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63" r:id="rId3"/>
    <p:sldMasterId id="2147483665" r:id="rId4"/>
    <p:sldMasterId id="2147483667" r:id="rId5"/>
  </p:sldMasterIdLst>
  <p:notesMasterIdLst>
    <p:notesMasterId r:id="rId86"/>
  </p:notesMasterIdLst>
  <p:sldIdLst>
    <p:sldId id="336" r:id="rId6"/>
    <p:sldId id="337" r:id="rId7"/>
    <p:sldId id="338"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9" r:id="rId85"/>
  </p:sldIdLst>
  <p:sldSz cx="12192000" cy="6858000"/>
  <p:notesSz cx="6858000" cy="9144000"/>
  <p:embeddedFontLst>
    <p:embeddedFont>
      <p:font typeface="du Co Headline 16 Light" panose="020B0604020202020204" charset="0"/>
      <p:regular r:id="rId87"/>
    </p:embeddedFont>
    <p:embeddedFont>
      <p:font typeface="Segoe UI Light" panose="020B0502040204020203" pitchFamily="34" charset="0"/>
      <p:regular r:id="rId88"/>
      <p:italic r:id="rId89"/>
    </p:embeddedFont>
    <p:embeddedFont>
      <p:font typeface="Segoe UI" panose="020B0502040204020203" pitchFamily="34" charset="0"/>
      <p:regular r:id="rId90"/>
      <p:bold r:id="rId91"/>
      <p:italic r:id="rId92"/>
      <p:boldItalic r:id="rId93"/>
    </p:embeddedFont>
    <p:embeddedFont>
      <p:font typeface="MS PGothic" panose="020B0600070205080204" pitchFamily="34" charset="-128"/>
      <p:regular r:id="rId94"/>
    </p:embeddedFont>
    <p:embeddedFont>
      <p:font typeface="Calibri Light" panose="020F0302020204030204" pitchFamily="34" charset="0"/>
      <p:regular r:id="rId95"/>
      <p:italic r:id="rId96"/>
    </p:embeddedFont>
    <p:embeddedFont>
      <p:font typeface="Calibri" panose="020F0502020204030204" pitchFamily="34" charset="0"/>
      <p:regular r:id="rId97"/>
      <p:bold r:id="rId98"/>
      <p:italic r:id="rId99"/>
      <p:boldItalic r:id="rId100"/>
    </p:embeddedFont>
    <p:embeddedFont>
      <p:font typeface="MS PGothic" panose="020B0600070205080204" pitchFamily="34" charset="-128"/>
      <p:regular r:id="rId94"/>
    </p:embeddedFont>
    <p:embeddedFont>
      <p:font typeface="Century Gothic" panose="020B0502020202020204" pitchFamily="34" charset="0"/>
      <p:regular r:id="rId101"/>
      <p:bold r:id="rId102"/>
      <p:italic r:id="rId103"/>
      <p:bold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20" d="100"/>
          <a:sy n="120" d="100"/>
        </p:scale>
        <p:origin x="150" y="102"/>
      </p:cViewPr>
      <p:guideLst>
        <p:guide orient="horz" pos="216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font" Target="fonts/font1.fntdata"/><Relationship Id="rId102"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14.fntdata"/><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17.fntdata"/><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1.fntdata"/><Relationship Id="rId104"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27406-238B-4F3D-A21F-55E2199B1A11}" type="datetimeFigureOut">
              <a:rPr lang="en-US" smtClean="0"/>
              <a:t>29-Mar-17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EBE0C-C593-4323-8169-2D65B19C1BC8}" type="slidenum">
              <a:rPr lang="en-US" smtClean="0"/>
              <a:t>‹#›</a:t>
            </a:fld>
            <a:endParaRPr lang="en-US"/>
          </a:p>
        </p:txBody>
      </p:sp>
    </p:spTree>
    <p:extLst>
      <p:ext uri="{BB962C8B-B14F-4D97-AF65-F5344CB8AC3E}">
        <p14:creationId xmlns:p14="http://schemas.microsoft.com/office/powerpoint/2010/main" val="408013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8B8C99-5522-46D6-98E5-BE5DD0A2E31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15886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walk away from this summit, we will doubtless be more inspired, and more motivated by the opportunities ahead to create integrated communities and more committed to seeking new channels to talk…and listen.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living in a golden age of communication and have harnessed technology in ways that say a great deal for how we are progressing as a society. A society committed to tolerance, respect, prosperity and happiness.</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55</a:t>
            </a:fld>
            <a:endParaRPr lang="en-US"/>
          </a:p>
        </p:txBody>
      </p:sp>
    </p:spTree>
    <p:extLst>
      <p:ext uri="{BB962C8B-B14F-4D97-AF65-F5344CB8AC3E}">
        <p14:creationId xmlns:p14="http://schemas.microsoft.com/office/powerpoint/2010/main" val="617860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there’s something we have to talk about.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dangers of oversharing online.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a few reasons why we must do so, not least of which is the fact that we ourselves will become collaborators to the crimes is being committed because of oversharing, if we do nothing.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56</a:t>
            </a:fld>
            <a:endParaRPr lang="en-US"/>
          </a:p>
        </p:txBody>
      </p:sp>
    </p:spTree>
    <p:extLst>
      <p:ext uri="{BB962C8B-B14F-4D97-AF65-F5344CB8AC3E}">
        <p14:creationId xmlns:p14="http://schemas.microsoft.com/office/powerpoint/2010/main" val="3200260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the influencers, the enablers and the technologists are probably just as guilty of oversharing as the rest of the country.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here has posted something they regretted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made a friend of someone they don’t know?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all do it, but at the time we’re not aware of what we’re doing.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57</a:t>
            </a:fld>
            <a:endParaRPr lang="en-US"/>
          </a:p>
        </p:txBody>
      </p:sp>
    </p:spTree>
    <p:extLst>
      <p:ext uri="{BB962C8B-B14F-4D97-AF65-F5344CB8AC3E}">
        <p14:creationId xmlns:p14="http://schemas.microsoft.com/office/powerpoint/2010/main" val="2482596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really, the statistics of crimes committed through online triggers are now so outrageous, and rising at such an accelerated rate, that we can no longer feel cocooned by our own society, or hide behind the perceived anonymity of the internet.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have to do something before more people die, yes you heard me correctly, before more houses are burgled, before more babies are kidnapped and before more vulnerable folk are blackmailed.</a:t>
            </a:r>
          </a:p>
          <a:p>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58</a:t>
            </a:fld>
            <a:endParaRPr lang="en-US"/>
          </a:p>
        </p:txBody>
      </p:sp>
    </p:spTree>
    <p:extLst>
      <p:ext uri="{BB962C8B-B14F-4D97-AF65-F5344CB8AC3E}">
        <p14:creationId xmlns:p14="http://schemas.microsoft.com/office/powerpoint/2010/main" val="672289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the influencers, the enablers and the technologists are probably just as guilty of oversharing as the rest of the country.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here has posted something they regretted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made a friend of someone they don’t know?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all do it, but at the time we’re not aware of what we’re doing.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59</a:t>
            </a:fld>
            <a:endParaRPr lang="en-US"/>
          </a:p>
        </p:txBody>
      </p:sp>
    </p:spTree>
    <p:extLst>
      <p:ext uri="{BB962C8B-B14F-4D97-AF65-F5344CB8AC3E}">
        <p14:creationId xmlns:p14="http://schemas.microsoft.com/office/powerpoint/2010/main" val="2674083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the influencers, the enablers and the technologists are probably just as guilty of oversharing as the rest of the country.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here has posted something they regretted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made a friend of someone they don’t know?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all do it, but at the time we’re not aware of what we’re doing.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60</a:t>
            </a:fld>
            <a:endParaRPr lang="en-US"/>
          </a:p>
        </p:txBody>
      </p:sp>
    </p:spTree>
    <p:extLst>
      <p:ext uri="{BB962C8B-B14F-4D97-AF65-F5344CB8AC3E}">
        <p14:creationId xmlns:p14="http://schemas.microsoft.com/office/powerpoint/2010/main" val="3847699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the influencers, the enablers and the technologists are probably just as guilty of oversharing as the rest of the country.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here has posted something they regretted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made a friend of someone they don’t know?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all do it, but at the time we’re not aware of what we’re doing.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61</a:t>
            </a:fld>
            <a:endParaRPr lang="en-US"/>
          </a:p>
        </p:txBody>
      </p:sp>
    </p:spTree>
    <p:extLst>
      <p:ext uri="{BB962C8B-B14F-4D97-AF65-F5344CB8AC3E}">
        <p14:creationId xmlns:p14="http://schemas.microsoft.com/office/powerpoint/2010/main" val="256950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the influencers, the enablers and the technologists are probably just as guilty of oversharing as the rest of the country.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here has posted something they regretted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made a friend of someone they don’t know?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all do it, but at the time we’re not aware of what we’re doing.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62</a:t>
            </a:fld>
            <a:endParaRPr lang="en-US"/>
          </a:p>
        </p:txBody>
      </p:sp>
    </p:spTree>
    <p:extLst>
      <p:ext uri="{BB962C8B-B14F-4D97-AF65-F5344CB8AC3E}">
        <p14:creationId xmlns:p14="http://schemas.microsoft.com/office/powerpoint/2010/main" val="153743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the influencers, the enablers and the technologists are probably just as guilty of oversharing as the rest of the country.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here has posted something they regretted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made a friend of someone they don’t know?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all do it, but at the time we’re not aware of what we’re doing.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63</a:t>
            </a:fld>
            <a:endParaRPr lang="en-US"/>
          </a:p>
        </p:txBody>
      </p:sp>
    </p:spTree>
    <p:extLst>
      <p:ext uri="{BB962C8B-B14F-4D97-AF65-F5344CB8AC3E}">
        <p14:creationId xmlns:p14="http://schemas.microsoft.com/office/powerpoint/2010/main" val="2310713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the influencers, the enablers and the technologists are probably just as guilty of oversharing as the rest of the country.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here has posted something they regretted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made a friend of someone they don’t know?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all do it, but at the time we’re not aware of what we’re doing.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64</a:t>
            </a:fld>
            <a:endParaRPr lang="en-US"/>
          </a:p>
        </p:txBody>
      </p:sp>
    </p:spTree>
    <p:extLst>
      <p:ext uri="{BB962C8B-B14F-4D97-AF65-F5344CB8AC3E}">
        <p14:creationId xmlns:p14="http://schemas.microsoft.com/office/powerpoint/2010/main" val="135188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8B8C99-5522-46D6-98E5-BE5DD0A2E31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39057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the influencers, the enablers and the technologists are probably just as guilty of oversharing as the rest of the country.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here has posted something they regretted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made a friend of someone they don’t know?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all do it, but at the time we’re not aware of what we’re doing.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65</a:t>
            </a:fld>
            <a:endParaRPr lang="en-US"/>
          </a:p>
        </p:txBody>
      </p:sp>
    </p:spTree>
    <p:extLst>
      <p:ext uri="{BB962C8B-B14F-4D97-AF65-F5344CB8AC3E}">
        <p14:creationId xmlns:p14="http://schemas.microsoft.com/office/powerpoint/2010/main" val="124688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the influencers, the enablers and the technologists are probably just as guilty of oversharing as the rest of the country.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here has posted something they regretted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made a friend of someone they don’t know?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all do it, but at the time we’re not aware of what we’re doing.</a:t>
            </a:r>
            <a:endParaRPr lang="en-US" dirty="0"/>
          </a:p>
        </p:txBody>
      </p:sp>
      <p:sp>
        <p:nvSpPr>
          <p:cNvPr id="4" name="Slide Number Placeholder 3"/>
          <p:cNvSpPr>
            <a:spLocks noGrp="1"/>
          </p:cNvSpPr>
          <p:nvPr>
            <p:ph type="sldNum" sz="quarter" idx="10"/>
          </p:nvPr>
        </p:nvSpPr>
        <p:spPr/>
        <p:txBody>
          <a:bodyPr/>
          <a:lstStyle/>
          <a:p>
            <a:fld id="{36F57AE9-AC63-467C-BAA8-B659F5E3EA0D}" type="slidenum">
              <a:rPr lang="en-US" smtClean="0"/>
              <a:t>66</a:t>
            </a:fld>
            <a:endParaRPr lang="en-US"/>
          </a:p>
        </p:txBody>
      </p:sp>
    </p:spTree>
    <p:extLst>
      <p:ext uri="{BB962C8B-B14F-4D97-AF65-F5344CB8AC3E}">
        <p14:creationId xmlns:p14="http://schemas.microsoft.com/office/powerpoint/2010/main" val="69217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8B8C99-5522-46D6-98E5-BE5DD0A2E31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3491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8B8C99-5522-46D6-98E5-BE5DD0A2E31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23982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8B8C99-5522-46D6-98E5-BE5DD0A2E31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5771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these services, some of the worlds largest container vessels from some of the largest container shipping lines are employed.</a:t>
            </a:r>
          </a:p>
          <a:p>
            <a:r>
              <a:rPr lang="en-US" baseline="0" dirty="0"/>
              <a:t>KPCT is currently able to handle the largest container vessels in the world with its natural deep water port featuring 18 M draft along side and 6 Super Post </a:t>
            </a:r>
            <a:r>
              <a:rPr lang="en-US" baseline="0" dirty="0" err="1"/>
              <a:t>Panamax</a:t>
            </a:r>
            <a:r>
              <a:rPr lang="en-US" baseline="0" dirty="0"/>
              <a:t> Gantry cranes.</a:t>
            </a:r>
          </a:p>
          <a:p>
            <a:r>
              <a:rPr lang="en-US" baseline="0" dirty="0"/>
              <a:t>The current handling capacity of our facility is 1.25 Million TEU but will increase to 1.8 Million TEU by Jan 2014 where we take delivery of an additional 3 cranes bring our total to 9. The final build out of our first phase is expected to be completed by end of 2015 where a total of 12 Gantry cranes will take the total handling capacity of KPCT to 2.5 Million TEU.</a:t>
            </a:r>
          </a:p>
          <a:p>
            <a:r>
              <a:rPr lang="en-US" baseline="0" dirty="0"/>
              <a:t>In addition to our vessel handling capabilities and in cooperation with our business partners, we are able to offer a full suite of logistics services including but not limited to CFS operations, reefer, warehousing and container inspection and repair services.</a:t>
            </a:r>
          </a:p>
          <a:p>
            <a:endParaRPr lang="en-US" baseline="0" dirty="0"/>
          </a:p>
          <a:p>
            <a:r>
              <a:rPr lang="en-US" b="1" i="1" baseline="0" dirty="0"/>
              <a:t>-----OLD SLIDE TEXT------</a:t>
            </a:r>
          </a:p>
          <a:p>
            <a:r>
              <a:rPr lang="en-US" i="1" dirty="0"/>
              <a:t>Features and specs of the terminal</a:t>
            </a:r>
          </a:p>
          <a:p>
            <a:r>
              <a:rPr lang="en-US" i="1" dirty="0"/>
              <a:t>Ability to handle worlds largest vessel</a:t>
            </a:r>
          </a:p>
          <a:p>
            <a:r>
              <a:rPr lang="en-US" i="1" dirty="0"/>
              <a:t>Expansion plans</a:t>
            </a:r>
          </a:p>
          <a:p>
            <a:r>
              <a:rPr lang="en-US" i="1" dirty="0"/>
              <a:t>Aerial view</a:t>
            </a:r>
          </a:p>
          <a:p>
            <a:r>
              <a:rPr lang="en-US" i="1" dirty="0"/>
              <a:t>Maybe use the following three slides as a growth sequence</a:t>
            </a:r>
          </a:p>
          <a:p>
            <a:endParaRPr lang="en-US" baseline="0" dirty="0"/>
          </a:p>
        </p:txBody>
      </p:sp>
      <p:sp>
        <p:nvSpPr>
          <p:cNvPr id="4" name="Slide Number Placeholder 3"/>
          <p:cNvSpPr>
            <a:spLocks noGrp="1"/>
          </p:cNvSpPr>
          <p:nvPr>
            <p:ph type="sldNum" sz="quarter" idx="10"/>
          </p:nvPr>
        </p:nvSpPr>
        <p:spPr/>
        <p:txBody>
          <a:bodyPr/>
          <a:lstStyle/>
          <a:p>
            <a:fld id="{2AA9405A-5DA3-43EC-BD7F-55D974CDCED4}" type="slidenum">
              <a:rPr lang="en-US" smtClean="0"/>
              <a:t>29</a:t>
            </a:fld>
            <a:endParaRPr lang="en-US"/>
          </a:p>
        </p:txBody>
      </p:sp>
    </p:spTree>
    <p:extLst>
      <p:ext uri="{BB962C8B-B14F-4D97-AF65-F5344CB8AC3E}">
        <p14:creationId xmlns:p14="http://schemas.microsoft.com/office/powerpoint/2010/main" val="275762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these services, some of the worlds largest container vessels from some of the largest container shipping lines are employed.</a:t>
            </a:r>
          </a:p>
          <a:p>
            <a:r>
              <a:rPr lang="en-US" baseline="0" dirty="0"/>
              <a:t>KPCT is currently able to handle the largest container vessels in the world with its natural deep water port featuring 18 M draft along side and 6 Super Post </a:t>
            </a:r>
            <a:r>
              <a:rPr lang="en-US" baseline="0" dirty="0" err="1"/>
              <a:t>Panamax</a:t>
            </a:r>
            <a:r>
              <a:rPr lang="en-US" baseline="0" dirty="0"/>
              <a:t> Gantry cranes.</a:t>
            </a:r>
          </a:p>
          <a:p>
            <a:r>
              <a:rPr lang="en-US" baseline="0" dirty="0"/>
              <a:t>The current handling capacity of our facility is 1.25 Million TEU but will increase to 1.8 Million TEU by Jan 2014 where we take delivery of an additional 3 cranes bring our total to 9. The final build out of our first phase is expected to be completed by end of 2015 where a total of 12 Gantry cranes will take the total handling capacity of KPCT to 2.5 Million TEU.</a:t>
            </a:r>
          </a:p>
          <a:p>
            <a:r>
              <a:rPr lang="en-US" baseline="0" dirty="0"/>
              <a:t>In addition to our vessel handling capabilities and in cooperation with our business partners, we are able to offer a full suite of logistics services including but not limited to CFS operations, reefer, warehousing and container inspection and repair services.</a:t>
            </a:r>
          </a:p>
          <a:p>
            <a:endParaRPr lang="en-US" baseline="0" dirty="0"/>
          </a:p>
          <a:p>
            <a:r>
              <a:rPr lang="en-US" b="1" i="1" baseline="0" dirty="0"/>
              <a:t>-----OLD SLIDE TEXT------</a:t>
            </a:r>
          </a:p>
          <a:p>
            <a:r>
              <a:rPr lang="en-US" i="1" dirty="0"/>
              <a:t>Features and specs of the terminal</a:t>
            </a:r>
          </a:p>
          <a:p>
            <a:r>
              <a:rPr lang="en-US" i="1" dirty="0"/>
              <a:t>Ability to handle worlds largest vessel</a:t>
            </a:r>
          </a:p>
          <a:p>
            <a:r>
              <a:rPr lang="en-US" i="1" dirty="0"/>
              <a:t>Expansion plans</a:t>
            </a:r>
          </a:p>
          <a:p>
            <a:r>
              <a:rPr lang="en-US" i="1" dirty="0"/>
              <a:t>Aerial view</a:t>
            </a:r>
          </a:p>
          <a:p>
            <a:r>
              <a:rPr lang="en-US" i="1" dirty="0"/>
              <a:t>Maybe use the following three slides as a growth sequence</a:t>
            </a:r>
          </a:p>
          <a:p>
            <a:endParaRPr lang="en-US" baseline="0" dirty="0"/>
          </a:p>
        </p:txBody>
      </p:sp>
      <p:sp>
        <p:nvSpPr>
          <p:cNvPr id="4" name="Slide Number Placeholder 3"/>
          <p:cNvSpPr>
            <a:spLocks noGrp="1"/>
          </p:cNvSpPr>
          <p:nvPr>
            <p:ph type="sldNum" sz="quarter" idx="10"/>
          </p:nvPr>
        </p:nvSpPr>
        <p:spPr/>
        <p:txBody>
          <a:bodyPr/>
          <a:lstStyle/>
          <a:p>
            <a:fld id="{2AA9405A-5DA3-43EC-BD7F-55D974CDCED4}" type="slidenum">
              <a:rPr lang="en-US" smtClean="0"/>
              <a:t>30</a:t>
            </a:fld>
            <a:endParaRPr lang="en-US"/>
          </a:p>
        </p:txBody>
      </p:sp>
    </p:spTree>
    <p:extLst>
      <p:ext uri="{BB962C8B-B14F-4D97-AF65-F5344CB8AC3E}">
        <p14:creationId xmlns:p14="http://schemas.microsoft.com/office/powerpoint/2010/main" val="307023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first look at </a:t>
            </a:r>
            <a:r>
              <a:rPr lang="en-US" sz="1200" i="1" kern="1200" dirty="0">
                <a:solidFill>
                  <a:schemeClr val="tx1"/>
                </a:solidFill>
                <a:effectLst/>
                <a:latin typeface="+mn-lt"/>
                <a:ea typeface="+mn-ea"/>
                <a:cs typeface="+mn-cs"/>
              </a:rPr>
              <a:t>the experience of the end-user</a:t>
            </a:r>
            <a:r>
              <a:rPr lang="en-US" sz="1200" kern="1200" dirty="0">
                <a:solidFill>
                  <a:schemeClr val="tx1"/>
                </a:solidFill>
                <a:effectLst/>
                <a:latin typeface="+mn-lt"/>
                <a:ea typeface="+mn-ea"/>
                <a:cs typeface="+mn-cs"/>
              </a:rPr>
              <a:t>. For too long, courts in many jurisdictions have taken the view that they are a necessity, that citizens must use them. As a commercial court, if we do not effectively serve the end-user, they can and will take their disputes elsewhere.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 shows that the settlement rates in commercial cases are higher where the courts provide a positive end-user experience.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00775A3-1AA3-4D4D-BB8B-28468B8A1044}" type="slidenum">
              <a:rPr lang="en-US" smtClean="0"/>
              <a:t>33</a:t>
            </a:fld>
            <a:endParaRPr lang="en-US"/>
          </a:p>
        </p:txBody>
      </p:sp>
    </p:spTree>
    <p:extLst>
      <p:ext uri="{BB962C8B-B14F-4D97-AF65-F5344CB8AC3E}">
        <p14:creationId xmlns:p14="http://schemas.microsoft.com/office/powerpoint/2010/main" val="1931285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DD03CA-2F39-4A23-9342-E74BC5D0335B}" type="slidenum">
              <a:rPr lang="en-US" smtClean="0"/>
              <a:t>53</a:t>
            </a:fld>
            <a:endParaRPr lang="en-US"/>
          </a:p>
        </p:txBody>
      </p:sp>
    </p:spTree>
    <p:extLst>
      <p:ext uri="{BB962C8B-B14F-4D97-AF65-F5344CB8AC3E}">
        <p14:creationId xmlns:p14="http://schemas.microsoft.com/office/powerpoint/2010/main" val="240379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41C5B1-1526-45B4-A6DC-7A272AB60292}" type="datetimeFigureOut">
              <a:rPr lang="en-US" smtClean="0"/>
              <a:t>29-Mar-17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625404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1C5B1-1526-45B4-A6DC-7A272AB60292}" type="datetimeFigureOut">
              <a:rPr lang="en-US" smtClean="0"/>
              <a:t>29-Mar-17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160072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1C5B1-1526-45B4-A6DC-7A272AB60292}" type="datetimeFigureOut">
              <a:rPr lang="en-US" smtClean="0"/>
              <a:t>29-Mar-17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2202905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517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957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Logo1 (animated)">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505201" y="1485900"/>
            <a:ext cx="5181600" cy="3886200"/>
          </a:xfrm>
          <a:prstGeom prst="rect">
            <a:avLst/>
          </a:prstGeom>
        </p:spPr>
        <p:txBody>
          <a:bodyPr>
            <a:normAutofit/>
          </a:bodyPr>
          <a:lstStyle>
            <a:lvl1pPr marL="0" indent="0">
              <a:buNone/>
              <a:defRPr sz="1114" baseline="0"/>
            </a:lvl1pPr>
          </a:lstStyle>
          <a:p>
            <a:r>
              <a:rPr lang="en-US" dirty="0"/>
              <a:t>Company Logo goes here</a:t>
            </a:r>
          </a:p>
        </p:txBody>
      </p:sp>
    </p:spTree>
    <p:extLst>
      <p:ext uri="{BB962C8B-B14F-4D97-AF65-F5344CB8AC3E}">
        <p14:creationId xmlns:p14="http://schemas.microsoft.com/office/powerpoint/2010/main" val="107805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9514144-565E-4D86-B653-04C8A4501C52}" type="datetimeFigureOut">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29-Mar-17</a:t>
            </a:fld>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C54BF0A-0951-4C0D-BC32-302CC31873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14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2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1C5B1-1526-45B4-A6DC-7A272AB60292}" type="datetimeFigureOut">
              <a:rPr lang="en-US" smtClean="0"/>
              <a:t>29-Mar-17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406978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41C5B1-1526-45B4-A6DC-7A272AB60292}" type="datetimeFigureOut">
              <a:rPr lang="en-US" smtClean="0"/>
              <a:t>29-Mar-17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213272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1C5B1-1526-45B4-A6DC-7A272AB60292}" type="datetimeFigureOut">
              <a:rPr lang="en-US" smtClean="0"/>
              <a:t>29-Mar-17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1038876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1C5B1-1526-45B4-A6DC-7A272AB60292}" type="datetimeFigureOut">
              <a:rPr lang="en-US" smtClean="0"/>
              <a:t>29-Mar-17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394783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1C5B1-1526-45B4-A6DC-7A272AB60292}" type="datetimeFigureOut">
              <a:rPr lang="en-US" smtClean="0"/>
              <a:t>29-Mar-17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138413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1C5B1-1526-45B4-A6DC-7A272AB60292}" type="datetimeFigureOut">
              <a:rPr lang="en-US" smtClean="0"/>
              <a:t>29-Mar-17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420512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41C5B1-1526-45B4-A6DC-7A272AB60292}" type="datetimeFigureOut">
              <a:rPr lang="en-US" smtClean="0"/>
              <a:t>29-Mar-17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180141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41C5B1-1526-45B4-A6DC-7A272AB60292}" type="datetimeFigureOut">
              <a:rPr lang="en-US" smtClean="0"/>
              <a:t>29-Mar-17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CE94D-A8F0-439D-A8FE-EE69FC8071FF}" type="slidenum">
              <a:rPr lang="en-US" smtClean="0"/>
              <a:t>‹#›</a:t>
            </a:fld>
            <a:endParaRPr lang="en-US"/>
          </a:p>
        </p:txBody>
      </p:sp>
    </p:spTree>
    <p:extLst>
      <p:ext uri="{BB962C8B-B14F-4D97-AF65-F5344CB8AC3E}">
        <p14:creationId xmlns:p14="http://schemas.microsoft.com/office/powerpoint/2010/main" val="231668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1C5B1-1526-45B4-A6DC-7A272AB60292}" type="datetimeFigureOut">
              <a:rPr lang="en-US" smtClean="0"/>
              <a:t>29-Mar-17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CE94D-A8F0-439D-A8FE-EE69FC8071FF}" type="slidenum">
              <a:rPr lang="en-US" smtClean="0"/>
              <a:t>‹#›</a:t>
            </a:fld>
            <a:endParaRPr lang="en-US"/>
          </a:p>
        </p:txBody>
      </p:sp>
    </p:spTree>
    <p:extLst>
      <p:ext uri="{BB962C8B-B14F-4D97-AF65-F5344CB8AC3E}">
        <p14:creationId xmlns:p14="http://schemas.microsoft.com/office/powerpoint/2010/main" val="4087425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14144-565E-4D86-B653-04C8A4501C52}" type="datetimeFigureOut">
              <a:rPr lang="en-US" smtClean="0"/>
              <a:t>29-Mar-17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4BF0A-0951-4C0D-BC32-302CC3187370}" type="slidenum">
              <a:rPr lang="en-US" smtClean="0"/>
              <a:t>‹#›</a:t>
            </a:fld>
            <a:endParaRPr lang="en-US"/>
          </a:p>
        </p:txBody>
      </p:sp>
    </p:spTree>
    <p:extLst>
      <p:ext uri="{BB962C8B-B14F-4D97-AF65-F5344CB8AC3E}">
        <p14:creationId xmlns:p14="http://schemas.microsoft.com/office/powerpoint/2010/main" val="53436599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023365"/>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969854" rtl="0" eaLnBrk="1" latinLnBrk="0" hangingPunct="1">
        <a:spcBef>
          <a:spcPct val="0"/>
        </a:spcBef>
        <a:buNone/>
        <a:defRPr sz="4667" kern="1200">
          <a:solidFill>
            <a:schemeClr val="tx1"/>
          </a:solidFill>
          <a:latin typeface="+mj-lt"/>
          <a:ea typeface="+mj-ea"/>
          <a:cs typeface="+mj-cs"/>
        </a:defRPr>
      </a:lvl1pPr>
    </p:titleStyle>
    <p:bodyStyle>
      <a:lvl1pPr marL="363695" indent="-363695" algn="l" defTabSz="969854" rtl="0" eaLnBrk="1" latinLnBrk="0" hangingPunct="1">
        <a:spcBef>
          <a:spcPct val="20000"/>
        </a:spcBef>
        <a:buFont typeface="Arial" panose="020B0604020202020204" pitchFamily="34" charset="0"/>
        <a:buChar char="•"/>
        <a:defRPr sz="3394" kern="1200">
          <a:solidFill>
            <a:schemeClr val="tx1"/>
          </a:solidFill>
          <a:latin typeface="+mn-lt"/>
          <a:ea typeface="+mn-ea"/>
          <a:cs typeface="+mn-cs"/>
        </a:defRPr>
      </a:lvl1pPr>
      <a:lvl2pPr marL="788007" indent="-303079" algn="l" defTabSz="969854" rtl="0" eaLnBrk="1" latinLnBrk="0" hangingPunct="1">
        <a:spcBef>
          <a:spcPct val="20000"/>
        </a:spcBef>
        <a:buFont typeface="Arial" panose="020B0604020202020204" pitchFamily="34" charset="0"/>
        <a:buChar char="–"/>
        <a:defRPr sz="2970" kern="1200">
          <a:solidFill>
            <a:schemeClr val="tx1"/>
          </a:solidFill>
          <a:latin typeface="+mn-lt"/>
          <a:ea typeface="+mn-ea"/>
          <a:cs typeface="+mn-cs"/>
        </a:defRPr>
      </a:lvl2pPr>
      <a:lvl3pPr marL="1212318" indent="-242464" algn="l" defTabSz="969854" rtl="0" eaLnBrk="1" latinLnBrk="0" hangingPunct="1">
        <a:spcBef>
          <a:spcPct val="20000"/>
        </a:spcBef>
        <a:buFont typeface="Arial" panose="020B0604020202020204" pitchFamily="34" charset="0"/>
        <a:buChar char="•"/>
        <a:defRPr sz="2546" kern="1200">
          <a:solidFill>
            <a:schemeClr val="tx1"/>
          </a:solidFill>
          <a:latin typeface="+mn-lt"/>
          <a:ea typeface="+mn-ea"/>
          <a:cs typeface="+mn-cs"/>
        </a:defRPr>
      </a:lvl3pPr>
      <a:lvl4pPr marL="1697246" indent="-242464" algn="l" defTabSz="969854" rtl="0" eaLnBrk="1" latinLnBrk="0" hangingPunct="1">
        <a:spcBef>
          <a:spcPct val="20000"/>
        </a:spcBef>
        <a:buFont typeface="Arial" panose="020B0604020202020204" pitchFamily="34" charset="0"/>
        <a:buChar char="–"/>
        <a:defRPr sz="2121" kern="1200">
          <a:solidFill>
            <a:schemeClr val="tx1"/>
          </a:solidFill>
          <a:latin typeface="+mn-lt"/>
          <a:ea typeface="+mn-ea"/>
          <a:cs typeface="+mn-cs"/>
        </a:defRPr>
      </a:lvl4pPr>
      <a:lvl5pPr marL="2182173" indent="-242464" algn="l" defTabSz="969854" rtl="0" eaLnBrk="1" latinLnBrk="0" hangingPunct="1">
        <a:spcBef>
          <a:spcPct val="20000"/>
        </a:spcBef>
        <a:buFont typeface="Arial" panose="020B0604020202020204" pitchFamily="34" charset="0"/>
        <a:buChar char="»"/>
        <a:defRPr sz="2121" kern="1200">
          <a:solidFill>
            <a:schemeClr val="tx1"/>
          </a:solidFill>
          <a:latin typeface="+mn-lt"/>
          <a:ea typeface="+mn-ea"/>
          <a:cs typeface="+mn-cs"/>
        </a:defRPr>
      </a:lvl5pPr>
      <a:lvl6pPr marL="2667100" indent="-242464" algn="l" defTabSz="969854" rtl="0" eaLnBrk="1" latinLnBrk="0" hangingPunct="1">
        <a:spcBef>
          <a:spcPct val="20000"/>
        </a:spcBef>
        <a:buFont typeface="Arial" panose="020B0604020202020204" pitchFamily="34" charset="0"/>
        <a:buChar char="•"/>
        <a:defRPr sz="2121" kern="1200">
          <a:solidFill>
            <a:schemeClr val="tx1"/>
          </a:solidFill>
          <a:latin typeface="+mn-lt"/>
          <a:ea typeface="+mn-ea"/>
          <a:cs typeface="+mn-cs"/>
        </a:defRPr>
      </a:lvl6pPr>
      <a:lvl7pPr marL="3152027" indent="-242464" algn="l" defTabSz="969854" rtl="0" eaLnBrk="1" latinLnBrk="0" hangingPunct="1">
        <a:spcBef>
          <a:spcPct val="20000"/>
        </a:spcBef>
        <a:buFont typeface="Arial" panose="020B0604020202020204" pitchFamily="34" charset="0"/>
        <a:buChar char="•"/>
        <a:defRPr sz="2121" kern="1200">
          <a:solidFill>
            <a:schemeClr val="tx1"/>
          </a:solidFill>
          <a:latin typeface="+mn-lt"/>
          <a:ea typeface="+mn-ea"/>
          <a:cs typeface="+mn-cs"/>
        </a:defRPr>
      </a:lvl7pPr>
      <a:lvl8pPr marL="3636955" indent="-242464" algn="l" defTabSz="969854" rtl="0" eaLnBrk="1" latinLnBrk="0" hangingPunct="1">
        <a:spcBef>
          <a:spcPct val="20000"/>
        </a:spcBef>
        <a:buFont typeface="Arial" panose="020B0604020202020204" pitchFamily="34" charset="0"/>
        <a:buChar char="•"/>
        <a:defRPr sz="2121" kern="1200">
          <a:solidFill>
            <a:schemeClr val="tx1"/>
          </a:solidFill>
          <a:latin typeface="+mn-lt"/>
          <a:ea typeface="+mn-ea"/>
          <a:cs typeface="+mn-cs"/>
        </a:defRPr>
      </a:lvl8pPr>
      <a:lvl9pPr marL="4121881" indent="-242464" algn="l" defTabSz="969854" rtl="0" eaLnBrk="1" latinLnBrk="0" hangingPunct="1">
        <a:spcBef>
          <a:spcPct val="20000"/>
        </a:spcBef>
        <a:buFont typeface="Arial" panose="020B0604020202020204" pitchFamily="34" charset="0"/>
        <a:buChar char="•"/>
        <a:defRPr sz="2121" kern="1200">
          <a:solidFill>
            <a:schemeClr val="tx1"/>
          </a:solidFill>
          <a:latin typeface="+mn-lt"/>
          <a:ea typeface="+mn-ea"/>
          <a:cs typeface="+mn-cs"/>
        </a:defRPr>
      </a:lvl9pPr>
    </p:bodyStyle>
    <p:otherStyle>
      <a:defPPr>
        <a:defRPr lang="en-US"/>
      </a:defPPr>
      <a:lvl1pPr marL="0" algn="l" defTabSz="969854" rtl="0" eaLnBrk="1" latinLnBrk="0" hangingPunct="1">
        <a:defRPr sz="1909" kern="1200">
          <a:solidFill>
            <a:schemeClr val="tx1"/>
          </a:solidFill>
          <a:latin typeface="+mn-lt"/>
          <a:ea typeface="+mn-ea"/>
          <a:cs typeface="+mn-cs"/>
        </a:defRPr>
      </a:lvl1pPr>
      <a:lvl2pPr marL="484928" algn="l" defTabSz="969854" rtl="0" eaLnBrk="1" latinLnBrk="0" hangingPunct="1">
        <a:defRPr sz="1909" kern="1200">
          <a:solidFill>
            <a:schemeClr val="tx1"/>
          </a:solidFill>
          <a:latin typeface="+mn-lt"/>
          <a:ea typeface="+mn-ea"/>
          <a:cs typeface="+mn-cs"/>
        </a:defRPr>
      </a:lvl2pPr>
      <a:lvl3pPr marL="969854" algn="l" defTabSz="969854" rtl="0" eaLnBrk="1" latinLnBrk="0" hangingPunct="1">
        <a:defRPr sz="1909" kern="1200">
          <a:solidFill>
            <a:schemeClr val="tx1"/>
          </a:solidFill>
          <a:latin typeface="+mn-lt"/>
          <a:ea typeface="+mn-ea"/>
          <a:cs typeface="+mn-cs"/>
        </a:defRPr>
      </a:lvl3pPr>
      <a:lvl4pPr marL="1454782" algn="l" defTabSz="969854" rtl="0" eaLnBrk="1" latinLnBrk="0" hangingPunct="1">
        <a:defRPr sz="1909" kern="1200">
          <a:solidFill>
            <a:schemeClr val="tx1"/>
          </a:solidFill>
          <a:latin typeface="+mn-lt"/>
          <a:ea typeface="+mn-ea"/>
          <a:cs typeface="+mn-cs"/>
        </a:defRPr>
      </a:lvl4pPr>
      <a:lvl5pPr marL="1939709" algn="l" defTabSz="969854" rtl="0" eaLnBrk="1" latinLnBrk="0" hangingPunct="1">
        <a:defRPr sz="1909" kern="1200">
          <a:solidFill>
            <a:schemeClr val="tx1"/>
          </a:solidFill>
          <a:latin typeface="+mn-lt"/>
          <a:ea typeface="+mn-ea"/>
          <a:cs typeface="+mn-cs"/>
        </a:defRPr>
      </a:lvl5pPr>
      <a:lvl6pPr marL="2424636" algn="l" defTabSz="969854" rtl="0" eaLnBrk="1" latinLnBrk="0" hangingPunct="1">
        <a:defRPr sz="1909" kern="1200">
          <a:solidFill>
            <a:schemeClr val="tx1"/>
          </a:solidFill>
          <a:latin typeface="+mn-lt"/>
          <a:ea typeface="+mn-ea"/>
          <a:cs typeface="+mn-cs"/>
        </a:defRPr>
      </a:lvl6pPr>
      <a:lvl7pPr marL="2909563" algn="l" defTabSz="969854" rtl="0" eaLnBrk="1" latinLnBrk="0" hangingPunct="1">
        <a:defRPr sz="1909" kern="1200">
          <a:solidFill>
            <a:schemeClr val="tx1"/>
          </a:solidFill>
          <a:latin typeface="+mn-lt"/>
          <a:ea typeface="+mn-ea"/>
          <a:cs typeface="+mn-cs"/>
        </a:defRPr>
      </a:lvl7pPr>
      <a:lvl8pPr marL="3394491" algn="l" defTabSz="969854" rtl="0" eaLnBrk="1" latinLnBrk="0" hangingPunct="1">
        <a:defRPr sz="1909" kern="1200">
          <a:solidFill>
            <a:schemeClr val="tx1"/>
          </a:solidFill>
          <a:latin typeface="+mn-lt"/>
          <a:ea typeface="+mn-ea"/>
          <a:cs typeface="+mn-cs"/>
        </a:defRPr>
      </a:lvl8pPr>
      <a:lvl9pPr marL="3879418" algn="l" defTabSz="969854" rtl="0" eaLnBrk="1" latinLnBrk="0" hangingPunct="1">
        <a:defRPr sz="190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14144-565E-4D86-B653-04C8A4501C52}" type="datetimeFigureOut">
              <a:rPr lang="en-US" smtClean="0"/>
              <a:t>29-Mar-17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4BF0A-0951-4C0D-BC32-302CC3187370}" type="slidenum">
              <a:rPr lang="en-US" smtClean="0"/>
              <a:t>‹#›</a:t>
            </a:fld>
            <a:endParaRPr lang="en-US"/>
          </a:p>
        </p:txBody>
      </p:sp>
    </p:spTree>
    <p:extLst>
      <p:ext uri="{BB962C8B-B14F-4D97-AF65-F5344CB8AC3E}">
        <p14:creationId xmlns:p14="http://schemas.microsoft.com/office/powerpoint/2010/main" val="4118237211"/>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14144-565E-4D86-B653-04C8A4501C52}" type="datetimeFigureOut">
              <a:rPr lang="en-US" smtClean="0"/>
              <a:t>29-Mar-17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4BF0A-0951-4C0D-BC32-302CC3187370}" type="slidenum">
              <a:rPr lang="en-US" smtClean="0"/>
              <a:t>‹#›</a:t>
            </a:fld>
            <a:endParaRPr lang="en-US"/>
          </a:p>
        </p:txBody>
      </p:sp>
    </p:spTree>
    <p:extLst>
      <p:ext uri="{BB962C8B-B14F-4D97-AF65-F5344CB8AC3E}">
        <p14:creationId xmlns:p14="http://schemas.microsoft.com/office/powerpoint/2010/main" val="3003939810"/>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6.jpeg"/><Relationship Id="rId7"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86.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7.png"/><Relationship Id="rId5" Type="http://schemas.microsoft.com/office/2007/relationships/hdphoto" Target="../media/hdphoto2.wdp"/><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8.png"/><Relationship Id="rId5" Type="http://schemas.microsoft.com/office/2007/relationships/hdphoto" Target="../media/hdphoto2.wdp"/><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86.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microsoft.com/office/2007/relationships/hdphoto" Target="../media/hdphoto6.wdp"/><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4.png"/><Relationship Id="rId5" Type="http://schemas.microsoft.com/office/2007/relationships/hdphoto" Target="../media/hdphoto5.wdp"/><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01.png"/><Relationship Id="rId18" Type="http://schemas.openxmlformats.org/officeDocument/2006/relationships/image" Target="../media/image104.jpeg"/><Relationship Id="rId3" Type="http://schemas.openxmlformats.org/officeDocument/2006/relationships/image" Target="../media/image92.png"/><Relationship Id="rId7" Type="http://schemas.openxmlformats.org/officeDocument/2006/relationships/image" Target="../media/image97.png"/><Relationship Id="rId12" Type="http://schemas.microsoft.com/office/2007/relationships/hdphoto" Target="../media/hdphoto8.wdp"/><Relationship Id="rId17" Type="http://schemas.openxmlformats.org/officeDocument/2006/relationships/image" Target="../media/image103.png"/><Relationship Id="rId2" Type="http://schemas.openxmlformats.org/officeDocument/2006/relationships/image" Target="../media/image96.jpeg"/><Relationship Id="rId16" Type="http://schemas.openxmlformats.org/officeDocument/2006/relationships/image" Target="../media/image102.jpeg"/><Relationship Id="rId20"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5" Type="http://schemas.microsoft.com/office/2007/relationships/hdphoto" Target="../media/hdphoto6.wdp"/><Relationship Id="rId15" Type="http://schemas.microsoft.com/office/2007/relationships/hdphoto" Target="../media/hdphoto10.wdp"/><Relationship Id="rId10" Type="http://schemas.openxmlformats.org/officeDocument/2006/relationships/image" Target="../media/image99.png"/><Relationship Id="rId19" Type="http://schemas.openxmlformats.org/officeDocument/2006/relationships/image" Target="../media/image105.jpeg"/><Relationship Id="rId4" Type="http://schemas.openxmlformats.org/officeDocument/2006/relationships/image" Target="../media/image94.png"/><Relationship Id="rId9" Type="http://schemas.openxmlformats.org/officeDocument/2006/relationships/image" Target="../media/image98.jpeg"/><Relationship Id="rId1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92.png"/><Relationship Id="rId7"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95.png"/><Relationship Id="rId5" Type="http://schemas.microsoft.com/office/2007/relationships/hdphoto" Target="../media/hdphoto6.wdp"/><Relationship Id="rId4" Type="http://schemas.openxmlformats.org/officeDocument/2006/relationships/image" Target="../media/image94.png"/><Relationship Id="rId9" Type="http://schemas.openxmlformats.org/officeDocument/2006/relationships/image" Target="../media/image110.jpeg"/></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15.png"/><Relationship Id="rId3" Type="http://schemas.openxmlformats.org/officeDocument/2006/relationships/image" Target="../media/image92.png"/><Relationship Id="rId7" Type="http://schemas.openxmlformats.org/officeDocument/2006/relationships/image" Target="../media/image112.png"/><Relationship Id="rId12" Type="http://schemas.microsoft.com/office/2007/relationships/hdphoto" Target="../media/hdphoto13.wdp"/><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14.png"/><Relationship Id="rId5" Type="http://schemas.microsoft.com/office/2007/relationships/hdphoto" Target="../media/hdphoto6.wdp"/><Relationship Id="rId10" Type="http://schemas.microsoft.com/office/2007/relationships/hdphoto" Target="../media/hdphoto12.wdp"/><Relationship Id="rId4" Type="http://schemas.openxmlformats.org/officeDocument/2006/relationships/image" Target="../media/image94.png"/><Relationship Id="rId9" Type="http://schemas.openxmlformats.org/officeDocument/2006/relationships/image" Target="../media/image113.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xml"/><Relationship Id="rId6" Type="http://schemas.openxmlformats.org/officeDocument/2006/relationships/image" Target="../media/image119.emf"/><Relationship Id="rId5" Type="http://schemas.openxmlformats.org/officeDocument/2006/relationships/image" Target="../media/image118.png"/><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xml"/><Relationship Id="rId5" Type="http://schemas.openxmlformats.org/officeDocument/2006/relationships/image" Target="../media/image118.png"/><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xml"/><Relationship Id="rId5" Type="http://schemas.openxmlformats.org/officeDocument/2006/relationships/image" Target="../media/image118.png"/><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xml"/><Relationship Id="rId5" Type="http://schemas.openxmlformats.org/officeDocument/2006/relationships/image" Target="../media/image118.png"/><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5.emf"/></Relationships>
</file>

<file path=ppt/slides/_rels/slide2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7.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7.png"/></Relationships>
</file>

<file path=ppt/slides/_rels/slide3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3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3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3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1.png"/><Relationship Id="rId7" Type="http://schemas.openxmlformats.org/officeDocument/2006/relationships/image" Target="../media/image166.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8.png"/></Relationships>
</file>

<file path=ppt/slides/_rels/slide37.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72.png"/><Relationship Id="rId2" Type="http://schemas.openxmlformats.org/officeDocument/2006/relationships/image" Target="../media/image169.jp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6.png"/></Relationships>
</file>

<file path=ppt/slides/_rels/slide3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76.jpeg"/><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41.xml.rels><?xml version="1.0" encoding="UTF-8" standalone="yes"?>
<Relationships xmlns="http://schemas.openxmlformats.org/package/2006/relationships"><Relationship Id="rId8" Type="http://schemas.openxmlformats.org/officeDocument/2006/relationships/image" Target="../media/image177.jpe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1.jpeg"/><Relationship Id="rId11" Type="http://schemas.microsoft.com/office/2007/relationships/hdphoto" Target="../media/hdphoto21.wdp"/><Relationship Id="rId5" Type="http://schemas.microsoft.com/office/2007/relationships/hdphoto" Target="../media/hdphoto19.wdp"/><Relationship Id="rId10" Type="http://schemas.openxmlformats.org/officeDocument/2006/relationships/image" Target="../media/image183.jpeg"/><Relationship Id="rId4" Type="http://schemas.openxmlformats.org/officeDocument/2006/relationships/image" Target="../media/image180.jpeg"/><Relationship Id="rId9" Type="http://schemas.openxmlformats.org/officeDocument/2006/relationships/image" Target="../media/image182.jpeg"/></Relationships>
</file>

<file path=ppt/slides/_rels/slide42.xml.rels><?xml version="1.0" encoding="UTF-8" standalone="yes"?>
<Relationships xmlns="http://schemas.openxmlformats.org/package/2006/relationships"><Relationship Id="rId8" Type="http://schemas.openxmlformats.org/officeDocument/2006/relationships/image" Target="../media/image177.jpeg"/><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184.jpeg"/><Relationship Id="rId1" Type="http://schemas.openxmlformats.org/officeDocument/2006/relationships/slideLayout" Target="../slideLayouts/slideLayout2.xml"/><Relationship Id="rId6" Type="http://schemas.openxmlformats.org/officeDocument/2006/relationships/image" Target="../media/image186.jpeg"/><Relationship Id="rId5" Type="http://schemas.microsoft.com/office/2007/relationships/hdphoto" Target="../media/hdphoto23.wdp"/><Relationship Id="rId4" Type="http://schemas.openxmlformats.org/officeDocument/2006/relationships/image" Target="../media/image185.jpeg"/><Relationship Id="rId9" Type="http://schemas.openxmlformats.org/officeDocument/2006/relationships/image" Target="../media/image182.jpeg"/></Relationships>
</file>

<file path=ppt/slides/_rels/slide4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87.jpeg"/><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8.jpeg"/></Relationships>
</file>

<file path=ppt/slides/_rels/slide44.xml.rels><?xml version="1.0" encoding="UTF-8" standalone="yes"?>
<Relationships xmlns="http://schemas.openxmlformats.org/package/2006/relationships"><Relationship Id="rId8" Type="http://schemas.openxmlformats.org/officeDocument/2006/relationships/image" Target="../media/image192.jpeg"/><Relationship Id="rId3" Type="http://schemas.microsoft.com/office/2007/relationships/hdphoto" Target="../media/hdphoto26.wdp"/><Relationship Id="rId7" Type="http://schemas.microsoft.com/office/2007/relationships/hdphoto" Target="../media/hdphoto28.wdp"/><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91.jpeg"/><Relationship Id="rId11" Type="http://schemas.openxmlformats.org/officeDocument/2006/relationships/image" Target="../media/image182.jpeg"/><Relationship Id="rId5" Type="http://schemas.microsoft.com/office/2007/relationships/hdphoto" Target="../media/hdphoto27.wdp"/><Relationship Id="rId10" Type="http://schemas.openxmlformats.org/officeDocument/2006/relationships/image" Target="../media/image177.jpeg"/><Relationship Id="rId4" Type="http://schemas.openxmlformats.org/officeDocument/2006/relationships/image" Target="../media/image190.jpeg"/><Relationship Id="rId9" Type="http://schemas.microsoft.com/office/2007/relationships/hdphoto" Target="../media/hdphoto29.wdp"/></Relationships>
</file>

<file path=ppt/slides/_rels/slide4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93.jpe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82.jpeg"/><Relationship Id="rId4" Type="http://schemas.openxmlformats.org/officeDocument/2006/relationships/image" Target="../media/image177.jpeg"/></Relationships>
</file>

<file path=ppt/slides/_rels/slide46.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1.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4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4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4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slide" Target="slide6.xml"/><Relationship Id="rId4" Type="http://schemas.openxmlformats.org/officeDocument/2006/relationships/image" Target="../media/image36.jpeg"/></Relationships>
</file>

<file path=ppt/slides/_rels/slide50.xml.rels><?xml version="1.0" encoding="UTF-8" standalone="yes"?>
<Relationships xmlns="http://schemas.openxmlformats.org/package/2006/relationships"><Relationship Id="rId8" Type="http://schemas.openxmlformats.org/officeDocument/2006/relationships/image" Target="../media/image215.png"/><Relationship Id="rId3" Type="http://schemas.microsoft.com/office/2007/relationships/hdphoto" Target="../media/hdphoto31.wdp"/><Relationship Id="rId7" Type="http://schemas.microsoft.com/office/2007/relationships/hdphoto" Target="../media/hdphoto33.wdp"/><Relationship Id="rId2" Type="http://schemas.openxmlformats.org/officeDocument/2006/relationships/image" Target="../media/image212.jpeg"/><Relationship Id="rId1" Type="http://schemas.openxmlformats.org/officeDocument/2006/relationships/slideLayout" Target="../slideLayouts/slideLayout2.xml"/><Relationship Id="rId6" Type="http://schemas.openxmlformats.org/officeDocument/2006/relationships/image" Target="../media/image214.jpeg"/><Relationship Id="rId5" Type="http://schemas.microsoft.com/office/2007/relationships/hdphoto" Target="../media/hdphoto32.wdp"/><Relationship Id="rId4" Type="http://schemas.openxmlformats.org/officeDocument/2006/relationships/image" Target="../media/image213.jpeg"/></Relationships>
</file>

<file path=ppt/slides/_rels/slide51.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2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 Id="rId14" Type="http://schemas.openxmlformats.org/officeDocument/2006/relationships/image" Target="../media/image228.png"/></Relationships>
</file>

<file path=ppt/slides/_rels/slide52.xml.rels><?xml version="1.0" encoding="UTF-8" standalone="yes"?>
<Relationships xmlns="http://schemas.openxmlformats.org/package/2006/relationships"><Relationship Id="rId8" Type="http://schemas.openxmlformats.org/officeDocument/2006/relationships/image" Target="../media/image234.jpeg"/><Relationship Id="rId13" Type="http://schemas.openxmlformats.org/officeDocument/2006/relationships/image" Target="../media/image238.jpeg"/><Relationship Id="rId3" Type="http://schemas.microsoft.com/office/2007/relationships/hdphoto" Target="../media/hdphoto34.wdp"/><Relationship Id="rId7" Type="http://schemas.openxmlformats.org/officeDocument/2006/relationships/image" Target="../media/image233.jpg"/><Relationship Id="rId12" Type="http://schemas.openxmlformats.org/officeDocument/2006/relationships/image" Target="../media/image237.jpeg"/><Relationship Id="rId2" Type="http://schemas.openxmlformats.org/officeDocument/2006/relationships/image" Target="../media/image230.jpeg"/><Relationship Id="rId1" Type="http://schemas.openxmlformats.org/officeDocument/2006/relationships/slideLayout" Target="../slideLayouts/slideLayout7.xml"/><Relationship Id="rId6" Type="http://schemas.microsoft.com/office/2007/relationships/hdphoto" Target="../media/hdphoto35.wdp"/><Relationship Id="rId11" Type="http://schemas.openxmlformats.org/officeDocument/2006/relationships/image" Target="../media/image236.jpeg"/><Relationship Id="rId5" Type="http://schemas.openxmlformats.org/officeDocument/2006/relationships/image" Target="../media/image232.jpeg"/><Relationship Id="rId15" Type="http://schemas.openxmlformats.org/officeDocument/2006/relationships/image" Target="../media/image240.png"/><Relationship Id="rId10" Type="http://schemas.openxmlformats.org/officeDocument/2006/relationships/image" Target="../media/image235.jpeg"/><Relationship Id="rId4" Type="http://schemas.openxmlformats.org/officeDocument/2006/relationships/image" Target="../media/image231.jpg"/><Relationship Id="rId9" Type="http://schemas.microsoft.com/office/2007/relationships/hdphoto" Target="../media/hdphoto36.wdp"/><Relationship Id="rId14" Type="http://schemas.openxmlformats.org/officeDocument/2006/relationships/image" Target="../media/image239.png"/></Relationships>
</file>

<file path=ppt/slides/_rels/slide53.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234.jpeg"/><Relationship Id="rId7" Type="http://schemas.openxmlformats.org/officeDocument/2006/relationships/image" Target="../media/image24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2.jpeg"/><Relationship Id="rId5" Type="http://schemas.openxmlformats.org/officeDocument/2006/relationships/image" Target="../media/image241.jpeg"/><Relationship Id="rId10" Type="http://schemas.openxmlformats.org/officeDocument/2006/relationships/image" Target="../media/image240.png"/><Relationship Id="rId4" Type="http://schemas.microsoft.com/office/2007/relationships/hdphoto" Target="../media/hdphoto36.wdp"/><Relationship Id="rId9" Type="http://schemas.openxmlformats.org/officeDocument/2006/relationships/image" Target="../media/image23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5.png"/></Relationships>
</file>

<file path=ppt/slides/_rels/slide55.xml.rels><?xml version="1.0" encoding="UTF-8" standalone="yes"?>
<Relationships xmlns="http://schemas.openxmlformats.org/package/2006/relationships"><Relationship Id="rId8" Type="http://schemas.openxmlformats.org/officeDocument/2006/relationships/image" Target="../media/image251.emf"/><Relationship Id="rId13" Type="http://schemas.openxmlformats.org/officeDocument/2006/relationships/image" Target="../media/image256.emf"/><Relationship Id="rId18" Type="http://schemas.openxmlformats.org/officeDocument/2006/relationships/image" Target="../media/image261.emf"/><Relationship Id="rId3" Type="http://schemas.openxmlformats.org/officeDocument/2006/relationships/image" Target="../media/image246.emf"/><Relationship Id="rId21" Type="http://schemas.openxmlformats.org/officeDocument/2006/relationships/image" Target="../media/image264.emf"/><Relationship Id="rId7" Type="http://schemas.openxmlformats.org/officeDocument/2006/relationships/image" Target="../media/image250.emf"/><Relationship Id="rId12" Type="http://schemas.openxmlformats.org/officeDocument/2006/relationships/image" Target="../media/image255.emf"/><Relationship Id="rId17" Type="http://schemas.openxmlformats.org/officeDocument/2006/relationships/image" Target="../media/image260.emf"/><Relationship Id="rId2" Type="http://schemas.openxmlformats.org/officeDocument/2006/relationships/notesSlide" Target="../notesSlides/notesSlide10.xml"/><Relationship Id="rId16" Type="http://schemas.openxmlformats.org/officeDocument/2006/relationships/image" Target="../media/image259.emf"/><Relationship Id="rId20" Type="http://schemas.openxmlformats.org/officeDocument/2006/relationships/image" Target="../media/image263.emf"/><Relationship Id="rId1" Type="http://schemas.openxmlformats.org/officeDocument/2006/relationships/slideLayout" Target="../slideLayouts/slideLayout1.xml"/><Relationship Id="rId6" Type="http://schemas.openxmlformats.org/officeDocument/2006/relationships/image" Target="../media/image249.emf"/><Relationship Id="rId11" Type="http://schemas.openxmlformats.org/officeDocument/2006/relationships/image" Target="../media/image254.emf"/><Relationship Id="rId5" Type="http://schemas.openxmlformats.org/officeDocument/2006/relationships/image" Target="../media/image248.emf"/><Relationship Id="rId15" Type="http://schemas.openxmlformats.org/officeDocument/2006/relationships/image" Target="../media/image258.emf"/><Relationship Id="rId10" Type="http://schemas.openxmlformats.org/officeDocument/2006/relationships/image" Target="../media/image253.emf"/><Relationship Id="rId19" Type="http://schemas.openxmlformats.org/officeDocument/2006/relationships/image" Target="../media/image262.emf"/><Relationship Id="rId4" Type="http://schemas.openxmlformats.org/officeDocument/2006/relationships/image" Target="../media/image247.emf"/><Relationship Id="rId9" Type="http://schemas.openxmlformats.org/officeDocument/2006/relationships/image" Target="../media/image252.emf"/><Relationship Id="rId14" Type="http://schemas.openxmlformats.org/officeDocument/2006/relationships/image" Target="../media/image257.emf"/><Relationship Id="rId22" Type="http://schemas.openxmlformats.org/officeDocument/2006/relationships/image" Target="../media/image265.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66.emf"/><Relationship Id="rId7" Type="http://schemas.openxmlformats.org/officeDocument/2006/relationships/image" Target="../media/image27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9.emf"/><Relationship Id="rId5" Type="http://schemas.openxmlformats.org/officeDocument/2006/relationships/image" Target="../media/image268.emf"/><Relationship Id="rId4" Type="http://schemas.openxmlformats.org/officeDocument/2006/relationships/image" Target="../media/image267.emf"/></Relationships>
</file>

<file path=ppt/slides/_rels/slide5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4.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281.emf"/><Relationship Id="rId13" Type="http://schemas.openxmlformats.org/officeDocument/2006/relationships/image" Target="../media/image286.emf"/><Relationship Id="rId3" Type="http://schemas.openxmlformats.org/officeDocument/2006/relationships/image" Target="../media/image276.emf"/><Relationship Id="rId7" Type="http://schemas.openxmlformats.org/officeDocument/2006/relationships/image" Target="../media/image280.emf"/><Relationship Id="rId12" Type="http://schemas.openxmlformats.org/officeDocument/2006/relationships/image" Target="../media/image285.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9.emf"/><Relationship Id="rId11" Type="http://schemas.openxmlformats.org/officeDocument/2006/relationships/image" Target="../media/image284.emf"/><Relationship Id="rId5" Type="http://schemas.openxmlformats.org/officeDocument/2006/relationships/image" Target="../media/image278.emf"/><Relationship Id="rId15" Type="http://schemas.openxmlformats.org/officeDocument/2006/relationships/image" Target="../media/image288.emf"/><Relationship Id="rId10" Type="http://schemas.openxmlformats.org/officeDocument/2006/relationships/image" Target="../media/image283.emf"/><Relationship Id="rId4" Type="http://schemas.openxmlformats.org/officeDocument/2006/relationships/image" Target="../media/image277.emf"/><Relationship Id="rId9" Type="http://schemas.openxmlformats.org/officeDocument/2006/relationships/image" Target="../media/image282.emf"/><Relationship Id="rId14" Type="http://schemas.openxmlformats.org/officeDocument/2006/relationships/image" Target="../media/image287.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18" Type="http://schemas.openxmlformats.org/officeDocument/2006/relationships/image" Target="../media/image55.jpeg"/><Relationship Id="rId26" Type="http://schemas.openxmlformats.org/officeDocument/2006/relationships/image" Target="../media/image63.jpeg"/><Relationship Id="rId3" Type="http://schemas.openxmlformats.org/officeDocument/2006/relationships/image" Target="../media/image40.jpeg"/><Relationship Id="rId21" Type="http://schemas.openxmlformats.org/officeDocument/2006/relationships/image" Target="../media/image58.jpeg"/><Relationship Id="rId34" Type="http://schemas.microsoft.com/office/2007/relationships/hdphoto" Target="../media/hdphoto1.wdp"/><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eg"/><Relationship Id="rId25" Type="http://schemas.openxmlformats.org/officeDocument/2006/relationships/image" Target="../media/image62.jpeg"/><Relationship Id="rId33" Type="http://schemas.openxmlformats.org/officeDocument/2006/relationships/image" Target="../media/image70.png"/><Relationship Id="rId2" Type="http://schemas.openxmlformats.org/officeDocument/2006/relationships/image" Target="../media/image37.jpeg"/><Relationship Id="rId16" Type="http://schemas.openxmlformats.org/officeDocument/2006/relationships/image" Target="../media/image53.jpeg"/><Relationship Id="rId20" Type="http://schemas.openxmlformats.org/officeDocument/2006/relationships/image" Target="../media/image57.jpeg"/><Relationship Id="rId29"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jpeg"/><Relationship Id="rId24" Type="http://schemas.openxmlformats.org/officeDocument/2006/relationships/image" Target="../media/image61.jpeg"/><Relationship Id="rId32" Type="http://schemas.openxmlformats.org/officeDocument/2006/relationships/image" Target="../media/image69.jpeg"/><Relationship Id="rId5" Type="http://schemas.openxmlformats.org/officeDocument/2006/relationships/image" Target="../media/image42.jpeg"/><Relationship Id="rId15" Type="http://schemas.openxmlformats.org/officeDocument/2006/relationships/image" Target="../media/image52.jpeg"/><Relationship Id="rId23" Type="http://schemas.openxmlformats.org/officeDocument/2006/relationships/image" Target="../media/image60.jpeg"/><Relationship Id="rId28" Type="http://schemas.openxmlformats.org/officeDocument/2006/relationships/image" Target="../media/image65.jpeg"/><Relationship Id="rId36" Type="http://schemas.openxmlformats.org/officeDocument/2006/relationships/image" Target="../media/image71.png"/><Relationship Id="rId10" Type="http://schemas.openxmlformats.org/officeDocument/2006/relationships/image" Target="../media/image47.jpeg"/><Relationship Id="rId19" Type="http://schemas.openxmlformats.org/officeDocument/2006/relationships/image" Target="../media/image56.jpeg"/><Relationship Id="rId31" Type="http://schemas.openxmlformats.org/officeDocument/2006/relationships/image" Target="../media/image68.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 Id="rId22" Type="http://schemas.openxmlformats.org/officeDocument/2006/relationships/image" Target="../media/image59.jpeg"/><Relationship Id="rId27" Type="http://schemas.openxmlformats.org/officeDocument/2006/relationships/image" Target="../media/image64.jpeg"/><Relationship Id="rId30" Type="http://schemas.openxmlformats.org/officeDocument/2006/relationships/image" Target="../media/image67.jpeg"/><Relationship Id="rId35" Type="http://schemas.openxmlformats.org/officeDocument/2006/relationships/slide" Target="slide5.xml"/></Relationships>
</file>

<file path=ppt/slides/_rels/slide70.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295.png"/><Relationship Id="rId3" Type="http://schemas.microsoft.com/office/2007/relationships/hdphoto" Target="../media/hdphoto37.wdp"/><Relationship Id="rId7" Type="http://schemas.microsoft.com/office/2007/relationships/hdphoto" Target="../media/hdphoto39.wdp"/><Relationship Id="rId2" Type="http://schemas.openxmlformats.org/officeDocument/2006/relationships/image" Target="../media/image292.png"/><Relationship Id="rId1" Type="http://schemas.openxmlformats.org/officeDocument/2006/relationships/slideLayout" Target="../slideLayouts/slideLayout1.xml"/><Relationship Id="rId6" Type="http://schemas.openxmlformats.org/officeDocument/2006/relationships/image" Target="../media/image294.png"/><Relationship Id="rId11" Type="http://schemas.openxmlformats.org/officeDocument/2006/relationships/image" Target="../media/image298.png"/><Relationship Id="rId5" Type="http://schemas.microsoft.com/office/2007/relationships/hdphoto" Target="../media/hdphoto38.wdp"/><Relationship Id="rId10" Type="http://schemas.openxmlformats.org/officeDocument/2006/relationships/image" Target="../media/image297.jpeg"/><Relationship Id="rId4" Type="http://schemas.openxmlformats.org/officeDocument/2006/relationships/image" Target="../media/image293.png"/><Relationship Id="rId9" Type="http://schemas.openxmlformats.org/officeDocument/2006/relationships/image" Target="../media/image296.png"/></Relationships>
</file>

<file path=ppt/slides/_rels/slide76.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03.jpg"/><Relationship Id="rId2" Type="http://schemas.openxmlformats.org/officeDocument/2006/relationships/image" Target="../media/image1.jp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9051" y="-134112"/>
            <a:ext cx="12610102" cy="8028432"/>
          </a:xfrm>
          <a:prstGeom prst="rect">
            <a:avLst/>
          </a:prstGeom>
        </p:spPr>
      </p:pic>
      <p:sp>
        <p:nvSpPr>
          <p:cNvPr id="4" name="TextBox 3"/>
          <p:cNvSpPr txBox="1"/>
          <p:nvPr/>
        </p:nvSpPr>
        <p:spPr>
          <a:xfrm>
            <a:off x="2542544" y="2513294"/>
            <a:ext cx="6814686" cy="1107996"/>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15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PRESENTATION</a:t>
            </a:r>
          </a:p>
        </p:txBody>
      </p:sp>
      <p:cxnSp>
        <p:nvCxnSpPr>
          <p:cNvPr id="6" name="Straight Connector 5"/>
          <p:cNvCxnSpPr/>
          <p:nvPr/>
        </p:nvCxnSpPr>
        <p:spPr>
          <a:xfrm flipV="1">
            <a:off x="2220737" y="1804416"/>
            <a:ext cx="0" cy="32491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9561" y="2193518"/>
            <a:ext cx="3450180" cy="644584"/>
          </a:xfrm>
          <a:prstGeom prst="rect">
            <a:avLst/>
          </a:prstGeom>
        </p:spPr>
      </p:pic>
      <p:sp>
        <p:nvSpPr>
          <p:cNvPr id="7" name="TextBox 6"/>
          <p:cNvSpPr txBox="1"/>
          <p:nvPr/>
        </p:nvSpPr>
        <p:spPr>
          <a:xfrm>
            <a:off x="2592212" y="3518651"/>
            <a:ext cx="7386959"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30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POWERPOINT SHOWREEL</a:t>
            </a:r>
          </a:p>
        </p:txBody>
      </p:sp>
    </p:spTree>
    <p:extLst>
      <p:ext uri="{BB962C8B-B14F-4D97-AF65-F5344CB8AC3E}">
        <p14:creationId xmlns:p14="http://schemas.microsoft.com/office/powerpoint/2010/main" val="175124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7.40741E-7 L 0 -0.14792 " pathEditMode="relative" rAng="0" ptsTypes="AA">
                                      <p:cBhvr>
                                        <p:cTn id="6" dur="3500" fill="hold"/>
                                        <p:tgtEl>
                                          <p:spTgt spid="3"/>
                                        </p:tgtEl>
                                        <p:attrNameLst>
                                          <p:attrName>ppt_x</p:attrName>
                                          <p:attrName>ppt_y</p:attrName>
                                        </p:attrNameLst>
                                      </p:cBhvr>
                                      <p:rCtr x="0" y="-7407"/>
                                    </p:animMotion>
                                  </p:childTnLst>
                                </p:cTn>
                              </p:par>
                              <p:par>
                                <p:cTn id="7" presetID="16" presetClass="entr" presetSubtype="42" fill="hold" nodeType="withEffect">
                                  <p:stCondLst>
                                    <p:cond delay="1250"/>
                                  </p:stCondLst>
                                  <p:childTnLst>
                                    <p:set>
                                      <p:cBhvr>
                                        <p:cTn id="8" dur="1" fill="hold">
                                          <p:stCondLst>
                                            <p:cond delay="0"/>
                                          </p:stCondLst>
                                        </p:cTn>
                                        <p:tgtEl>
                                          <p:spTgt spid="6"/>
                                        </p:tgtEl>
                                        <p:attrNameLst>
                                          <p:attrName>style.visibility</p:attrName>
                                        </p:attrNameLst>
                                      </p:cBhvr>
                                      <p:to>
                                        <p:strVal val="visible"/>
                                      </p:to>
                                    </p:set>
                                    <p:animEffect transition="in" filter="barn(outHorizontal)">
                                      <p:cBhvr>
                                        <p:cTn id="9" dur="500"/>
                                        <p:tgtEl>
                                          <p:spTgt spid="6"/>
                                        </p:tgtEl>
                                      </p:cBhvr>
                                    </p:animEffect>
                                  </p:childTnLst>
                                </p:cTn>
                              </p:par>
                              <p:par>
                                <p:cTn id="10" presetID="2" presetClass="entr" presetSubtype="2" decel="100000"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grpId="1" nodeType="withEffect">
                                  <p:stCondLst>
                                    <p:cond delay="2000"/>
                                  </p:stCondLst>
                                  <p:childTnLst>
                                    <p:animMotion origin="layout" path="M -5.55556E-7 -2.22222E-6 L -5.55556E-7 0.0419 " pathEditMode="relative" rAng="0" ptsTypes="AA">
                                      <p:cBhvr>
                                        <p:cTn id="15" dur="500" fill="hold"/>
                                        <p:tgtEl>
                                          <p:spTgt spid="4"/>
                                        </p:tgtEl>
                                        <p:attrNameLst>
                                          <p:attrName>ppt_x</p:attrName>
                                          <p:attrName>ppt_y</p:attrName>
                                        </p:attrNameLst>
                                      </p:cBhvr>
                                      <p:rCtr x="0" y="2083"/>
                                    </p:animMotion>
                                  </p:childTnLst>
                                </p:cTn>
                              </p:par>
                              <p:par>
                                <p:cTn id="16" presetID="2" presetClass="entr" presetSubtype="2" decel="100000" fill="hold" nodeType="withEffect">
                                  <p:stCondLst>
                                    <p:cond delay="225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42" presetClass="path" presetSubtype="0" accel="50000" decel="50000" fill="hold" grpId="1" nodeType="withEffect">
                                  <p:stCondLst>
                                    <p:cond delay="2000"/>
                                  </p:stCondLst>
                                  <p:childTnLst>
                                    <p:animMotion origin="layout" path="M -1.38889E-6 -1.11111E-6 L -1.38889E-6 0.0419 " pathEditMode="relative" rAng="0" ptsTypes="AA">
                                      <p:cBhvr>
                                        <p:cTn id="25" dur="500" fill="hold"/>
                                        <p:tgtEl>
                                          <p:spTgt spid="7"/>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P spid="4"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p:nvPr/>
        </p:nvSpPr>
        <p:spPr>
          <a:xfrm>
            <a:off x="-127458" y="2"/>
            <a:ext cx="12446920"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64">
              <a:latin typeface="Arial" panose="020B0604020202020204" pitchFamily="34" charset="0"/>
              <a:cs typeface="Arial" panose="020B0604020202020204" pitchFamily="34" charset="0"/>
            </a:endParaRPr>
          </a:p>
        </p:txBody>
      </p:sp>
      <p:sp>
        <p:nvSpPr>
          <p:cNvPr id="25" name="TextBox 24"/>
          <p:cNvSpPr txBox="1"/>
          <p:nvPr/>
        </p:nvSpPr>
        <p:spPr>
          <a:xfrm>
            <a:off x="6920752" y="609248"/>
            <a:ext cx="4830326" cy="2193293"/>
          </a:xfrm>
          <a:prstGeom prst="rect">
            <a:avLst/>
          </a:prstGeom>
          <a:noFill/>
        </p:spPr>
        <p:txBody>
          <a:bodyPr wrap="square" rtlCol="0">
            <a:spAutoFit/>
          </a:bodyPr>
          <a:lstStyle/>
          <a:p>
            <a:pPr algn="r">
              <a:lnSpc>
                <a:spcPct val="150000"/>
              </a:lnSpc>
              <a:spcAft>
                <a:spcPts val="352"/>
              </a:spcAft>
            </a:pPr>
            <a:r>
              <a:rPr lang="ar-SA" sz="3164" b="1" dirty="0">
                <a:solidFill>
                  <a:schemeClr val="bg1"/>
                </a:solidFill>
                <a:latin typeface="Arial" panose="020B0604020202020204" pitchFamily="34" charset="0"/>
                <a:cs typeface="Arial" panose="020B0604020202020204" pitchFamily="34" charset="0"/>
              </a:rPr>
              <a:t>.. واليوم نستكمل معكم رحلتنا في واقع سريع التغيير –عصر الرقمنة الإلكترونية</a:t>
            </a:r>
          </a:p>
        </p:txBody>
      </p:sp>
      <p:sp>
        <p:nvSpPr>
          <p:cNvPr id="26" name="TextBox 25"/>
          <p:cNvSpPr txBox="1"/>
          <p:nvPr/>
        </p:nvSpPr>
        <p:spPr>
          <a:xfrm>
            <a:off x="6753038" y="3993993"/>
            <a:ext cx="5053442" cy="1985800"/>
          </a:xfrm>
          <a:prstGeom prst="rect">
            <a:avLst/>
          </a:prstGeom>
          <a:noFill/>
        </p:spPr>
        <p:txBody>
          <a:bodyPr wrap="square" rtlCol="0">
            <a:spAutoFit/>
          </a:bodyPr>
          <a:lstStyle/>
          <a:p>
            <a:pPr marL="301323" indent="-301323" algn="r" rtl="1">
              <a:buClr>
                <a:srgbClr val="D137BB"/>
              </a:buClr>
              <a:buFont typeface="Calibri" panose="020F0502020204030204" pitchFamily="34" charset="0"/>
              <a:buChar char="|"/>
            </a:pPr>
            <a:r>
              <a:rPr lang="ar-SA" sz="2461" dirty="0">
                <a:solidFill>
                  <a:schemeClr val="bg1"/>
                </a:solidFill>
                <a:latin typeface="Arial" panose="020B0604020202020204" pitchFamily="34" charset="0"/>
                <a:cs typeface="Arial" panose="020B0604020202020204" pitchFamily="34" charset="0"/>
              </a:rPr>
              <a:t>زيادة الطلب على خدمات الهاتف المتحرك من العملاء</a:t>
            </a:r>
            <a:endParaRPr lang="en-US" sz="2461" dirty="0">
              <a:solidFill>
                <a:schemeClr val="bg1"/>
              </a:solidFill>
              <a:latin typeface="Arial" panose="020B0604020202020204" pitchFamily="34" charset="0"/>
              <a:cs typeface="Arial" panose="020B0604020202020204" pitchFamily="34" charset="0"/>
            </a:endParaRPr>
          </a:p>
          <a:p>
            <a:pPr algn="r" rtl="1">
              <a:buClr>
                <a:srgbClr val="D137BB"/>
              </a:buClr>
            </a:pPr>
            <a:r>
              <a:rPr lang="en-US" sz="2461" dirty="0">
                <a:solidFill>
                  <a:schemeClr val="bg1"/>
                </a:solidFill>
                <a:latin typeface="Arial" panose="020B0604020202020204" pitchFamily="34" charset="0"/>
                <a:cs typeface="Arial" panose="020B0604020202020204" pitchFamily="34" charset="0"/>
              </a:rPr>
              <a:t> </a:t>
            </a:r>
          </a:p>
          <a:p>
            <a:pPr marL="301323" indent="-301323" algn="r" rtl="1">
              <a:buClr>
                <a:srgbClr val="D137BB"/>
              </a:buClr>
              <a:buFont typeface="Calibri" panose="020F0502020204030204" pitchFamily="34" charset="0"/>
              <a:buChar char="|"/>
            </a:pPr>
            <a:r>
              <a:rPr lang="ar-SA" sz="2461" dirty="0">
                <a:solidFill>
                  <a:schemeClr val="bg1"/>
                </a:solidFill>
                <a:latin typeface="Arial" panose="020B0604020202020204" pitchFamily="34" charset="0"/>
                <a:cs typeface="Arial" panose="020B0604020202020204" pitchFamily="34" charset="0"/>
              </a:rPr>
              <a:t>تجربة عميل ذات خدمات متقاربة ومتصلة بسلاسة، تثري أسلوب الحياة العصرية</a:t>
            </a:r>
            <a:endParaRPr lang="en-US" sz="2461" dirty="0">
              <a:solidFill>
                <a:schemeClr val="bg1"/>
              </a:solidFill>
              <a:latin typeface="Arial" panose="020B0604020202020204" pitchFamily="34" charset="0"/>
              <a:cs typeface="Arial" panose="020B0604020202020204" pitchFamily="34" charset="0"/>
            </a:endParaRPr>
          </a:p>
        </p:txBody>
      </p:sp>
      <p:sp>
        <p:nvSpPr>
          <p:cNvPr id="27" name="Rectangle: Top Corners Rounded 26"/>
          <p:cNvSpPr/>
          <p:nvPr/>
        </p:nvSpPr>
        <p:spPr>
          <a:xfrm rot="16200000">
            <a:off x="10464212" y="1996106"/>
            <a:ext cx="3197289" cy="512751"/>
          </a:xfrm>
          <a:prstGeom prst="round2SameRect">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64" dirty="0">
              <a:latin typeface="Arial" panose="020B0604020202020204" pitchFamily="34" charset="0"/>
              <a:cs typeface="Arial" panose="020B0604020202020204" pitchFamily="34" charset="0"/>
            </a:endParaRPr>
          </a:p>
        </p:txBody>
      </p:sp>
      <p:grpSp>
        <p:nvGrpSpPr>
          <p:cNvPr id="110" name="Group 109"/>
          <p:cNvGrpSpPr/>
          <p:nvPr/>
        </p:nvGrpSpPr>
        <p:grpSpPr>
          <a:xfrm>
            <a:off x="5203959" y="3122094"/>
            <a:ext cx="373870" cy="371081"/>
            <a:chOff x="2568576" y="1776413"/>
            <a:chExt cx="212725" cy="211138"/>
          </a:xfrm>
        </p:grpSpPr>
        <p:sp>
          <p:nvSpPr>
            <p:cNvPr id="28" name="Oval 22"/>
            <p:cNvSpPr>
              <a:spLocks noChangeArrowheads="1"/>
            </p:cNvSpPr>
            <p:nvPr/>
          </p:nvSpPr>
          <p:spPr bwMode="auto">
            <a:xfrm>
              <a:off x="2568576" y="1776413"/>
              <a:ext cx="212725" cy="211138"/>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37" name="Oval 31"/>
            <p:cNvSpPr>
              <a:spLocks noChangeArrowheads="1"/>
            </p:cNvSpPr>
            <p:nvPr/>
          </p:nvSpPr>
          <p:spPr bwMode="auto">
            <a:xfrm>
              <a:off x="2616201" y="1885951"/>
              <a:ext cx="55563"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38" name="Freeform 32"/>
            <p:cNvSpPr>
              <a:spLocks noEditPoints="1"/>
            </p:cNvSpPr>
            <p:nvPr/>
          </p:nvSpPr>
          <p:spPr bwMode="auto">
            <a:xfrm>
              <a:off x="2643189" y="1809751"/>
              <a:ext cx="104775" cy="103188"/>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grpSp>
        <p:nvGrpSpPr>
          <p:cNvPr id="107" name="Group 106"/>
          <p:cNvGrpSpPr/>
          <p:nvPr/>
        </p:nvGrpSpPr>
        <p:grpSpPr>
          <a:xfrm>
            <a:off x="2104187" y="1358767"/>
            <a:ext cx="371081" cy="371081"/>
            <a:chOff x="804864" y="773113"/>
            <a:chExt cx="211138" cy="211138"/>
          </a:xfrm>
        </p:grpSpPr>
        <p:sp>
          <p:nvSpPr>
            <p:cNvPr id="24" name="Oval 21"/>
            <p:cNvSpPr>
              <a:spLocks noChangeArrowheads="1"/>
            </p:cNvSpPr>
            <p:nvPr/>
          </p:nvSpPr>
          <p:spPr bwMode="auto">
            <a:xfrm>
              <a:off x="804864" y="773113"/>
              <a:ext cx="211138" cy="211138"/>
            </a:xfrm>
            <a:prstGeom prst="ellipse">
              <a:avLst/>
            </a:prstGeom>
            <a:solidFill>
              <a:srgbClr val="DA8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4" name="Freeform 38"/>
            <p:cNvSpPr>
              <a:spLocks/>
            </p:cNvSpPr>
            <p:nvPr/>
          </p:nvSpPr>
          <p:spPr bwMode="auto">
            <a:xfrm>
              <a:off x="879476" y="825501"/>
              <a:ext cx="90488" cy="107950"/>
            </a:xfrm>
            <a:custGeom>
              <a:avLst/>
              <a:gdLst>
                <a:gd name="T0" fmla="*/ 0 w 57"/>
                <a:gd name="T1" fmla="*/ 0 h 68"/>
                <a:gd name="T2" fmla="*/ 57 w 57"/>
                <a:gd name="T3" fmla="*/ 34 h 68"/>
                <a:gd name="T4" fmla="*/ 0 w 57"/>
                <a:gd name="T5" fmla="*/ 68 h 68"/>
                <a:gd name="T6" fmla="*/ 0 w 57"/>
                <a:gd name="T7" fmla="*/ 0 h 68"/>
              </a:gdLst>
              <a:ahLst/>
              <a:cxnLst>
                <a:cxn ang="0">
                  <a:pos x="T0" y="T1"/>
                </a:cxn>
                <a:cxn ang="0">
                  <a:pos x="T2" y="T3"/>
                </a:cxn>
                <a:cxn ang="0">
                  <a:pos x="T4" y="T5"/>
                </a:cxn>
                <a:cxn ang="0">
                  <a:pos x="T6" y="T7"/>
                </a:cxn>
              </a:cxnLst>
              <a:rect l="0" t="0" r="r" b="b"/>
              <a:pathLst>
                <a:path w="57" h="68">
                  <a:moveTo>
                    <a:pt x="0" y="0"/>
                  </a:moveTo>
                  <a:lnTo>
                    <a:pt x="57" y="34"/>
                  </a:lnTo>
                  <a:lnTo>
                    <a:pt x="0" y="6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grpSp>
        <p:nvGrpSpPr>
          <p:cNvPr id="109" name="Group 108"/>
          <p:cNvGrpSpPr/>
          <p:nvPr/>
        </p:nvGrpSpPr>
        <p:grpSpPr>
          <a:xfrm>
            <a:off x="5134207" y="1400619"/>
            <a:ext cx="371081" cy="371081"/>
            <a:chOff x="2528889" y="796926"/>
            <a:chExt cx="211138" cy="211138"/>
          </a:xfrm>
        </p:grpSpPr>
        <p:sp>
          <p:nvSpPr>
            <p:cNvPr id="29" name="Oval 23"/>
            <p:cNvSpPr>
              <a:spLocks noChangeArrowheads="1"/>
            </p:cNvSpPr>
            <p:nvPr/>
          </p:nvSpPr>
          <p:spPr bwMode="auto">
            <a:xfrm>
              <a:off x="2528889" y="796926"/>
              <a:ext cx="211138" cy="211138"/>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8" name="Freeform 52"/>
            <p:cNvSpPr>
              <a:spLocks/>
            </p:cNvSpPr>
            <p:nvPr/>
          </p:nvSpPr>
          <p:spPr bwMode="auto">
            <a:xfrm>
              <a:off x="2582864" y="855663"/>
              <a:ext cx="101600" cy="93663"/>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grpSp>
        <p:nvGrpSpPr>
          <p:cNvPr id="106" name="Group 105"/>
          <p:cNvGrpSpPr/>
          <p:nvPr/>
        </p:nvGrpSpPr>
        <p:grpSpPr>
          <a:xfrm>
            <a:off x="1325757" y="1389460"/>
            <a:ext cx="276218" cy="273427"/>
            <a:chOff x="361951" y="790576"/>
            <a:chExt cx="157163" cy="155575"/>
          </a:xfrm>
        </p:grpSpPr>
        <p:sp>
          <p:nvSpPr>
            <p:cNvPr id="33" name="Oval 27"/>
            <p:cNvSpPr>
              <a:spLocks noChangeArrowheads="1"/>
            </p:cNvSpPr>
            <p:nvPr/>
          </p:nvSpPr>
          <p:spPr bwMode="auto">
            <a:xfrm>
              <a:off x="361951" y="790576"/>
              <a:ext cx="157163" cy="155575"/>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9" name="Freeform 53"/>
            <p:cNvSpPr>
              <a:spLocks/>
            </p:cNvSpPr>
            <p:nvPr/>
          </p:nvSpPr>
          <p:spPr bwMode="auto">
            <a:xfrm>
              <a:off x="392114" y="825501"/>
              <a:ext cx="96838" cy="71438"/>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0" name="Freeform 54"/>
            <p:cNvSpPr>
              <a:spLocks/>
            </p:cNvSpPr>
            <p:nvPr/>
          </p:nvSpPr>
          <p:spPr bwMode="auto">
            <a:xfrm>
              <a:off x="401639" y="873126"/>
              <a:ext cx="20638" cy="38100"/>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1" name="Freeform 55"/>
            <p:cNvSpPr>
              <a:spLocks/>
            </p:cNvSpPr>
            <p:nvPr/>
          </p:nvSpPr>
          <p:spPr bwMode="auto">
            <a:xfrm>
              <a:off x="458789" y="873126"/>
              <a:ext cx="20638" cy="38100"/>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grpSp>
        <p:nvGrpSpPr>
          <p:cNvPr id="113" name="Group 112"/>
          <p:cNvGrpSpPr/>
          <p:nvPr/>
        </p:nvGrpSpPr>
        <p:grpSpPr>
          <a:xfrm>
            <a:off x="1191833" y="3205796"/>
            <a:ext cx="371081" cy="371081"/>
            <a:chOff x="285751" y="1824038"/>
            <a:chExt cx="211138" cy="211138"/>
          </a:xfrm>
        </p:grpSpPr>
        <p:sp>
          <p:nvSpPr>
            <p:cNvPr id="30" name="Oval 24"/>
            <p:cNvSpPr>
              <a:spLocks noChangeArrowheads="1"/>
            </p:cNvSpPr>
            <p:nvPr/>
          </p:nvSpPr>
          <p:spPr bwMode="auto">
            <a:xfrm>
              <a:off x="285751" y="1824038"/>
              <a:ext cx="211138" cy="211138"/>
            </a:xfrm>
            <a:prstGeom prst="ellipse">
              <a:avLst/>
            </a:prstGeom>
            <a:solidFill>
              <a:srgbClr val="DA8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2" name="Freeform 56"/>
            <p:cNvSpPr>
              <a:spLocks/>
            </p:cNvSpPr>
            <p:nvPr/>
          </p:nvSpPr>
          <p:spPr bwMode="auto">
            <a:xfrm>
              <a:off x="336551" y="1871663"/>
              <a:ext cx="107950" cy="107950"/>
            </a:xfrm>
            <a:custGeom>
              <a:avLst/>
              <a:gdLst>
                <a:gd name="T0" fmla="*/ 37 w 68"/>
                <a:gd name="T1" fmla="*/ 26 h 68"/>
                <a:gd name="T2" fmla="*/ 37 w 68"/>
                <a:gd name="T3" fmla="*/ 21 h 68"/>
                <a:gd name="T4" fmla="*/ 50 w 68"/>
                <a:gd name="T5" fmla="*/ 21 h 68"/>
                <a:gd name="T6" fmla="*/ 50 w 68"/>
                <a:gd name="T7" fmla="*/ 0 h 68"/>
                <a:gd name="T8" fmla="*/ 18 w 68"/>
                <a:gd name="T9" fmla="*/ 0 h 68"/>
                <a:gd name="T10" fmla="*/ 18 w 68"/>
                <a:gd name="T11" fmla="*/ 21 h 68"/>
                <a:gd name="T12" fmla="*/ 32 w 68"/>
                <a:gd name="T13" fmla="*/ 21 h 68"/>
                <a:gd name="T14" fmla="*/ 32 w 68"/>
                <a:gd name="T15" fmla="*/ 26 h 68"/>
                <a:gd name="T16" fmla="*/ 14 w 68"/>
                <a:gd name="T17" fmla="*/ 26 h 68"/>
                <a:gd name="T18" fmla="*/ 14 w 68"/>
                <a:gd name="T19" fmla="*/ 23 h 68"/>
                <a:gd name="T20" fmla="*/ 6 w 68"/>
                <a:gd name="T21" fmla="*/ 23 h 68"/>
                <a:gd name="T22" fmla="*/ 6 w 68"/>
                <a:gd name="T23" fmla="*/ 26 h 68"/>
                <a:gd name="T24" fmla="*/ 0 w 68"/>
                <a:gd name="T25" fmla="*/ 26 h 68"/>
                <a:gd name="T26" fmla="*/ 0 w 68"/>
                <a:gd name="T27" fmla="*/ 68 h 68"/>
                <a:gd name="T28" fmla="*/ 68 w 68"/>
                <a:gd name="T29" fmla="*/ 68 h 68"/>
                <a:gd name="T30" fmla="*/ 68 w 68"/>
                <a:gd name="T31" fmla="*/ 26 h 68"/>
                <a:gd name="T32" fmla="*/ 37 w 68"/>
                <a:gd name="T33"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68">
                  <a:moveTo>
                    <a:pt x="37" y="26"/>
                  </a:moveTo>
                  <a:lnTo>
                    <a:pt x="37" y="21"/>
                  </a:lnTo>
                  <a:lnTo>
                    <a:pt x="50" y="21"/>
                  </a:lnTo>
                  <a:lnTo>
                    <a:pt x="50" y="0"/>
                  </a:lnTo>
                  <a:lnTo>
                    <a:pt x="18" y="0"/>
                  </a:lnTo>
                  <a:lnTo>
                    <a:pt x="18" y="21"/>
                  </a:lnTo>
                  <a:lnTo>
                    <a:pt x="32" y="21"/>
                  </a:lnTo>
                  <a:lnTo>
                    <a:pt x="32" y="26"/>
                  </a:lnTo>
                  <a:lnTo>
                    <a:pt x="14" y="26"/>
                  </a:lnTo>
                  <a:lnTo>
                    <a:pt x="14" y="23"/>
                  </a:lnTo>
                  <a:lnTo>
                    <a:pt x="6" y="23"/>
                  </a:lnTo>
                  <a:lnTo>
                    <a:pt x="6" y="26"/>
                  </a:lnTo>
                  <a:lnTo>
                    <a:pt x="0" y="26"/>
                  </a:lnTo>
                  <a:lnTo>
                    <a:pt x="0" y="68"/>
                  </a:lnTo>
                  <a:lnTo>
                    <a:pt x="68" y="68"/>
                  </a:lnTo>
                  <a:lnTo>
                    <a:pt x="68" y="26"/>
                  </a:lnTo>
                  <a:lnTo>
                    <a:pt x="3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3" name="Freeform 57"/>
            <p:cNvSpPr>
              <a:spLocks/>
            </p:cNvSpPr>
            <p:nvPr/>
          </p:nvSpPr>
          <p:spPr bwMode="auto">
            <a:xfrm>
              <a:off x="423864" y="1920876"/>
              <a:ext cx="12700" cy="4763"/>
            </a:xfrm>
            <a:custGeom>
              <a:avLst/>
              <a:gdLst>
                <a:gd name="T0" fmla="*/ 8 w 8"/>
                <a:gd name="T1" fmla="*/ 3 h 3"/>
                <a:gd name="T2" fmla="*/ 8 w 8"/>
                <a:gd name="T3" fmla="*/ 3 h 3"/>
                <a:gd name="T4" fmla="*/ 0 w 8"/>
                <a:gd name="T5" fmla="*/ 3 h 3"/>
                <a:gd name="T6" fmla="*/ 0 w 8"/>
                <a:gd name="T7" fmla="*/ 0 h 3"/>
                <a:gd name="T8" fmla="*/ 8 w 8"/>
                <a:gd name="T9" fmla="*/ 0 h 3"/>
                <a:gd name="T10" fmla="*/ 8 w 8"/>
                <a:gd name="T11" fmla="*/ 3 h 3"/>
              </a:gdLst>
              <a:ahLst/>
              <a:cxnLst>
                <a:cxn ang="0">
                  <a:pos x="T0" y="T1"/>
                </a:cxn>
                <a:cxn ang="0">
                  <a:pos x="T2" y="T3"/>
                </a:cxn>
                <a:cxn ang="0">
                  <a:pos x="T4" y="T5"/>
                </a:cxn>
                <a:cxn ang="0">
                  <a:pos x="T6" y="T7"/>
                </a:cxn>
                <a:cxn ang="0">
                  <a:pos x="T8" y="T9"/>
                </a:cxn>
                <a:cxn ang="0">
                  <a:pos x="T10" y="T11"/>
                </a:cxn>
              </a:cxnLst>
              <a:rect l="0" t="0" r="r" b="b"/>
              <a:pathLst>
                <a:path w="8" h="3">
                  <a:moveTo>
                    <a:pt x="8" y="3"/>
                  </a:moveTo>
                  <a:lnTo>
                    <a:pt x="8" y="3"/>
                  </a:lnTo>
                  <a:lnTo>
                    <a:pt x="0" y="3"/>
                  </a:lnTo>
                  <a:lnTo>
                    <a:pt x="0" y="0"/>
                  </a:lnTo>
                  <a:lnTo>
                    <a:pt x="8" y="0"/>
                  </a:lnTo>
                  <a:lnTo>
                    <a:pt x="8" y="3"/>
                  </a:lnTo>
                  <a:close/>
                </a:path>
              </a:pathLst>
            </a:custGeom>
            <a:solidFill>
              <a:srgbClr val="DA8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4" name="Freeform 58"/>
            <p:cNvSpPr>
              <a:spLocks/>
            </p:cNvSpPr>
            <p:nvPr/>
          </p:nvSpPr>
          <p:spPr bwMode="auto">
            <a:xfrm>
              <a:off x="369889" y="1925638"/>
              <a:ext cx="42863" cy="41275"/>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rgbClr val="DA8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5" name="Freeform 59"/>
            <p:cNvSpPr>
              <a:spLocks/>
            </p:cNvSpPr>
            <p:nvPr/>
          </p:nvSpPr>
          <p:spPr bwMode="auto">
            <a:xfrm>
              <a:off x="373064" y="1876426"/>
              <a:ext cx="36513" cy="23813"/>
            </a:xfrm>
            <a:custGeom>
              <a:avLst/>
              <a:gdLst>
                <a:gd name="T0" fmla="*/ 0 w 23"/>
                <a:gd name="T1" fmla="*/ 15 h 15"/>
                <a:gd name="T2" fmla="*/ 0 w 23"/>
                <a:gd name="T3" fmla="*/ 15 h 15"/>
                <a:gd name="T4" fmla="*/ 0 w 23"/>
                <a:gd name="T5" fmla="*/ 0 h 15"/>
                <a:gd name="T6" fmla="*/ 23 w 23"/>
                <a:gd name="T7" fmla="*/ 0 h 15"/>
                <a:gd name="T8" fmla="*/ 23 w 23"/>
                <a:gd name="T9" fmla="*/ 15 h 15"/>
                <a:gd name="T10" fmla="*/ 0 w 23"/>
                <a:gd name="T11" fmla="*/ 15 h 15"/>
              </a:gdLst>
              <a:ahLst/>
              <a:cxnLst>
                <a:cxn ang="0">
                  <a:pos x="T0" y="T1"/>
                </a:cxn>
                <a:cxn ang="0">
                  <a:pos x="T2" y="T3"/>
                </a:cxn>
                <a:cxn ang="0">
                  <a:pos x="T4" y="T5"/>
                </a:cxn>
                <a:cxn ang="0">
                  <a:pos x="T6" y="T7"/>
                </a:cxn>
                <a:cxn ang="0">
                  <a:pos x="T8" y="T9"/>
                </a:cxn>
                <a:cxn ang="0">
                  <a:pos x="T10" y="T11"/>
                </a:cxn>
              </a:cxnLst>
              <a:rect l="0" t="0" r="r" b="b"/>
              <a:pathLst>
                <a:path w="23" h="15">
                  <a:moveTo>
                    <a:pt x="0" y="15"/>
                  </a:moveTo>
                  <a:lnTo>
                    <a:pt x="0" y="15"/>
                  </a:lnTo>
                  <a:lnTo>
                    <a:pt x="0" y="0"/>
                  </a:lnTo>
                  <a:lnTo>
                    <a:pt x="23" y="0"/>
                  </a:lnTo>
                  <a:lnTo>
                    <a:pt x="23" y="15"/>
                  </a:lnTo>
                  <a:lnTo>
                    <a:pt x="0" y="15"/>
                  </a:lnTo>
                  <a:close/>
                </a:path>
              </a:pathLst>
            </a:custGeom>
            <a:solidFill>
              <a:srgbClr val="DA8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grpSp>
        <p:nvGrpSpPr>
          <p:cNvPr id="108" name="Group 107"/>
          <p:cNvGrpSpPr/>
          <p:nvPr/>
        </p:nvGrpSpPr>
        <p:grpSpPr>
          <a:xfrm>
            <a:off x="2893778" y="1102082"/>
            <a:ext cx="276218" cy="276218"/>
            <a:chOff x="1254126" y="627063"/>
            <a:chExt cx="157163" cy="157163"/>
          </a:xfrm>
        </p:grpSpPr>
        <p:sp>
          <p:nvSpPr>
            <p:cNvPr id="32" name="Oval 26"/>
            <p:cNvSpPr>
              <a:spLocks noChangeArrowheads="1"/>
            </p:cNvSpPr>
            <p:nvPr/>
          </p:nvSpPr>
          <p:spPr bwMode="auto">
            <a:xfrm>
              <a:off x="1254126" y="627063"/>
              <a:ext cx="157163" cy="157163"/>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4" name="Freeform 88"/>
            <p:cNvSpPr>
              <a:spLocks/>
            </p:cNvSpPr>
            <p:nvPr/>
          </p:nvSpPr>
          <p:spPr bwMode="auto">
            <a:xfrm>
              <a:off x="1287464" y="679451"/>
              <a:ext cx="25400" cy="50800"/>
            </a:xfrm>
            <a:custGeom>
              <a:avLst/>
              <a:gdLst>
                <a:gd name="T0" fmla="*/ 0 w 16"/>
                <a:gd name="T1" fmla="*/ 32 h 32"/>
                <a:gd name="T2" fmla="*/ 16 w 16"/>
                <a:gd name="T3" fmla="*/ 13 h 32"/>
                <a:gd name="T4" fmla="*/ 0 w 16"/>
                <a:gd name="T5" fmla="*/ 0 h 32"/>
                <a:gd name="T6" fmla="*/ 0 w 16"/>
                <a:gd name="T7" fmla="*/ 32 h 32"/>
              </a:gdLst>
              <a:ahLst/>
              <a:cxnLst>
                <a:cxn ang="0">
                  <a:pos x="T0" y="T1"/>
                </a:cxn>
                <a:cxn ang="0">
                  <a:pos x="T2" y="T3"/>
                </a:cxn>
                <a:cxn ang="0">
                  <a:pos x="T4" y="T5"/>
                </a:cxn>
                <a:cxn ang="0">
                  <a:pos x="T6" y="T7"/>
                </a:cxn>
              </a:cxnLst>
              <a:rect l="0" t="0" r="r" b="b"/>
              <a:pathLst>
                <a:path w="16" h="32">
                  <a:moveTo>
                    <a:pt x="0" y="32"/>
                  </a:moveTo>
                  <a:lnTo>
                    <a:pt x="16" y="13"/>
                  </a:lnTo>
                  <a:lnTo>
                    <a:pt x="0" y="0"/>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5" name="Freeform 89"/>
            <p:cNvSpPr>
              <a:spLocks/>
            </p:cNvSpPr>
            <p:nvPr/>
          </p:nvSpPr>
          <p:spPr bwMode="auto">
            <a:xfrm>
              <a:off x="1349376" y="679451"/>
              <a:ext cx="25400" cy="50800"/>
            </a:xfrm>
            <a:custGeom>
              <a:avLst/>
              <a:gdLst>
                <a:gd name="T0" fmla="*/ 16 w 16"/>
                <a:gd name="T1" fmla="*/ 32 h 32"/>
                <a:gd name="T2" fmla="*/ 16 w 16"/>
                <a:gd name="T3" fmla="*/ 0 h 32"/>
                <a:gd name="T4" fmla="*/ 0 w 16"/>
                <a:gd name="T5" fmla="*/ 13 h 32"/>
                <a:gd name="T6" fmla="*/ 16 w 16"/>
                <a:gd name="T7" fmla="*/ 32 h 32"/>
              </a:gdLst>
              <a:ahLst/>
              <a:cxnLst>
                <a:cxn ang="0">
                  <a:pos x="T0" y="T1"/>
                </a:cxn>
                <a:cxn ang="0">
                  <a:pos x="T2" y="T3"/>
                </a:cxn>
                <a:cxn ang="0">
                  <a:pos x="T4" y="T5"/>
                </a:cxn>
                <a:cxn ang="0">
                  <a:pos x="T6" y="T7"/>
                </a:cxn>
              </a:cxnLst>
              <a:rect l="0" t="0" r="r" b="b"/>
              <a:pathLst>
                <a:path w="16" h="32">
                  <a:moveTo>
                    <a:pt x="16" y="32"/>
                  </a:moveTo>
                  <a:lnTo>
                    <a:pt x="16" y="0"/>
                  </a:lnTo>
                  <a:lnTo>
                    <a:pt x="0" y="13"/>
                  </a:lnTo>
                  <a:lnTo>
                    <a:pt x="1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6" name="Rectangle 90"/>
            <p:cNvSpPr>
              <a:spLocks noChangeArrowheads="1"/>
            </p:cNvSpPr>
            <p:nvPr/>
          </p:nvSpPr>
          <p:spPr bwMode="auto">
            <a:xfrm>
              <a:off x="1374776" y="733426"/>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7" name="Rectangle 91"/>
            <p:cNvSpPr>
              <a:spLocks noChangeArrowheads="1"/>
            </p:cNvSpPr>
            <p:nvPr/>
          </p:nvSpPr>
          <p:spPr bwMode="auto">
            <a:xfrm>
              <a:off x="1287464" y="733426"/>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8" name="Freeform 92"/>
            <p:cNvSpPr>
              <a:spLocks/>
            </p:cNvSpPr>
            <p:nvPr/>
          </p:nvSpPr>
          <p:spPr bwMode="auto">
            <a:xfrm>
              <a:off x="1289051" y="701676"/>
              <a:ext cx="85725" cy="31750"/>
            </a:xfrm>
            <a:custGeom>
              <a:avLst/>
              <a:gdLst>
                <a:gd name="T0" fmla="*/ 54 w 54"/>
                <a:gd name="T1" fmla="*/ 20 h 20"/>
                <a:gd name="T2" fmla="*/ 54 w 54"/>
                <a:gd name="T3" fmla="*/ 20 h 20"/>
                <a:gd name="T4" fmla="*/ 37 w 54"/>
                <a:gd name="T5" fmla="*/ 0 h 20"/>
                <a:gd name="T6" fmla="*/ 27 w 54"/>
                <a:gd name="T7" fmla="*/ 8 h 20"/>
                <a:gd name="T8" fmla="*/ 17 w 54"/>
                <a:gd name="T9" fmla="*/ 0 h 20"/>
                <a:gd name="T10" fmla="*/ 1 w 54"/>
                <a:gd name="T11" fmla="*/ 20 h 20"/>
                <a:gd name="T12" fmla="*/ 0 w 54"/>
                <a:gd name="T13" fmla="*/ 20 h 20"/>
                <a:gd name="T14" fmla="*/ 54 w 54"/>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0">
                  <a:moveTo>
                    <a:pt x="54" y="20"/>
                  </a:moveTo>
                  <a:lnTo>
                    <a:pt x="54" y="20"/>
                  </a:lnTo>
                  <a:lnTo>
                    <a:pt x="37" y="0"/>
                  </a:lnTo>
                  <a:lnTo>
                    <a:pt x="27" y="8"/>
                  </a:lnTo>
                  <a:lnTo>
                    <a:pt x="17" y="0"/>
                  </a:lnTo>
                  <a:lnTo>
                    <a:pt x="1" y="20"/>
                  </a:lnTo>
                  <a:lnTo>
                    <a:pt x="0" y="20"/>
                  </a:lnTo>
                  <a:lnTo>
                    <a:pt x="5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9" name="Freeform 93"/>
            <p:cNvSpPr>
              <a:spLocks/>
            </p:cNvSpPr>
            <p:nvPr/>
          </p:nvSpPr>
          <p:spPr bwMode="auto">
            <a:xfrm>
              <a:off x="1290639" y="677863"/>
              <a:ext cx="82550" cy="33338"/>
            </a:xfrm>
            <a:custGeom>
              <a:avLst/>
              <a:gdLst>
                <a:gd name="T0" fmla="*/ 16 w 52"/>
                <a:gd name="T1" fmla="*/ 12 h 21"/>
                <a:gd name="T2" fmla="*/ 16 w 52"/>
                <a:gd name="T3" fmla="*/ 13 h 21"/>
                <a:gd name="T4" fmla="*/ 17 w 52"/>
                <a:gd name="T5" fmla="*/ 14 h 21"/>
                <a:gd name="T6" fmla="*/ 26 w 52"/>
                <a:gd name="T7" fmla="*/ 21 h 21"/>
                <a:gd name="T8" fmla="*/ 35 w 52"/>
                <a:gd name="T9" fmla="*/ 14 h 21"/>
                <a:gd name="T10" fmla="*/ 36 w 52"/>
                <a:gd name="T11" fmla="*/ 13 h 21"/>
                <a:gd name="T12" fmla="*/ 37 w 52"/>
                <a:gd name="T13" fmla="*/ 12 h 21"/>
                <a:gd name="T14" fmla="*/ 52 w 52"/>
                <a:gd name="T15" fmla="*/ 0 h 21"/>
                <a:gd name="T16" fmla="*/ 0 w 52"/>
                <a:gd name="T17" fmla="*/ 0 h 21"/>
                <a:gd name="T18" fmla="*/ 16 w 52"/>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1">
                  <a:moveTo>
                    <a:pt x="16" y="12"/>
                  </a:moveTo>
                  <a:lnTo>
                    <a:pt x="16" y="13"/>
                  </a:lnTo>
                  <a:lnTo>
                    <a:pt x="17" y="14"/>
                  </a:lnTo>
                  <a:lnTo>
                    <a:pt x="26" y="21"/>
                  </a:lnTo>
                  <a:lnTo>
                    <a:pt x="35" y="14"/>
                  </a:lnTo>
                  <a:lnTo>
                    <a:pt x="36" y="13"/>
                  </a:lnTo>
                  <a:lnTo>
                    <a:pt x="37" y="12"/>
                  </a:lnTo>
                  <a:lnTo>
                    <a:pt x="52" y="0"/>
                  </a:lnTo>
                  <a:lnTo>
                    <a:pt x="0" y="0"/>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grpSp>
        <p:nvGrpSpPr>
          <p:cNvPr id="111" name="Group 110"/>
          <p:cNvGrpSpPr/>
          <p:nvPr/>
        </p:nvGrpSpPr>
        <p:grpSpPr>
          <a:xfrm>
            <a:off x="4545502" y="3827984"/>
            <a:ext cx="276218" cy="276218"/>
            <a:chOff x="2193926" y="2178051"/>
            <a:chExt cx="157163" cy="157163"/>
          </a:xfrm>
        </p:grpSpPr>
        <p:sp>
          <p:nvSpPr>
            <p:cNvPr id="35" name="Oval 29"/>
            <p:cNvSpPr>
              <a:spLocks noChangeArrowheads="1"/>
            </p:cNvSpPr>
            <p:nvPr/>
          </p:nvSpPr>
          <p:spPr bwMode="auto">
            <a:xfrm>
              <a:off x="2193926" y="2178051"/>
              <a:ext cx="157163" cy="157163"/>
            </a:xfrm>
            <a:prstGeom prst="ellipse">
              <a:avLst/>
            </a:prstGeom>
            <a:solidFill>
              <a:srgbClr val="DA8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00" name="Freeform 94"/>
            <p:cNvSpPr>
              <a:spLocks/>
            </p:cNvSpPr>
            <p:nvPr/>
          </p:nvSpPr>
          <p:spPr bwMode="auto">
            <a:xfrm>
              <a:off x="2228851" y="2206626"/>
              <a:ext cx="36513" cy="103188"/>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01" name="Freeform 95"/>
            <p:cNvSpPr>
              <a:spLocks/>
            </p:cNvSpPr>
            <p:nvPr/>
          </p:nvSpPr>
          <p:spPr bwMode="auto">
            <a:xfrm>
              <a:off x="2276476" y="2203451"/>
              <a:ext cx="38100" cy="106363"/>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grpSp>
        <p:nvGrpSpPr>
          <p:cNvPr id="115" name="Group 114"/>
          <p:cNvGrpSpPr/>
          <p:nvPr/>
        </p:nvGrpSpPr>
        <p:grpSpPr>
          <a:xfrm>
            <a:off x="1303437" y="1124401"/>
            <a:ext cx="4218592" cy="3710799"/>
            <a:chOff x="349251" y="639763"/>
            <a:chExt cx="2400301" cy="2111376"/>
          </a:xfrm>
        </p:grpSpPr>
        <p:sp>
          <p:nvSpPr>
            <p:cNvPr id="5" name="Freeform 5"/>
            <p:cNvSpPr>
              <a:spLocks/>
            </p:cNvSpPr>
            <p:nvPr/>
          </p:nvSpPr>
          <p:spPr bwMode="auto">
            <a:xfrm>
              <a:off x="1082676" y="1912938"/>
              <a:ext cx="407988" cy="565150"/>
            </a:xfrm>
            <a:custGeom>
              <a:avLst/>
              <a:gdLst>
                <a:gd name="T0" fmla="*/ 370 w 370"/>
                <a:gd name="T1" fmla="*/ 514 h 514"/>
                <a:gd name="T2" fmla="*/ 351 w 370"/>
                <a:gd name="T3" fmla="*/ 514 h 514"/>
                <a:gd name="T4" fmla="*/ 351 w 370"/>
                <a:gd name="T5" fmla="*/ 316 h 514"/>
                <a:gd name="T6" fmla="*/ 295 w 370"/>
                <a:gd name="T7" fmla="*/ 267 h 514"/>
                <a:gd name="T8" fmla="*/ 75 w 370"/>
                <a:gd name="T9" fmla="*/ 267 h 514"/>
                <a:gd name="T10" fmla="*/ 0 w 370"/>
                <a:gd name="T11" fmla="*/ 199 h 514"/>
                <a:gd name="T12" fmla="*/ 0 w 370"/>
                <a:gd name="T13" fmla="*/ 0 h 514"/>
                <a:gd name="T14" fmla="*/ 19 w 370"/>
                <a:gd name="T15" fmla="*/ 0 h 514"/>
                <a:gd name="T16" fmla="*/ 19 w 370"/>
                <a:gd name="T17" fmla="*/ 199 h 514"/>
                <a:gd name="T18" fmla="*/ 75 w 370"/>
                <a:gd name="T19" fmla="*/ 248 h 514"/>
                <a:gd name="T20" fmla="*/ 295 w 370"/>
                <a:gd name="T21" fmla="*/ 248 h 514"/>
                <a:gd name="T22" fmla="*/ 370 w 370"/>
                <a:gd name="T23" fmla="*/ 316 h 514"/>
                <a:gd name="T24" fmla="*/ 370 w 370"/>
                <a:gd name="T25"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514">
                  <a:moveTo>
                    <a:pt x="370" y="514"/>
                  </a:moveTo>
                  <a:cubicBezTo>
                    <a:pt x="351" y="514"/>
                    <a:pt x="351" y="514"/>
                    <a:pt x="351" y="514"/>
                  </a:cubicBezTo>
                  <a:cubicBezTo>
                    <a:pt x="351" y="316"/>
                    <a:pt x="351" y="316"/>
                    <a:pt x="351" y="316"/>
                  </a:cubicBezTo>
                  <a:cubicBezTo>
                    <a:pt x="351" y="289"/>
                    <a:pt x="326" y="267"/>
                    <a:pt x="295" y="267"/>
                  </a:cubicBezTo>
                  <a:cubicBezTo>
                    <a:pt x="75" y="267"/>
                    <a:pt x="75" y="267"/>
                    <a:pt x="75" y="267"/>
                  </a:cubicBezTo>
                  <a:cubicBezTo>
                    <a:pt x="33" y="267"/>
                    <a:pt x="0" y="236"/>
                    <a:pt x="0" y="199"/>
                  </a:cubicBezTo>
                  <a:cubicBezTo>
                    <a:pt x="0" y="0"/>
                    <a:pt x="0" y="0"/>
                    <a:pt x="0" y="0"/>
                  </a:cubicBezTo>
                  <a:cubicBezTo>
                    <a:pt x="19" y="0"/>
                    <a:pt x="19" y="0"/>
                    <a:pt x="19" y="0"/>
                  </a:cubicBezTo>
                  <a:cubicBezTo>
                    <a:pt x="19" y="199"/>
                    <a:pt x="19" y="199"/>
                    <a:pt x="19" y="199"/>
                  </a:cubicBezTo>
                  <a:cubicBezTo>
                    <a:pt x="19" y="226"/>
                    <a:pt x="44" y="248"/>
                    <a:pt x="75" y="248"/>
                  </a:cubicBezTo>
                  <a:cubicBezTo>
                    <a:pt x="295" y="248"/>
                    <a:pt x="295" y="248"/>
                    <a:pt x="295" y="248"/>
                  </a:cubicBezTo>
                  <a:cubicBezTo>
                    <a:pt x="336" y="248"/>
                    <a:pt x="370" y="278"/>
                    <a:pt x="370" y="316"/>
                  </a:cubicBezTo>
                  <a:lnTo>
                    <a:pt x="370" y="514"/>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 name="Freeform 6"/>
            <p:cNvSpPr>
              <a:spLocks/>
            </p:cNvSpPr>
            <p:nvPr/>
          </p:nvSpPr>
          <p:spPr bwMode="auto">
            <a:xfrm>
              <a:off x="1543051" y="1912938"/>
              <a:ext cx="407988" cy="565150"/>
            </a:xfrm>
            <a:custGeom>
              <a:avLst/>
              <a:gdLst>
                <a:gd name="T0" fmla="*/ 19 w 370"/>
                <a:gd name="T1" fmla="*/ 514 h 514"/>
                <a:gd name="T2" fmla="*/ 0 w 370"/>
                <a:gd name="T3" fmla="*/ 514 h 514"/>
                <a:gd name="T4" fmla="*/ 0 w 370"/>
                <a:gd name="T5" fmla="*/ 316 h 514"/>
                <a:gd name="T6" fmla="*/ 75 w 370"/>
                <a:gd name="T7" fmla="*/ 248 h 514"/>
                <a:gd name="T8" fmla="*/ 295 w 370"/>
                <a:gd name="T9" fmla="*/ 248 h 514"/>
                <a:gd name="T10" fmla="*/ 351 w 370"/>
                <a:gd name="T11" fmla="*/ 199 h 514"/>
                <a:gd name="T12" fmla="*/ 351 w 370"/>
                <a:gd name="T13" fmla="*/ 0 h 514"/>
                <a:gd name="T14" fmla="*/ 370 w 370"/>
                <a:gd name="T15" fmla="*/ 0 h 514"/>
                <a:gd name="T16" fmla="*/ 370 w 370"/>
                <a:gd name="T17" fmla="*/ 199 h 514"/>
                <a:gd name="T18" fmla="*/ 295 w 370"/>
                <a:gd name="T19" fmla="*/ 267 h 514"/>
                <a:gd name="T20" fmla="*/ 75 w 370"/>
                <a:gd name="T21" fmla="*/ 267 h 514"/>
                <a:gd name="T22" fmla="*/ 19 w 370"/>
                <a:gd name="T23" fmla="*/ 316 h 514"/>
                <a:gd name="T24" fmla="*/ 19 w 370"/>
                <a:gd name="T25"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514">
                  <a:moveTo>
                    <a:pt x="19" y="514"/>
                  </a:moveTo>
                  <a:cubicBezTo>
                    <a:pt x="0" y="514"/>
                    <a:pt x="0" y="514"/>
                    <a:pt x="0" y="514"/>
                  </a:cubicBezTo>
                  <a:cubicBezTo>
                    <a:pt x="0" y="316"/>
                    <a:pt x="0" y="316"/>
                    <a:pt x="0" y="316"/>
                  </a:cubicBezTo>
                  <a:cubicBezTo>
                    <a:pt x="0" y="278"/>
                    <a:pt x="33" y="248"/>
                    <a:pt x="75" y="248"/>
                  </a:cubicBezTo>
                  <a:cubicBezTo>
                    <a:pt x="295" y="248"/>
                    <a:pt x="295" y="248"/>
                    <a:pt x="295" y="248"/>
                  </a:cubicBezTo>
                  <a:cubicBezTo>
                    <a:pt x="326" y="248"/>
                    <a:pt x="351" y="226"/>
                    <a:pt x="351" y="199"/>
                  </a:cubicBezTo>
                  <a:cubicBezTo>
                    <a:pt x="351" y="0"/>
                    <a:pt x="351" y="0"/>
                    <a:pt x="351" y="0"/>
                  </a:cubicBezTo>
                  <a:cubicBezTo>
                    <a:pt x="370" y="0"/>
                    <a:pt x="370" y="0"/>
                    <a:pt x="370" y="0"/>
                  </a:cubicBezTo>
                  <a:cubicBezTo>
                    <a:pt x="370" y="199"/>
                    <a:pt x="370" y="199"/>
                    <a:pt x="370" y="199"/>
                  </a:cubicBezTo>
                  <a:cubicBezTo>
                    <a:pt x="370" y="236"/>
                    <a:pt x="337" y="267"/>
                    <a:pt x="295" y="267"/>
                  </a:cubicBezTo>
                  <a:cubicBezTo>
                    <a:pt x="75" y="267"/>
                    <a:pt x="75" y="267"/>
                    <a:pt x="75" y="267"/>
                  </a:cubicBezTo>
                  <a:cubicBezTo>
                    <a:pt x="44" y="267"/>
                    <a:pt x="19" y="289"/>
                    <a:pt x="19" y="316"/>
                  </a:cubicBezTo>
                  <a:lnTo>
                    <a:pt x="19" y="514"/>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 name="Freeform 7"/>
            <p:cNvSpPr>
              <a:spLocks/>
            </p:cNvSpPr>
            <p:nvPr/>
          </p:nvSpPr>
          <p:spPr bwMode="auto">
            <a:xfrm>
              <a:off x="549276" y="1331913"/>
              <a:ext cx="279400" cy="379413"/>
            </a:xfrm>
            <a:custGeom>
              <a:avLst/>
              <a:gdLst>
                <a:gd name="T0" fmla="*/ 253 w 253"/>
                <a:gd name="T1" fmla="*/ 344 h 344"/>
                <a:gd name="T2" fmla="*/ 234 w 253"/>
                <a:gd name="T3" fmla="*/ 344 h 344"/>
                <a:gd name="T4" fmla="*/ 234 w 253"/>
                <a:gd name="T5" fmla="*/ 211 h 344"/>
                <a:gd name="T6" fmla="*/ 200 w 253"/>
                <a:gd name="T7" fmla="*/ 181 h 344"/>
                <a:gd name="T8" fmla="*/ 53 w 253"/>
                <a:gd name="T9" fmla="*/ 181 h 344"/>
                <a:gd name="T10" fmla="*/ 0 w 253"/>
                <a:gd name="T11" fmla="*/ 133 h 344"/>
                <a:gd name="T12" fmla="*/ 0 w 253"/>
                <a:gd name="T13" fmla="*/ 0 h 344"/>
                <a:gd name="T14" fmla="*/ 19 w 253"/>
                <a:gd name="T15" fmla="*/ 0 h 344"/>
                <a:gd name="T16" fmla="*/ 19 w 253"/>
                <a:gd name="T17" fmla="*/ 133 h 344"/>
                <a:gd name="T18" fmla="*/ 53 w 253"/>
                <a:gd name="T19" fmla="*/ 162 h 344"/>
                <a:gd name="T20" fmla="*/ 200 w 253"/>
                <a:gd name="T21" fmla="*/ 162 h 344"/>
                <a:gd name="T22" fmla="*/ 253 w 253"/>
                <a:gd name="T23" fmla="*/ 211 h 344"/>
                <a:gd name="T24" fmla="*/ 253 w 253"/>
                <a:gd name="T25"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344">
                  <a:moveTo>
                    <a:pt x="253" y="344"/>
                  </a:moveTo>
                  <a:cubicBezTo>
                    <a:pt x="234" y="344"/>
                    <a:pt x="234" y="344"/>
                    <a:pt x="234" y="344"/>
                  </a:cubicBezTo>
                  <a:cubicBezTo>
                    <a:pt x="234" y="211"/>
                    <a:pt x="234" y="211"/>
                    <a:pt x="234" y="211"/>
                  </a:cubicBezTo>
                  <a:cubicBezTo>
                    <a:pt x="234" y="195"/>
                    <a:pt x="219" y="181"/>
                    <a:pt x="200" y="181"/>
                  </a:cubicBezTo>
                  <a:cubicBezTo>
                    <a:pt x="53" y="181"/>
                    <a:pt x="53" y="181"/>
                    <a:pt x="53" y="181"/>
                  </a:cubicBezTo>
                  <a:cubicBezTo>
                    <a:pt x="24" y="181"/>
                    <a:pt x="0" y="159"/>
                    <a:pt x="0" y="133"/>
                  </a:cubicBezTo>
                  <a:cubicBezTo>
                    <a:pt x="0" y="0"/>
                    <a:pt x="0" y="0"/>
                    <a:pt x="0" y="0"/>
                  </a:cubicBezTo>
                  <a:cubicBezTo>
                    <a:pt x="19" y="0"/>
                    <a:pt x="19" y="0"/>
                    <a:pt x="19" y="0"/>
                  </a:cubicBezTo>
                  <a:cubicBezTo>
                    <a:pt x="19" y="133"/>
                    <a:pt x="19" y="133"/>
                    <a:pt x="19" y="133"/>
                  </a:cubicBezTo>
                  <a:cubicBezTo>
                    <a:pt x="19" y="149"/>
                    <a:pt x="34" y="162"/>
                    <a:pt x="53" y="162"/>
                  </a:cubicBezTo>
                  <a:cubicBezTo>
                    <a:pt x="200" y="162"/>
                    <a:pt x="200" y="162"/>
                    <a:pt x="200" y="162"/>
                  </a:cubicBezTo>
                  <a:cubicBezTo>
                    <a:pt x="230" y="162"/>
                    <a:pt x="253" y="184"/>
                    <a:pt x="253" y="211"/>
                  </a:cubicBezTo>
                  <a:lnTo>
                    <a:pt x="253" y="344"/>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 name="Freeform 8"/>
            <p:cNvSpPr>
              <a:spLocks/>
            </p:cNvSpPr>
            <p:nvPr/>
          </p:nvSpPr>
          <p:spPr bwMode="auto">
            <a:xfrm>
              <a:off x="2270126" y="1568451"/>
              <a:ext cx="279400" cy="379413"/>
            </a:xfrm>
            <a:custGeom>
              <a:avLst/>
              <a:gdLst>
                <a:gd name="T0" fmla="*/ 19 w 254"/>
                <a:gd name="T1" fmla="*/ 344 h 344"/>
                <a:gd name="T2" fmla="*/ 0 w 254"/>
                <a:gd name="T3" fmla="*/ 344 h 344"/>
                <a:gd name="T4" fmla="*/ 0 w 254"/>
                <a:gd name="T5" fmla="*/ 211 h 344"/>
                <a:gd name="T6" fmla="*/ 53 w 254"/>
                <a:gd name="T7" fmla="*/ 162 h 344"/>
                <a:gd name="T8" fmla="*/ 201 w 254"/>
                <a:gd name="T9" fmla="*/ 162 h 344"/>
                <a:gd name="T10" fmla="*/ 235 w 254"/>
                <a:gd name="T11" fmla="*/ 133 h 344"/>
                <a:gd name="T12" fmla="*/ 235 w 254"/>
                <a:gd name="T13" fmla="*/ 0 h 344"/>
                <a:gd name="T14" fmla="*/ 254 w 254"/>
                <a:gd name="T15" fmla="*/ 0 h 344"/>
                <a:gd name="T16" fmla="*/ 254 w 254"/>
                <a:gd name="T17" fmla="*/ 133 h 344"/>
                <a:gd name="T18" fmla="*/ 201 w 254"/>
                <a:gd name="T19" fmla="*/ 182 h 344"/>
                <a:gd name="T20" fmla="*/ 53 w 254"/>
                <a:gd name="T21" fmla="*/ 182 h 344"/>
                <a:gd name="T22" fmla="*/ 19 w 254"/>
                <a:gd name="T23" fmla="*/ 211 h 344"/>
                <a:gd name="T24" fmla="*/ 19 w 254"/>
                <a:gd name="T25"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344">
                  <a:moveTo>
                    <a:pt x="19" y="344"/>
                  </a:moveTo>
                  <a:cubicBezTo>
                    <a:pt x="0" y="344"/>
                    <a:pt x="0" y="344"/>
                    <a:pt x="0" y="344"/>
                  </a:cubicBezTo>
                  <a:cubicBezTo>
                    <a:pt x="0" y="211"/>
                    <a:pt x="0" y="211"/>
                    <a:pt x="0" y="211"/>
                  </a:cubicBezTo>
                  <a:cubicBezTo>
                    <a:pt x="0" y="184"/>
                    <a:pt x="24" y="162"/>
                    <a:pt x="53" y="162"/>
                  </a:cubicBezTo>
                  <a:cubicBezTo>
                    <a:pt x="201" y="162"/>
                    <a:pt x="201" y="162"/>
                    <a:pt x="201" y="162"/>
                  </a:cubicBezTo>
                  <a:cubicBezTo>
                    <a:pt x="219" y="162"/>
                    <a:pt x="235" y="149"/>
                    <a:pt x="235" y="133"/>
                  </a:cubicBezTo>
                  <a:cubicBezTo>
                    <a:pt x="235" y="0"/>
                    <a:pt x="235" y="0"/>
                    <a:pt x="235" y="0"/>
                  </a:cubicBezTo>
                  <a:cubicBezTo>
                    <a:pt x="254" y="0"/>
                    <a:pt x="254" y="0"/>
                    <a:pt x="254" y="0"/>
                  </a:cubicBezTo>
                  <a:cubicBezTo>
                    <a:pt x="254" y="133"/>
                    <a:pt x="254" y="133"/>
                    <a:pt x="254" y="133"/>
                  </a:cubicBezTo>
                  <a:cubicBezTo>
                    <a:pt x="254" y="160"/>
                    <a:pt x="230" y="182"/>
                    <a:pt x="201" y="182"/>
                  </a:cubicBezTo>
                  <a:cubicBezTo>
                    <a:pt x="53" y="182"/>
                    <a:pt x="53" y="182"/>
                    <a:pt x="53" y="182"/>
                  </a:cubicBezTo>
                  <a:cubicBezTo>
                    <a:pt x="34" y="182"/>
                    <a:pt x="19" y="195"/>
                    <a:pt x="19" y="211"/>
                  </a:cubicBezTo>
                  <a:lnTo>
                    <a:pt x="19" y="344"/>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0" name="Freeform 9"/>
            <p:cNvSpPr>
              <a:spLocks/>
            </p:cNvSpPr>
            <p:nvPr/>
          </p:nvSpPr>
          <p:spPr bwMode="auto">
            <a:xfrm>
              <a:off x="1793876" y="801688"/>
              <a:ext cx="279400" cy="377825"/>
            </a:xfrm>
            <a:custGeom>
              <a:avLst/>
              <a:gdLst>
                <a:gd name="T0" fmla="*/ 19 w 253"/>
                <a:gd name="T1" fmla="*/ 343 h 343"/>
                <a:gd name="T2" fmla="*/ 0 w 253"/>
                <a:gd name="T3" fmla="*/ 343 h 343"/>
                <a:gd name="T4" fmla="*/ 0 w 253"/>
                <a:gd name="T5" fmla="*/ 210 h 343"/>
                <a:gd name="T6" fmla="*/ 53 w 253"/>
                <a:gd name="T7" fmla="*/ 162 h 343"/>
                <a:gd name="T8" fmla="*/ 200 w 253"/>
                <a:gd name="T9" fmla="*/ 162 h 343"/>
                <a:gd name="T10" fmla="*/ 234 w 253"/>
                <a:gd name="T11" fmla="*/ 132 h 343"/>
                <a:gd name="T12" fmla="*/ 234 w 253"/>
                <a:gd name="T13" fmla="*/ 0 h 343"/>
                <a:gd name="T14" fmla="*/ 253 w 253"/>
                <a:gd name="T15" fmla="*/ 0 h 343"/>
                <a:gd name="T16" fmla="*/ 253 w 253"/>
                <a:gd name="T17" fmla="*/ 132 h 343"/>
                <a:gd name="T18" fmla="*/ 200 w 253"/>
                <a:gd name="T19" fmla="*/ 181 h 343"/>
                <a:gd name="T20" fmla="*/ 53 w 253"/>
                <a:gd name="T21" fmla="*/ 181 h 343"/>
                <a:gd name="T22" fmla="*/ 19 w 253"/>
                <a:gd name="T23" fmla="*/ 210 h 343"/>
                <a:gd name="T24" fmla="*/ 19 w 253"/>
                <a:gd name="T25"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343">
                  <a:moveTo>
                    <a:pt x="19" y="343"/>
                  </a:moveTo>
                  <a:cubicBezTo>
                    <a:pt x="0" y="343"/>
                    <a:pt x="0" y="343"/>
                    <a:pt x="0" y="343"/>
                  </a:cubicBezTo>
                  <a:cubicBezTo>
                    <a:pt x="0" y="210"/>
                    <a:pt x="0" y="210"/>
                    <a:pt x="0" y="210"/>
                  </a:cubicBezTo>
                  <a:cubicBezTo>
                    <a:pt x="0" y="184"/>
                    <a:pt x="24" y="162"/>
                    <a:pt x="53" y="162"/>
                  </a:cubicBezTo>
                  <a:cubicBezTo>
                    <a:pt x="200" y="162"/>
                    <a:pt x="200" y="162"/>
                    <a:pt x="200" y="162"/>
                  </a:cubicBezTo>
                  <a:cubicBezTo>
                    <a:pt x="219" y="162"/>
                    <a:pt x="234" y="149"/>
                    <a:pt x="234" y="132"/>
                  </a:cubicBezTo>
                  <a:cubicBezTo>
                    <a:pt x="234" y="0"/>
                    <a:pt x="234" y="0"/>
                    <a:pt x="234" y="0"/>
                  </a:cubicBezTo>
                  <a:cubicBezTo>
                    <a:pt x="253" y="0"/>
                    <a:pt x="253" y="0"/>
                    <a:pt x="253" y="0"/>
                  </a:cubicBezTo>
                  <a:cubicBezTo>
                    <a:pt x="253" y="132"/>
                    <a:pt x="253" y="132"/>
                    <a:pt x="253" y="132"/>
                  </a:cubicBezTo>
                  <a:cubicBezTo>
                    <a:pt x="253" y="159"/>
                    <a:pt x="230" y="181"/>
                    <a:pt x="200" y="181"/>
                  </a:cubicBezTo>
                  <a:cubicBezTo>
                    <a:pt x="53" y="181"/>
                    <a:pt x="53" y="181"/>
                    <a:pt x="53" y="181"/>
                  </a:cubicBezTo>
                  <a:cubicBezTo>
                    <a:pt x="34" y="181"/>
                    <a:pt x="19" y="194"/>
                    <a:pt x="19" y="210"/>
                  </a:cubicBezTo>
                  <a:lnTo>
                    <a:pt x="19" y="343"/>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1" name="Rectangle 10"/>
            <p:cNvSpPr>
              <a:spLocks noChangeArrowheads="1"/>
            </p:cNvSpPr>
            <p:nvPr/>
          </p:nvSpPr>
          <p:spPr bwMode="auto">
            <a:xfrm>
              <a:off x="1506539" y="1793876"/>
              <a:ext cx="22225" cy="957263"/>
            </a:xfrm>
            <a:prstGeom prst="rect">
              <a:avLst/>
            </a:prstGeom>
            <a:solidFill>
              <a:srgbClr val="D137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2" name="Freeform 11"/>
            <p:cNvSpPr>
              <a:spLocks/>
            </p:cNvSpPr>
            <p:nvPr/>
          </p:nvSpPr>
          <p:spPr bwMode="auto">
            <a:xfrm>
              <a:off x="977901" y="911226"/>
              <a:ext cx="1079500" cy="681038"/>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3" name="Freeform 12"/>
            <p:cNvSpPr>
              <a:spLocks/>
            </p:cNvSpPr>
            <p:nvPr/>
          </p:nvSpPr>
          <p:spPr bwMode="auto">
            <a:xfrm>
              <a:off x="1300164" y="1344613"/>
              <a:ext cx="1079500" cy="681038"/>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4" name="Freeform 13"/>
            <p:cNvSpPr>
              <a:spLocks noEditPoints="1"/>
            </p:cNvSpPr>
            <p:nvPr/>
          </p:nvSpPr>
          <p:spPr bwMode="auto">
            <a:xfrm>
              <a:off x="1517651" y="1344613"/>
              <a:ext cx="533400" cy="247650"/>
            </a:xfrm>
            <a:custGeom>
              <a:avLst/>
              <a:gdLst>
                <a:gd name="T0" fmla="*/ 484 w 484"/>
                <a:gd name="T1" fmla="*/ 72 h 226"/>
                <a:gd name="T2" fmla="*/ 301 w 484"/>
                <a:gd name="T3" fmla="*/ 0 h 226"/>
                <a:gd name="T4" fmla="*/ 34 w 484"/>
                <a:gd name="T5" fmla="*/ 226 h 226"/>
                <a:gd name="T6" fmla="*/ 292 w 484"/>
                <a:gd name="T7" fmla="*/ 226 h 226"/>
                <a:gd name="T8" fmla="*/ 484 w 484"/>
                <a:gd name="T9" fmla="*/ 72 h 226"/>
                <a:gd name="T10" fmla="*/ 0 w 484"/>
                <a:gd name="T11" fmla="*/ 226 h 226"/>
                <a:gd name="T12" fmla="*/ 0 w 484"/>
                <a:gd name="T13" fmla="*/ 226 h 226"/>
                <a:gd name="T14" fmla="*/ 0 w 484"/>
                <a:gd name="T15" fmla="*/ 226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4" h="226">
                  <a:moveTo>
                    <a:pt x="484" y="72"/>
                  </a:moveTo>
                  <a:cubicBezTo>
                    <a:pt x="436" y="27"/>
                    <a:pt x="372" y="0"/>
                    <a:pt x="301" y="0"/>
                  </a:cubicBezTo>
                  <a:cubicBezTo>
                    <a:pt x="167" y="0"/>
                    <a:pt x="56" y="98"/>
                    <a:pt x="34" y="226"/>
                  </a:cubicBezTo>
                  <a:cubicBezTo>
                    <a:pt x="292" y="226"/>
                    <a:pt x="292" y="226"/>
                    <a:pt x="292" y="226"/>
                  </a:cubicBezTo>
                  <a:cubicBezTo>
                    <a:pt x="386" y="226"/>
                    <a:pt x="465" y="160"/>
                    <a:pt x="484" y="72"/>
                  </a:cubicBezTo>
                  <a:close/>
                  <a:moveTo>
                    <a:pt x="0" y="226"/>
                  </a:moveTo>
                  <a:cubicBezTo>
                    <a:pt x="0" y="226"/>
                    <a:pt x="0" y="226"/>
                    <a:pt x="0" y="226"/>
                  </a:cubicBezTo>
                  <a:cubicBezTo>
                    <a:pt x="0" y="226"/>
                    <a:pt x="0" y="226"/>
                    <a:pt x="0" y="226"/>
                  </a:cubicBezTo>
                  <a:close/>
                </a:path>
              </a:pathLst>
            </a:custGeom>
            <a:solidFill>
              <a:srgbClr val="DA8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5" name="Freeform 14"/>
            <p:cNvSpPr>
              <a:spLocks/>
            </p:cNvSpPr>
            <p:nvPr/>
          </p:nvSpPr>
          <p:spPr bwMode="auto">
            <a:xfrm>
              <a:off x="655639" y="1344613"/>
              <a:ext cx="1079500" cy="681038"/>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6" name="Freeform 15"/>
            <p:cNvSpPr>
              <a:spLocks noEditPoints="1"/>
            </p:cNvSpPr>
            <p:nvPr/>
          </p:nvSpPr>
          <p:spPr bwMode="auto">
            <a:xfrm>
              <a:off x="987426" y="1344613"/>
              <a:ext cx="530225" cy="247650"/>
            </a:xfrm>
            <a:custGeom>
              <a:avLst/>
              <a:gdLst>
                <a:gd name="T0" fmla="*/ 481 w 481"/>
                <a:gd name="T1" fmla="*/ 226 h 226"/>
                <a:gd name="T2" fmla="*/ 481 w 481"/>
                <a:gd name="T3" fmla="*/ 226 h 226"/>
                <a:gd name="T4" fmla="*/ 480 w 481"/>
                <a:gd name="T5" fmla="*/ 226 h 226"/>
                <a:gd name="T6" fmla="*/ 481 w 481"/>
                <a:gd name="T7" fmla="*/ 226 h 226"/>
                <a:gd name="T8" fmla="*/ 464 w 481"/>
                <a:gd name="T9" fmla="*/ 226 h 226"/>
                <a:gd name="T10" fmla="*/ 197 w 481"/>
                <a:gd name="T11" fmla="*/ 0 h 226"/>
                <a:gd name="T12" fmla="*/ 0 w 481"/>
                <a:gd name="T13" fmla="*/ 86 h 226"/>
                <a:gd name="T14" fmla="*/ 189 w 481"/>
                <a:gd name="T15" fmla="*/ 226 h 226"/>
                <a:gd name="T16" fmla="*/ 464 w 481"/>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226">
                  <a:moveTo>
                    <a:pt x="481" y="226"/>
                  </a:moveTo>
                  <a:cubicBezTo>
                    <a:pt x="481" y="226"/>
                    <a:pt x="481" y="226"/>
                    <a:pt x="481" y="226"/>
                  </a:cubicBezTo>
                  <a:cubicBezTo>
                    <a:pt x="480" y="226"/>
                    <a:pt x="480" y="226"/>
                    <a:pt x="480" y="226"/>
                  </a:cubicBezTo>
                  <a:cubicBezTo>
                    <a:pt x="481" y="226"/>
                    <a:pt x="481" y="226"/>
                    <a:pt x="481" y="226"/>
                  </a:cubicBezTo>
                  <a:close/>
                  <a:moveTo>
                    <a:pt x="464" y="226"/>
                  </a:moveTo>
                  <a:cubicBezTo>
                    <a:pt x="443" y="98"/>
                    <a:pt x="331" y="0"/>
                    <a:pt x="197" y="0"/>
                  </a:cubicBezTo>
                  <a:cubicBezTo>
                    <a:pt x="120" y="0"/>
                    <a:pt x="50" y="33"/>
                    <a:pt x="0" y="86"/>
                  </a:cubicBezTo>
                  <a:cubicBezTo>
                    <a:pt x="25" y="167"/>
                    <a:pt x="100" y="226"/>
                    <a:pt x="189" y="226"/>
                  </a:cubicBezTo>
                  <a:lnTo>
                    <a:pt x="464" y="226"/>
                  </a:lnTo>
                  <a:close/>
                </a:path>
              </a:pathLst>
            </a:custGeom>
            <a:solidFill>
              <a:srgbClr val="DA8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7" name="Oval 16"/>
            <p:cNvSpPr>
              <a:spLocks noChangeArrowheads="1"/>
            </p:cNvSpPr>
            <p:nvPr/>
          </p:nvSpPr>
          <p:spPr bwMode="auto">
            <a:xfrm>
              <a:off x="1295401" y="1581151"/>
              <a:ext cx="444500" cy="444500"/>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8" name="Freeform 17"/>
            <p:cNvSpPr>
              <a:spLocks noEditPoints="1"/>
            </p:cNvSpPr>
            <p:nvPr/>
          </p:nvSpPr>
          <p:spPr bwMode="auto">
            <a:xfrm>
              <a:off x="1281114" y="1568451"/>
              <a:ext cx="473075" cy="469900"/>
            </a:xfrm>
            <a:custGeom>
              <a:avLst/>
              <a:gdLst>
                <a:gd name="T0" fmla="*/ 214 w 428"/>
                <a:gd name="T1" fmla="*/ 427 h 427"/>
                <a:gd name="T2" fmla="*/ 0 w 428"/>
                <a:gd name="T3" fmla="*/ 214 h 427"/>
                <a:gd name="T4" fmla="*/ 214 w 428"/>
                <a:gd name="T5" fmla="*/ 0 h 427"/>
                <a:gd name="T6" fmla="*/ 428 w 428"/>
                <a:gd name="T7" fmla="*/ 214 h 427"/>
                <a:gd name="T8" fmla="*/ 214 w 428"/>
                <a:gd name="T9" fmla="*/ 427 h 427"/>
                <a:gd name="T10" fmla="*/ 214 w 428"/>
                <a:gd name="T11" fmla="*/ 24 h 427"/>
                <a:gd name="T12" fmla="*/ 24 w 428"/>
                <a:gd name="T13" fmla="*/ 214 h 427"/>
                <a:gd name="T14" fmla="*/ 214 w 428"/>
                <a:gd name="T15" fmla="*/ 403 h 427"/>
                <a:gd name="T16" fmla="*/ 404 w 428"/>
                <a:gd name="T17" fmla="*/ 214 h 427"/>
                <a:gd name="T18" fmla="*/ 214 w 428"/>
                <a:gd name="T19" fmla="*/ 24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8" h="427">
                  <a:moveTo>
                    <a:pt x="214" y="427"/>
                  </a:moveTo>
                  <a:cubicBezTo>
                    <a:pt x="96" y="427"/>
                    <a:pt x="0" y="331"/>
                    <a:pt x="0" y="214"/>
                  </a:cubicBezTo>
                  <a:cubicBezTo>
                    <a:pt x="0" y="96"/>
                    <a:pt x="96" y="0"/>
                    <a:pt x="214" y="0"/>
                  </a:cubicBezTo>
                  <a:cubicBezTo>
                    <a:pt x="332" y="0"/>
                    <a:pt x="428" y="96"/>
                    <a:pt x="428" y="214"/>
                  </a:cubicBezTo>
                  <a:cubicBezTo>
                    <a:pt x="428" y="331"/>
                    <a:pt x="332" y="427"/>
                    <a:pt x="214" y="427"/>
                  </a:cubicBezTo>
                  <a:close/>
                  <a:moveTo>
                    <a:pt x="214" y="24"/>
                  </a:moveTo>
                  <a:cubicBezTo>
                    <a:pt x="109" y="24"/>
                    <a:pt x="24" y="109"/>
                    <a:pt x="24" y="214"/>
                  </a:cubicBezTo>
                  <a:cubicBezTo>
                    <a:pt x="24" y="318"/>
                    <a:pt x="109" y="403"/>
                    <a:pt x="214" y="403"/>
                  </a:cubicBezTo>
                  <a:cubicBezTo>
                    <a:pt x="319" y="403"/>
                    <a:pt x="404" y="318"/>
                    <a:pt x="404" y="214"/>
                  </a:cubicBezTo>
                  <a:cubicBezTo>
                    <a:pt x="404" y="109"/>
                    <a:pt x="319" y="24"/>
                    <a:pt x="214" y="2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9" name="Freeform 18"/>
            <p:cNvSpPr>
              <a:spLocks/>
            </p:cNvSpPr>
            <p:nvPr/>
          </p:nvSpPr>
          <p:spPr bwMode="auto">
            <a:xfrm>
              <a:off x="2328864" y="1303338"/>
              <a:ext cx="420688" cy="265113"/>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21" name="Freeform 19"/>
            <p:cNvSpPr>
              <a:spLocks/>
            </p:cNvSpPr>
            <p:nvPr/>
          </p:nvSpPr>
          <p:spPr bwMode="auto">
            <a:xfrm>
              <a:off x="349251" y="1162051"/>
              <a:ext cx="420688" cy="265113"/>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23" name="Freeform 20"/>
            <p:cNvSpPr>
              <a:spLocks/>
            </p:cNvSpPr>
            <p:nvPr/>
          </p:nvSpPr>
          <p:spPr bwMode="auto">
            <a:xfrm>
              <a:off x="1852614" y="639763"/>
              <a:ext cx="422275" cy="266700"/>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36" name="Freeform 30"/>
            <p:cNvSpPr>
              <a:spLocks noEditPoints="1"/>
            </p:cNvSpPr>
            <p:nvPr/>
          </p:nvSpPr>
          <p:spPr bwMode="auto">
            <a:xfrm>
              <a:off x="871539" y="1606551"/>
              <a:ext cx="184150" cy="139700"/>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39" name="Freeform 33"/>
            <p:cNvSpPr>
              <a:spLocks noEditPoints="1"/>
            </p:cNvSpPr>
            <p:nvPr/>
          </p:nvSpPr>
          <p:spPr bwMode="auto">
            <a:xfrm>
              <a:off x="1316039" y="1060451"/>
              <a:ext cx="152400" cy="153988"/>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0" name="Freeform 34"/>
            <p:cNvSpPr>
              <a:spLocks/>
            </p:cNvSpPr>
            <p:nvPr/>
          </p:nvSpPr>
          <p:spPr bwMode="auto">
            <a:xfrm>
              <a:off x="1425576" y="1273176"/>
              <a:ext cx="161925" cy="153988"/>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1" name="Oval 35"/>
            <p:cNvSpPr>
              <a:spLocks noChangeArrowheads="1"/>
            </p:cNvSpPr>
            <p:nvPr/>
          </p:nvSpPr>
          <p:spPr bwMode="auto">
            <a:xfrm>
              <a:off x="1530351" y="1333501"/>
              <a:ext cx="22225" cy="20638"/>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2" name="Oval 36"/>
            <p:cNvSpPr>
              <a:spLocks noChangeArrowheads="1"/>
            </p:cNvSpPr>
            <p:nvPr/>
          </p:nvSpPr>
          <p:spPr bwMode="auto">
            <a:xfrm>
              <a:off x="1495426" y="1333501"/>
              <a:ext cx="22225" cy="20638"/>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3" name="Oval 37"/>
            <p:cNvSpPr>
              <a:spLocks noChangeArrowheads="1"/>
            </p:cNvSpPr>
            <p:nvPr/>
          </p:nvSpPr>
          <p:spPr bwMode="auto">
            <a:xfrm>
              <a:off x="1458914" y="1333501"/>
              <a:ext cx="22225" cy="20638"/>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5" name="Freeform 39"/>
            <p:cNvSpPr>
              <a:spLocks/>
            </p:cNvSpPr>
            <p:nvPr/>
          </p:nvSpPr>
          <p:spPr bwMode="auto">
            <a:xfrm>
              <a:off x="1446214" y="1806576"/>
              <a:ext cx="73025" cy="60325"/>
            </a:xfrm>
            <a:custGeom>
              <a:avLst/>
              <a:gdLst>
                <a:gd name="T0" fmla="*/ 0 w 46"/>
                <a:gd name="T1" fmla="*/ 34 h 38"/>
                <a:gd name="T2" fmla="*/ 43 w 46"/>
                <a:gd name="T3" fmla="*/ 0 h 38"/>
                <a:gd name="T4" fmla="*/ 46 w 46"/>
                <a:gd name="T5" fmla="*/ 4 h 38"/>
                <a:gd name="T6" fmla="*/ 3 w 46"/>
                <a:gd name="T7" fmla="*/ 38 h 38"/>
                <a:gd name="T8" fmla="*/ 0 w 46"/>
                <a:gd name="T9" fmla="*/ 34 h 38"/>
              </a:gdLst>
              <a:ahLst/>
              <a:cxnLst>
                <a:cxn ang="0">
                  <a:pos x="T0" y="T1"/>
                </a:cxn>
                <a:cxn ang="0">
                  <a:pos x="T2" y="T3"/>
                </a:cxn>
                <a:cxn ang="0">
                  <a:pos x="T4" y="T5"/>
                </a:cxn>
                <a:cxn ang="0">
                  <a:pos x="T6" y="T7"/>
                </a:cxn>
                <a:cxn ang="0">
                  <a:pos x="T8" y="T9"/>
                </a:cxn>
              </a:cxnLst>
              <a:rect l="0" t="0" r="r" b="b"/>
              <a:pathLst>
                <a:path w="46" h="38">
                  <a:moveTo>
                    <a:pt x="0" y="34"/>
                  </a:moveTo>
                  <a:lnTo>
                    <a:pt x="43" y="0"/>
                  </a:lnTo>
                  <a:lnTo>
                    <a:pt x="46" y="4"/>
                  </a:lnTo>
                  <a:lnTo>
                    <a:pt x="3" y="38"/>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6" name="Freeform 40"/>
            <p:cNvSpPr>
              <a:spLocks/>
            </p:cNvSpPr>
            <p:nvPr/>
          </p:nvSpPr>
          <p:spPr bwMode="auto">
            <a:xfrm>
              <a:off x="1514476" y="1806576"/>
              <a:ext cx="74613" cy="60325"/>
            </a:xfrm>
            <a:custGeom>
              <a:avLst/>
              <a:gdLst>
                <a:gd name="T0" fmla="*/ 44 w 47"/>
                <a:gd name="T1" fmla="*/ 38 h 38"/>
                <a:gd name="T2" fmla="*/ 0 w 47"/>
                <a:gd name="T3" fmla="*/ 4 h 38"/>
                <a:gd name="T4" fmla="*/ 3 w 47"/>
                <a:gd name="T5" fmla="*/ 0 h 38"/>
                <a:gd name="T6" fmla="*/ 47 w 47"/>
                <a:gd name="T7" fmla="*/ 34 h 38"/>
                <a:gd name="T8" fmla="*/ 44 w 47"/>
                <a:gd name="T9" fmla="*/ 38 h 38"/>
              </a:gdLst>
              <a:ahLst/>
              <a:cxnLst>
                <a:cxn ang="0">
                  <a:pos x="T0" y="T1"/>
                </a:cxn>
                <a:cxn ang="0">
                  <a:pos x="T2" y="T3"/>
                </a:cxn>
                <a:cxn ang="0">
                  <a:pos x="T4" y="T5"/>
                </a:cxn>
                <a:cxn ang="0">
                  <a:pos x="T6" y="T7"/>
                </a:cxn>
                <a:cxn ang="0">
                  <a:pos x="T8" y="T9"/>
                </a:cxn>
              </a:cxnLst>
              <a:rect l="0" t="0" r="r" b="b"/>
              <a:pathLst>
                <a:path w="47" h="38">
                  <a:moveTo>
                    <a:pt x="44" y="38"/>
                  </a:moveTo>
                  <a:lnTo>
                    <a:pt x="0" y="4"/>
                  </a:lnTo>
                  <a:lnTo>
                    <a:pt x="3" y="0"/>
                  </a:lnTo>
                  <a:lnTo>
                    <a:pt x="47" y="34"/>
                  </a:lnTo>
                  <a:lnTo>
                    <a:pt x="4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7" name="Rectangle 41"/>
            <p:cNvSpPr>
              <a:spLocks noChangeArrowheads="1"/>
            </p:cNvSpPr>
            <p:nvPr/>
          </p:nvSpPr>
          <p:spPr bwMode="auto">
            <a:xfrm>
              <a:off x="1512889" y="1722438"/>
              <a:ext cx="9525" cy="87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8" name="Freeform 42"/>
            <p:cNvSpPr>
              <a:spLocks/>
            </p:cNvSpPr>
            <p:nvPr/>
          </p:nvSpPr>
          <p:spPr bwMode="auto">
            <a:xfrm>
              <a:off x="1481139" y="1685926"/>
              <a:ext cx="73025" cy="71438"/>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49" name="Freeform 43"/>
            <p:cNvSpPr>
              <a:spLocks/>
            </p:cNvSpPr>
            <p:nvPr/>
          </p:nvSpPr>
          <p:spPr bwMode="auto">
            <a:xfrm>
              <a:off x="1411289" y="1812926"/>
              <a:ext cx="73025" cy="73025"/>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0" name="Freeform 44"/>
            <p:cNvSpPr>
              <a:spLocks/>
            </p:cNvSpPr>
            <p:nvPr/>
          </p:nvSpPr>
          <p:spPr bwMode="auto">
            <a:xfrm>
              <a:off x="1550989" y="1812926"/>
              <a:ext cx="73025" cy="73025"/>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1" name="Oval 45"/>
            <p:cNvSpPr>
              <a:spLocks noChangeArrowheads="1"/>
            </p:cNvSpPr>
            <p:nvPr/>
          </p:nvSpPr>
          <p:spPr bwMode="auto">
            <a:xfrm>
              <a:off x="1495426" y="1785938"/>
              <a:ext cx="44450"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2" name="Freeform 46"/>
            <p:cNvSpPr>
              <a:spLocks/>
            </p:cNvSpPr>
            <p:nvPr/>
          </p:nvSpPr>
          <p:spPr bwMode="auto">
            <a:xfrm>
              <a:off x="2028826" y="1668463"/>
              <a:ext cx="90488" cy="104775"/>
            </a:xfrm>
            <a:custGeom>
              <a:avLst/>
              <a:gdLst>
                <a:gd name="T0" fmla="*/ 0 w 57"/>
                <a:gd name="T1" fmla="*/ 11 h 66"/>
                <a:gd name="T2" fmla="*/ 12 w 57"/>
                <a:gd name="T3" fmla="*/ 0 h 66"/>
                <a:gd name="T4" fmla="*/ 57 w 57"/>
                <a:gd name="T5" fmla="*/ 56 h 66"/>
                <a:gd name="T6" fmla="*/ 44 w 57"/>
                <a:gd name="T7" fmla="*/ 66 h 66"/>
                <a:gd name="T8" fmla="*/ 0 w 57"/>
                <a:gd name="T9" fmla="*/ 11 h 66"/>
              </a:gdLst>
              <a:ahLst/>
              <a:cxnLst>
                <a:cxn ang="0">
                  <a:pos x="T0" y="T1"/>
                </a:cxn>
                <a:cxn ang="0">
                  <a:pos x="T2" y="T3"/>
                </a:cxn>
                <a:cxn ang="0">
                  <a:pos x="T4" y="T5"/>
                </a:cxn>
                <a:cxn ang="0">
                  <a:pos x="T6" y="T7"/>
                </a:cxn>
                <a:cxn ang="0">
                  <a:pos x="T8" y="T9"/>
                </a:cxn>
              </a:cxnLst>
              <a:rect l="0" t="0" r="r" b="b"/>
              <a:pathLst>
                <a:path w="57" h="66">
                  <a:moveTo>
                    <a:pt x="0" y="11"/>
                  </a:moveTo>
                  <a:lnTo>
                    <a:pt x="12" y="0"/>
                  </a:lnTo>
                  <a:lnTo>
                    <a:pt x="57" y="56"/>
                  </a:lnTo>
                  <a:lnTo>
                    <a:pt x="44" y="66"/>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3" name="Freeform 47"/>
            <p:cNvSpPr>
              <a:spLocks/>
            </p:cNvSpPr>
            <p:nvPr/>
          </p:nvSpPr>
          <p:spPr bwMode="auto">
            <a:xfrm>
              <a:off x="2035176" y="1676401"/>
              <a:ext cx="77788" cy="88900"/>
            </a:xfrm>
            <a:custGeom>
              <a:avLst/>
              <a:gdLst>
                <a:gd name="T0" fmla="*/ 0 w 49"/>
                <a:gd name="T1" fmla="*/ 6 h 56"/>
                <a:gd name="T2" fmla="*/ 41 w 49"/>
                <a:gd name="T3" fmla="*/ 56 h 56"/>
                <a:gd name="T4" fmla="*/ 49 w 49"/>
                <a:gd name="T5" fmla="*/ 50 h 56"/>
                <a:gd name="T6" fmla="*/ 8 w 49"/>
                <a:gd name="T7" fmla="*/ 0 h 56"/>
                <a:gd name="T8" fmla="*/ 0 w 49"/>
                <a:gd name="T9" fmla="*/ 6 h 56"/>
              </a:gdLst>
              <a:ahLst/>
              <a:cxnLst>
                <a:cxn ang="0">
                  <a:pos x="T0" y="T1"/>
                </a:cxn>
                <a:cxn ang="0">
                  <a:pos x="T2" y="T3"/>
                </a:cxn>
                <a:cxn ang="0">
                  <a:pos x="T4" y="T5"/>
                </a:cxn>
                <a:cxn ang="0">
                  <a:pos x="T6" y="T7"/>
                </a:cxn>
                <a:cxn ang="0">
                  <a:pos x="T8" y="T9"/>
                </a:cxn>
              </a:cxnLst>
              <a:rect l="0" t="0" r="r" b="b"/>
              <a:pathLst>
                <a:path w="49" h="56">
                  <a:moveTo>
                    <a:pt x="0" y="6"/>
                  </a:moveTo>
                  <a:lnTo>
                    <a:pt x="41" y="56"/>
                  </a:lnTo>
                  <a:lnTo>
                    <a:pt x="49" y="50"/>
                  </a:lnTo>
                  <a:lnTo>
                    <a:pt x="8"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4" name="Freeform 48"/>
            <p:cNvSpPr>
              <a:spLocks/>
            </p:cNvSpPr>
            <p:nvPr/>
          </p:nvSpPr>
          <p:spPr bwMode="auto">
            <a:xfrm>
              <a:off x="2000251" y="1636713"/>
              <a:ext cx="68263" cy="68263"/>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5" name="Freeform 49"/>
            <p:cNvSpPr>
              <a:spLocks/>
            </p:cNvSpPr>
            <p:nvPr/>
          </p:nvSpPr>
          <p:spPr bwMode="auto">
            <a:xfrm>
              <a:off x="2079626" y="1736726"/>
              <a:ext cx="68263" cy="68263"/>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6" name="Freeform 50"/>
            <p:cNvSpPr>
              <a:spLocks/>
            </p:cNvSpPr>
            <p:nvPr/>
          </p:nvSpPr>
          <p:spPr bwMode="auto">
            <a:xfrm>
              <a:off x="2085976" y="1743076"/>
              <a:ext cx="55563" cy="53975"/>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57" name="Freeform 51"/>
            <p:cNvSpPr>
              <a:spLocks/>
            </p:cNvSpPr>
            <p:nvPr/>
          </p:nvSpPr>
          <p:spPr bwMode="auto">
            <a:xfrm>
              <a:off x="2006601" y="1643063"/>
              <a:ext cx="55563" cy="55563"/>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6" name="Freeform 60"/>
            <p:cNvSpPr>
              <a:spLocks noEditPoints="1"/>
            </p:cNvSpPr>
            <p:nvPr/>
          </p:nvSpPr>
          <p:spPr bwMode="auto">
            <a:xfrm>
              <a:off x="1927226" y="1838326"/>
              <a:ext cx="139700" cy="68263"/>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7" name="Rectangle 61"/>
            <p:cNvSpPr>
              <a:spLocks noChangeArrowheads="1"/>
            </p:cNvSpPr>
            <p:nvPr/>
          </p:nvSpPr>
          <p:spPr bwMode="auto">
            <a:xfrm>
              <a:off x="1927226" y="1912938"/>
              <a:ext cx="127000"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8" name="Freeform 62"/>
            <p:cNvSpPr>
              <a:spLocks/>
            </p:cNvSpPr>
            <p:nvPr/>
          </p:nvSpPr>
          <p:spPr bwMode="auto">
            <a:xfrm>
              <a:off x="1957389" y="1776413"/>
              <a:ext cx="22225" cy="57150"/>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69" name="Freeform 63"/>
            <p:cNvSpPr>
              <a:spLocks/>
            </p:cNvSpPr>
            <p:nvPr/>
          </p:nvSpPr>
          <p:spPr bwMode="auto">
            <a:xfrm>
              <a:off x="1989139" y="1776413"/>
              <a:ext cx="22225" cy="57150"/>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0" name="Freeform 64"/>
            <p:cNvSpPr>
              <a:spLocks/>
            </p:cNvSpPr>
            <p:nvPr/>
          </p:nvSpPr>
          <p:spPr bwMode="auto">
            <a:xfrm>
              <a:off x="2090739" y="715963"/>
              <a:ext cx="57150" cy="57150"/>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1" name="Freeform 65"/>
            <p:cNvSpPr>
              <a:spLocks/>
            </p:cNvSpPr>
            <p:nvPr/>
          </p:nvSpPr>
          <p:spPr bwMode="auto">
            <a:xfrm>
              <a:off x="2001839" y="744538"/>
              <a:ext cx="117475" cy="109538"/>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2" name="Freeform 66"/>
            <p:cNvSpPr>
              <a:spLocks noEditPoints="1"/>
            </p:cNvSpPr>
            <p:nvPr/>
          </p:nvSpPr>
          <p:spPr bwMode="auto">
            <a:xfrm>
              <a:off x="447676" y="1282701"/>
              <a:ext cx="214313" cy="22225"/>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3" name="Oval 67"/>
            <p:cNvSpPr>
              <a:spLocks noChangeArrowheads="1"/>
            </p:cNvSpPr>
            <p:nvPr/>
          </p:nvSpPr>
          <p:spPr bwMode="auto">
            <a:xfrm>
              <a:off x="557214" y="1206501"/>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4" name="Freeform 68"/>
            <p:cNvSpPr>
              <a:spLocks/>
            </p:cNvSpPr>
            <p:nvPr/>
          </p:nvSpPr>
          <p:spPr bwMode="auto">
            <a:xfrm>
              <a:off x="568326" y="1219201"/>
              <a:ext cx="71438" cy="77788"/>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5" name="Oval 69"/>
            <p:cNvSpPr>
              <a:spLocks noChangeArrowheads="1"/>
            </p:cNvSpPr>
            <p:nvPr/>
          </p:nvSpPr>
          <p:spPr bwMode="auto">
            <a:xfrm>
              <a:off x="533401" y="1206501"/>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6" name="Freeform 70"/>
            <p:cNvSpPr>
              <a:spLocks/>
            </p:cNvSpPr>
            <p:nvPr/>
          </p:nvSpPr>
          <p:spPr bwMode="auto">
            <a:xfrm>
              <a:off x="469901" y="1211263"/>
              <a:ext cx="77788" cy="85725"/>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7" name="Freeform 71"/>
            <p:cNvSpPr>
              <a:spLocks noEditPoints="1"/>
            </p:cNvSpPr>
            <p:nvPr/>
          </p:nvSpPr>
          <p:spPr bwMode="auto">
            <a:xfrm>
              <a:off x="469901" y="1311276"/>
              <a:ext cx="171450" cy="66675"/>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8" name="Freeform 72"/>
            <p:cNvSpPr>
              <a:spLocks/>
            </p:cNvSpPr>
            <p:nvPr/>
          </p:nvSpPr>
          <p:spPr bwMode="auto">
            <a:xfrm>
              <a:off x="1792289" y="1665288"/>
              <a:ext cx="100013" cy="149225"/>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79" name="Oval 73"/>
            <p:cNvSpPr>
              <a:spLocks noChangeArrowheads="1"/>
            </p:cNvSpPr>
            <p:nvPr/>
          </p:nvSpPr>
          <p:spPr bwMode="auto">
            <a:xfrm>
              <a:off x="1806576" y="1679576"/>
              <a:ext cx="69850" cy="71438"/>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0" name="Freeform 74"/>
            <p:cNvSpPr>
              <a:spLocks/>
            </p:cNvSpPr>
            <p:nvPr/>
          </p:nvSpPr>
          <p:spPr bwMode="auto">
            <a:xfrm>
              <a:off x="1149351" y="1485901"/>
              <a:ext cx="138113" cy="34925"/>
            </a:xfrm>
            <a:custGeom>
              <a:avLst/>
              <a:gdLst>
                <a:gd name="T0" fmla="*/ 57 w 87"/>
                <a:gd name="T1" fmla="*/ 12 h 22"/>
                <a:gd name="T2" fmla="*/ 30 w 87"/>
                <a:gd name="T3" fmla="*/ 12 h 22"/>
                <a:gd name="T4" fmla="*/ 30 w 87"/>
                <a:gd name="T5" fmla="*/ 0 h 22"/>
                <a:gd name="T6" fmla="*/ 0 w 87"/>
                <a:gd name="T7" fmla="*/ 0 h 22"/>
                <a:gd name="T8" fmla="*/ 0 w 87"/>
                <a:gd name="T9" fmla="*/ 22 h 22"/>
                <a:gd name="T10" fmla="*/ 87 w 87"/>
                <a:gd name="T11" fmla="*/ 22 h 22"/>
                <a:gd name="T12" fmla="*/ 87 w 87"/>
                <a:gd name="T13" fmla="*/ 0 h 22"/>
                <a:gd name="T14" fmla="*/ 57 w 87"/>
                <a:gd name="T15" fmla="*/ 0 h 22"/>
                <a:gd name="T16" fmla="*/ 57 w 87"/>
                <a:gd name="T1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2">
                  <a:moveTo>
                    <a:pt x="57" y="12"/>
                  </a:moveTo>
                  <a:lnTo>
                    <a:pt x="30" y="12"/>
                  </a:lnTo>
                  <a:lnTo>
                    <a:pt x="30" y="0"/>
                  </a:lnTo>
                  <a:lnTo>
                    <a:pt x="0" y="0"/>
                  </a:lnTo>
                  <a:lnTo>
                    <a:pt x="0" y="22"/>
                  </a:lnTo>
                  <a:lnTo>
                    <a:pt x="87" y="22"/>
                  </a:lnTo>
                  <a:lnTo>
                    <a:pt x="87" y="0"/>
                  </a:lnTo>
                  <a:lnTo>
                    <a:pt x="57" y="0"/>
                  </a:lnTo>
                  <a:lnTo>
                    <a:pt x="5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1" name="Rectangle 75"/>
            <p:cNvSpPr>
              <a:spLocks noChangeArrowheads="1"/>
            </p:cNvSpPr>
            <p:nvPr/>
          </p:nvSpPr>
          <p:spPr bwMode="auto">
            <a:xfrm>
              <a:off x="1204914" y="1485901"/>
              <a:ext cx="26988"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2" name="Freeform 76"/>
            <p:cNvSpPr>
              <a:spLocks noEditPoints="1"/>
            </p:cNvSpPr>
            <p:nvPr/>
          </p:nvSpPr>
          <p:spPr bwMode="auto">
            <a:xfrm>
              <a:off x="1149351" y="1404938"/>
              <a:ext cx="138113" cy="73025"/>
            </a:xfrm>
            <a:custGeom>
              <a:avLst/>
              <a:gdLst>
                <a:gd name="T0" fmla="*/ 65 w 87"/>
                <a:gd name="T1" fmla="*/ 0 h 46"/>
                <a:gd name="T2" fmla="*/ 44 w 87"/>
                <a:gd name="T3" fmla="*/ 0 h 46"/>
                <a:gd name="T4" fmla="*/ 44 w 87"/>
                <a:gd name="T5" fmla="*/ 8 h 46"/>
                <a:gd name="T6" fmla="*/ 57 w 87"/>
                <a:gd name="T7" fmla="*/ 8 h 46"/>
                <a:gd name="T8" fmla="*/ 57 w 87"/>
                <a:gd name="T9" fmla="*/ 17 h 46"/>
                <a:gd name="T10" fmla="*/ 44 w 87"/>
                <a:gd name="T11" fmla="*/ 17 h 46"/>
                <a:gd name="T12" fmla="*/ 44 w 87"/>
                <a:gd name="T13" fmla="*/ 46 h 46"/>
                <a:gd name="T14" fmla="*/ 57 w 87"/>
                <a:gd name="T15" fmla="*/ 46 h 46"/>
                <a:gd name="T16" fmla="*/ 87 w 87"/>
                <a:gd name="T17" fmla="*/ 46 h 46"/>
                <a:gd name="T18" fmla="*/ 87 w 87"/>
                <a:gd name="T19" fmla="*/ 17 h 46"/>
                <a:gd name="T20" fmla="*/ 65 w 87"/>
                <a:gd name="T21" fmla="*/ 17 h 46"/>
                <a:gd name="T22" fmla="*/ 65 w 87"/>
                <a:gd name="T23" fmla="*/ 0 h 46"/>
                <a:gd name="T24" fmla="*/ 44 w 87"/>
                <a:gd name="T25" fmla="*/ 0 h 46"/>
                <a:gd name="T26" fmla="*/ 22 w 87"/>
                <a:gd name="T27" fmla="*/ 0 h 46"/>
                <a:gd name="T28" fmla="*/ 22 w 87"/>
                <a:gd name="T29" fmla="*/ 17 h 46"/>
                <a:gd name="T30" fmla="*/ 0 w 87"/>
                <a:gd name="T31" fmla="*/ 17 h 46"/>
                <a:gd name="T32" fmla="*/ 0 w 87"/>
                <a:gd name="T33" fmla="*/ 46 h 46"/>
                <a:gd name="T34" fmla="*/ 30 w 87"/>
                <a:gd name="T35" fmla="*/ 46 h 46"/>
                <a:gd name="T36" fmla="*/ 44 w 87"/>
                <a:gd name="T37" fmla="*/ 46 h 46"/>
                <a:gd name="T38" fmla="*/ 44 w 87"/>
                <a:gd name="T39" fmla="*/ 17 h 46"/>
                <a:gd name="T40" fmla="*/ 30 w 87"/>
                <a:gd name="T41" fmla="*/ 17 h 46"/>
                <a:gd name="T42" fmla="*/ 30 w 87"/>
                <a:gd name="T43" fmla="*/ 17 h 46"/>
                <a:gd name="T44" fmla="*/ 30 w 87"/>
                <a:gd name="T45" fmla="*/ 8 h 46"/>
                <a:gd name="T46" fmla="*/ 44 w 87"/>
                <a:gd name="T47" fmla="*/ 8 h 46"/>
                <a:gd name="T48" fmla="*/ 44 w 87"/>
                <a:gd name="T4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6">
                  <a:moveTo>
                    <a:pt x="65" y="0"/>
                  </a:moveTo>
                  <a:lnTo>
                    <a:pt x="44" y="0"/>
                  </a:lnTo>
                  <a:lnTo>
                    <a:pt x="44" y="8"/>
                  </a:lnTo>
                  <a:lnTo>
                    <a:pt x="57" y="8"/>
                  </a:lnTo>
                  <a:lnTo>
                    <a:pt x="57" y="17"/>
                  </a:lnTo>
                  <a:lnTo>
                    <a:pt x="44" y="17"/>
                  </a:lnTo>
                  <a:lnTo>
                    <a:pt x="44" y="46"/>
                  </a:lnTo>
                  <a:lnTo>
                    <a:pt x="57" y="46"/>
                  </a:lnTo>
                  <a:lnTo>
                    <a:pt x="87" y="46"/>
                  </a:lnTo>
                  <a:lnTo>
                    <a:pt x="87" y="17"/>
                  </a:lnTo>
                  <a:lnTo>
                    <a:pt x="65" y="17"/>
                  </a:lnTo>
                  <a:lnTo>
                    <a:pt x="65" y="0"/>
                  </a:lnTo>
                  <a:close/>
                  <a:moveTo>
                    <a:pt x="44" y="0"/>
                  </a:moveTo>
                  <a:lnTo>
                    <a:pt x="22" y="0"/>
                  </a:lnTo>
                  <a:lnTo>
                    <a:pt x="22" y="17"/>
                  </a:lnTo>
                  <a:lnTo>
                    <a:pt x="0" y="17"/>
                  </a:lnTo>
                  <a:lnTo>
                    <a:pt x="0" y="46"/>
                  </a:lnTo>
                  <a:lnTo>
                    <a:pt x="30" y="46"/>
                  </a:lnTo>
                  <a:lnTo>
                    <a:pt x="44" y="46"/>
                  </a:lnTo>
                  <a:lnTo>
                    <a:pt x="44" y="17"/>
                  </a:lnTo>
                  <a:lnTo>
                    <a:pt x="30" y="17"/>
                  </a:lnTo>
                  <a:lnTo>
                    <a:pt x="30" y="17"/>
                  </a:lnTo>
                  <a:lnTo>
                    <a:pt x="30" y="8"/>
                  </a:lnTo>
                  <a:lnTo>
                    <a:pt x="44" y="8"/>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3" name="Freeform 77"/>
            <p:cNvSpPr>
              <a:spLocks noEditPoints="1"/>
            </p:cNvSpPr>
            <p:nvPr/>
          </p:nvSpPr>
          <p:spPr bwMode="auto">
            <a:xfrm>
              <a:off x="1131889" y="1731963"/>
              <a:ext cx="84138" cy="157163"/>
            </a:xfrm>
            <a:custGeom>
              <a:avLst/>
              <a:gdLst>
                <a:gd name="T0" fmla="*/ 33 w 77"/>
                <a:gd name="T1" fmla="*/ 108 h 142"/>
                <a:gd name="T2" fmla="*/ 33 w 77"/>
                <a:gd name="T3" fmla="*/ 75 h 142"/>
                <a:gd name="T4" fmla="*/ 11 w 77"/>
                <a:gd name="T5" fmla="*/ 62 h 142"/>
                <a:gd name="T6" fmla="*/ 3 w 77"/>
                <a:gd name="T7" fmla="*/ 40 h 142"/>
                <a:gd name="T8" fmla="*/ 11 w 77"/>
                <a:gd name="T9" fmla="*/ 18 h 142"/>
                <a:gd name="T10" fmla="*/ 33 w 77"/>
                <a:gd name="T11" fmla="*/ 8 h 142"/>
                <a:gd name="T12" fmla="*/ 33 w 77"/>
                <a:gd name="T13" fmla="*/ 0 h 142"/>
                <a:gd name="T14" fmla="*/ 45 w 77"/>
                <a:gd name="T15" fmla="*/ 0 h 142"/>
                <a:gd name="T16" fmla="*/ 45 w 77"/>
                <a:gd name="T17" fmla="*/ 8 h 142"/>
                <a:gd name="T18" fmla="*/ 65 w 77"/>
                <a:gd name="T19" fmla="*/ 17 h 142"/>
                <a:gd name="T20" fmla="*/ 74 w 77"/>
                <a:gd name="T21" fmla="*/ 36 h 142"/>
                <a:gd name="T22" fmla="*/ 54 w 77"/>
                <a:gd name="T23" fmla="*/ 38 h 142"/>
                <a:gd name="T24" fmla="*/ 45 w 77"/>
                <a:gd name="T25" fmla="*/ 26 h 142"/>
                <a:gd name="T26" fmla="*/ 45 w 77"/>
                <a:gd name="T27" fmla="*/ 56 h 142"/>
                <a:gd name="T28" fmla="*/ 71 w 77"/>
                <a:gd name="T29" fmla="*/ 70 h 142"/>
                <a:gd name="T30" fmla="*/ 77 w 77"/>
                <a:gd name="T31" fmla="*/ 91 h 142"/>
                <a:gd name="T32" fmla="*/ 69 w 77"/>
                <a:gd name="T33" fmla="*/ 115 h 142"/>
                <a:gd name="T34" fmla="*/ 45 w 77"/>
                <a:gd name="T35" fmla="*/ 127 h 142"/>
                <a:gd name="T36" fmla="*/ 45 w 77"/>
                <a:gd name="T37" fmla="*/ 142 h 142"/>
                <a:gd name="T38" fmla="*/ 33 w 77"/>
                <a:gd name="T39" fmla="*/ 142 h 142"/>
                <a:gd name="T40" fmla="*/ 33 w 77"/>
                <a:gd name="T41" fmla="*/ 127 h 142"/>
                <a:gd name="T42" fmla="*/ 11 w 77"/>
                <a:gd name="T43" fmla="*/ 117 h 142"/>
                <a:gd name="T44" fmla="*/ 0 w 77"/>
                <a:gd name="T45" fmla="*/ 93 h 142"/>
                <a:gd name="T46" fmla="*/ 21 w 77"/>
                <a:gd name="T47" fmla="*/ 91 h 142"/>
                <a:gd name="T48" fmla="*/ 26 w 77"/>
                <a:gd name="T49" fmla="*/ 102 h 142"/>
                <a:gd name="T50" fmla="*/ 33 w 77"/>
                <a:gd name="T51" fmla="*/ 108 h 142"/>
                <a:gd name="T52" fmla="*/ 33 w 77"/>
                <a:gd name="T53" fmla="*/ 25 h 142"/>
                <a:gd name="T54" fmla="*/ 26 w 77"/>
                <a:gd name="T55" fmla="*/ 31 h 142"/>
                <a:gd name="T56" fmla="*/ 23 w 77"/>
                <a:gd name="T57" fmla="*/ 39 h 142"/>
                <a:gd name="T58" fmla="*/ 26 w 77"/>
                <a:gd name="T59" fmla="*/ 47 h 142"/>
                <a:gd name="T60" fmla="*/ 33 w 77"/>
                <a:gd name="T61" fmla="*/ 53 h 142"/>
                <a:gd name="T62" fmla="*/ 33 w 77"/>
                <a:gd name="T63" fmla="*/ 25 h 142"/>
                <a:gd name="T64" fmla="*/ 45 w 77"/>
                <a:gd name="T65" fmla="*/ 109 h 142"/>
                <a:gd name="T66" fmla="*/ 54 w 77"/>
                <a:gd name="T67" fmla="*/ 104 h 142"/>
                <a:gd name="T68" fmla="*/ 58 w 77"/>
                <a:gd name="T69" fmla="*/ 94 h 142"/>
                <a:gd name="T70" fmla="*/ 55 w 77"/>
                <a:gd name="T71" fmla="*/ 84 h 142"/>
                <a:gd name="T72" fmla="*/ 45 w 77"/>
                <a:gd name="T73" fmla="*/ 79 h 142"/>
                <a:gd name="T74" fmla="*/ 45 w 77"/>
                <a:gd name="T75" fmla="*/ 10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142">
                  <a:moveTo>
                    <a:pt x="33" y="108"/>
                  </a:moveTo>
                  <a:cubicBezTo>
                    <a:pt x="33" y="75"/>
                    <a:pt x="33" y="75"/>
                    <a:pt x="33" y="75"/>
                  </a:cubicBezTo>
                  <a:cubicBezTo>
                    <a:pt x="23" y="72"/>
                    <a:pt x="15" y="68"/>
                    <a:pt x="11" y="62"/>
                  </a:cubicBezTo>
                  <a:cubicBezTo>
                    <a:pt x="6" y="56"/>
                    <a:pt x="3" y="49"/>
                    <a:pt x="3" y="40"/>
                  </a:cubicBezTo>
                  <a:cubicBezTo>
                    <a:pt x="3" y="31"/>
                    <a:pt x="6" y="24"/>
                    <a:pt x="11" y="18"/>
                  </a:cubicBezTo>
                  <a:cubicBezTo>
                    <a:pt x="17" y="12"/>
                    <a:pt x="24" y="9"/>
                    <a:pt x="33" y="8"/>
                  </a:cubicBezTo>
                  <a:cubicBezTo>
                    <a:pt x="33" y="0"/>
                    <a:pt x="33" y="0"/>
                    <a:pt x="33" y="0"/>
                  </a:cubicBezTo>
                  <a:cubicBezTo>
                    <a:pt x="45" y="0"/>
                    <a:pt x="45" y="0"/>
                    <a:pt x="45" y="0"/>
                  </a:cubicBezTo>
                  <a:cubicBezTo>
                    <a:pt x="45" y="8"/>
                    <a:pt x="45" y="8"/>
                    <a:pt x="45" y="8"/>
                  </a:cubicBezTo>
                  <a:cubicBezTo>
                    <a:pt x="53" y="9"/>
                    <a:pt x="60" y="12"/>
                    <a:pt x="65" y="17"/>
                  </a:cubicBezTo>
                  <a:cubicBezTo>
                    <a:pt x="70" y="21"/>
                    <a:pt x="73" y="28"/>
                    <a:pt x="74" y="36"/>
                  </a:cubicBezTo>
                  <a:cubicBezTo>
                    <a:pt x="54" y="38"/>
                    <a:pt x="54" y="38"/>
                    <a:pt x="54" y="38"/>
                  </a:cubicBezTo>
                  <a:cubicBezTo>
                    <a:pt x="53" y="32"/>
                    <a:pt x="50" y="28"/>
                    <a:pt x="45" y="26"/>
                  </a:cubicBezTo>
                  <a:cubicBezTo>
                    <a:pt x="45" y="56"/>
                    <a:pt x="45" y="56"/>
                    <a:pt x="45" y="56"/>
                  </a:cubicBezTo>
                  <a:cubicBezTo>
                    <a:pt x="57" y="60"/>
                    <a:pt x="66" y="64"/>
                    <a:pt x="71" y="70"/>
                  </a:cubicBezTo>
                  <a:cubicBezTo>
                    <a:pt x="75" y="75"/>
                    <a:pt x="77" y="82"/>
                    <a:pt x="77" y="91"/>
                  </a:cubicBezTo>
                  <a:cubicBezTo>
                    <a:pt x="77" y="100"/>
                    <a:pt x="75" y="108"/>
                    <a:pt x="69" y="115"/>
                  </a:cubicBezTo>
                  <a:cubicBezTo>
                    <a:pt x="63" y="121"/>
                    <a:pt x="55" y="125"/>
                    <a:pt x="45" y="127"/>
                  </a:cubicBezTo>
                  <a:cubicBezTo>
                    <a:pt x="45" y="142"/>
                    <a:pt x="45" y="142"/>
                    <a:pt x="45" y="142"/>
                  </a:cubicBezTo>
                  <a:cubicBezTo>
                    <a:pt x="33" y="142"/>
                    <a:pt x="33" y="142"/>
                    <a:pt x="33" y="142"/>
                  </a:cubicBezTo>
                  <a:cubicBezTo>
                    <a:pt x="33" y="127"/>
                    <a:pt x="33" y="127"/>
                    <a:pt x="33" y="127"/>
                  </a:cubicBezTo>
                  <a:cubicBezTo>
                    <a:pt x="24" y="126"/>
                    <a:pt x="17" y="123"/>
                    <a:pt x="11" y="117"/>
                  </a:cubicBezTo>
                  <a:cubicBezTo>
                    <a:pt x="5" y="111"/>
                    <a:pt x="2" y="103"/>
                    <a:pt x="0" y="93"/>
                  </a:cubicBezTo>
                  <a:cubicBezTo>
                    <a:pt x="21" y="91"/>
                    <a:pt x="21" y="91"/>
                    <a:pt x="21" y="91"/>
                  </a:cubicBezTo>
                  <a:cubicBezTo>
                    <a:pt x="22" y="95"/>
                    <a:pt x="23" y="99"/>
                    <a:pt x="26" y="102"/>
                  </a:cubicBezTo>
                  <a:cubicBezTo>
                    <a:pt x="28" y="105"/>
                    <a:pt x="30" y="107"/>
                    <a:pt x="33" y="108"/>
                  </a:cubicBezTo>
                  <a:close/>
                  <a:moveTo>
                    <a:pt x="33" y="25"/>
                  </a:moveTo>
                  <a:cubicBezTo>
                    <a:pt x="30" y="26"/>
                    <a:pt x="28" y="28"/>
                    <a:pt x="26" y="31"/>
                  </a:cubicBezTo>
                  <a:cubicBezTo>
                    <a:pt x="24" y="33"/>
                    <a:pt x="23" y="36"/>
                    <a:pt x="23" y="39"/>
                  </a:cubicBezTo>
                  <a:cubicBezTo>
                    <a:pt x="23" y="42"/>
                    <a:pt x="24" y="44"/>
                    <a:pt x="26" y="47"/>
                  </a:cubicBezTo>
                  <a:cubicBezTo>
                    <a:pt x="27" y="49"/>
                    <a:pt x="30" y="51"/>
                    <a:pt x="33" y="53"/>
                  </a:cubicBezTo>
                  <a:lnTo>
                    <a:pt x="33" y="25"/>
                  </a:lnTo>
                  <a:close/>
                  <a:moveTo>
                    <a:pt x="45" y="109"/>
                  </a:moveTo>
                  <a:cubicBezTo>
                    <a:pt x="49" y="109"/>
                    <a:pt x="52" y="107"/>
                    <a:pt x="54" y="104"/>
                  </a:cubicBezTo>
                  <a:cubicBezTo>
                    <a:pt x="57" y="101"/>
                    <a:pt x="58" y="98"/>
                    <a:pt x="58" y="94"/>
                  </a:cubicBezTo>
                  <a:cubicBezTo>
                    <a:pt x="58" y="90"/>
                    <a:pt x="57" y="87"/>
                    <a:pt x="55" y="84"/>
                  </a:cubicBezTo>
                  <a:cubicBezTo>
                    <a:pt x="53" y="82"/>
                    <a:pt x="49" y="80"/>
                    <a:pt x="45" y="79"/>
                  </a:cubicBezTo>
                  <a:lnTo>
                    <a:pt x="45"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4" name="Rectangle 78"/>
            <p:cNvSpPr>
              <a:spLocks noChangeArrowheads="1"/>
            </p:cNvSpPr>
            <p:nvPr/>
          </p:nvSpPr>
          <p:spPr bwMode="auto">
            <a:xfrm>
              <a:off x="1731964" y="1441451"/>
              <a:ext cx="141288"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5" name="Freeform 79"/>
            <p:cNvSpPr>
              <a:spLocks noEditPoints="1"/>
            </p:cNvSpPr>
            <p:nvPr/>
          </p:nvSpPr>
          <p:spPr bwMode="auto">
            <a:xfrm>
              <a:off x="1731964" y="1473201"/>
              <a:ext cx="141288" cy="58738"/>
            </a:xfrm>
            <a:custGeom>
              <a:avLst/>
              <a:gdLst>
                <a:gd name="T0" fmla="*/ 75 w 89"/>
                <a:gd name="T1" fmla="*/ 37 h 37"/>
                <a:gd name="T2" fmla="*/ 89 w 89"/>
                <a:gd name="T3" fmla="*/ 37 h 37"/>
                <a:gd name="T4" fmla="*/ 89 w 89"/>
                <a:gd name="T5" fmla="*/ 0 h 37"/>
                <a:gd name="T6" fmla="*/ 75 w 89"/>
                <a:gd name="T7" fmla="*/ 0 h 37"/>
                <a:gd name="T8" fmla="*/ 75 w 89"/>
                <a:gd name="T9" fmla="*/ 18 h 37"/>
                <a:gd name="T10" fmla="*/ 75 w 89"/>
                <a:gd name="T11" fmla="*/ 18 h 37"/>
                <a:gd name="T12" fmla="*/ 82 w 89"/>
                <a:gd name="T13" fmla="*/ 25 h 37"/>
                <a:gd name="T14" fmla="*/ 75 w 89"/>
                <a:gd name="T15" fmla="*/ 31 h 37"/>
                <a:gd name="T16" fmla="*/ 75 w 89"/>
                <a:gd name="T17" fmla="*/ 37 h 37"/>
                <a:gd name="T18" fmla="*/ 0 w 89"/>
                <a:gd name="T19" fmla="*/ 37 h 37"/>
                <a:gd name="T20" fmla="*/ 75 w 89"/>
                <a:gd name="T21" fmla="*/ 37 h 37"/>
                <a:gd name="T22" fmla="*/ 75 w 89"/>
                <a:gd name="T23" fmla="*/ 31 h 37"/>
                <a:gd name="T24" fmla="*/ 69 w 89"/>
                <a:gd name="T25" fmla="*/ 25 h 37"/>
                <a:gd name="T26" fmla="*/ 75 w 89"/>
                <a:gd name="T27" fmla="*/ 18 h 37"/>
                <a:gd name="T28" fmla="*/ 75 w 89"/>
                <a:gd name="T29" fmla="*/ 0 h 37"/>
                <a:gd name="T30" fmla="*/ 0 w 89"/>
                <a:gd name="T31" fmla="*/ 0 h 37"/>
                <a:gd name="T32" fmla="*/ 0 w 89"/>
                <a:gd name="T33" fmla="*/ 37 h 37"/>
                <a:gd name="T34" fmla="*/ 0 w 89"/>
                <a:gd name="T35" fmla="*/ 37 h 37"/>
                <a:gd name="T36" fmla="*/ 75 w 89"/>
                <a:gd name="T37" fmla="*/ 18 h 37"/>
                <a:gd name="T38" fmla="*/ 75 w 89"/>
                <a:gd name="T3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37">
                  <a:moveTo>
                    <a:pt x="75" y="37"/>
                  </a:moveTo>
                  <a:lnTo>
                    <a:pt x="89" y="37"/>
                  </a:lnTo>
                  <a:lnTo>
                    <a:pt x="89" y="0"/>
                  </a:lnTo>
                  <a:lnTo>
                    <a:pt x="75" y="0"/>
                  </a:lnTo>
                  <a:lnTo>
                    <a:pt x="75" y="18"/>
                  </a:lnTo>
                  <a:lnTo>
                    <a:pt x="75" y="18"/>
                  </a:lnTo>
                  <a:lnTo>
                    <a:pt x="82" y="25"/>
                  </a:lnTo>
                  <a:lnTo>
                    <a:pt x="75" y="31"/>
                  </a:lnTo>
                  <a:lnTo>
                    <a:pt x="75" y="37"/>
                  </a:lnTo>
                  <a:close/>
                  <a:moveTo>
                    <a:pt x="0" y="37"/>
                  </a:moveTo>
                  <a:lnTo>
                    <a:pt x="75" y="37"/>
                  </a:lnTo>
                  <a:lnTo>
                    <a:pt x="75" y="31"/>
                  </a:lnTo>
                  <a:lnTo>
                    <a:pt x="69" y="25"/>
                  </a:lnTo>
                  <a:lnTo>
                    <a:pt x="75" y="18"/>
                  </a:lnTo>
                  <a:lnTo>
                    <a:pt x="75" y="0"/>
                  </a:lnTo>
                  <a:lnTo>
                    <a:pt x="0" y="0"/>
                  </a:lnTo>
                  <a:lnTo>
                    <a:pt x="0" y="37"/>
                  </a:lnTo>
                  <a:lnTo>
                    <a:pt x="0" y="37"/>
                  </a:lnTo>
                  <a:close/>
                  <a:moveTo>
                    <a:pt x="75" y="18"/>
                  </a:moveTo>
                  <a:lnTo>
                    <a:pt x="7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6" name="Freeform 80"/>
            <p:cNvSpPr>
              <a:spLocks noEditPoints="1"/>
            </p:cNvSpPr>
            <p:nvPr/>
          </p:nvSpPr>
          <p:spPr bwMode="auto">
            <a:xfrm>
              <a:off x="1731964" y="1473201"/>
              <a:ext cx="141288" cy="58738"/>
            </a:xfrm>
            <a:custGeom>
              <a:avLst/>
              <a:gdLst>
                <a:gd name="T0" fmla="*/ 75 w 89"/>
                <a:gd name="T1" fmla="*/ 37 h 37"/>
                <a:gd name="T2" fmla="*/ 89 w 89"/>
                <a:gd name="T3" fmla="*/ 37 h 37"/>
                <a:gd name="T4" fmla="*/ 89 w 89"/>
                <a:gd name="T5" fmla="*/ 0 h 37"/>
                <a:gd name="T6" fmla="*/ 75 w 89"/>
                <a:gd name="T7" fmla="*/ 0 h 37"/>
                <a:gd name="T8" fmla="*/ 75 w 89"/>
                <a:gd name="T9" fmla="*/ 18 h 37"/>
                <a:gd name="T10" fmla="*/ 75 w 89"/>
                <a:gd name="T11" fmla="*/ 18 h 37"/>
                <a:gd name="T12" fmla="*/ 82 w 89"/>
                <a:gd name="T13" fmla="*/ 25 h 37"/>
                <a:gd name="T14" fmla="*/ 75 w 89"/>
                <a:gd name="T15" fmla="*/ 31 h 37"/>
                <a:gd name="T16" fmla="*/ 75 w 89"/>
                <a:gd name="T17" fmla="*/ 37 h 37"/>
                <a:gd name="T18" fmla="*/ 0 w 89"/>
                <a:gd name="T19" fmla="*/ 37 h 37"/>
                <a:gd name="T20" fmla="*/ 75 w 89"/>
                <a:gd name="T21" fmla="*/ 37 h 37"/>
                <a:gd name="T22" fmla="*/ 75 w 89"/>
                <a:gd name="T23" fmla="*/ 31 h 37"/>
                <a:gd name="T24" fmla="*/ 69 w 89"/>
                <a:gd name="T25" fmla="*/ 25 h 37"/>
                <a:gd name="T26" fmla="*/ 75 w 89"/>
                <a:gd name="T27" fmla="*/ 18 h 37"/>
                <a:gd name="T28" fmla="*/ 75 w 89"/>
                <a:gd name="T29" fmla="*/ 0 h 37"/>
                <a:gd name="T30" fmla="*/ 0 w 89"/>
                <a:gd name="T31" fmla="*/ 0 h 37"/>
                <a:gd name="T32" fmla="*/ 0 w 89"/>
                <a:gd name="T33" fmla="*/ 37 h 37"/>
                <a:gd name="T34" fmla="*/ 0 w 89"/>
                <a:gd name="T35" fmla="*/ 37 h 37"/>
                <a:gd name="T36" fmla="*/ 75 w 89"/>
                <a:gd name="T37" fmla="*/ 18 h 37"/>
                <a:gd name="T38" fmla="*/ 75 w 89"/>
                <a:gd name="T3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37">
                  <a:moveTo>
                    <a:pt x="75" y="37"/>
                  </a:moveTo>
                  <a:lnTo>
                    <a:pt x="89" y="37"/>
                  </a:lnTo>
                  <a:lnTo>
                    <a:pt x="89" y="0"/>
                  </a:lnTo>
                  <a:lnTo>
                    <a:pt x="75" y="0"/>
                  </a:lnTo>
                  <a:lnTo>
                    <a:pt x="75" y="18"/>
                  </a:lnTo>
                  <a:lnTo>
                    <a:pt x="75" y="18"/>
                  </a:lnTo>
                  <a:lnTo>
                    <a:pt x="82" y="25"/>
                  </a:lnTo>
                  <a:lnTo>
                    <a:pt x="75" y="31"/>
                  </a:lnTo>
                  <a:lnTo>
                    <a:pt x="75" y="37"/>
                  </a:lnTo>
                  <a:moveTo>
                    <a:pt x="0" y="37"/>
                  </a:moveTo>
                  <a:lnTo>
                    <a:pt x="75" y="37"/>
                  </a:lnTo>
                  <a:lnTo>
                    <a:pt x="75" y="31"/>
                  </a:lnTo>
                  <a:lnTo>
                    <a:pt x="69" y="25"/>
                  </a:lnTo>
                  <a:lnTo>
                    <a:pt x="75" y="18"/>
                  </a:lnTo>
                  <a:lnTo>
                    <a:pt x="75" y="0"/>
                  </a:lnTo>
                  <a:lnTo>
                    <a:pt x="0" y="0"/>
                  </a:lnTo>
                  <a:lnTo>
                    <a:pt x="0" y="37"/>
                  </a:lnTo>
                  <a:lnTo>
                    <a:pt x="0" y="37"/>
                  </a:lnTo>
                  <a:moveTo>
                    <a:pt x="75" y="18"/>
                  </a:moveTo>
                  <a:lnTo>
                    <a:pt x="75"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7" name="Freeform 81"/>
            <p:cNvSpPr>
              <a:spLocks/>
            </p:cNvSpPr>
            <p:nvPr/>
          </p:nvSpPr>
          <p:spPr bwMode="auto">
            <a:xfrm>
              <a:off x="2454276" y="1368426"/>
              <a:ext cx="185738" cy="166688"/>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8" name="Freeform 82"/>
            <p:cNvSpPr>
              <a:spLocks/>
            </p:cNvSpPr>
            <p:nvPr/>
          </p:nvSpPr>
          <p:spPr bwMode="auto">
            <a:xfrm>
              <a:off x="1581151" y="1035051"/>
              <a:ext cx="96838" cy="193675"/>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89" name="Rectangle 83"/>
            <p:cNvSpPr>
              <a:spLocks noChangeArrowheads="1"/>
            </p:cNvSpPr>
            <p:nvPr/>
          </p:nvSpPr>
          <p:spPr bwMode="auto">
            <a:xfrm>
              <a:off x="1592264" y="1055688"/>
              <a:ext cx="76200" cy="144463"/>
            </a:xfrm>
            <a:prstGeom prst="rect">
              <a:avLst/>
            </a:prstGeom>
            <a:solidFill>
              <a:srgbClr val="D137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0" name="Freeform 84"/>
            <p:cNvSpPr>
              <a:spLocks/>
            </p:cNvSpPr>
            <p:nvPr/>
          </p:nvSpPr>
          <p:spPr bwMode="auto">
            <a:xfrm>
              <a:off x="1609726" y="1042988"/>
              <a:ext cx="41275" cy="3175"/>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1" name="Freeform 85"/>
            <p:cNvSpPr>
              <a:spLocks/>
            </p:cNvSpPr>
            <p:nvPr/>
          </p:nvSpPr>
          <p:spPr bwMode="auto">
            <a:xfrm>
              <a:off x="1595439" y="1211263"/>
              <a:ext cx="68263" cy="6350"/>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2" name="Oval 86"/>
            <p:cNvSpPr>
              <a:spLocks noChangeArrowheads="1"/>
            </p:cNvSpPr>
            <p:nvPr/>
          </p:nvSpPr>
          <p:spPr bwMode="auto">
            <a:xfrm>
              <a:off x="1619251" y="1204913"/>
              <a:ext cx="22225"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93" name="Oval 87"/>
            <p:cNvSpPr>
              <a:spLocks noChangeArrowheads="1"/>
            </p:cNvSpPr>
            <p:nvPr/>
          </p:nvSpPr>
          <p:spPr bwMode="auto">
            <a:xfrm>
              <a:off x="1622426" y="1208088"/>
              <a:ext cx="15875" cy="14288"/>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02" name="Freeform 96"/>
            <p:cNvSpPr>
              <a:spLocks noEditPoints="1"/>
            </p:cNvSpPr>
            <p:nvPr/>
          </p:nvSpPr>
          <p:spPr bwMode="auto">
            <a:xfrm>
              <a:off x="900114" y="1781176"/>
              <a:ext cx="73025" cy="152400"/>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03" name="Freeform 97"/>
            <p:cNvSpPr>
              <a:spLocks noEditPoints="1"/>
            </p:cNvSpPr>
            <p:nvPr/>
          </p:nvSpPr>
          <p:spPr bwMode="auto">
            <a:xfrm>
              <a:off x="979489" y="1781176"/>
              <a:ext cx="73025" cy="152400"/>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grpSp>
        <p:nvGrpSpPr>
          <p:cNvPr id="112" name="Group 111"/>
          <p:cNvGrpSpPr/>
          <p:nvPr/>
        </p:nvGrpSpPr>
        <p:grpSpPr>
          <a:xfrm>
            <a:off x="1839131" y="3827984"/>
            <a:ext cx="273427" cy="276218"/>
            <a:chOff x="654051" y="2178051"/>
            <a:chExt cx="155575" cy="157163"/>
          </a:xfrm>
        </p:grpSpPr>
        <p:sp>
          <p:nvSpPr>
            <p:cNvPr id="34" name="Oval 28"/>
            <p:cNvSpPr>
              <a:spLocks noChangeArrowheads="1"/>
            </p:cNvSpPr>
            <p:nvPr/>
          </p:nvSpPr>
          <p:spPr bwMode="auto">
            <a:xfrm>
              <a:off x="654051" y="2178051"/>
              <a:ext cx="155575" cy="157163"/>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04" name="Freeform 98"/>
            <p:cNvSpPr>
              <a:spLocks noEditPoints="1"/>
            </p:cNvSpPr>
            <p:nvPr/>
          </p:nvSpPr>
          <p:spPr bwMode="auto">
            <a:xfrm>
              <a:off x="674689" y="2200276"/>
              <a:ext cx="114300" cy="112713"/>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grpSp>
        <p:nvGrpSpPr>
          <p:cNvPr id="116" name="Group 115"/>
          <p:cNvGrpSpPr/>
          <p:nvPr/>
        </p:nvGrpSpPr>
        <p:grpSpPr>
          <a:xfrm>
            <a:off x="4704537" y="1902834"/>
            <a:ext cx="276218" cy="276218"/>
            <a:chOff x="2284414" y="1082676"/>
            <a:chExt cx="157163" cy="157163"/>
          </a:xfrm>
        </p:grpSpPr>
        <p:sp>
          <p:nvSpPr>
            <p:cNvPr id="31" name="Oval 25"/>
            <p:cNvSpPr>
              <a:spLocks noChangeArrowheads="1"/>
            </p:cNvSpPr>
            <p:nvPr/>
          </p:nvSpPr>
          <p:spPr bwMode="auto">
            <a:xfrm>
              <a:off x="2284414" y="1082676"/>
              <a:ext cx="157163" cy="157163"/>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05" name="Freeform 99"/>
            <p:cNvSpPr>
              <a:spLocks noEditPoints="1"/>
            </p:cNvSpPr>
            <p:nvPr/>
          </p:nvSpPr>
          <p:spPr bwMode="auto">
            <a:xfrm>
              <a:off x="2322514" y="1130301"/>
              <a:ext cx="79375" cy="63500"/>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0256" y="4213693"/>
            <a:ext cx="1624035" cy="2644308"/>
          </a:xfrm>
          <a:prstGeom prst="rect">
            <a:avLst/>
          </a:prstGeom>
        </p:spPr>
      </p:pic>
    </p:spTree>
    <p:extLst>
      <p:ext uri="{BB962C8B-B14F-4D97-AF65-F5344CB8AC3E}">
        <p14:creationId xmlns:p14="http://schemas.microsoft.com/office/powerpoint/2010/main" val="160056221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38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38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200"/>
                                      </p:stCondLst>
                                      <p:childTnLst>
                                        <p:set>
                                          <p:cBhvr>
                                            <p:cTn id="10" dur="1" fill="hold">
                                              <p:stCondLst>
                                                <p:cond delay="0"/>
                                              </p:stCondLst>
                                            </p:cTn>
                                            <p:tgtEl>
                                              <p:spTgt spid="115"/>
                                            </p:tgtEl>
                                            <p:attrNameLst>
                                              <p:attrName>style.visibility</p:attrName>
                                            </p:attrNameLst>
                                          </p:cBhvr>
                                          <p:to>
                                            <p:strVal val="visible"/>
                                          </p:to>
                                        </p:set>
                                        <p:animEffect transition="in" filter="wipe(down)">
                                          <p:cBhvr>
                                            <p:cTn id="11" dur="500"/>
                                            <p:tgtEl>
                                              <p:spTgt spid="115"/>
                                            </p:tgtEl>
                                          </p:cBhvr>
                                        </p:animEffect>
                                      </p:childTnLst>
                                    </p:cTn>
                                  </p:par>
                                  <p:par>
                                    <p:cTn id="12" presetID="2" presetClass="entr" presetSubtype="1" fill="hold" nodeType="withEffect" p14:presetBounceEnd="38000">
                                      <p:stCondLst>
                                        <p:cond delay="600"/>
                                      </p:stCondLst>
                                      <p:childTnLst>
                                        <p:set>
                                          <p:cBhvr>
                                            <p:cTn id="13" dur="1" fill="hold">
                                              <p:stCondLst>
                                                <p:cond delay="0"/>
                                              </p:stCondLst>
                                            </p:cTn>
                                            <p:tgtEl>
                                              <p:spTgt spid="116"/>
                                            </p:tgtEl>
                                            <p:attrNameLst>
                                              <p:attrName>style.visibility</p:attrName>
                                            </p:attrNameLst>
                                          </p:cBhvr>
                                          <p:to>
                                            <p:strVal val="visible"/>
                                          </p:to>
                                        </p:set>
                                        <p:anim calcmode="lin" valueType="num" p14:bounceEnd="38000">
                                          <p:cBhvr additive="base">
                                            <p:cTn id="14" dur="500" fill="hold"/>
                                            <p:tgtEl>
                                              <p:spTgt spid="116"/>
                                            </p:tgtEl>
                                            <p:attrNameLst>
                                              <p:attrName>ppt_x</p:attrName>
                                            </p:attrNameLst>
                                          </p:cBhvr>
                                          <p:tavLst>
                                            <p:tav tm="0">
                                              <p:val>
                                                <p:strVal val="#ppt_x"/>
                                              </p:val>
                                            </p:tav>
                                            <p:tav tm="100000">
                                              <p:val>
                                                <p:strVal val="#ppt_x"/>
                                              </p:val>
                                            </p:tav>
                                          </p:tavLst>
                                        </p:anim>
                                        <p:anim calcmode="lin" valueType="num" p14:bounceEnd="38000">
                                          <p:cBhvr additive="base">
                                            <p:cTn id="15" dur="500" fill="hold"/>
                                            <p:tgtEl>
                                              <p:spTgt spid="116"/>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38000">
                                      <p:stCondLst>
                                        <p:cond delay="700"/>
                                      </p:stCondLst>
                                      <p:childTnLst>
                                        <p:set>
                                          <p:cBhvr>
                                            <p:cTn id="17" dur="1" fill="hold">
                                              <p:stCondLst>
                                                <p:cond delay="0"/>
                                              </p:stCondLst>
                                            </p:cTn>
                                            <p:tgtEl>
                                              <p:spTgt spid="109"/>
                                            </p:tgtEl>
                                            <p:attrNameLst>
                                              <p:attrName>style.visibility</p:attrName>
                                            </p:attrNameLst>
                                          </p:cBhvr>
                                          <p:to>
                                            <p:strVal val="visible"/>
                                          </p:to>
                                        </p:set>
                                        <p:anim calcmode="lin" valueType="num" p14:bounceEnd="38000">
                                          <p:cBhvr additive="base">
                                            <p:cTn id="18" dur="500" fill="hold"/>
                                            <p:tgtEl>
                                              <p:spTgt spid="109"/>
                                            </p:tgtEl>
                                            <p:attrNameLst>
                                              <p:attrName>ppt_x</p:attrName>
                                            </p:attrNameLst>
                                          </p:cBhvr>
                                          <p:tavLst>
                                            <p:tav tm="0">
                                              <p:val>
                                                <p:strVal val="#ppt_x"/>
                                              </p:val>
                                            </p:tav>
                                            <p:tav tm="100000">
                                              <p:val>
                                                <p:strVal val="#ppt_x"/>
                                              </p:val>
                                            </p:tav>
                                          </p:tavLst>
                                        </p:anim>
                                        <p:anim calcmode="lin" valueType="num" p14:bounceEnd="38000">
                                          <p:cBhvr additive="base">
                                            <p:cTn id="19" dur="500" fill="hold"/>
                                            <p:tgtEl>
                                              <p:spTgt spid="109"/>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38000">
                                      <p:stCondLst>
                                        <p:cond delay="900"/>
                                      </p:stCondLst>
                                      <p:childTnLst>
                                        <p:set>
                                          <p:cBhvr>
                                            <p:cTn id="21" dur="1" fill="hold">
                                              <p:stCondLst>
                                                <p:cond delay="0"/>
                                              </p:stCondLst>
                                            </p:cTn>
                                            <p:tgtEl>
                                              <p:spTgt spid="108"/>
                                            </p:tgtEl>
                                            <p:attrNameLst>
                                              <p:attrName>style.visibility</p:attrName>
                                            </p:attrNameLst>
                                          </p:cBhvr>
                                          <p:to>
                                            <p:strVal val="visible"/>
                                          </p:to>
                                        </p:set>
                                        <p:anim calcmode="lin" valueType="num" p14:bounceEnd="38000">
                                          <p:cBhvr additive="base">
                                            <p:cTn id="22" dur="500" fill="hold"/>
                                            <p:tgtEl>
                                              <p:spTgt spid="108"/>
                                            </p:tgtEl>
                                            <p:attrNameLst>
                                              <p:attrName>ppt_x</p:attrName>
                                            </p:attrNameLst>
                                          </p:cBhvr>
                                          <p:tavLst>
                                            <p:tav tm="0">
                                              <p:val>
                                                <p:strVal val="#ppt_x"/>
                                              </p:val>
                                            </p:tav>
                                            <p:tav tm="100000">
                                              <p:val>
                                                <p:strVal val="#ppt_x"/>
                                              </p:val>
                                            </p:tav>
                                          </p:tavLst>
                                        </p:anim>
                                        <p:anim calcmode="lin" valueType="num" p14:bounceEnd="38000">
                                          <p:cBhvr additive="base">
                                            <p:cTn id="23" dur="500" fill="hold"/>
                                            <p:tgtEl>
                                              <p:spTgt spid="10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14:presetBounceEnd="38000">
                                      <p:stCondLst>
                                        <p:cond delay="1100"/>
                                      </p:stCondLst>
                                      <p:childTnLst>
                                        <p:set>
                                          <p:cBhvr>
                                            <p:cTn id="25" dur="1" fill="hold">
                                              <p:stCondLst>
                                                <p:cond delay="0"/>
                                              </p:stCondLst>
                                            </p:cTn>
                                            <p:tgtEl>
                                              <p:spTgt spid="107"/>
                                            </p:tgtEl>
                                            <p:attrNameLst>
                                              <p:attrName>style.visibility</p:attrName>
                                            </p:attrNameLst>
                                          </p:cBhvr>
                                          <p:to>
                                            <p:strVal val="visible"/>
                                          </p:to>
                                        </p:set>
                                        <p:anim calcmode="lin" valueType="num" p14:bounceEnd="38000">
                                          <p:cBhvr additive="base">
                                            <p:cTn id="26" dur="500" fill="hold"/>
                                            <p:tgtEl>
                                              <p:spTgt spid="107"/>
                                            </p:tgtEl>
                                            <p:attrNameLst>
                                              <p:attrName>ppt_x</p:attrName>
                                            </p:attrNameLst>
                                          </p:cBhvr>
                                          <p:tavLst>
                                            <p:tav tm="0">
                                              <p:val>
                                                <p:strVal val="#ppt_x"/>
                                              </p:val>
                                            </p:tav>
                                            <p:tav tm="100000">
                                              <p:val>
                                                <p:strVal val="#ppt_x"/>
                                              </p:val>
                                            </p:tav>
                                          </p:tavLst>
                                        </p:anim>
                                        <p:anim calcmode="lin" valueType="num" p14:bounceEnd="38000">
                                          <p:cBhvr additive="base">
                                            <p:cTn id="27" dur="500" fill="hold"/>
                                            <p:tgtEl>
                                              <p:spTgt spid="107"/>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14:presetBounceEnd="38000">
                                      <p:stCondLst>
                                        <p:cond delay="1200"/>
                                      </p:stCondLst>
                                      <p:childTnLst>
                                        <p:set>
                                          <p:cBhvr>
                                            <p:cTn id="29" dur="1" fill="hold">
                                              <p:stCondLst>
                                                <p:cond delay="0"/>
                                              </p:stCondLst>
                                            </p:cTn>
                                            <p:tgtEl>
                                              <p:spTgt spid="106"/>
                                            </p:tgtEl>
                                            <p:attrNameLst>
                                              <p:attrName>style.visibility</p:attrName>
                                            </p:attrNameLst>
                                          </p:cBhvr>
                                          <p:to>
                                            <p:strVal val="visible"/>
                                          </p:to>
                                        </p:set>
                                        <p:anim calcmode="lin" valueType="num" p14:bounceEnd="38000">
                                          <p:cBhvr additive="base">
                                            <p:cTn id="30" dur="500" fill="hold"/>
                                            <p:tgtEl>
                                              <p:spTgt spid="106"/>
                                            </p:tgtEl>
                                            <p:attrNameLst>
                                              <p:attrName>ppt_x</p:attrName>
                                            </p:attrNameLst>
                                          </p:cBhvr>
                                          <p:tavLst>
                                            <p:tav tm="0">
                                              <p:val>
                                                <p:strVal val="#ppt_x"/>
                                              </p:val>
                                            </p:tav>
                                            <p:tav tm="100000">
                                              <p:val>
                                                <p:strVal val="#ppt_x"/>
                                              </p:val>
                                            </p:tav>
                                          </p:tavLst>
                                        </p:anim>
                                        <p:anim calcmode="lin" valueType="num" p14:bounceEnd="38000">
                                          <p:cBhvr additive="base">
                                            <p:cTn id="31" dur="500" fill="hold"/>
                                            <p:tgtEl>
                                              <p:spTgt spid="106"/>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38000">
                                      <p:stCondLst>
                                        <p:cond delay="1400"/>
                                      </p:stCondLst>
                                      <p:childTnLst>
                                        <p:set>
                                          <p:cBhvr>
                                            <p:cTn id="33" dur="1" fill="hold">
                                              <p:stCondLst>
                                                <p:cond delay="0"/>
                                              </p:stCondLst>
                                            </p:cTn>
                                            <p:tgtEl>
                                              <p:spTgt spid="110"/>
                                            </p:tgtEl>
                                            <p:attrNameLst>
                                              <p:attrName>style.visibility</p:attrName>
                                            </p:attrNameLst>
                                          </p:cBhvr>
                                          <p:to>
                                            <p:strVal val="visible"/>
                                          </p:to>
                                        </p:set>
                                        <p:anim calcmode="lin" valueType="num" p14:bounceEnd="38000">
                                          <p:cBhvr additive="base">
                                            <p:cTn id="34" dur="500" fill="hold"/>
                                            <p:tgtEl>
                                              <p:spTgt spid="110"/>
                                            </p:tgtEl>
                                            <p:attrNameLst>
                                              <p:attrName>ppt_x</p:attrName>
                                            </p:attrNameLst>
                                          </p:cBhvr>
                                          <p:tavLst>
                                            <p:tav tm="0">
                                              <p:val>
                                                <p:strVal val="#ppt_x"/>
                                              </p:val>
                                            </p:tav>
                                            <p:tav tm="100000">
                                              <p:val>
                                                <p:strVal val="#ppt_x"/>
                                              </p:val>
                                            </p:tav>
                                          </p:tavLst>
                                        </p:anim>
                                        <p:anim calcmode="lin" valueType="num" p14:bounceEnd="38000">
                                          <p:cBhvr additive="base">
                                            <p:cTn id="35" dur="500" fill="hold"/>
                                            <p:tgtEl>
                                              <p:spTgt spid="110"/>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38000">
                                      <p:stCondLst>
                                        <p:cond delay="1600"/>
                                      </p:stCondLst>
                                      <p:childTnLst>
                                        <p:set>
                                          <p:cBhvr>
                                            <p:cTn id="37" dur="1" fill="hold">
                                              <p:stCondLst>
                                                <p:cond delay="0"/>
                                              </p:stCondLst>
                                            </p:cTn>
                                            <p:tgtEl>
                                              <p:spTgt spid="113"/>
                                            </p:tgtEl>
                                            <p:attrNameLst>
                                              <p:attrName>style.visibility</p:attrName>
                                            </p:attrNameLst>
                                          </p:cBhvr>
                                          <p:to>
                                            <p:strVal val="visible"/>
                                          </p:to>
                                        </p:set>
                                        <p:anim calcmode="lin" valueType="num" p14:bounceEnd="38000">
                                          <p:cBhvr additive="base">
                                            <p:cTn id="38" dur="500" fill="hold"/>
                                            <p:tgtEl>
                                              <p:spTgt spid="113"/>
                                            </p:tgtEl>
                                            <p:attrNameLst>
                                              <p:attrName>ppt_x</p:attrName>
                                            </p:attrNameLst>
                                          </p:cBhvr>
                                          <p:tavLst>
                                            <p:tav tm="0">
                                              <p:val>
                                                <p:strVal val="#ppt_x"/>
                                              </p:val>
                                            </p:tav>
                                            <p:tav tm="100000">
                                              <p:val>
                                                <p:strVal val="#ppt_x"/>
                                              </p:val>
                                            </p:tav>
                                          </p:tavLst>
                                        </p:anim>
                                        <p:anim calcmode="lin" valueType="num" p14:bounceEnd="38000">
                                          <p:cBhvr additive="base">
                                            <p:cTn id="39" dur="500" fill="hold"/>
                                            <p:tgtEl>
                                              <p:spTgt spid="1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38000">
                                      <p:stCondLst>
                                        <p:cond delay="1800"/>
                                      </p:stCondLst>
                                      <p:childTnLst>
                                        <p:set>
                                          <p:cBhvr>
                                            <p:cTn id="41" dur="1" fill="hold">
                                              <p:stCondLst>
                                                <p:cond delay="0"/>
                                              </p:stCondLst>
                                            </p:cTn>
                                            <p:tgtEl>
                                              <p:spTgt spid="111"/>
                                            </p:tgtEl>
                                            <p:attrNameLst>
                                              <p:attrName>style.visibility</p:attrName>
                                            </p:attrNameLst>
                                          </p:cBhvr>
                                          <p:to>
                                            <p:strVal val="visible"/>
                                          </p:to>
                                        </p:set>
                                        <p:anim calcmode="lin" valueType="num" p14:bounceEnd="38000">
                                          <p:cBhvr additive="base">
                                            <p:cTn id="42" dur="500" fill="hold"/>
                                            <p:tgtEl>
                                              <p:spTgt spid="111"/>
                                            </p:tgtEl>
                                            <p:attrNameLst>
                                              <p:attrName>ppt_x</p:attrName>
                                            </p:attrNameLst>
                                          </p:cBhvr>
                                          <p:tavLst>
                                            <p:tav tm="0">
                                              <p:val>
                                                <p:strVal val="#ppt_x"/>
                                              </p:val>
                                            </p:tav>
                                            <p:tav tm="100000">
                                              <p:val>
                                                <p:strVal val="#ppt_x"/>
                                              </p:val>
                                            </p:tav>
                                          </p:tavLst>
                                        </p:anim>
                                        <p:anim calcmode="lin" valueType="num" p14:bounceEnd="38000">
                                          <p:cBhvr additive="base">
                                            <p:cTn id="43" dur="500" fill="hold"/>
                                            <p:tgtEl>
                                              <p:spTgt spid="11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14:presetBounceEnd="38000">
                                      <p:stCondLst>
                                        <p:cond delay="2000"/>
                                      </p:stCondLst>
                                      <p:childTnLst>
                                        <p:set>
                                          <p:cBhvr>
                                            <p:cTn id="45" dur="1" fill="hold">
                                              <p:stCondLst>
                                                <p:cond delay="0"/>
                                              </p:stCondLst>
                                            </p:cTn>
                                            <p:tgtEl>
                                              <p:spTgt spid="112"/>
                                            </p:tgtEl>
                                            <p:attrNameLst>
                                              <p:attrName>style.visibility</p:attrName>
                                            </p:attrNameLst>
                                          </p:cBhvr>
                                          <p:to>
                                            <p:strVal val="visible"/>
                                          </p:to>
                                        </p:set>
                                        <p:anim calcmode="lin" valueType="num" p14:bounceEnd="38000">
                                          <p:cBhvr additive="base">
                                            <p:cTn id="46" dur="500" fill="hold"/>
                                            <p:tgtEl>
                                              <p:spTgt spid="112"/>
                                            </p:tgtEl>
                                            <p:attrNameLst>
                                              <p:attrName>ppt_x</p:attrName>
                                            </p:attrNameLst>
                                          </p:cBhvr>
                                          <p:tavLst>
                                            <p:tav tm="0">
                                              <p:val>
                                                <p:strVal val="#ppt_x"/>
                                              </p:val>
                                            </p:tav>
                                            <p:tav tm="100000">
                                              <p:val>
                                                <p:strVal val="#ppt_x"/>
                                              </p:val>
                                            </p:tav>
                                          </p:tavLst>
                                        </p:anim>
                                        <p:anim calcmode="lin" valueType="num" p14:bounceEnd="38000">
                                          <p:cBhvr additive="base">
                                            <p:cTn id="47" dur="500" fill="hold"/>
                                            <p:tgtEl>
                                              <p:spTgt spid="112"/>
                                            </p:tgtEl>
                                            <p:attrNameLst>
                                              <p:attrName>ppt_y</p:attrName>
                                            </p:attrNameLst>
                                          </p:cBhvr>
                                          <p:tavLst>
                                            <p:tav tm="0">
                                              <p:val>
                                                <p:strVal val="1+#ppt_h/2"/>
                                              </p:val>
                                            </p:tav>
                                            <p:tav tm="100000">
                                              <p:val>
                                                <p:strVal val="#ppt_y"/>
                                              </p:val>
                                            </p:tav>
                                          </p:tavLst>
                                        </p:anim>
                                      </p:childTnLst>
                                    </p:cTn>
                                  </p:par>
                                  <p:par>
                                    <p:cTn id="48" presetID="2" presetClass="entr" presetSubtype="2" decel="100000" fill="hold" grpId="0" nodeType="withEffect">
                                      <p:stCondLst>
                                        <p:cond delay="220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1+#ppt_w/2"/>
                                              </p:val>
                                            </p:tav>
                                            <p:tav tm="100000">
                                              <p:val>
                                                <p:strVal val="#ppt_x"/>
                                              </p:val>
                                            </p:tav>
                                          </p:tavLst>
                                        </p:anim>
                                        <p:anim calcmode="lin" valueType="num">
                                          <p:cBhvr additive="base">
                                            <p:cTn id="51" dur="500" fill="hold"/>
                                            <p:tgtEl>
                                              <p:spTgt spid="25"/>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240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1+#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par>
                                    <p:cTn id="56" presetID="2" presetClass="entr" presetSubtype="2" decel="100000" fill="hold" grpId="0" nodeType="withEffect">
                                      <p:stCondLst>
                                        <p:cond delay="260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1+#ppt_w/2"/>
                                              </p:val>
                                            </p:tav>
                                            <p:tav tm="100000">
                                              <p:val>
                                                <p:strVal val="#ppt_x"/>
                                              </p:val>
                                            </p:tav>
                                          </p:tavLst>
                                        </p:anim>
                                        <p:anim calcmode="lin" valueType="num">
                                          <p:cBhvr additive="base">
                                            <p:cTn id="5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200"/>
                                      </p:stCondLst>
                                      <p:childTnLst>
                                        <p:set>
                                          <p:cBhvr>
                                            <p:cTn id="10" dur="1" fill="hold">
                                              <p:stCondLst>
                                                <p:cond delay="0"/>
                                              </p:stCondLst>
                                            </p:cTn>
                                            <p:tgtEl>
                                              <p:spTgt spid="115"/>
                                            </p:tgtEl>
                                            <p:attrNameLst>
                                              <p:attrName>style.visibility</p:attrName>
                                            </p:attrNameLst>
                                          </p:cBhvr>
                                          <p:to>
                                            <p:strVal val="visible"/>
                                          </p:to>
                                        </p:set>
                                        <p:animEffect transition="in" filter="wipe(down)">
                                          <p:cBhvr>
                                            <p:cTn id="11" dur="500"/>
                                            <p:tgtEl>
                                              <p:spTgt spid="115"/>
                                            </p:tgtEl>
                                          </p:cBhvr>
                                        </p:animEffect>
                                      </p:childTnLst>
                                    </p:cTn>
                                  </p:par>
                                  <p:par>
                                    <p:cTn id="12" presetID="2" presetClass="entr" presetSubtype="1" fill="hold" nodeType="withEffect">
                                      <p:stCondLst>
                                        <p:cond delay="60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ppt_x"/>
                                              </p:val>
                                            </p:tav>
                                            <p:tav tm="100000">
                                              <p:val>
                                                <p:strVal val="#ppt_x"/>
                                              </p:val>
                                            </p:tav>
                                          </p:tavLst>
                                        </p:anim>
                                        <p:anim calcmode="lin" valueType="num">
                                          <p:cBhvr additive="base">
                                            <p:cTn id="15" dur="500" fill="hold"/>
                                            <p:tgtEl>
                                              <p:spTgt spid="116"/>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700"/>
                                      </p:stCondLst>
                                      <p:childTnLst>
                                        <p:set>
                                          <p:cBhvr>
                                            <p:cTn id="17" dur="1" fill="hold">
                                              <p:stCondLst>
                                                <p:cond delay="0"/>
                                              </p:stCondLst>
                                            </p:cTn>
                                            <p:tgtEl>
                                              <p:spTgt spid="109"/>
                                            </p:tgtEl>
                                            <p:attrNameLst>
                                              <p:attrName>style.visibility</p:attrName>
                                            </p:attrNameLst>
                                          </p:cBhvr>
                                          <p:to>
                                            <p:strVal val="visible"/>
                                          </p:to>
                                        </p:set>
                                        <p:anim calcmode="lin" valueType="num">
                                          <p:cBhvr additive="base">
                                            <p:cTn id="18" dur="500" fill="hold"/>
                                            <p:tgtEl>
                                              <p:spTgt spid="109"/>
                                            </p:tgtEl>
                                            <p:attrNameLst>
                                              <p:attrName>ppt_x</p:attrName>
                                            </p:attrNameLst>
                                          </p:cBhvr>
                                          <p:tavLst>
                                            <p:tav tm="0">
                                              <p:val>
                                                <p:strVal val="#ppt_x"/>
                                              </p:val>
                                            </p:tav>
                                            <p:tav tm="100000">
                                              <p:val>
                                                <p:strVal val="#ppt_x"/>
                                              </p:val>
                                            </p:tav>
                                          </p:tavLst>
                                        </p:anim>
                                        <p:anim calcmode="lin" valueType="num">
                                          <p:cBhvr additive="base">
                                            <p:cTn id="19" dur="500" fill="hold"/>
                                            <p:tgtEl>
                                              <p:spTgt spid="109"/>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900"/>
                                      </p:stCondLst>
                                      <p:childTnLst>
                                        <p:set>
                                          <p:cBhvr>
                                            <p:cTn id="21" dur="1" fill="hold">
                                              <p:stCondLst>
                                                <p:cond delay="0"/>
                                              </p:stCondLst>
                                            </p:cTn>
                                            <p:tgtEl>
                                              <p:spTgt spid="108"/>
                                            </p:tgtEl>
                                            <p:attrNameLst>
                                              <p:attrName>style.visibility</p:attrName>
                                            </p:attrNameLst>
                                          </p:cBhvr>
                                          <p:to>
                                            <p:strVal val="visible"/>
                                          </p:to>
                                        </p:set>
                                        <p:anim calcmode="lin" valueType="num">
                                          <p:cBhvr additive="base">
                                            <p:cTn id="22" dur="500" fill="hold"/>
                                            <p:tgtEl>
                                              <p:spTgt spid="108"/>
                                            </p:tgtEl>
                                            <p:attrNameLst>
                                              <p:attrName>ppt_x</p:attrName>
                                            </p:attrNameLst>
                                          </p:cBhvr>
                                          <p:tavLst>
                                            <p:tav tm="0">
                                              <p:val>
                                                <p:strVal val="#ppt_x"/>
                                              </p:val>
                                            </p:tav>
                                            <p:tav tm="100000">
                                              <p:val>
                                                <p:strVal val="#ppt_x"/>
                                              </p:val>
                                            </p:tav>
                                          </p:tavLst>
                                        </p:anim>
                                        <p:anim calcmode="lin" valueType="num">
                                          <p:cBhvr additive="base">
                                            <p:cTn id="23" dur="500" fill="hold"/>
                                            <p:tgtEl>
                                              <p:spTgt spid="10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10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ppt_x"/>
                                              </p:val>
                                            </p:tav>
                                            <p:tav tm="100000">
                                              <p:val>
                                                <p:strVal val="#ppt_x"/>
                                              </p:val>
                                            </p:tav>
                                          </p:tavLst>
                                        </p:anim>
                                        <p:anim calcmode="lin" valueType="num">
                                          <p:cBhvr additive="base">
                                            <p:cTn id="27" dur="500" fill="hold"/>
                                            <p:tgtEl>
                                              <p:spTgt spid="107"/>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1200"/>
                                      </p:stCondLst>
                                      <p:childTnLst>
                                        <p:set>
                                          <p:cBhvr>
                                            <p:cTn id="29" dur="1" fill="hold">
                                              <p:stCondLst>
                                                <p:cond delay="0"/>
                                              </p:stCondLst>
                                            </p:cTn>
                                            <p:tgtEl>
                                              <p:spTgt spid="106"/>
                                            </p:tgtEl>
                                            <p:attrNameLst>
                                              <p:attrName>style.visibility</p:attrName>
                                            </p:attrNameLst>
                                          </p:cBhvr>
                                          <p:to>
                                            <p:strVal val="visible"/>
                                          </p:to>
                                        </p:set>
                                        <p:anim calcmode="lin" valueType="num">
                                          <p:cBhvr additive="base">
                                            <p:cTn id="30" dur="500" fill="hold"/>
                                            <p:tgtEl>
                                              <p:spTgt spid="106"/>
                                            </p:tgtEl>
                                            <p:attrNameLst>
                                              <p:attrName>ppt_x</p:attrName>
                                            </p:attrNameLst>
                                          </p:cBhvr>
                                          <p:tavLst>
                                            <p:tav tm="0">
                                              <p:val>
                                                <p:strVal val="#ppt_x"/>
                                              </p:val>
                                            </p:tav>
                                            <p:tav tm="100000">
                                              <p:val>
                                                <p:strVal val="#ppt_x"/>
                                              </p:val>
                                            </p:tav>
                                          </p:tavLst>
                                        </p:anim>
                                        <p:anim calcmode="lin" valueType="num">
                                          <p:cBhvr additive="base">
                                            <p:cTn id="31" dur="500" fill="hold"/>
                                            <p:tgtEl>
                                              <p:spTgt spid="106"/>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1400"/>
                                      </p:stCondLst>
                                      <p:childTnLst>
                                        <p:set>
                                          <p:cBhvr>
                                            <p:cTn id="33" dur="1" fill="hold">
                                              <p:stCondLst>
                                                <p:cond delay="0"/>
                                              </p:stCondLst>
                                            </p:cTn>
                                            <p:tgtEl>
                                              <p:spTgt spid="110"/>
                                            </p:tgtEl>
                                            <p:attrNameLst>
                                              <p:attrName>style.visibility</p:attrName>
                                            </p:attrNameLst>
                                          </p:cBhvr>
                                          <p:to>
                                            <p:strVal val="visible"/>
                                          </p:to>
                                        </p:set>
                                        <p:anim calcmode="lin" valueType="num">
                                          <p:cBhvr additive="base">
                                            <p:cTn id="34" dur="500" fill="hold"/>
                                            <p:tgtEl>
                                              <p:spTgt spid="110"/>
                                            </p:tgtEl>
                                            <p:attrNameLst>
                                              <p:attrName>ppt_x</p:attrName>
                                            </p:attrNameLst>
                                          </p:cBhvr>
                                          <p:tavLst>
                                            <p:tav tm="0">
                                              <p:val>
                                                <p:strVal val="#ppt_x"/>
                                              </p:val>
                                            </p:tav>
                                            <p:tav tm="100000">
                                              <p:val>
                                                <p:strVal val="#ppt_x"/>
                                              </p:val>
                                            </p:tav>
                                          </p:tavLst>
                                        </p:anim>
                                        <p:anim calcmode="lin" valueType="num">
                                          <p:cBhvr additive="base">
                                            <p:cTn id="35" dur="500" fill="hold"/>
                                            <p:tgtEl>
                                              <p:spTgt spid="110"/>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1600"/>
                                      </p:stCondLst>
                                      <p:childTnLst>
                                        <p:set>
                                          <p:cBhvr>
                                            <p:cTn id="37" dur="1" fill="hold">
                                              <p:stCondLst>
                                                <p:cond delay="0"/>
                                              </p:stCondLst>
                                            </p:cTn>
                                            <p:tgtEl>
                                              <p:spTgt spid="113"/>
                                            </p:tgtEl>
                                            <p:attrNameLst>
                                              <p:attrName>style.visibility</p:attrName>
                                            </p:attrNameLst>
                                          </p:cBhvr>
                                          <p:to>
                                            <p:strVal val="visible"/>
                                          </p:to>
                                        </p:set>
                                        <p:anim calcmode="lin" valueType="num">
                                          <p:cBhvr additive="base">
                                            <p:cTn id="38" dur="500" fill="hold"/>
                                            <p:tgtEl>
                                              <p:spTgt spid="113"/>
                                            </p:tgtEl>
                                            <p:attrNameLst>
                                              <p:attrName>ppt_x</p:attrName>
                                            </p:attrNameLst>
                                          </p:cBhvr>
                                          <p:tavLst>
                                            <p:tav tm="0">
                                              <p:val>
                                                <p:strVal val="#ppt_x"/>
                                              </p:val>
                                            </p:tav>
                                            <p:tav tm="100000">
                                              <p:val>
                                                <p:strVal val="#ppt_x"/>
                                              </p:val>
                                            </p:tav>
                                          </p:tavLst>
                                        </p:anim>
                                        <p:anim calcmode="lin" valueType="num">
                                          <p:cBhvr additive="base">
                                            <p:cTn id="39" dur="500" fill="hold"/>
                                            <p:tgtEl>
                                              <p:spTgt spid="1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1800"/>
                                      </p:stCondLst>
                                      <p:childTnLst>
                                        <p:set>
                                          <p:cBhvr>
                                            <p:cTn id="41" dur="1" fill="hold">
                                              <p:stCondLst>
                                                <p:cond delay="0"/>
                                              </p:stCondLst>
                                            </p:cTn>
                                            <p:tgtEl>
                                              <p:spTgt spid="111"/>
                                            </p:tgtEl>
                                            <p:attrNameLst>
                                              <p:attrName>style.visibility</p:attrName>
                                            </p:attrNameLst>
                                          </p:cBhvr>
                                          <p:to>
                                            <p:strVal val="visible"/>
                                          </p:to>
                                        </p:set>
                                        <p:anim calcmode="lin" valueType="num">
                                          <p:cBhvr additive="base">
                                            <p:cTn id="42" dur="500" fill="hold"/>
                                            <p:tgtEl>
                                              <p:spTgt spid="111"/>
                                            </p:tgtEl>
                                            <p:attrNameLst>
                                              <p:attrName>ppt_x</p:attrName>
                                            </p:attrNameLst>
                                          </p:cBhvr>
                                          <p:tavLst>
                                            <p:tav tm="0">
                                              <p:val>
                                                <p:strVal val="#ppt_x"/>
                                              </p:val>
                                            </p:tav>
                                            <p:tav tm="100000">
                                              <p:val>
                                                <p:strVal val="#ppt_x"/>
                                              </p:val>
                                            </p:tav>
                                          </p:tavLst>
                                        </p:anim>
                                        <p:anim calcmode="lin" valueType="num">
                                          <p:cBhvr additive="base">
                                            <p:cTn id="43" dur="500" fill="hold"/>
                                            <p:tgtEl>
                                              <p:spTgt spid="11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2000"/>
                                      </p:stCondLst>
                                      <p:childTnLst>
                                        <p:set>
                                          <p:cBhvr>
                                            <p:cTn id="45" dur="1" fill="hold">
                                              <p:stCondLst>
                                                <p:cond delay="0"/>
                                              </p:stCondLst>
                                            </p:cTn>
                                            <p:tgtEl>
                                              <p:spTgt spid="112"/>
                                            </p:tgtEl>
                                            <p:attrNameLst>
                                              <p:attrName>style.visibility</p:attrName>
                                            </p:attrNameLst>
                                          </p:cBhvr>
                                          <p:to>
                                            <p:strVal val="visible"/>
                                          </p:to>
                                        </p:set>
                                        <p:anim calcmode="lin" valueType="num">
                                          <p:cBhvr additive="base">
                                            <p:cTn id="46" dur="500" fill="hold"/>
                                            <p:tgtEl>
                                              <p:spTgt spid="112"/>
                                            </p:tgtEl>
                                            <p:attrNameLst>
                                              <p:attrName>ppt_x</p:attrName>
                                            </p:attrNameLst>
                                          </p:cBhvr>
                                          <p:tavLst>
                                            <p:tav tm="0">
                                              <p:val>
                                                <p:strVal val="#ppt_x"/>
                                              </p:val>
                                            </p:tav>
                                            <p:tav tm="100000">
                                              <p:val>
                                                <p:strVal val="#ppt_x"/>
                                              </p:val>
                                            </p:tav>
                                          </p:tavLst>
                                        </p:anim>
                                        <p:anim calcmode="lin" valueType="num">
                                          <p:cBhvr additive="base">
                                            <p:cTn id="47" dur="500" fill="hold"/>
                                            <p:tgtEl>
                                              <p:spTgt spid="112"/>
                                            </p:tgtEl>
                                            <p:attrNameLst>
                                              <p:attrName>ppt_y</p:attrName>
                                            </p:attrNameLst>
                                          </p:cBhvr>
                                          <p:tavLst>
                                            <p:tav tm="0">
                                              <p:val>
                                                <p:strVal val="1+#ppt_h/2"/>
                                              </p:val>
                                            </p:tav>
                                            <p:tav tm="100000">
                                              <p:val>
                                                <p:strVal val="#ppt_y"/>
                                              </p:val>
                                            </p:tav>
                                          </p:tavLst>
                                        </p:anim>
                                      </p:childTnLst>
                                    </p:cTn>
                                  </p:par>
                                  <p:par>
                                    <p:cTn id="48" presetID="2" presetClass="entr" presetSubtype="2" decel="100000" fill="hold" grpId="0" nodeType="withEffect">
                                      <p:stCondLst>
                                        <p:cond delay="220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1+#ppt_w/2"/>
                                              </p:val>
                                            </p:tav>
                                            <p:tav tm="100000">
                                              <p:val>
                                                <p:strVal val="#ppt_x"/>
                                              </p:val>
                                            </p:tav>
                                          </p:tavLst>
                                        </p:anim>
                                        <p:anim calcmode="lin" valueType="num">
                                          <p:cBhvr additive="base">
                                            <p:cTn id="51" dur="500" fill="hold"/>
                                            <p:tgtEl>
                                              <p:spTgt spid="25"/>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240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1+#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par>
                                    <p:cTn id="56" presetID="2" presetClass="entr" presetSubtype="2" decel="100000" fill="hold" grpId="0" nodeType="withEffect">
                                      <p:stCondLst>
                                        <p:cond delay="260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1+#ppt_w/2"/>
                                              </p:val>
                                            </p:tav>
                                            <p:tav tm="100000">
                                              <p:val>
                                                <p:strVal val="#ppt_x"/>
                                              </p:val>
                                            </p:tav>
                                          </p:tavLst>
                                        </p:anim>
                                        <p:anim calcmode="lin" valueType="num">
                                          <p:cBhvr additive="base">
                                            <p:cTn id="5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3897" y="2"/>
            <a:ext cx="1028421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64">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0" y="5142664"/>
            <a:ext cx="12192004" cy="1715335"/>
          </a:xfrm>
          <a:prstGeom prst="rect">
            <a:avLst/>
          </a:prstGeom>
          <a:solidFill>
            <a:srgbClr val="E1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64" dirty="0">
              <a:latin typeface="Arial" panose="020B0604020202020204" pitchFamily="34" charset="0"/>
              <a:cs typeface="Arial" panose="020B0604020202020204" pitchFamily="34" charset="0"/>
            </a:endParaRPr>
          </a:p>
        </p:txBody>
      </p:sp>
      <p:sp>
        <p:nvSpPr>
          <p:cNvPr id="3" name="TextBox 2"/>
          <p:cNvSpPr txBox="1"/>
          <p:nvPr/>
        </p:nvSpPr>
        <p:spPr>
          <a:xfrm>
            <a:off x="931908" y="5481108"/>
            <a:ext cx="7580916" cy="633250"/>
          </a:xfrm>
          <a:prstGeom prst="rect">
            <a:avLst/>
          </a:prstGeom>
          <a:noFill/>
        </p:spPr>
        <p:txBody>
          <a:bodyPr wrap="square" rtlCol="0">
            <a:spAutoFit/>
          </a:bodyPr>
          <a:lstStyle/>
          <a:p>
            <a:r>
              <a:rPr lang="en-US" sz="3515" b="1" dirty="0">
                <a:solidFill>
                  <a:schemeClr val="bg1"/>
                </a:solidFill>
                <a:latin typeface="Arial" panose="020B0604020202020204" pitchFamily="34" charset="0"/>
                <a:cs typeface="Arial" panose="020B0604020202020204" pitchFamily="34" charset="0"/>
              </a:rPr>
              <a:t>Karim Ben </a:t>
            </a:r>
            <a:r>
              <a:rPr lang="en-US" sz="3515" b="1" dirty="0" err="1">
                <a:solidFill>
                  <a:schemeClr val="bg1"/>
                </a:solidFill>
                <a:latin typeface="Arial" panose="020B0604020202020204" pitchFamily="34" charset="0"/>
                <a:cs typeface="Arial" panose="020B0604020202020204" pitchFamily="34" charset="0"/>
              </a:rPr>
              <a:t>Kirane</a:t>
            </a:r>
            <a:endParaRPr lang="en-US" sz="3515"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931908" y="6033950"/>
            <a:ext cx="7580916" cy="525080"/>
          </a:xfrm>
          <a:prstGeom prst="rect">
            <a:avLst/>
          </a:prstGeom>
          <a:noFill/>
        </p:spPr>
        <p:txBody>
          <a:bodyPr wrap="square" rtlCol="0">
            <a:spAutoFit/>
          </a:bodyPr>
          <a:lstStyle/>
          <a:p>
            <a:r>
              <a:rPr lang="en-US" sz="2812" dirty="0">
                <a:solidFill>
                  <a:schemeClr val="bg1"/>
                </a:solidFill>
                <a:latin typeface="Arial" panose="020B0604020202020204" pitchFamily="34" charset="0"/>
                <a:cs typeface="Arial" panose="020B0604020202020204" pitchFamily="34" charset="0"/>
              </a:rPr>
              <a:t>Managing Director</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6120" y="651746"/>
            <a:ext cx="4046246" cy="40462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95058" y="556299"/>
            <a:ext cx="4520493" cy="6301702"/>
          </a:xfrm>
          <a:prstGeom prst="rect">
            <a:avLst/>
          </a:prstGeom>
        </p:spPr>
      </p:pic>
    </p:spTree>
    <p:extLst>
      <p:ext uri="{BB962C8B-B14F-4D97-AF65-F5344CB8AC3E}">
        <p14:creationId xmlns:p14="http://schemas.microsoft.com/office/powerpoint/2010/main" val="24147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Blue-room-0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2834" y="-30692"/>
            <a:ext cx="12657667" cy="691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3D heartbeat.png"/>
          <p:cNvPicPr>
            <a:picLocks noChangeAspect="1"/>
          </p:cNvPicPr>
          <p:nvPr/>
        </p:nvPicPr>
        <p:blipFill rotWithShape="1">
          <a:blip r:embed="rId3" cstate="screen">
            <a:extLst>
              <a:ext uri="{28A0092B-C50C-407E-A947-70E740481C1C}">
                <a14:useLocalDpi xmlns:a14="http://schemas.microsoft.com/office/drawing/2010/main"/>
              </a:ext>
            </a:extLst>
          </a:blip>
          <a:srcRect l="7433" t="21486" r="13034" b="24087"/>
          <a:stretch/>
        </p:blipFill>
        <p:spPr bwMode="auto">
          <a:xfrm>
            <a:off x="3914986" y="2343573"/>
            <a:ext cx="4050455" cy="20590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2848308" y="5640918"/>
            <a:ext cx="6495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1219170"/>
            <a:r>
              <a:rPr lang="en-US" altLang="en-US" sz="2400" kern="0" dirty="0">
                <a:solidFill>
                  <a:schemeClr val="bg1"/>
                </a:solidFill>
              </a:rPr>
              <a:t>Our members, the heartbeat of our business</a:t>
            </a:r>
          </a:p>
        </p:txBody>
      </p:sp>
      <p:pic>
        <p:nvPicPr>
          <p:cNvPr id="5" name="Picture 4" descr="3D heartbeat.png"/>
          <p:cNvPicPr>
            <a:picLocks noChangeAspect="1"/>
          </p:cNvPicPr>
          <p:nvPr/>
        </p:nvPicPr>
        <p:blipFill rotWithShape="1">
          <a:blip r:embed="rId3" cstate="screen">
            <a:extLst>
              <a:ext uri="{28A0092B-C50C-407E-A947-70E740481C1C}">
                <a14:useLocalDpi xmlns:a14="http://schemas.microsoft.com/office/drawing/2010/main"/>
              </a:ext>
            </a:extLst>
          </a:blip>
          <a:srcRect l="7433" t="21486" r="13034" b="24087"/>
          <a:stretch/>
        </p:blipFill>
        <p:spPr bwMode="auto">
          <a:xfrm>
            <a:off x="3914986" y="2343573"/>
            <a:ext cx="4050455" cy="20590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171363"/>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200" fill="hold"/>
                                        <p:tgtEl>
                                          <p:spTgt spid="3"/>
                                        </p:tgtEl>
                                      </p:cBhvr>
                                      <p:by x="110000" y="110000"/>
                                    </p:animScale>
                                  </p:childTnLst>
                                </p:cTn>
                              </p:par>
                              <p:par>
                                <p:cTn id="7" presetID="22" presetClass="entr" presetSubtype="8" fill="hold" nodeType="withEffect">
                                  <p:stCondLst>
                                    <p:cond delay="6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1000"/>
                                        <p:tgtEl>
                                          <p:spTgt spid="4"/>
                                        </p:tgtEl>
                                      </p:cBhvr>
                                    </p:animEffect>
                                  </p:childTnLst>
                                </p:cTn>
                              </p:par>
                              <p:par>
                                <p:cTn id="10" presetID="26" presetClass="emph" presetSubtype="0" fill="hold" nodeType="withEffect">
                                  <p:stCondLst>
                                    <p:cond delay="1000"/>
                                  </p:stCondLst>
                                  <p:childTnLst>
                                    <p:animEffect transition="out" filter="fade">
                                      <p:cBhvr>
                                        <p:cTn id="11" dur="300" tmFilter="0, 0; .2, .5; .8, .5; 1, 0"/>
                                        <p:tgtEl>
                                          <p:spTgt spid="4"/>
                                        </p:tgtEl>
                                      </p:cBhvr>
                                    </p:animEffect>
                                    <p:animScale>
                                      <p:cBhvr>
                                        <p:cTn id="12" dur="150" autoRev="1" fill="hold"/>
                                        <p:tgtEl>
                                          <p:spTgt spid="4"/>
                                        </p:tgtEl>
                                      </p:cBhvr>
                                      <p:by x="105000" y="105000"/>
                                    </p:animScale>
                                  </p:childTnLst>
                                </p:cTn>
                              </p:par>
                              <p:par>
                                <p:cTn id="13" presetID="26" presetClass="emph" presetSubtype="0" fill="hold" nodeType="withEffect">
                                  <p:stCondLst>
                                    <p:cond delay="1300"/>
                                  </p:stCondLst>
                                  <p:childTnLst>
                                    <p:animEffect transition="out" filter="fade">
                                      <p:cBhvr>
                                        <p:cTn id="14" dur="300" tmFilter="0, 0; .2, .5; .8, .5; 1, 0"/>
                                        <p:tgtEl>
                                          <p:spTgt spid="4"/>
                                        </p:tgtEl>
                                      </p:cBhvr>
                                    </p:animEffect>
                                    <p:animScale>
                                      <p:cBhvr>
                                        <p:cTn id="15" dur="150" autoRev="1" fill="hold"/>
                                        <p:tgtEl>
                                          <p:spTgt spid="4"/>
                                        </p:tgtEl>
                                      </p:cBhvr>
                                      <p:by x="105000" y="105000"/>
                                    </p:animScale>
                                  </p:childTnLst>
                                </p:cTn>
                              </p:par>
                              <p:par>
                                <p:cTn id="16" presetID="22" presetClass="exit" presetSubtype="8" fill="hold" nodeType="withEffect">
                                  <p:stCondLst>
                                    <p:cond delay="1400"/>
                                  </p:stCondLst>
                                  <p:childTnLst>
                                    <p:animEffect transition="out" filter="wipe(left)">
                                      <p:cBhvr>
                                        <p:cTn id="17" dur="700"/>
                                        <p:tgtEl>
                                          <p:spTgt spid="4"/>
                                        </p:tgtEl>
                                      </p:cBhvr>
                                    </p:animEffect>
                                    <p:set>
                                      <p:cBhvr>
                                        <p:cTn id="18" dur="1" fill="hold">
                                          <p:stCondLst>
                                            <p:cond delay="699"/>
                                          </p:stCondLst>
                                        </p:cTn>
                                        <p:tgtEl>
                                          <p:spTgt spid="4"/>
                                        </p:tgtEl>
                                        <p:attrNameLst>
                                          <p:attrName>style.visibility</p:attrName>
                                        </p:attrNameLst>
                                      </p:cBhvr>
                                      <p:to>
                                        <p:strVal val="hidden"/>
                                      </p:to>
                                    </p:set>
                                  </p:childTnLst>
                                </p:cTn>
                              </p:par>
                              <p:par>
                                <p:cTn id="19" presetID="22" presetClass="entr" presetSubtype="8" fill="hold" nodeType="withEffect">
                                  <p:stCondLst>
                                    <p:cond delay="16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800"/>
                                        <p:tgtEl>
                                          <p:spTgt spid="5"/>
                                        </p:tgtEl>
                                      </p:cBhvr>
                                    </p:animEffect>
                                  </p:childTnLst>
                                </p:cTn>
                              </p:par>
                              <p:par>
                                <p:cTn id="22" presetID="26" presetClass="emph" presetSubtype="0" fill="hold" nodeType="withEffect">
                                  <p:stCondLst>
                                    <p:cond delay="1800"/>
                                  </p:stCondLst>
                                  <p:childTnLst>
                                    <p:animEffect transition="out" filter="fade">
                                      <p:cBhvr>
                                        <p:cTn id="23" dur="300" tmFilter="0, 0; .2, .5; .8, .5; 1, 0"/>
                                        <p:tgtEl>
                                          <p:spTgt spid="5"/>
                                        </p:tgtEl>
                                      </p:cBhvr>
                                    </p:animEffect>
                                    <p:animScale>
                                      <p:cBhvr>
                                        <p:cTn id="24" dur="150" autoRev="1" fill="hold"/>
                                        <p:tgtEl>
                                          <p:spTgt spid="5"/>
                                        </p:tgtEl>
                                      </p:cBhvr>
                                      <p:by x="105000" y="105000"/>
                                    </p:animScale>
                                  </p:childTnLst>
                                </p:cTn>
                              </p:par>
                              <p:par>
                                <p:cTn id="25" presetID="2" presetClass="entr" presetSubtype="4" decel="100000" fill="hold" grpId="0" nodeType="withEffect">
                                  <p:stCondLst>
                                    <p:cond delay="17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1" descr="Blue-room-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5715" y="-376662"/>
            <a:ext cx="13923433" cy="761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 descr="Tit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467" y="0"/>
            <a:ext cx="122025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0" y="-8249920"/>
            <a:ext cx="12192000" cy="6858000"/>
          </a:xfrm>
          <a:prstGeom prst="rect">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sp>
        <p:nvSpPr>
          <p:cNvPr id="49" name="Rectangle 48"/>
          <p:cNvSpPr/>
          <p:nvPr/>
        </p:nvSpPr>
        <p:spPr>
          <a:xfrm>
            <a:off x="0" y="-7152640"/>
            <a:ext cx="12192000" cy="6858000"/>
          </a:xfrm>
          <a:prstGeom prst="rect">
            <a:avLst/>
          </a:prstGeom>
          <a:solidFill>
            <a:srgbClr val="0020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pic>
        <p:nvPicPr>
          <p:cNvPr id="6" name="Logo Laya"/>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1507" y="1002006"/>
            <a:ext cx="4070807" cy="2518851"/>
          </a:xfrm>
          <a:prstGeom prst="rect">
            <a:avLst/>
          </a:prstGeom>
        </p:spPr>
      </p:pic>
      <p:pic>
        <p:nvPicPr>
          <p:cNvPr id="7" name="Logo heartbeat"/>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1507" y="1002006"/>
            <a:ext cx="4070807" cy="2518851"/>
          </a:xfrm>
          <a:prstGeom prst="rect">
            <a:avLst/>
          </a:prstGeom>
        </p:spPr>
      </p:pic>
      <p:pic>
        <p:nvPicPr>
          <p:cNvPr id="8" name="Logo healthcar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1507" y="1002006"/>
            <a:ext cx="4070807" cy="2518851"/>
          </a:xfrm>
          <a:prstGeom prst="rect">
            <a:avLst/>
          </a:prstGeom>
        </p:spPr>
      </p:pic>
      <p:pic>
        <p:nvPicPr>
          <p:cNvPr id="9" name="Logo AI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01507" y="1002006"/>
            <a:ext cx="4070807" cy="2518851"/>
          </a:xfrm>
          <a:prstGeom prst="rect">
            <a:avLst/>
          </a:prstGeom>
        </p:spPr>
      </p:pic>
      <p:pic>
        <p:nvPicPr>
          <p:cNvPr id="12" name="Picture 2" descr="Image result for dell logo 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44887" y="4115447"/>
            <a:ext cx="1314728" cy="131472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466" y="4576732"/>
            <a:ext cx="5205500" cy="392159"/>
          </a:xfrm>
          <a:prstGeom prst="rect">
            <a:avLst/>
          </a:prstGeom>
          <a:solidFill>
            <a:srgbClr val="E50772"/>
          </a:solidFill>
        </p:spPr>
        <p:txBody>
          <a:bodyPr wrap="square">
            <a:spAutoFit/>
          </a:bodyPr>
          <a:lstStyle/>
          <a:p>
            <a:pPr algn="r">
              <a:lnSpc>
                <a:spcPct val="115000"/>
              </a:lnSpc>
              <a:spcAft>
                <a:spcPts val="0"/>
              </a:spcAft>
            </a:pPr>
            <a:r>
              <a:rPr lang="en-US" b="1" dirty="0">
                <a:solidFill>
                  <a:schemeClr val="bg1"/>
                </a:solidFill>
                <a:ea typeface="MS Mincho"/>
                <a:cs typeface="Calibri"/>
              </a:rPr>
              <a:t>Looking after</a:t>
            </a:r>
            <a:endParaRPr lang="en-IE" sz="1600" b="1" dirty="0">
              <a:solidFill>
                <a:schemeClr val="bg1"/>
              </a:solidFill>
              <a:ea typeface="MS Mincho"/>
              <a:cs typeface="Times New Roman"/>
            </a:endParaRPr>
          </a:p>
        </p:txBody>
      </p:sp>
      <p:sp>
        <p:nvSpPr>
          <p:cNvPr id="16" name="Rectangle 15"/>
          <p:cNvSpPr/>
          <p:nvPr/>
        </p:nvSpPr>
        <p:spPr>
          <a:xfrm>
            <a:off x="6988618" y="4576732"/>
            <a:ext cx="5205500" cy="392159"/>
          </a:xfrm>
          <a:prstGeom prst="rect">
            <a:avLst/>
          </a:prstGeom>
          <a:solidFill>
            <a:srgbClr val="E50772"/>
          </a:solidFill>
        </p:spPr>
        <p:txBody>
          <a:bodyPr wrap="square">
            <a:spAutoFit/>
          </a:bodyPr>
          <a:lstStyle/>
          <a:p>
            <a:pPr>
              <a:lnSpc>
                <a:spcPct val="115000"/>
              </a:lnSpc>
              <a:spcAft>
                <a:spcPts val="0"/>
              </a:spcAft>
            </a:pPr>
            <a:r>
              <a:rPr lang="en-US" b="1" dirty="0">
                <a:solidFill>
                  <a:schemeClr val="bg1"/>
                </a:solidFill>
                <a:ea typeface="MS Mincho"/>
                <a:cs typeface="Calibri"/>
              </a:rPr>
              <a:t>Looking after you always</a:t>
            </a:r>
            <a:endParaRPr lang="en-IE" sz="1600" b="1" dirty="0">
              <a:solidFill>
                <a:schemeClr val="bg1"/>
              </a:solidFill>
              <a:ea typeface="MS Mincho"/>
              <a:cs typeface="Times New Roman"/>
            </a:endParaRPr>
          </a:p>
        </p:txBody>
      </p:sp>
    </p:spTree>
    <p:extLst>
      <p:ext uri="{BB962C8B-B14F-4D97-AF65-F5344CB8AC3E}">
        <p14:creationId xmlns:p14="http://schemas.microsoft.com/office/powerpoint/2010/main" val="1091505989"/>
      </p:ext>
    </p:extLst>
  </p:cSld>
  <p:clrMapOvr>
    <a:masterClrMapping/>
  </p:clrMapOvr>
  <mc:AlternateContent xmlns:mc="http://schemas.openxmlformats.org/markup-compatibility/2006" xmlns:p14="http://schemas.microsoft.com/office/powerpoint/2010/main">
    <mc:Choice Requires="p14">
      <p:transition p14:dur="25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0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600" fill="hold"/>
                                        <p:tgtEl>
                                          <p:spTgt spid="28"/>
                                        </p:tgtEl>
                                        <p:attrNameLst>
                                          <p:attrName>ppt_x</p:attrName>
                                        </p:attrNameLst>
                                      </p:cBhvr>
                                      <p:tavLst>
                                        <p:tav tm="0">
                                          <p:val>
                                            <p:strVal val="#ppt_x"/>
                                          </p:val>
                                        </p:tav>
                                        <p:tav tm="100000">
                                          <p:val>
                                            <p:strVal val="#ppt_x"/>
                                          </p:val>
                                        </p:tav>
                                      </p:tavLst>
                                    </p:anim>
                                    <p:anim calcmode="lin" valueType="num">
                                      <p:cBhvr additive="base">
                                        <p:cTn id="8" dur="6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40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100" fill="hold"/>
                                        <p:tgtEl>
                                          <p:spTgt spid="49"/>
                                        </p:tgtEl>
                                        <p:attrNameLst>
                                          <p:attrName>ppt_x</p:attrName>
                                        </p:attrNameLst>
                                      </p:cBhvr>
                                      <p:tavLst>
                                        <p:tav tm="0">
                                          <p:val>
                                            <p:strVal val="#ppt_x"/>
                                          </p:val>
                                        </p:tav>
                                        <p:tav tm="100000">
                                          <p:val>
                                            <p:strVal val="#ppt_x"/>
                                          </p:val>
                                        </p:tav>
                                      </p:tavLst>
                                    </p:anim>
                                    <p:anim calcmode="lin" valueType="num">
                                      <p:cBhvr additive="base">
                                        <p:cTn id="12" dur="11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100" fill="hold"/>
                                        <p:tgtEl>
                                          <p:spTgt spid="51"/>
                                        </p:tgtEl>
                                        <p:attrNameLst>
                                          <p:attrName>ppt_x</p:attrName>
                                        </p:attrNameLst>
                                      </p:cBhvr>
                                      <p:tavLst>
                                        <p:tav tm="0">
                                          <p:val>
                                            <p:strVal val="#ppt_x"/>
                                          </p:val>
                                        </p:tav>
                                        <p:tav tm="100000">
                                          <p:val>
                                            <p:strVal val="#ppt_x"/>
                                          </p:val>
                                        </p:tav>
                                      </p:tavLst>
                                    </p:anim>
                                    <p:anim calcmode="lin" valueType="num">
                                      <p:cBhvr additive="base">
                                        <p:cTn id="16" dur="1100" fill="hold"/>
                                        <p:tgtEl>
                                          <p:spTgt spid="51"/>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8" decel="10000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1200"/>
                                        <p:tgtEl>
                                          <p:spTgt spid="7"/>
                                        </p:tgtEl>
                                      </p:cBhvr>
                                    </p:animEffect>
                                  </p:childTnLst>
                                </p:cTn>
                              </p:par>
                              <p:par>
                                <p:cTn id="25" presetID="2" presetClass="entr" presetSubtype="2" decel="10000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8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8" decel="100000" fill="hold" grpId="0" nodeType="withEffect">
                                  <p:stCondLst>
                                    <p:cond delay="11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150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9"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6858000"/>
          </a:xfrm>
          <a:prstGeom prst="rect">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sp>
        <p:nvSpPr>
          <p:cNvPr id="49" name="Rectangle 48"/>
          <p:cNvSpPr/>
          <p:nvPr/>
        </p:nvSpPr>
        <p:spPr>
          <a:xfrm>
            <a:off x="0" y="0"/>
            <a:ext cx="12192000" cy="6858000"/>
          </a:xfrm>
          <a:prstGeom prst="rect">
            <a:avLst/>
          </a:prstGeom>
          <a:gradFill>
            <a:gsLst>
              <a:gs pos="0">
                <a:srgbClr val="00355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9962"/>
            <a:ext cx="12192000" cy="8130540"/>
          </a:xfrm>
          <a:prstGeom prst="rect">
            <a:avLst/>
          </a:prstGeom>
        </p:spPr>
      </p:pic>
      <p:sp>
        <p:nvSpPr>
          <p:cNvPr id="39" name="Rectangle 38"/>
          <p:cNvSpPr/>
          <p:nvPr/>
        </p:nvSpPr>
        <p:spPr>
          <a:xfrm>
            <a:off x="0" y="0"/>
            <a:ext cx="12192000" cy="6858000"/>
          </a:xfrm>
          <a:prstGeom prst="rect">
            <a:avLst/>
          </a:prstGeom>
          <a:gradFill flip="none" rotWithShape="1">
            <a:gsLst>
              <a:gs pos="0">
                <a:srgbClr val="00355F">
                  <a:alpha val="64000"/>
                </a:srgbClr>
              </a:gs>
              <a:gs pos="84000">
                <a:schemeClr val="accent1">
                  <a:lumMod val="45000"/>
                  <a:lumOff val="55000"/>
                </a:schemeClr>
              </a:gs>
              <a:gs pos="90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dirty="0">
              <a:solidFill>
                <a:sysClr val="windowText" lastClr="000000"/>
              </a:solidFill>
            </a:endParaRPr>
          </a:p>
        </p:txBody>
      </p:sp>
      <p:grpSp>
        <p:nvGrpSpPr>
          <p:cNvPr id="2" name="Group 1"/>
          <p:cNvGrpSpPr/>
          <p:nvPr/>
        </p:nvGrpSpPr>
        <p:grpSpPr>
          <a:xfrm>
            <a:off x="0" y="5808149"/>
            <a:ext cx="12192000" cy="1049857"/>
            <a:chOff x="0" y="5808149"/>
            <a:chExt cx="12192000" cy="1049857"/>
          </a:xfrm>
        </p:grpSpPr>
        <p:grpSp>
          <p:nvGrpSpPr>
            <p:cNvPr id="29" name="Group 28"/>
            <p:cNvGrpSpPr/>
            <p:nvPr/>
          </p:nvGrpSpPr>
          <p:grpSpPr>
            <a:xfrm>
              <a:off x="0" y="6326301"/>
              <a:ext cx="12192000" cy="531705"/>
              <a:chOff x="0" y="4744720"/>
              <a:chExt cx="9144000" cy="398778"/>
            </a:xfrm>
          </p:grpSpPr>
          <p:sp>
            <p:nvSpPr>
              <p:cNvPr id="31" name="Rectangle 30"/>
              <p:cNvSpPr/>
              <p:nvPr/>
            </p:nvSpPr>
            <p:spPr>
              <a:xfrm>
                <a:off x="0" y="4744720"/>
                <a:ext cx="9144000" cy="398778"/>
              </a:xfrm>
              <a:prstGeom prst="rect">
                <a:avLst/>
              </a:prstGeom>
              <a:solidFill>
                <a:srgbClr val="E50772">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6191" y="4821611"/>
                <a:ext cx="964283" cy="250817"/>
              </a:xfrm>
              <a:prstGeom prst="rect">
                <a:avLst/>
              </a:prstGeom>
            </p:spPr>
          </p:pic>
        </p:grpSp>
        <p:pic>
          <p:nvPicPr>
            <p:cNvPr id="24" name="Picture 2" descr="Image result for dell logo pn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36172" y="5808149"/>
              <a:ext cx="784004" cy="784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320040" y="0"/>
            <a:ext cx="3002280" cy="853440"/>
            <a:chOff x="320040" y="0"/>
            <a:chExt cx="3002280" cy="853440"/>
          </a:xfrm>
        </p:grpSpPr>
        <p:sp>
          <p:nvSpPr>
            <p:cNvPr id="7" name="Rectangle: Top Corners Rounded 6"/>
            <p:cNvSpPr/>
            <p:nvPr/>
          </p:nvSpPr>
          <p:spPr>
            <a:xfrm rot="10800000">
              <a:off x="320040" y="0"/>
              <a:ext cx="3002280" cy="853440"/>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39859" y="52226"/>
              <a:ext cx="2523382" cy="748988"/>
            </a:xfrm>
            <a:prstGeom prst="rect">
              <a:avLst/>
            </a:prstGeom>
            <a:noFill/>
            <a:ln>
              <a:noFill/>
            </a:ln>
          </p:spPr>
          <p:txBody>
            <a:bodyPr wrap="square" rtlCol="0">
              <a:spAutoFit/>
            </a:bodyPr>
            <a:lstStyle/>
            <a:p>
              <a:r>
                <a:rPr lang="en-US" sz="4267" b="1" dirty="0">
                  <a:solidFill>
                    <a:srgbClr val="E50772"/>
                  </a:solidFill>
                  <a:ea typeface="+mj-ea"/>
                  <a:cs typeface="du Co Headline 16 Light" panose="020B0503060202020204" pitchFamily="34" charset="0"/>
                </a:rPr>
                <a:t>AGENDA</a:t>
              </a:r>
              <a:endParaRPr lang="en-US" dirty="0">
                <a:solidFill>
                  <a:srgbClr val="E50772"/>
                </a:solidFill>
              </a:endParaRPr>
            </a:p>
          </p:txBody>
        </p:sp>
      </p:grpSp>
      <p:grpSp>
        <p:nvGrpSpPr>
          <p:cNvPr id="45" name="Group 12"/>
          <p:cNvGrpSpPr>
            <a:grpSpLocks noChangeAspect="1"/>
          </p:cNvGrpSpPr>
          <p:nvPr/>
        </p:nvGrpSpPr>
        <p:grpSpPr bwMode="auto">
          <a:xfrm>
            <a:off x="7074668" y="1810812"/>
            <a:ext cx="858538" cy="736161"/>
            <a:chOff x="4264" y="1466"/>
            <a:chExt cx="905" cy="776"/>
          </a:xfrm>
          <a:solidFill>
            <a:schemeClr val="bg1"/>
          </a:solidFill>
        </p:grpSpPr>
        <p:sp>
          <p:nvSpPr>
            <p:cNvPr id="47" name="Freeform 13"/>
            <p:cNvSpPr>
              <a:spLocks noEditPoints="1"/>
            </p:cNvSpPr>
            <p:nvPr/>
          </p:nvSpPr>
          <p:spPr bwMode="auto">
            <a:xfrm>
              <a:off x="4307" y="1466"/>
              <a:ext cx="387" cy="324"/>
            </a:xfrm>
            <a:custGeom>
              <a:avLst/>
              <a:gdLst>
                <a:gd name="T0" fmla="*/ 187 w 405"/>
                <a:gd name="T1" fmla="*/ 335 h 340"/>
                <a:gd name="T2" fmla="*/ 203 w 405"/>
                <a:gd name="T3" fmla="*/ 340 h 340"/>
                <a:gd name="T4" fmla="*/ 219 w 405"/>
                <a:gd name="T5" fmla="*/ 335 h 340"/>
                <a:gd name="T6" fmla="*/ 405 w 405"/>
                <a:gd name="T7" fmla="*/ 118 h 340"/>
                <a:gd name="T8" fmla="*/ 288 w 405"/>
                <a:gd name="T9" fmla="*/ 0 h 340"/>
                <a:gd name="T10" fmla="*/ 203 w 405"/>
                <a:gd name="T11" fmla="*/ 37 h 340"/>
                <a:gd name="T12" fmla="*/ 118 w 405"/>
                <a:gd name="T13" fmla="*/ 0 h 340"/>
                <a:gd name="T14" fmla="*/ 0 w 405"/>
                <a:gd name="T15" fmla="*/ 118 h 340"/>
                <a:gd name="T16" fmla="*/ 187 w 405"/>
                <a:gd name="T17" fmla="*/ 335 h 340"/>
                <a:gd name="T18" fmla="*/ 118 w 405"/>
                <a:gd name="T19" fmla="*/ 64 h 340"/>
                <a:gd name="T20" fmla="*/ 171 w 405"/>
                <a:gd name="T21" fmla="*/ 118 h 340"/>
                <a:gd name="T22" fmla="*/ 203 w 405"/>
                <a:gd name="T23" fmla="*/ 150 h 340"/>
                <a:gd name="T24" fmla="*/ 235 w 405"/>
                <a:gd name="T25" fmla="*/ 118 h 340"/>
                <a:gd name="T26" fmla="*/ 288 w 405"/>
                <a:gd name="T27" fmla="*/ 64 h 340"/>
                <a:gd name="T28" fmla="*/ 341 w 405"/>
                <a:gd name="T29" fmla="*/ 118 h 340"/>
                <a:gd name="T30" fmla="*/ 203 w 405"/>
                <a:gd name="T31" fmla="*/ 270 h 340"/>
                <a:gd name="T32" fmla="*/ 64 w 405"/>
                <a:gd name="T33" fmla="*/ 118 h 340"/>
                <a:gd name="T34" fmla="*/ 118 w 405"/>
                <a:gd name="T35" fmla="*/ 64 h 340"/>
                <a:gd name="T36" fmla="*/ 118 w 405"/>
                <a:gd name="T37" fmla="*/ 64 h 340"/>
                <a:gd name="T38" fmla="*/ 118 w 405"/>
                <a:gd name="T39" fmla="*/ 6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5" h="340">
                  <a:moveTo>
                    <a:pt x="187" y="335"/>
                  </a:moveTo>
                  <a:cubicBezTo>
                    <a:pt x="192" y="338"/>
                    <a:pt x="197" y="340"/>
                    <a:pt x="203" y="340"/>
                  </a:cubicBezTo>
                  <a:cubicBezTo>
                    <a:pt x="208" y="340"/>
                    <a:pt x="214" y="338"/>
                    <a:pt x="219" y="335"/>
                  </a:cubicBezTo>
                  <a:cubicBezTo>
                    <a:pt x="238" y="324"/>
                    <a:pt x="405" y="224"/>
                    <a:pt x="405" y="118"/>
                  </a:cubicBezTo>
                  <a:cubicBezTo>
                    <a:pt x="405" y="53"/>
                    <a:pt x="353" y="0"/>
                    <a:pt x="288" y="0"/>
                  </a:cubicBezTo>
                  <a:cubicBezTo>
                    <a:pt x="254" y="0"/>
                    <a:pt x="224" y="14"/>
                    <a:pt x="203" y="37"/>
                  </a:cubicBezTo>
                  <a:cubicBezTo>
                    <a:pt x="181" y="14"/>
                    <a:pt x="151" y="0"/>
                    <a:pt x="118" y="0"/>
                  </a:cubicBezTo>
                  <a:cubicBezTo>
                    <a:pt x="53" y="0"/>
                    <a:pt x="0" y="53"/>
                    <a:pt x="0" y="118"/>
                  </a:cubicBezTo>
                  <a:cubicBezTo>
                    <a:pt x="0" y="224"/>
                    <a:pt x="168" y="324"/>
                    <a:pt x="187" y="335"/>
                  </a:cubicBezTo>
                  <a:close/>
                  <a:moveTo>
                    <a:pt x="118" y="64"/>
                  </a:moveTo>
                  <a:cubicBezTo>
                    <a:pt x="147" y="64"/>
                    <a:pt x="171" y="88"/>
                    <a:pt x="171" y="118"/>
                  </a:cubicBezTo>
                  <a:cubicBezTo>
                    <a:pt x="171" y="135"/>
                    <a:pt x="185" y="150"/>
                    <a:pt x="203" y="150"/>
                  </a:cubicBezTo>
                  <a:cubicBezTo>
                    <a:pt x="220" y="150"/>
                    <a:pt x="235" y="135"/>
                    <a:pt x="235" y="118"/>
                  </a:cubicBezTo>
                  <a:cubicBezTo>
                    <a:pt x="235" y="88"/>
                    <a:pt x="259" y="64"/>
                    <a:pt x="288" y="64"/>
                  </a:cubicBezTo>
                  <a:cubicBezTo>
                    <a:pt x="317" y="64"/>
                    <a:pt x="341" y="88"/>
                    <a:pt x="341" y="118"/>
                  </a:cubicBezTo>
                  <a:cubicBezTo>
                    <a:pt x="341" y="166"/>
                    <a:pt x="262" y="233"/>
                    <a:pt x="203" y="270"/>
                  </a:cubicBezTo>
                  <a:cubicBezTo>
                    <a:pt x="144" y="233"/>
                    <a:pt x="64" y="166"/>
                    <a:pt x="64" y="118"/>
                  </a:cubicBezTo>
                  <a:cubicBezTo>
                    <a:pt x="64" y="88"/>
                    <a:pt x="88" y="64"/>
                    <a:pt x="118" y="64"/>
                  </a:cubicBezTo>
                  <a:close/>
                  <a:moveTo>
                    <a:pt x="118" y="64"/>
                  </a:moveTo>
                  <a:cubicBezTo>
                    <a:pt x="118" y="64"/>
                    <a:pt x="118" y="64"/>
                    <a:pt x="118" y="64"/>
                  </a:cubicBezTo>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p:cNvSpPr>
              <a:spLocks noEditPoints="1"/>
            </p:cNvSpPr>
            <p:nvPr/>
          </p:nvSpPr>
          <p:spPr bwMode="auto">
            <a:xfrm>
              <a:off x="4264" y="1779"/>
              <a:ext cx="905" cy="463"/>
            </a:xfrm>
            <a:custGeom>
              <a:avLst/>
              <a:gdLst>
                <a:gd name="T0" fmla="*/ 935 w 948"/>
                <a:gd name="T1" fmla="*/ 167 h 486"/>
                <a:gd name="T2" fmla="*/ 811 w 948"/>
                <a:gd name="T3" fmla="*/ 43 h 486"/>
                <a:gd name="T4" fmla="*/ 706 w 948"/>
                <a:gd name="T5" fmla="*/ 0 h 486"/>
                <a:gd name="T6" fmla="*/ 380 w 948"/>
                <a:gd name="T7" fmla="*/ 0 h 486"/>
                <a:gd name="T8" fmla="*/ 300 w 948"/>
                <a:gd name="T9" fmla="*/ 80 h 486"/>
                <a:gd name="T10" fmla="*/ 300 w 948"/>
                <a:gd name="T11" fmla="*/ 89 h 486"/>
                <a:gd name="T12" fmla="*/ 380 w 948"/>
                <a:gd name="T13" fmla="*/ 169 h 486"/>
                <a:gd name="T14" fmla="*/ 466 w 948"/>
                <a:gd name="T15" fmla="*/ 169 h 486"/>
                <a:gd name="T16" fmla="*/ 449 w 948"/>
                <a:gd name="T17" fmla="*/ 186 h 486"/>
                <a:gd name="T18" fmla="*/ 394 w 948"/>
                <a:gd name="T19" fmla="*/ 204 h 486"/>
                <a:gd name="T20" fmla="*/ 120 w 948"/>
                <a:gd name="T21" fmla="*/ 165 h 486"/>
                <a:gd name="T22" fmla="*/ 19 w 948"/>
                <a:gd name="T23" fmla="*/ 194 h 486"/>
                <a:gd name="T24" fmla="*/ 3 w 948"/>
                <a:gd name="T25" fmla="*/ 243 h 486"/>
                <a:gd name="T26" fmla="*/ 46 w 948"/>
                <a:gd name="T27" fmla="*/ 291 h 486"/>
                <a:gd name="T28" fmla="*/ 328 w 948"/>
                <a:gd name="T29" fmla="*/ 412 h 486"/>
                <a:gd name="T30" fmla="*/ 439 w 948"/>
                <a:gd name="T31" fmla="*/ 421 h 486"/>
                <a:gd name="T32" fmla="*/ 557 w 948"/>
                <a:gd name="T33" fmla="*/ 391 h 486"/>
                <a:gd name="T34" fmla="*/ 653 w 948"/>
                <a:gd name="T35" fmla="*/ 358 h 486"/>
                <a:gd name="T36" fmla="*/ 684 w 948"/>
                <a:gd name="T37" fmla="*/ 344 h 486"/>
                <a:gd name="T38" fmla="*/ 723 w 948"/>
                <a:gd name="T39" fmla="*/ 353 h 486"/>
                <a:gd name="T40" fmla="*/ 836 w 948"/>
                <a:gd name="T41" fmla="*/ 476 h 486"/>
                <a:gd name="T42" fmla="*/ 860 w 948"/>
                <a:gd name="T43" fmla="*/ 486 h 486"/>
                <a:gd name="T44" fmla="*/ 881 w 948"/>
                <a:gd name="T45" fmla="*/ 478 h 486"/>
                <a:gd name="T46" fmla="*/ 883 w 948"/>
                <a:gd name="T47" fmla="*/ 432 h 486"/>
                <a:gd name="T48" fmla="*/ 771 w 948"/>
                <a:gd name="T49" fmla="*/ 309 h 486"/>
                <a:gd name="T50" fmla="*/ 658 w 948"/>
                <a:gd name="T51" fmla="*/ 286 h 486"/>
                <a:gd name="T52" fmla="*/ 627 w 948"/>
                <a:gd name="T53" fmla="*/ 300 h 486"/>
                <a:gd name="T54" fmla="*/ 541 w 948"/>
                <a:gd name="T55" fmla="*/ 329 h 486"/>
                <a:gd name="T56" fmla="*/ 423 w 948"/>
                <a:gd name="T57" fmla="*/ 359 h 486"/>
                <a:gd name="T58" fmla="*/ 353 w 948"/>
                <a:gd name="T59" fmla="*/ 353 h 486"/>
                <a:gd name="T60" fmla="*/ 74 w 948"/>
                <a:gd name="T61" fmla="*/ 233 h 486"/>
                <a:gd name="T62" fmla="*/ 111 w 948"/>
                <a:gd name="T63" fmla="*/ 228 h 486"/>
                <a:gd name="T64" fmla="*/ 385 w 948"/>
                <a:gd name="T65" fmla="*/ 268 h 486"/>
                <a:gd name="T66" fmla="*/ 494 w 948"/>
                <a:gd name="T67" fmla="*/ 232 h 486"/>
                <a:gd name="T68" fmla="*/ 532 w 948"/>
                <a:gd name="T69" fmla="*/ 194 h 486"/>
                <a:gd name="T70" fmla="*/ 548 w 948"/>
                <a:gd name="T71" fmla="*/ 135 h 486"/>
                <a:gd name="T72" fmla="*/ 495 w 948"/>
                <a:gd name="T73" fmla="*/ 105 h 486"/>
                <a:gd name="T74" fmla="*/ 380 w 948"/>
                <a:gd name="T75" fmla="*/ 105 h 486"/>
                <a:gd name="T76" fmla="*/ 364 w 948"/>
                <a:gd name="T77" fmla="*/ 89 h 486"/>
                <a:gd name="T78" fmla="*/ 364 w 948"/>
                <a:gd name="T79" fmla="*/ 80 h 486"/>
                <a:gd name="T80" fmla="*/ 380 w 948"/>
                <a:gd name="T81" fmla="*/ 64 h 486"/>
                <a:gd name="T82" fmla="*/ 706 w 948"/>
                <a:gd name="T83" fmla="*/ 64 h 486"/>
                <a:gd name="T84" fmla="*/ 765 w 948"/>
                <a:gd name="T85" fmla="*/ 88 h 486"/>
                <a:gd name="T86" fmla="*/ 890 w 948"/>
                <a:gd name="T87" fmla="*/ 213 h 486"/>
                <a:gd name="T88" fmla="*/ 935 w 948"/>
                <a:gd name="T89" fmla="*/ 213 h 486"/>
                <a:gd name="T90" fmla="*/ 935 w 948"/>
                <a:gd name="T91" fmla="*/ 167 h 486"/>
                <a:gd name="T92" fmla="*/ 935 w 948"/>
                <a:gd name="T93" fmla="*/ 167 h 486"/>
                <a:gd name="T94" fmla="*/ 935 w 948"/>
                <a:gd name="T95" fmla="*/ 167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8" h="486">
                  <a:moveTo>
                    <a:pt x="935" y="167"/>
                  </a:moveTo>
                  <a:cubicBezTo>
                    <a:pt x="811" y="43"/>
                    <a:pt x="811" y="43"/>
                    <a:pt x="811" y="43"/>
                  </a:cubicBezTo>
                  <a:cubicBezTo>
                    <a:pt x="786" y="18"/>
                    <a:pt x="741" y="0"/>
                    <a:pt x="706" y="0"/>
                  </a:cubicBezTo>
                  <a:cubicBezTo>
                    <a:pt x="380" y="0"/>
                    <a:pt x="380" y="0"/>
                    <a:pt x="380" y="0"/>
                  </a:cubicBezTo>
                  <a:cubicBezTo>
                    <a:pt x="336" y="0"/>
                    <a:pt x="300" y="36"/>
                    <a:pt x="300" y="80"/>
                  </a:cubicBezTo>
                  <a:cubicBezTo>
                    <a:pt x="300" y="89"/>
                    <a:pt x="300" y="89"/>
                    <a:pt x="300" y="89"/>
                  </a:cubicBezTo>
                  <a:cubicBezTo>
                    <a:pt x="300" y="133"/>
                    <a:pt x="336" y="169"/>
                    <a:pt x="380" y="169"/>
                  </a:cubicBezTo>
                  <a:cubicBezTo>
                    <a:pt x="466" y="169"/>
                    <a:pt x="466" y="169"/>
                    <a:pt x="466" y="169"/>
                  </a:cubicBezTo>
                  <a:cubicBezTo>
                    <a:pt x="449" y="186"/>
                    <a:pt x="449" y="186"/>
                    <a:pt x="449" y="186"/>
                  </a:cubicBezTo>
                  <a:cubicBezTo>
                    <a:pt x="437" y="198"/>
                    <a:pt x="411" y="207"/>
                    <a:pt x="394" y="204"/>
                  </a:cubicBezTo>
                  <a:cubicBezTo>
                    <a:pt x="120" y="165"/>
                    <a:pt x="120" y="165"/>
                    <a:pt x="120" y="165"/>
                  </a:cubicBezTo>
                  <a:cubicBezTo>
                    <a:pt x="84" y="160"/>
                    <a:pt x="40" y="172"/>
                    <a:pt x="19" y="194"/>
                  </a:cubicBezTo>
                  <a:cubicBezTo>
                    <a:pt x="5" y="207"/>
                    <a:pt x="0" y="225"/>
                    <a:pt x="3" y="243"/>
                  </a:cubicBezTo>
                  <a:cubicBezTo>
                    <a:pt x="7" y="263"/>
                    <a:pt x="23" y="281"/>
                    <a:pt x="46" y="291"/>
                  </a:cubicBezTo>
                  <a:cubicBezTo>
                    <a:pt x="328" y="412"/>
                    <a:pt x="328" y="412"/>
                    <a:pt x="328" y="412"/>
                  </a:cubicBezTo>
                  <a:cubicBezTo>
                    <a:pt x="359" y="425"/>
                    <a:pt x="406" y="429"/>
                    <a:pt x="439" y="421"/>
                  </a:cubicBezTo>
                  <a:cubicBezTo>
                    <a:pt x="557" y="391"/>
                    <a:pt x="557" y="391"/>
                    <a:pt x="557" y="391"/>
                  </a:cubicBezTo>
                  <a:cubicBezTo>
                    <a:pt x="584" y="384"/>
                    <a:pt x="626" y="370"/>
                    <a:pt x="653" y="358"/>
                  </a:cubicBezTo>
                  <a:cubicBezTo>
                    <a:pt x="684" y="344"/>
                    <a:pt x="684" y="344"/>
                    <a:pt x="684" y="344"/>
                  </a:cubicBezTo>
                  <a:cubicBezTo>
                    <a:pt x="695" y="339"/>
                    <a:pt x="715" y="343"/>
                    <a:pt x="723" y="353"/>
                  </a:cubicBezTo>
                  <a:cubicBezTo>
                    <a:pt x="836" y="476"/>
                    <a:pt x="836" y="476"/>
                    <a:pt x="836" y="476"/>
                  </a:cubicBezTo>
                  <a:cubicBezTo>
                    <a:pt x="842" y="483"/>
                    <a:pt x="851" y="486"/>
                    <a:pt x="860" y="486"/>
                  </a:cubicBezTo>
                  <a:cubicBezTo>
                    <a:pt x="867" y="486"/>
                    <a:pt x="875" y="483"/>
                    <a:pt x="881" y="478"/>
                  </a:cubicBezTo>
                  <a:cubicBezTo>
                    <a:pt x="894" y="466"/>
                    <a:pt x="895" y="445"/>
                    <a:pt x="883" y="432"/>
                  </a:cubicBezTo>
                  <a:cubicBezTo>
                    <a:pt x="771" y="309"/>
                    <a:pt x="771" y="309"/>
                    <a:pt x="771" y="309"/>
                  </a:cubicBezTo>
                  <a:cubicBezTo>
                    <a:pt x="744" y="280"/>
                    <a:pt x="694" y="270"/>
                    <a:pt x="658" y="286"/>
                  </a:cubicBezTo>
                  <a:cubicBezTo>
                    <a:pt x="627" y="300"/>
                    <a:pt x="627" y="300"/>
                    <a:pt x="627" y="300"/>
                  </a:cubicBezTo>
                  <a:cubicBezTo>
                    <a:pt x="604" y="310"/>
                    <a:pt x="565" y="323"/>
                    <a:pt x="541" y="329"/>
                  </a:cubicBezTo>
                  <a:cubicBezTo>
                    <a:pt x="423" y="359"/>
                    <a:pt x="423" y="359"/>
                    <a:pt x="423" y="359"/>
                  </a:cubicBezTo>
                  <a:cubicBezTo>
                    <a:pt x="404" y="363"/>
                    <a:pt x="371" y="361"/>
                    <a:pt x="353" y="353"/>
                  </a:cubicBezTo>
                  <a:cubicBezTo>
                    <a:pt x="74" y="233"/>
                    <a:pt x="74" y="233"/>
                    <a:pt x="74" y="233"/>
                  </a:cubicBezTo>
                  <a:cubicBezTo>
                    <a:pt x="84" y="229"/>
                    <a:pt x="98" y="227"/>
                    <a:pt x="111" y="228"/>
                  </a:cubicBezTo>
                  <a:cubicBezTo>
                    <a:pt x="385" y="268"/>
                    <a:pt x="385" y="268"/>
                    <a:pt x="385" y="268"/>
                  </a:cubicBezTo>
                  <a:cubicBezTo>
                    <a:pt x="421" y="273"/>
                    <a:pt x="468" y="257"/>
                    <a:pt x="494" y="232"/>
                  </a:cubicBezTo>
                  <a:cubicBezTo>
                    <a:pt x="532" y="194"/>
                    <a:pt x="532" y="194"/>
                    <a:pt x="532" y="194"/>
                  </a:cubicBezTo>
                  <a:cubicBezTo>
                    <a:pt x="558" y="168"/>
                    <a:pt x="552" y="144"/>
                    <a:pt x="548" y="135"/>
                  </a:cubicBezTo>
                  <a:cubicBezTo>
                    <a:pt x="545" y="126"/>
                    <a:pt x="532" y="105"/>
                    <a:pt x="495" y="105"/>
                  </a:cubicBezTo>
                  <a:cubicBezTo>
                    <a:pt x="380" y="105"/>
                    <a:pt x="380" y="105"/>
                    <a:pt x="380" y="105"/>
                  </a:cubicBezTo>
                  <a:cubicBezTo>
                    <a:pt x="371" y="105"/>
                    <a:pt x="364" y="98"/>
                    <a:pt x="364" y="89"/>
                  </a:cubicBezTo>
                  <a:cubicBezTo>
                    <a:pt x="364" y="80"/>
                    <a:pt x="364" y="80"/>
                    <a:pt x="364" y="80"/>
                  </a:cubicBezTo>
                  <a:cubicBezTo>
                    <a:pt x="364" y="71"/>
                    <a:pt x="371" y="64"/>
                    <a:pt x="380" y="64"/>
                  </a:cubicBezTo>
                  <a:cubicBezTo>
                    <a:pt x="706" y="64"/>
                    <a:pt x="706" y="64"/>
                    <a:pt x="706" y="64"/>
                  </a:cubicBezTo>
                  <a:cubicBezTo>
                    <a:pt x="724" y="64"/>
                    <a:pt x="753" y="76"/>
                    <a:pt x="765" y="88"/>
                  </a:cubicBezTo>
                  <a:cubicBezTo>
                    <a:pt x="890" y="213"/>
                    <a:pt x="890" y="213"/>
                    <a:pt x="890" y="213"/>
                  </a:cubicBezTo>
                  <a:cubicBezTo>
                    <a:pt x="902" y="225"/>
                    <a:pt x="923" y="225"/>
                    <a:pt x="935" y="213"/>
                  </a:cubicBezTo>
                  <a:cubicBezTo>
                    <a:pt x="948" y="200"/>
                    <a:pt x="948" y="180"/>
                    <a:pt x="935" y="167"/>
                  </a:cubicBezTo>
                  <a:close/>
                  <a:moveTo>
                    <a:pt x="935" y="167"/>
                  </a:moveTo>
                  <a:cubicBezTo>
                    <a:pt x="935" y="167"/>
                    <a:pt x="935" y="167"/>
                    <a:pt x="935" y="1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17"/>
          <p:cNvGrpSpPr>
            <a:grpSpLocks noChangeAspect="1"/>
          </p:cNvGrpSpPr>
          <p:nvPr/>
        </p:nvGrpSpPr>
        <p:grpSpPr bwMode="auto">
          <a:xfrm>
            <a:off x="2620957" y="4456326"/>
            <a:ext cx="796245" cy="631135"/>
            <a:chOff x="4404" y="2551"/>
            <a:chExt cx="815" cy="646"/>
          </a:xfrm>
          <a:solidFill>
            <a:schemeClr val="bg1"/>
          </a:solidFill>
        </p:grpSpPr>
        <p:sp>
          <p:nvSpPr>
            <p:cNvPr id="52" name="Freeform 18"/>
            <p:cNvSpPr>
              <a:spLocks noEditPoints="1"/>
            </p:cNvSpPr>
            <p:nvPr/>
          </p:nvSpPr>
          <p:spPr bwMode="auto">
            <a:xfrm>
              <a:off x="4404" y="2824"/>
              <a:ext cx="645" cy="373"/>
            </a:xfrm>
            <a:custGeom>
              <a:avLst/>
              <a:gdLst>
                <a:gd name="T0" fmla="*/ 490 w 603"/>
                <a:gd name="T1" fmla="*/ 0 h 349"/>
                <a:gd name="T2" fmla="*/ 414 w 603"/>
                <a:gd name="T3" fmla="*/ 195 h 349"/>
                <a:gd name="T4" fmla="*/ 345 w 603"/>
                <a:gd name="T5" fmla="*/ 97 h 349"/>
                <a:gd name="T6" fmla="*/ 304 w 603"/>
                <a:gd name="T7" fmla="*/ 151 h 349"/>
                <a:gd name="T8" fmla="*/ 227 w 603"/>
                <a:gd name="T9" fmla="*/ 24 h 349"/>
                <a:gd name="T10" fmla="*/ 186 w 603"/>
                <a:gd name="T11" fmla="*/ 119 h 349"/>
                <a:gd name="T12" fmla="*/ 0 w 603"/>
                <a:gd name="T13" fmla="*/ 119 h 349"/>
                <a:gd name="T14" fmla="*/ 0 w 603"/>
                <a:gd name="T15" fmla="*/ 173 h 349"/>
                <a:gd name="T16" fmla="*/ 162 w 603"/>
                <a:gd name="T17" fmla="*/ 173 h 349"/>
                <a:gd name="T18" fmla="*/ 352 w 603"/>
                <a:gd name="T19" fmla="*/ 341 h 349"/>
                <a:gd name="T20" fmla="*/ 362 w 603"/>
                <a:gd name="T21" fmla="*/ 349 h 349"/>
                <a:gd name="T22" fmla="*/ 371 w 603"/>
                <a:gd name="T23" fmla="*/ 341 h 349"/>
                <a:gd name="T24" fmla="*/ 579 w 603"/>
                <a:gd name="T25" fmla="*/ 155 h 349"/>
                <a:gd name="T26" fmla="*/ 603 w 603"/>
                <a:gd name="T27" fmla="*/ 128 h 349"/>
                <a:gd name="T28" fmla="*/ 543 w 603"/>
                <a:gd name="T29" fmla="*/ 128 h 349"/>
                <a:gd name="T30" fmla="*/ 490 w 603"/>
                <a:gd name="T31" fmla="*/ 0 h 349"/>
                <a:gd name="T32" fmla="*/ 490 w 603"/>
                <a:gd name="T33" fmla="*/ 0 h 349"/>
                <a:gd name="T34" fmla="*/ 490 w 603"/>
                <a:gd name="T35"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3" h="349">
                  <a:moveTo>
                    <a:pt x="490" y="0"/>
                  </a:moveTo>
                  <a:cubicBezTo>
                    <a:pt x="414" y="195"/>
                    <a:pt x="414" y="195"/>
                    <a:pt x="414" y="195"/>
                  </a:cubicBezTo>
                  <a:cubicBezTo>
                    <a:pt x="345" y="97"/>
                    <a:pt x="345" y="97"/>
                    <a:pt x="345" y="97"/>
                  </a:cubicBezTo>
                  <a:cubicBezTo>
                    <a:pt x="304" y="151"/>
                    <a:pt x="304" y="151"/>
                    <a:pt x="304" y="151"/>
                  </a:cubicBezTo>
                  <a:cubicBezTo>
                    <a:pt x="227" y="24"/>
                    <a:pt x="227" y="24"/>
                    <a:pt x="227" y="24"/>
                  </a:cubicBezTo>
                  <a:cubicBezTo>
                    <a:pt x="186" y="119"/>
                    <a:pt x="186" y="119"/>
                    <a:pt x="186" y="119"/>
                  </a:cubicBezTo>
                  <a:cubicBezTo>
                    <a:pt x="0" y="119"/>
                    <a:pt x="0" y="119"/>
                    <a:pt x="0" y="119"/>
                  </a:cubicBezTo>
                  <a:cubicBezTo>
                    <a:pt x="0" y="173"/>
                    <a:pt x="0" y="173"/>
                    <a:pt x="0" y="173"/>
                  </a:cubicBezTo>
                  <a:cubicBezTo>
                    <a:pt x="162" y="173"/>
                    <a:pt x="162" y="173"/>
                    <a:pt x="162" y="173"/>
                  </a:cubicBezTo>
                  <a:cubicBezTo>
                    <a:pt x="238" y="253"/>
                    <a:pt x="347" y="337"/>
                    <a:pt x="352" y="341"/>
                  </a:cubicBezTo>
                  <a:cubicBezTo>
                    <a:pt x="362" y="349"/>
                    <a:pt x="362" y="349"/>
                    <a:pt x="362" y="349"/>
                  </a:cubicBezTo>
                  <a:cubicBezTo>
                    <a:pt x="371" y="341"/>
                    <a:pt x="371" y="341"/>
                    <a:pt x="371" y="341"/>
                  </a:cubicBezTo>
                  <a:cubicBezTo>
                    <a:pt x="377" y="337"/>
                    <a:pt x="505" y="238"/>
                    <a:pt x="579" y="155"/>
                  </a:cubicBezTo>
                  <a:cubicBezTo>
                    <a:pt x="603" y="128"/>
                    <a:pt x="603" y="128"/>
                    <a:pt x="603" y="128"/>
                  </a:cubicBezTo>
                  <a:cubicBezTo>
                    <a:pt x="543" y="128"/>
                    <a:pt x="543" y="128"/>
                    <a:pt x="543" y="128"/>
                  </a:cubicBezTo>
                  <a:lnTo>
                    <a:pt x="490" y="0"/>
                  </a:lnTo>
                  <a:close/>
                  <a:moveTo>
                    <a:pt x="490" y="0"/>
                  </a:moveTo>
                  <a:cubicBezTo>
                    <a:pt x="490" y="0"/>
                    <a:pt x="490" y="0"/>
                    <a:pt x="490" y="0"/>
                  </a:cubicBezTo>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p:cNvSpPr>
              <a:spLocks noEditPoints="1"/>
            </p:cNvSpPr>
            <p:nvPr/>
          </p:nvSpPr>
          <p:spPr bwMode="auto">
            <a:xfrm>
              <a:off x="4438" y="2551"/>
              <a:ext cx="781" cy="389"/>
            </a:xfrm>
            <a:custGeom>
              <a:avLst/>
              <a:gdLst>
                <a:gd name="T0" fmla="*/ 634 w 730"/>
                <a:gd name="T1" fmla="*/ 291 h 364"/>
                <a:gd name="T2" fmla="*/ 657 w 730"/>
                <a:gd name="T3" fmla="*/ 182 h 364"/>
                <a:gd name="T4" fmla="*/ 603 w 730"/>
                <a:gd name="T5" fmla="*/ 54 h 364"/>
                <a:gd name="T6" fmla="*/ 480 w 730"/>
                <a:gd name="T7" fmla="*/ 0 h 364"/>
                <a:gd name="T8" fmla="*/ 330 w 730"/>
                <a:gd name="T9" fmla="*/ 67 h 364"/>
                <a:gd name="T10" fmla="*/ 179 w 730"/>
                <a:gd name="T11" fmla="*/ 0 h 364"/>
                <a:gd name="T12" fmla="*/ 56 w 730"/>
                <a:gd name="T13" fmla="*/ 54 h 364"/>
                <a:gd name="T14" fmla="*/ 2 w 730"/>
                <a:gd name="T15" fmla="*/ 182 h 364"/>
                <a:gd name="T16" fmla="*/ 45 w 730"/>
                <a:gd name="T17" fmla="*/ 325 h 364"/>
                <a:gd name="T18" fmla="*/ 50 w 730"/>
                <a:gd name="T19" fmla="*/ 332 h 364"/>
                <a:gd name="T20" fmla="*/ 127 w 730"/>
                <a:gd name="T21" fmla="*/ 332 h 364"/>
                <a:gd name="T22" fmla="*/ 189 w 730"/>
                <a:gd name="T23" fmla="*/ 189 h 364"/>
                <a:gd name="T24" fmla="*/ 276 w 730"/>
                <a:gd name="T25" fmla="*/ 333 h 364"/>
                <a:gd name="T26" fmla="*/ 314 w 730"/>
                <a:gd name="T27" fmla="*/ 283 h 364"/>
                <a:gd name="T28" fmla="*/ 371 w 730"/>
                <a:gd name="T29" fmla="*/ 364 h 364"/>
                <a:gd name="T30" fmla="*/ 457 w 730"/>
                <a:gd name="T31" fmla="*/ 145 h 364"/>
                <a:gd name="T32" fmla="*/ 538 w 730"/>
                <a:gd name="T33" fmla="*/ 342 h 364"/>
                <a:gd name="T34" fmla="*/ 730 w 730"/>
                <a:gd name="T35" fmla="*/ 342 h 364"/>
                <a:gd name="T36" fmla="*/ 730 w 730"/>
                <a:gd name="T37" fmla="*/ 291 h 364"/>
                <a:gd name="T38" fmla="*/ 634 w 730"/>
                <a:gd name="T39" fmla="*/ 291 h 364"/>
                <a:gd name="T40" fmla="*/ 634 w 730"/>
                <a:gd name="T41" fmla="*/ 291 h 364"/>
                <a:gd name="T42" fmla="*/ 634 w 730"/>
                <a:gd name="T43" fmla="*/ 29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0" h="364">
                  <a:moveTo>
                    <a:pt x="634" y="291"/>
                  </a:moveTo>
                  <a:cubicBezTo>
                    <a:pt x="648" y="263"/>
                    <a:pt x="659" y="227"/>
                    <a:pt x="657" y="182"/>
                  </a:cubicBezTo>
                  <a:cubicBezTo>
                    <a:pt x="654" y="133"/>
                    <a:pt x="635" y="88"/>
                    <a:pt x="603" y="54"/>
                  </a:cubicBezTo>
                  <a:cubicBezTo>
                    <a:pt x="569" y="19"/>
                    <a:pt x="526" y="0"/>
                    <a:pt x="480" y="0"/>
                  </a:cubicBezTo>
                  <a:cubicBezTo>
                    <a:pt x="411" y="0"/>
                    <a:pt x="354" y="45"/>
                    <a:pt x="330" y="67"/>
                  </a:cubicBezTo>
                  <a:cubicBezTo>
                    <a:pt x="306" y="44"/>
                    <a:pt x="251" y="0"/>
                    <a:pt x="179" y="0"/>
                  </a:cubicBezTo>
                  <a:cubicBezTo>
                    <a:pt x="133" y="0"/>
                    <a:pt x="89" y="19"/>
                    <a:pt x="56" y="54"/>
                  </a:cubicBezTo>
                  <a:cubicBezTo>
                    <a:pt x="24" y="88"/>
                    <a:pt x="4" y="134"/>
                    <a:pt x="2" y="182"/>
                  </a:cubicBezTo>
                  <a:cubicBezTo>
                    <a:pt x="0" y="227"/>
                    <a:pt x="14" y="274"/>
                    <a:pt x="45" y="325"/>
                  </a:cubicBezTo>
                  <a:cubicBezTo>
                    <a:pt x="50" y="332"/>
                    <a:pt x="50" y="332"/>
                    <a:pt x="50" y="332"/>
                  </a:cubicBezTo>
                  <a:cubicBezTo>
                    <a:pt x="127" y="332"/>
                    <a:pt x="127" y="332"/>
                    <a:pt x="127" y="332"/>
                  </a:cubicBezTo>
                  <a:cubicBezTo>
                    <a:pt x="189" y="189"/>
                    <a:pt x="189" y="189"/>
                    <a:pt x="189" y="189"/>
                  </a:cubicBezTo>
                  <a:cubicBezTo>
                    <a:pt x="276" y="333"/>
                    <a:pt x="276" y="333"/>
                    <a:pt x="276" y="333"/>
                  </a:cubicBezTo>
                  <a:cubicBezTo>
                    <a:pt x="314" y="283"/>
                    <a:pt x="314" y="283"/>
                    <a:pt x="314" y="283"/>
                  </a:cubicBezTo>
                  <a:cubicBezTo>
                    <a:pt x="371" y="364"/>
                    <a:pt x="371" y="364"/>
                    <a:pt x="371" y="364"/>
                  </a:cubicBezTo>
                  <a:cubicBezTo>
                    <a:pt x="457" y="145"/>
                    <a:pt x="457" y="145"/>
                    <a:pt x="457" y="145"/>
                  </a:cubicBezTo>
                  <a:cubicBezTo>
                    <a:pt x="538" y="342"/>
                    <a:pt x="538" y="342"/>
                    <a:pt x="538" y="342"/>
                  </a:cubicBezTo>
                  <a:cubicBezTo>
                    <a:pt x="730" y="342"/>
                    <a:pt x="730" y="342"/>
                    <a:pt x="730" y="342"/>
                  </a:cubicBezTo>
                  <a:cubicBezTo>
                    <a:pt x="730" y="291"/>
                    <a:pt x="730" y="291"/>
                    <a:pt x="730" y="291"/>
                  </a:cubicBezTo>
                  <a:lnTo>
                    <a:pt x="634" y="291"/>
                  </a:lnTo>
                  <a:close/>
                  <a:moveTo>
                    <a:pt x="634" y="291"/>
                  </a:moveTo>
                  <a:cubicBezTo>
                    <a:pt x="634" y="291"/>
                    <a:pt x="634" y="291"/>
                    <a:pt x="634" y="2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26"/>
          <p:cNvGrpSpPr>
            <a:grpSpLocks noChangeAspect="1"/>
          </p:cNvGrpSpPr>
          <p:nvPr/>
        </p:nvGrpSpPr>
        <p:grpSpPr bwMode="auto">
          <a:xfrm>
            <a:off x="8881000" y="4137709"/>
            <a:ext cx="875742" cy="868359"/>
            <a:chOff x="6568" y="2404"/>
            <a:chExt cx="949" cy="941"/>
          </a:xfrm>
          <a:solidFill>
            <a:schemeClr val="bg1"/>
          </a:solidFill>
        </p:grpSpPr>
        <p:sp>
          <p:nvSpPr>
            <p:cNvPr id="59" name="Freeform 27"/>
            <p:cNvSpPr>
              <a:spLocks noEditPoints="1"/>
            </p:cNvSpPr>
            <p:nvPr/>
          </p:nvSpPr>
          <p:spPr bwMode="auto">
            <a:xfrm>
              <a:off x="6568" y="2973"/>
              <a:ext cx="580" cy="372"/>
            </a:xfrm>
            <a:custGeom>
              <a:avLst/>
              <a:gdLst>
                <a:gd name="T0" fmla="*/ 617 w 966"/>
                <a:gd name="T1" fmla="*/ 0 h 620"/>
                <a:gd name="T2" fmla="*/ 350 w 966"/>
                <a:gd name="T3" fmla="*/ 0 h 620"/>
                <a:gd name="T4" fmla="*/ 23 w 966"/>
                <a:gd name="T5" fmla="*/ 320 h 620"/>
                <a:gd name="T6" fmla="*/ 33 w 966"/>
                <a:gd name="T7" fmla="*/ 500 h 620"/>
                <a:gd name="T8" fmla="*/ 483 w 966"/>
                <a:gd name="T9" fmla="*/ 620 h 620"/>
                <a:gd name="T10" fmla="*/ 933 w 966"/>
                <a:gd name="T11" fmla="*/ 500 h 620"/>
                <a:gd name="T12" fmla="*/ 943 w 966"/>
                <a:gd name="T13" fmla="*/ 320 h 620"/>
                <a:gd name="T14" fmla="*/ 617 w 966"/>
                <a:gd name="T15" fmla="*/ 0 h 620"/>
                <a:gd name="T16" fmla="*/ 890 w 966"/>
                <a:gd name="T17" fmla="*/ 450 h 620"/>
                <a:gd name="T18" fmla="*/ 487 w 966"/>
                <a:gd name="T19" fmla="*/ 553 h 620"/>
                <a:gd name="T20" fmla="*/ 84 w 966"/>
                <a:gd name="T21" fmla="*/ 453 h 620"/>
                <a:gd name="T22" fmla="*/ 350 w 966"/>
                <a:gd name="T23" fmla="*/ 63 h 620"/>
                <a:gd name="T24" fmla="*/ 620 w 966"/>
                <a:gd name="T25" fmla="*/ 63 h 620"/>
                <a:gd name="T26" fmla="*/ 890 w 966"/>
                <a:gd name="T27" fmla="*/ 450 h 620"/>
                <a:gd name="T28" fmla="*/ 890 w 966"/>
                <a:gd name="T29" fmla="*/ 450 h 620"/>
                <a:gd name="T30" fmla="*/ 890 w 966"/>
                <a:gd name="T31"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6" h="620">
                  <a:moveTo>
                    <a:pt x="617" y="0"/>
                  </a:moveTo>
                  <a:cubicBezTo>
                    <a:pt x="350" y="0"/>
                    <a:pt x="350" y="0"/>
                    <a:pt x="350" y="0"/>
                  </a:cubicBezTo>
                  <a:cubicBezTo>
                    <a:pt x="170" y="0"/>
                    <a:pt x="27" y="143"/>
                    <a:pt x="23" y="320"/>
                  </a:cubicBezTo>
                  <a:cubicBezTo>
                    <a:pt x="13" y="373"/>
                    <a:pt x="0" y="467"/>
                    <a:pt x="33" y="500"/>
                  </a:cubicBezTo>
                  <a:cubicBezTo>
                    <a:pt x="123" y="587"/>
                    <a:pt x="327" y="620"/>
                    <a:pt x="483" y="620"/>
                  </a:cubicBezTo>
                  <a:cubicBezTo>
                    <a:pt x="643" y="620"/>
                    <a:pt x="843" y="587"/>
                    <a:pt x="933" y="500"/>
                  </a:cubicBezTo>
                  <a:cubicBezTo>
                    <a:pt x="966" y="467"/>
                    <a:pt x="953" y="373"/>
                    <a:pt x="943" y="320"/>
                  </a:cubicBezTo>
                  <a:cubicBezTo>
                    <a:pt x="940" y="143"/>
                    <a:pt x="794" y="0"/>
                    <a:pt x="617" y="0"/>
                  </a:cubicBezTo>
                  <a:close/>
                  <a:moveTo>
                    <a:pt x="890" y="450"/>
                  </a:moveTo>
                  <a:cubicBezTo>
                    <a:pt x="827" y="513"/>
                    <a:pt x="670" y="553"/>
                    <a:pt x="487" y="553"/>
                  </a:cubicBezTo>
                  <a:cubicBezTo>
                    <a:pt x="304" y="553"/>
                    <a:pt x="144" y="513"/>
                    <a:pt x="84" y="453"/>
                  </a:cubicBezTo>
                  <a:cubicBezTo>
                    <a:pt x="77" y="440"/>
                    <a:pt x="45" y="78"/>
                    <a:pt x="350" y="63"/>
                  </a:cubicBezTo>
                  <a:cubicBezTo>
                    <a:pt x="420" y="59"/>
                    <a:pt x="620" y="63"/>
                    <a:pt x="620" y="63"/>
                  </a:cubicBezTo>
                  <a:cubicBezTo>
                    <a:pt x="920" y="63"/>
                    <a:pt x="897" y="440"/>
                    <a:pt x="890" y="450"/>
                  </a:cubicBezTo>
                  <a:close/>
                  <a:moveTo>
                    <a:pt x="890" y="450"/>
                  </a:moveTo>
                  <a:cubicBezTo>
                    <a:pt x="890" y="450"/>
                    <a:pt x="890" y="450"/>
                    <a:pt x="890" y="45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8"/>
            <p:cNvSpPr>
              <a:spLocks noEditPoints="1"/>
            </p:cNvSpPr>
            <p:nvPr/>
          </p:nvSpPr>
          <p:spPr bwMode="auto">
            <a:xfrm>
              <a:off x="6698" y="2620"/>
              <a:ext cx="318" cy="316"/>
            </a:xfrm>
            <a:custGeom>
              <a:avLst/>
              <a:gdLst>
                <a:gd name="T0" fmla="*/ 263 w 529"/>
                <a:gd name="T1" fmla="*/ 527 h 527"/>
                <a:gd name="T2" fmla="*/ 526 w 529"/>
                <a:gd name="T3" fmla="*/ 264 h 527"/>
                <a:gd name="T4" fmla="*/ 263 w 529"/>
                <a:gd name="T5" fmla="*/ 0 h 527"/>
                <a:gd name="T6" fmla="*/ 0 w 529"/>
                <a:gd name="T7" fmla="*/ 264 h 527"/>
                <a:gd name="T8" fmla="*/ 263 w 529"/>
                <a:gd name="T9" fmla="*/ 527 h 527"/>
                <a:gd name="T10" fmla="*/ 263 w 529"/>
                <a:gd name="T11" fmla="*/ 67 h 527"/>
                <a:gd name="T12" fmla="*/ 463 w 529"/>
                <a:gd name="T13" fmla="*/ 264 h 527"/>
                <a:gd name="T14" fmla="*/ 263 w 529"/>
                <a:gd name="T15" fmla="*/ 460 h 527"/>
                <a:gd name="T16" fmla="*/ 63 w 529"/>
                <a:gd name="T17" fmla="*/ 264 h 527"/>
                <a:gd name="T18" fmla="*/ 263 w 529"/>
                <a:gd name="T19" fmla="*/ 67 h 527"/>
                <a:gd name="T20" fmla="*/ 263 w 529"/>
                <a:gd name="T21" fmla="*/ 67 h 527"/>
                <a:gd name="T22" fmla="*/ 263 w 529"/>
                <a:gd name="T23" fmla="*/ 6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527">
                  <a:moveTo>
                    <a:pt x="263" y="527"/>
                  </a:moveTo>
                  <a:cubicBezTo>
                    <a:pt x="409" y="527"/>
                    <a:pt x="529" y="407"/>
                    <a:pt x="526" y="264"/>
                  </a:cubicBezTo>
                  <a:cubicBezTo>
                    <a:pt x="526" y="117"/>
                    <a:pt x="409" y="0"/>
                    <a:pt x="263" y="0"/>
                  </a:cubicBezTo>
                  <a:cubicBezTo>
                    <a:pt x="120" y="0"/>
                    <a:pt x="0" y="120"/>
                    <a:pt x="0" y="264"/>
                  </a:cubicBezTo>
                  <a:cubicBezTo>
                    <a:pt x="0" y="411"/>
                    <a:pt x="116" y="527"/>
                    <a:pt x="263" y="527"/>
                  </a:cubicBezTo>
                  <a:close/>
                  <a:moveTo>
                    <a:pt x="263" y="67"/>
                  </a:moveTo>
                  <a:cubicBezTo>
                    <a:pt x="373" y="67"/>
                    <a:pt x="463" y="157"/>
                    <a:pt x="463" y="264"/>
                  </a:cubicBezTo>
                  <a:cubicBezTo>
                    <a:pt x="463" y="371"/>
                    <a:pt x="373" y="460"/>
                    <a:pt x="263" y="460"/>
                  </a:cubicBezTo>
                  <a:cubicBezTo>
                    <a:pt x="153" y="460"/>
                    <a:pt x="63" y="371"/>
                    <a:pt x="63" y="264"/>
                  </a:cubicBezTo>
                  <a:cubicBezTo>
                    <a:pt x="63" y="157"/>
                    <a:pt x="153" y="67"/>
                    <a:pt x="263" y="67"/>
                  </a:cubicBezTo>
                  <a:close/>
                  <a:moveTo>
                    <a:pt x="263" y="67"/>
                  </a:moveTo>
                  <a:cubicBezTo>
                    <a:pt x="263" y="67"/>
                    <a:pt x="263" y="67"/>
                    <a:pt x="263" y="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9"/>
            <p:cNvSpPr>
              <a:spLocks noEditPoints="1"/>
            </p:cNvSpPr>
            <p:nvPr/>
          </p:nvSpPr>
          <p:spPr bwMode="auto">
            <a:xfrm>
              <a:off x="7041" y="2404"/>
              <a:ext cx="476" cy="433"/>
            </a:xfrm>
            <a:custGeom>
              <a:avLst/>
              <a:gdLst>
                <a:gd name="T0" fmla="*/ 0 w 476"/>
                <a:gd name="T1" fmla="*/ 0 h 433"/>
                <a:gd name="T2" fmla="*/ 0 w 476"/>
                <a:gd name="T3" fmla="*/ 291 h 433"/>
                <a:gd name="T4" fmla="*/ 61 w 476"/>
                <a:gd name="T5" fmla="*/ 291 h 433"/>
                <a:gd name="T6" fmla="*/ 61 w 476"/>
                <a:gd name="T7" fmla="*/ 433 h 433"/>
                <a:gd name="T8" fmla="*/ 204 w 476"/>
                <a:gd name="T9" fmla="*/ 291 h 433"/>
                <a:gd name="T10" fmla="*/ 476 w 476"/>
                <a:gd name="T11" fmla="*/ 291 h 433"/>
                <a:gd name="T12" fmla="*/ 476 w 476"/>
                <a:gd name="T13" fmla="*/ 0 h 433"/>
                <a:gd name="T14" fmla="*/ 0 w 476"/>
                <a:gd name="T15" fmla="*/ 0 h 433"/>
                <a:gd name="T16" fmla="*/ 438 w 476"/>
                <a:gd name="T17" fmla="*/ 252 h 433"/>
                <a:gd name="T18" fmla="*/ 189 w 476"/>
                <a:gd name="T19" fmla="*/ 252 h 433"/>
                <a:gd name="T20" fmla="*/ 102 w 476"/>
                <a:gd name="T21" fmla="*/ 340 h 433"/>
                <a:gd name="T22" fmla="*/ 102 w 476"/>
                <a:gd name="T23" fmla="*/ 252 h 433"/>
                <a:gd name="T24" fmla="*/ 39 w 476"/>
                <a:gd name="T25" fmla="*/ 252 h 433"/>
                <a:gd name="T26" fmla="*/ 39 w 476"/>
                <a:gd name="T27" fmla="*/ 41 h 433"/>
                <a:gd name="T28" fmla="*/ 438 w 476"/>
                <a:gd name="T29" fmla="*/ 41 h 433"/>
                <a:gd name="T30" fmla="*/ 438 w 476"/>
                <a:gd name="T31" fmla="*/ 252 h 433"/>
                <a:gd name="T32" fmla="*/ 438 w 476"/>
                <a:gd name="T33" fmla="*/ 252 h 433"/>
                <a:gd name="T34" fmla="*/ 438 w 476"/>
                <a:gd name="T35" fmla="*/ 25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433">
                  <a:moveTo>
                    <a:pt x="0" y="0"/>
                  </a:moveTo>
                  <a:lnTo>
                    <a:pt x="0" y="291"/>
                  </a:lnTo>
                  <a:lnTo>
                    <a:pt x="61" y="291"/>
                  </a:lnTo>
                  <a:lnTo>
                    <a:pt x="61" y="433"/>
                  </a:lnTo>
                  <a:lnTo>
                    <a:pt x="204" y="291"/>
                  </a:lnTo>
                  <a:lnTo>
                    <a:pt x="476" y="291"/>
                  </a:lnTo>
                  <a:lnTo>
                    <a:pt x="476" y="0"/>
                  </a:lnTo>
                  <a:lnTo>
                    <a:pt x="0" y="0"/>
                  </a:lnTo>
                  <a:close/>
                  <a:moveTo>
                    <a:pt x="438" y="252"/>
                  </a:moveTo>
                  <a:lnTo>
                    <a:pt x="189" y="252"/>
                  </a:lnTo>
                  <a:lnTo>
                    <a:pt x="102" y="340"/>
                  </a:lnTo>
                  <a:lnTo>
                    <a:pt x="102" y="252"/>
                  </a:lnTo>
                  <a:lnTo>
                    <a:pt x="39" y="252"/>
                  </a:lnTo>
                  <a:lnTo>
                    <a:pt x="39" y="41"/>
                  </a:lnTo>
                  <a:lnTo>
                    <a:pt x="438" y="41"/>
                  </a:lnTo>
                  <a:lnTo>
                    <a:pt x="438" y="252"/>
                  </a:lnTo>
                  <a:close/>
                  <a:moveTo>
                    <a:pt x="438" y="252"/>
                  </a:moveTo>
                  <a:lnTo>
                    <a:pt x="438"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0"/>
            <p:cNvSpPr>
              <a:spLocks noEditPoints="1"/>
            </p:cNvSpPr>
            <p:nvPr/>
          </p:nvSpPr>
          <p:spPr bwMode="auto">
            <a:xfrm>
              <a:off x="7041" y="2404"/>
              <a:ext cx="476" cy="433"/>
            </a:xfrm>
            <a:custGeom>
              <a:avLst/>
              <a:gdLst>
                <a:gd name="T0" fmla="*/ 0 w 476"/>
                <a:gd name="T1" fmla="*/ 0 h 433"/>
                <a:gd name="T2" fmla="*/ 0 w 476"/>
                <a:gd name="T3" fmla="*/ 291 h 433"/>
                <a:gd name="T4" fmla="*/ 61 w 476"/>
                <a:gd name="T5" fmla="*/ 291 h 433"/>
                <a:gd name="T6" fmla="*/ 61 w 476"/>
                <a:gd name="T7" fmla="*/ 433 h 433"/>
                <a:gd name="T8" fmla="*/ 204 w 476"/>
                <a:gd name="T9" fmla="*/ 291 h 433"/>
                <a:gd name="T10" fmla="*/ 476 w 476"/>
                <a:gd name="T11" fmla="*/ 291 h 433"/>
                <a:gd name="T12" fmla="*/ 476 w 476"/>
                <a:gd name="T13" fmla="*/ 0 h 433"/>
                <a:gd name="T14" fmla="*/ 0 w 476"/>
                <a:gd name="T15" fmla="*/ 0 h 433"/>
                <a:gd name="T16" fmla="*/ 438 w 476"/>
                <a:gd name="T17" fmla="*/ 252 h 433"/>
                <a:gd name="T18" fmla="*/ 189 w 476"/>
                <a:gd name="T19" fmla="*/ 252 h 433"/>
                <a:gd name="T20" fmla="*/ 102 w 476"/>
                <a:gd name="T21" fmla="*/ 340 h 433"/>
                <a:gd name="T22" fmla="*/ 102 w 476"/>
                <a:gd name="T23" fmla="*/ 252 h 433"/>
                <a:gd name="T24" fmla="*/ 39 w 476"/>
                <a:gd name="T25" fmla="*/ 252 h 433"/>
                <a:gd name="T26" fmla="*/ 39 w 476"/>
                <a:gd name="T27" fmla="*/ 41 h 433"/>
                <a:gd name="T28" fmla="*/ 438 w 476"/>
                <a:gd name="T29" fmla="*/ 41 h 433"/>
                <a:gd name="T30" fmla="*/ 438 w 476"/>
                <a:gd name="T31" fmla="*/ 252 h 433"/>
                <a:gd name="T32" fmla="*/ 438 w 476"/>
                <a:gd name="T33" fmla="*/ 252 h 433"/>
                <a:gd name="T34" fmla="*/ 438 w 476"/>
                <a:gd name="T35" fmla="*/ 25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433">
                  <a:moveTo>
                    <a:pt x="0" y="0"/>
                  </a:moveTo>
                  <a:lnTo>
                    <a:pt x="0" y="291"/>
                  </a:lnTo>
                  <a:lnTo>
                    <a:pt x="61" y="291"/>
                  </a:lnTo>
                  <a:lnTo>
                    <a:pt x="61" y="433"/>
                  </a:lnTo>
                  <a:lnTo>
                    <a:pt x="204" y="291"/>
                  </a:lnTo>
                  <a:lnTo>
                    <a:pt x="476" y="291"/>
                  </a:lnTo>
                  <a:lnTo>
                    <a:pt x="476" y="0"/>
                  </a:lnTo>
                  <a:lnTo>
                    <a:pt x="0" y="0"/>
                  </a:lnTo>
                  <a:moveTo>
                    <a:pt x="438" y="252"/>
                  </a:moveTo>
                  <a:lnTo>
                    <a:pt x="189" y="252"/>
                  </a:lnTo>
                  <a:lnTo>
                    <a:pt x="102" y="340"/>
                  </a:lnTo>
                  <a:lnTo>
                    <a:pt x="102" y="252"/>
                  </a:lnTo>
                  <a:lnTo>
                    <a:pt x="39" y="252"/>
                  </a:lnTo>
                  <a:lnTo>
                    <a:pt x="39" y="41"/>
                  </a:lnTo>
                  <a:lnTo>
                    <a:pt x="438" y="41"/>
                  </a:lnTo>
                  <a:lnTo>
                    <a:pt x="438" y="252"/>
                  </a:lnTo>
                  <a:moveTo>
                    <a:pt x="438" y="252"/>
                  </a:moveTo>
                  <a:lnTo>
                    <a:pt x="438" y="252"/>
                  </a:lnTo>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1"/>
            <p:cNvSpPr>
              <a:spLocks noEditPoints="1"/>
            </p:cNvSpPr>
            <p:nvPr/>
          </p:nvSpPr>
          <p:spPr bwMode="auto">
            <a:xfrm>
              <a:off x="7229" y="2463"/>
              <a:ext cx="108" cy="124"/>
            </a:xfrm>
            <a:custGeom>
              <a:avLst/>
              <a:gdLst>
                <a:gd name="T0" fmla="*/ 76 w 180"/>
                <a:gd name="T1" fmla="*/ 63 h 207"/>
                <a:gd name="T2" fmla="*/ 93 w 180"/>
                <a:gd name="T3" fmla="*/ 53 h 207"/>
                <a:gd name="T4" fmla="*/ 106 w 180"/>
                <a:gd name="T5" fmla="*/ 56 h 207"/>
                <a:gd name="T6" fmla="*/ 113 w 180"/>
                <a:gd name="T7" fmla="*/ 76 h 207"/>
                <a:gd name="T8" fmla="*/ 106 w 180"/>
                <a:gd name="T9" fmla="*/ 97 h 207"/>
                <a:gd name="T10" fmla="*/ 79 w 180"/>
                <a:gd name="T11" fmla="*/ 127 h 207"/>
                <a:gd name="T12" fmla="*/ 63 w 180"/>
                <a:gd name="T13" fmla="*/ 150 h 207"/>
                <a:gd name="T14" fmla="*/ 60 w 180"/>
                <a:gd name="T15" fmla="*/ 177 h 207"/>
                <a:gd name="T16" fmla="*/ 60 w 180"/>
                <a:gd name="T17" fmla="*/ 207 h 207"/>
                <a:gd name="T18" fmla="*/ 120 w 180"/>
                <a:gd name="T19" fmla="*/ 207 h 207"/>
                <a:gd name="T20" fmla="*/ 120 w 180"/>
                <a:gd name="T21" fmla="*/ 180 h 207"/>
                <a:gd name="T22" fmla="*/ 123 w 180"/>
                <a:gd name="T23" fmla="*/ 163 h 207"/>
                <a:gd name="T24" fmla="*/ 136 w 180"/>
                <a:gd name="T25" fmla="*/ 150 h 207"/>
                <a:gd name="T26" fmla="*/ 157 w 180"/>
                <a:gd name="T27" fmla="*/ 130 h 207"/>
                <a:gd name="T28" fmla="*/ 163 w 180"/>
                <a:gd name="T29" fmla="*/ 120 h 207"/>
                <a:gd name="T30" fmla="*/ 170 w 180"/>
                <a:gd name="T31" fmla="*/ 110 h 207"/>
                <a:gd name="T32" fmla="*/ 177 w 180"/>
                <a:gd name="T33" fmla="*/ 100 h 207"/>
                <a:gd name="T34" fmla="*/ 180 w 180"/>
                <a:gd name="T35" fmla="*/ 77 h 207"/>
                <a:gd name="T36" fmla="*/ 157 w 180"/>
                <a:gd name="T37" fmla="*/ 20 h 207"/>
                <a:gd name="T38" fmla="*/ 93 w 180"/>
                <a:gd name="T39" fmla="*/ 0 h 207"/>
                <a:gd name="T40" fmla="*/ 30 w 180"/>
                <a:gd name="T41" fmla="*/ 23 h 207"/>
                <a:gd name="T42" fmla="*/ 0 w 180"/>
                <a:gd name="T43" fmla="*/ 87 h 207"/>
                <a:gd name="T44" fmla="*/ 66 w 180"/>
                <a:gd name="T45" fmla="*/ 87 h 207"/>
                <a:gd name="T46" fmla="*/ 76 w 180"/>
                <a:gd name="T47" fmla="*/ 63 h 207"/>
                <a:gd name="T48" fmla="*/ 76 w 180"/>
                <a:gd name="T49" fmla="*/ 63 h 207"/>
                <a:gd name="T50" fmla="*/ 76 w 180"/>
                <a:gd name="T5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207">
                  <a:moveTo>
                    <a:pt x="76" y="63"/>
                  </a:moveTo>
                  <a:cubicBezTo>
                    <a:pt x="79" y="56"/>
                    <a:pt x="86" y="53"/>
                    <a:pt x="93" y="53"/>
                  </a:cubicBezTo>
                  <a:cubicBezTo>
                    <a:pt x="99" y="53"/>
                    <a:pt x="106" y="56"/>
                    <a:pt x="106" y="56"/>
                  </a:cubicBezTo>
                  <a:cubicBezTo>
                    <a:pt x="109" y="63"/>
                    <a:pt x="113" y="70"/>
                    <a:pt x="113" y="76"/>
                  </a:cubicBezTo>
                  <a:cubicBezTo>
                    <a:pt x="113" y="86"/>
                    <a:pt x="109" y="93"/>
                    <a:pt x="106" y="97"/>
                  </a:cubicBezTo>
                  <a:cubicBezTo>
                    <a:pt x="79" y="127"/>
                    <a:pt x="79" y="127"/>
                    <a:pt x="79" y="127"/>
                  </a:cubicBezTo>
                  <a:cubicBezTo>
                    <a:pt x="73" y="137"/>
                    <a:pt x="66" y="143"/>
                    <a:pt x="63" y="150"/>
                  </a:cubicBezTo>
                  <a:cubicBezTo>
                    <a:pt x="60" y="157"/>
                    <a:pt x="60" y="167"/>
                    <a:pt x="60" y="177"/>
                  </a:cubicBezTo>
                  <a:cubicBezTo>
                    <a:pt x="60" y="207"/>
                    <a:pt x="60" y="207"/>
                    <a:pt x="60" y="207"/>
                  </a:cubicBezTo>
                  <a:cubicBezTo>
                    <a:pt x="120" y="207"/>
                    <a:pt x="120" y="207"/>
                    <a:pt x="120" y="207"/>
                  </a:cubicBezTo>
                  <a:cubicBezTo>
                    <a:pt x="120" y="180"/>
                    <a:pt x="120" y="180"/>
                    <a:pt x="120" y="180"/>
                  </a:cubicBezTo>
                  <a:cubicBezTo>
                    <a:pt x="120" y="173"/>
                    <a:pt x="120" y="167"/>
                    <a:pt x="123" y="163"/>
                  </a:cubicBezTo>
                  <a:cubicBezTo>
                    <a:pt x="136" y="150"/>
                    <a:pt x="136" y="150"/>
                    <a:pt x="136" y="150"/>
                  </a:cubicBezTo>
                  <a:cubicBezTo>
                    <a:pt x="157" y="130"/>
                    <a:pt x="157" y="130"/>
                    <a:pt x="157" y="130"/>
                  </a:cubicBezTo>
                  <a:cubicBezTo>
                    <a:pt x="157" y="127"/>
                    <a:pt x="160" y="123"/>
                    <a:pt x="163" y="120"/>
                  </a:cubicBezTo>
                  <a:cubicBezTo>
                    <a:pt x="166" y="117"/>
                    <a:pt x="170" y="113"/>
                    <a:pt x="170" y="110"/>
                  </a:cubicBezTo>
                  <a:cubicBezTo>
                    <a:pt x="173" y="110"/>
                    <a:pt x="173" y="107"/>
                    <a:pt x="177" y="100"/>
                  </a:cubicBezTo>
                  <a:cubicBezTo>
                    <a:pt x="180" y="97"/>
                    <a:pt x="180" y="87"/>
                    <a:pt x="180" y="77"/>
                  </a:cubicBezTo>
                  <a:cubicBezTo>
                    <a:pt x="180" y="53"/>
                    <a:pt x="173" y="33"/>
                    <a:pt x="157" y="20"/>
                  </a:cubicBezTo>
                  <a:cubicBezTo>
                    <a:pt x="140" y="7"/>
                    <a:pt x="120" y="0"/>
                    <a:pt x="93" y="0"/>
                  </a:cubicBezTo>
                  <a:cubicBezTo>
                    <a:pt x="70" y="0"/>
                    <a:pt x="46" y="7"/>
                    <a:pt x="30" y="23"/>
                  </a:cubicBezTo>
                  <a:cubicBezTo>
                    <a:pt x="13" y="37"/>
                    <a:pt x="3" y="60"/>
                    <a:pt x="0" y="87"/>
                  </a:cubicBezTo>
                  <a:cubicBezTo>
                    <a:pt x="66" y="87"/>
                    <a:pt x="66" y="87"/>
                    <a:pt x="66" y="87"/>
                  </a:cubicBezTo>
                  <a:cubicBezTo>
                    <a:pt x="69" y="76"/>
                    <a:pt x="72" y="70"/>
                    <a:pt x="76" y="63"/>
                  </a:cubicBezTo>
                  <a:close/>
                  <a:moveTo>
                    <a:pt x="76" y="63"/>
                  </a:moveTo>
                  <a:cubicBezTo>
                    <a:pt x="76" y="63"/>
                    <a:pt x="76" y="63"/>
                    <a:pt x="76"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2"/>
            <p:cNvSpPr>
              <a:spLocks noEditPoints="1"/>
            </p:cNvSpPr>
            <p:nvPr/>
          </p:nvSpPr>
          <p:spPr bwMode="auto">
            <a:xfrm>
              <a:off x="7263" y="2595"/>
              <a:ext cx="44" cy="43"/>
            </a:xfrm>
            <a:custGeom>
              <a:avLst/>
              <a:gdLst>
                <a:gd name="T0" fmla="*/ 37 w 73"/>
                <a:gd name="T1" fmla="*/ 0 h 73"/>
                <a:gd name="T2" fmla="*/ 10 w 73"/>
                <a:gd name="T3" fmla="*/ 10 h 73"/>
                <a:gd name="T4" fmla="*/ 0 w 73"/>
                <a:gd name="T5" fmla="*/ 36 h 73"/>
                <a:gd name="T6" fmla="*/ 10 w 73"/>
                <a:gd name="T7" fmla="*/ 63 h 73"/>
                <a:gd name="T8" fmla="*/ 37 w 73"/>
                <a:gd name="T9" fmla="*/ 73 h 73"/>
                <a:gd name="T10" fmla="*/ 63 w 73"/>
                <a:gd name="T11" fmla="*/ 63 h 73"/>
                <a:gd name="T12" fmla="*/ 73 w 73"/>
                <a:gd name="T13" fmla="*/ 36 h 73"/>
                <a:gd name="T14" fmla="*/ 63 w 73"/>
                <a:gd name="T15" fmla="*/ 10 h 73"/>
                <a:gd name="T16" fmla="*/ 37 w 73"/>
                <a:gd name="T17" fmla="*/ 0 h 73"/>
                <a:gd name="T18" fmla="*/ 37 w 73"/>
                <a:gd name="T19" fmla="*/ 0 h 73"/>
                <a:gd name="T20" fmla="*/ 37 w 7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3">
                  <a:moveTo>
                    <a:pt x="37" y="0"/>
                  </a:moveTo>
                  <a:cubicBezTo>
                    <a:pt x="27" y="0"/>
                    <a:pt x="16" y="3"/>
                    <a:pt x="10" y="10"/>
                  </a:cubicBezTo>
                  <a:cubicBezTo>
                    <a:pt x="3" y="16"/>
                    <a:pt x="0" y="26"/>
                    <a:pt x="0" y="36"/>
                  </a:cubicBezTo>
                  <a:cubicBezTo>
                    <a:pt x="0" y="46"/>
                    <a:pt x="3" y="56"/>
                    <a:pt x="10" y="63"/>
                  </a:cubicBezTo>
                  <a:cubicBezTo>
                    <a:pt x="17" y="70"/>
                    <a:pt x="23" y="73"/>
                    <a:pt x="37" y="73"/>
                  </a:cubicBezTo>
                  <a:cubicBezTo>
                    <a:pt x="46" y="73"/>
                    <a:pt x="57" y="70"/>
                    <a:pt x="63" y="63"/>
                  </a:cubicBezTo>
                  <a:cubicBezTo>
                    <a:pt x="70" y="56"/>
                    <a:pt x="73" y="46"/>
                    <a:pt x="73" y="36"/>
                  </a:cubicBezTo>
                  <a:cubicBezTo>
                    <a:pt x="73" y="26"/>
                    <a:pt x="70" y="16"/>
                    <a:pt x="63" y="10"/>
                  </a:cubicBezTo>
                  <a:cubicBezTo>
                    <a:pt x="56" y="3"/>
                    <a:pt x="46" y="0"/>
                    <a:pt x="37" y="0"/>
                  </a:cubicBezTo>
                  <a:close/>
                  <a:moveTo>
                    <a:pt x="37" y="0"/>
                  </a:moveTo>
                  <a:cubicBezTo>
                    <a:pt x="37" y="0"/>
                    <a:pt x="37"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35"/>
          <p:cNvGrpSpPr>
            <a:grpSpLocks noChangeAspect="1"/>
          </p:cNvGrpSpPr>
          <p:nvPr/>
        </p:nvGrpSpPr>
        <p:grpSpPr bwMode="auto">
          <a:xfrm>
            <a:off x="10073869" y="1791543"/>
            <a:ext cx="990574" cy="820790"/>
            <a:chOff x="5319" y="1464"/>
            <a:chExt cx="986" cy="817"/>
          </a:xfrm>
          <a:solidFill>
            <a:schemeClr val="bg1"/>
          </a:solidFill>
        </p:grpSpPr>
        <p:sp>
          <p:nvSpPr>
            <p:cNvPr id="67" name="Freeform 36"/>
            <p:cNvSpPr>
              <a:spLocks noEditPoints="1"/>
            </p:cNvSpPr>
            <p:nvPr/>
          </p:nvSpPr>
          <p:spPr bwMode="auto">
            <a:xfrm>
              <a:off x="5970" y="1465"/>
              <a:ext cx="335" cy="816"/>
            </a:xfrm>
            <a:custGeom>
              <a:avLst/>
              <a:gdLst>
                <a:gd name="T0" fmla="*/ 420 w 434"/>
                <a:gd name="T1" fmla="*/ 557 h 1059"/>
                <a:gd name="T2" fmla="*/ 338 w 434"/>
                <a:gd name="T3" fmla="*/ 564 h 1059"/>
                <a:gd name="T4" fmla="*/ 389 w 434"/>
                <a:gd name="T5" fmla="*/ 514 h 1059"/>
                <a:gd name="T6" fmla="*/ 408 w 434"/>
                <a:gd name="T7" fmla="*/ 382 h 1059"/>
                <a:gd name="T8" fmla="*/ 335 w 434"/>
                <a:gd name="T9" fmla="*/ 496 h 1059"/>
                <a:gd name="T10" fmla="*/ 331 w 434"/>
                <a:gd name="T11" fmla="*/ 421 h 1059"/>
                <a:gd name="T12" fmla="*/ 371 w 434"/>
                <a:gd name="T13" fmla="*/ 306 h 1059"/>
                <a:gd name="T14" fmla="*/ 356 w 434"/>
                <a:gd name="T15" fmla="*/ 236 h 1059"/>
                <a:gd name="T16" fmla="*/ 292 w 434"/>
                <a:gd name="T17" fmla="*/ 306 h 1059"/>
                <a:gd name="T18" fmla="*/ 297 w 434"/>
                <a:gd name="T19" fmla="*/ 282 h 1059"/>
                <a:gd name="T20" fmla="*/ 283 w 434"/>
                <a:gd name="T21" fmla="*/ 113 h 1059"/>
                <a:gd name="T22" fmla="*/ 264 w 434"/>
                <a:gd name="T23" fmla="*/ 248 h 1059"/>
                <a:gd name="T24" fmla="*/ 224 w 434"/>
                <a:gd name="T25" fmla="*/ 168 h 1059"/>
                <a:gd name="T26" fmla="*/ 181 w 434"/>
                <a:gd name="T27" fmla="*/ 10 h 1059"/>
                <a:gd name="T28" fmla="*/ 171 w 434"/>
                <a:gd name="T29" fmla="*/ 10 h 1059"/>
                <a:gd name="T30" fmla="*/ 140 w 434"/>
                <a:gd name="T31" fmla="*/ 91 h 1059"/>
                <a:gd name="T32" fmla="*/ 32 w 434"/>
                <a:gd name="T33" fmla="*/ 1 h 1059"/>
                <a:gd name="T34" fmla="*/ 134 w 434"/>
                <a:gd name="T35" fmla="*/ 99 h 1059"/>
                <a:gd name="T36" fmla="*/ 98 w 434"/>
                <a:gd name="T37" fmla="*/ 125 h 1059"/>
                <a:gd name="T38" fmla="*/ 67 w 434"/>
                <a:gd name="T39" fmla="*/ 137 h 1059"/>
                <a:gd name="T40" fmla="*/ 202 w 434"/>
                <a:gd name="T41" fmla="*/ 172 h 1059"/>
                <a:gd name="T42" fmla="*/ 139 w 434"/>
                <a:gd name="T43" fmla="*/ 198 h 1059"/>
                <a:gd name="T44" fmla="*/ 183 w 434"/>
                <a:gd name="T45" fmla="*/ 257 h 1059"/>
                <a:gd name="T46" fmla="*/ 255 w 434"/>
                <a:gd name="T47" fmla="*/ 307 h 1059"/>
                <a:gd name="T48" fmla="*/ 239 w 434"/>
                <a:gd name="T49" fmla="*/ 366 h 1059"/>
                <a:gd name="T50" fmla="*/ 322 w 434"/>
                <a:gd name="T51" fmla="*/ 480 h 1059"/>
                <a:gd name="T52" fmla="*/ 240 w 434"/>
                <a:gd name="T53" fmla="*/ 390 h 1059"/>
                <a:gd name="T54" fmla="*/ 230 w 434"/>
                <a:gd name="T55" fmla="*/ 393 h 1059"/>
                <a:gd name="T56" fmla="*/ 320 w 434"/>
                <a:gd name="T57" fmla="*/ 536 h 1059"/>
                <a:gd name="T58" fmla="*/ 264 w 434"/>
                <a:gd name="T59" fmla="*/ 522 h 1059"/>
                <a:gd name="T60" fmla="*/ 246 w 434"/>
                <a:gd name="T61" fmla="*/ 507 h 1059"/>
                <a:gd name="T62" fmla="*/ 308 w 434"/>
                <a:gd name="T63" fmla="*/ 682 h 1059"/>
                <a:gd name="T64" fmla="*/ 258 w 434"/>
                <a:gd name="T65" fmla="*/ 659 h 1059"/>
                <a:gd name="T66" fmla="*/ 240 w 434"/>
                <a:gd name="T67" fmla="*/ 638 h 1059"/>
                <a:gd name="T68" fmla="*/ 213 w 434"/>
                <a:gd name="T69" fmla="*/ 885 h 1059"/>
                <a:gd name="T70" fmla="*/ 217 w 434"/>
                <a:gd name="T71" fmla="*/ 760 h 1059"/>
                <a:gd name="T72" fmla="*/ 168 w 434"/>
                <a:gd name="T73" fmla="*/ 828 h 1059"/>
                <a:gd name="T74" fmla="*/ 108 w 434"/>
                <a:gd name="T75" fmla="*/ 978 h 1059"/>
                <a:gd name="T76" fmla="*/ 149 w 434"/>
                <a:gd name="T77" fmla="*/ 850 h 1059"/>
                <a:gd name="T78" fmla="*/ 69 w 434"/>
                <a:gd name="T79" fmla="*/ 974 h 1059"/>
                <a:gd name="T80" fmla="*/ 1 w 434"/>
                <a:gd name="T81" fmla="*/ 1024 h 1059"/>
                <a:gd name="T82" fmla="*/ 74 w 434"/>
                <a:gd name="T83" fmla="*/ 1021 h 1059"/>
                <a:gd name="T84" fmla="*/ 170 w 434"/>
                <a:gd name="T85" fmla="*/ 1059 h 1059"/>
                <a:gd name="T86" fmla="*/ 124 w 434"/>
                <a:gd name="T87" fmla="*/ 990 h 1059"/>
                <a:gd name="T88" fmla="*/ 186 w 434"/>
                <a:gd name="T89" fmla="*/ 948 h 1059"/>
                <a:gd name="T90" fmla="*/ 339 w 434"/>
                <a:gd name="T91" fmla="*/ 912 h 1059"/>
                <a:gd name="T92" fmla="*/ 332 w 434"/>
                <a:gd name="T93" fmla="*/ 899 h 1059"/>
                <a:gd name="T94" fmla="*/ 262 w 434"/>
                <a:gd name="T95" fmla="*/ 843 h 1059"/>
                <a:gd name="T96" fmla="*/ 368 w 434"/>
                <a:gd name="T97" fmla="*/ 805 h 1059"/>
                <a:gd name="T98" fmla="*/ 402 w 434"/>
                <a:gd name="T99" fmla="*/ 739 h 1059"/>
                <a:gd name="T100" fmla="*/ 319 w 434"/>
                <a:gd name="T101" fmla="*/ 705 h 1059"/>
                <a:gd name="T102" fmla="*/ 345 w 434"/>
                <a:gd name="T103" fmla="*/ 693 h 1059"/>
                <a:gd name="T104" fmla="*/ 433 w 434"/>
                <a:gd name="T105" fmla="*/ 554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4" h="1059">
                  <a:moveTo>
                    <a:pt x="433" y="554"/>
                  </a:moveTo>
                  <a:cubicBezTo>
                    <a:pt x="432" y="553"/>
                    <a:pt x="431" y="553"/>
                    <a:pt x="430" y="553"/>
                  </a:cubicBezTo>
                  <a:cubicBezTo>
                    <a:pt x="429" y="554"/>
                    <a:pt x="428" y="554"/>
                    <a:pt x="427" y="554"/>
                  </a:cubicBezTo>
                  <a:cubicBezTo>
                    <a:pt x="426" y="554"/>
                    <a:pt x="426" y="554"/>
                    <a:pt x="426" y="554"/>
                  </a:cubicBezTo>
                  <a:cubicBezTo>
                    <a:pt x="424" y="555"/>
                    <a:pt x="422" y="556"/>
                    <a:pt x="420" y="557"/>
                  </a:cubicBezTo>
                  <a:cubicBezTo>
                    <a:pt x="388" y="569"/>
                    <a:pt x="362" y="591"/>
                    <a:pt x="342" y="623"/>
                  </a:cubicBezTo>
                  <a:cubicBezTo>
                    <a:pt x="337" y="631"/>
                    <a:pt x="334" y="640"/>
                    <a:pt x="331" y="648"/>
                  </a:cubicBezTo>
                  <a:cubicBezTo>
                    <a:pt x="336" y="620"/>
                    <a:pt x="337" y="609"/>
                    <a:pt x="338" y="578"/>
                  </a:cubicBezTo>
                  <a:cubicBezTo>
                    <a:pt x="338" y="577"/>
                    <a:pt x="338" y="576"/>
                    <a:pt x="338" y="574"/>
                  </a:cubicBezTo>
                  <a:cubicBezTo>
                    <a:pt x="338" y="571"/>
                    <a:pt x="338" y="567"/>
                    <a:pt x="338" y="564"/>
                  </a:cubicBezTo>
                  <a:cubicBezTo>
                    <a:pt x="339" y="561"/>
                    <a:pt x="341" y="557"/>
                    <a:pt x="343" y="553"/>
                  </a:cubicBezTo>
                  <a:cubicBezTo>
                    <a:pt x="344" y="552"/>
                    <a:pt x="344" y="551"/>
                    <a:pt x="345" y="550"/>
                  </a:cubicBezTo>
                  <a:cubicBezTo>
                    <a:pt x="345" y="550"/>
                    <a:pt x="345" y="550"/>
                    <a:pt x="345" y="550"/>
                  </a:cubicBezTo>
                  <a:cubicBezTo>
                    <a:pt x="355" y="549"/>
                    <a:pt x="363" y="545"/>
                    <a:pt x="370" y="538"/>
                  </a:cubicBezTo>
                  <a:cubicBezTo>
                    <a:pt x="378" y="531"/>
                    <a:pt x="384" y="523"/>
                    <a:pt x="389" y="514"/>
                  </a:cubicBezTo>
                  <a:cubicBezTo>
                    <a:pt x="406" y="480"/>
                    <a:pt x="414" y="442"/>
                    <a:pt x="414" y="402"/>
                  </a:cubicBezTo>
                  <a:cubicBezTo>
                    <a:pt x="414" y="398"/>
                    <a:pt x="413" y="394"/>
                    <a:pt x="413" y="390"/>
                  </a:cubicBezTo>
                  <a:cubicBezTo>
                    <a:pt x="413" y="389"/>
                    <a:pt x="413" y="387"/>
                    <a:pt x="412" y="385"/>
                  </a:cubicBezTo>
                  <a:cubicBezTo>
                    <a:pt x="412" y="384"/>
                    <a:pt x="412" y="383"/>
                    <a:pt x="411" y="382"/>
                  </a:cubicBezTo>
                  <a:cubicBezTo>
                    <a:pt x="410" y="382"/>
                    <a:pt x="409" y="382"/>
                    <a:pt x="408" y="382"/>
                  </a:cubicBezTo>
                  <a:cubicBezTo>
                    <a:pt x="407" y="383"/>
                    <a:pt x="407" y="383"/>
                    <a:pt x="406" y="383"/>
                  </a:cubicBezTo>
                  <a:cubicBezTo>
                    <a:pt x="405" y="384"/>
                    <a:pt x="405" y="384"/>
                    <a:pt x="404" y="385"/>
                  </a:cubicBezTo>
                  <a:cubicBezTo>
                    <a:pt x="390" y="395"/>
                    <a:pt x="377" y="408"/>
                    <a:pt x="366" y="423"/>
                  </a:cubicBezTo>
                  <a:cubicBezTo>
                    <a:pt x="349" y="448"/>
                    <a:pt x="338" y="475"/>
                    <a:pt x="336" y="506"/>
                  </a:cubicBezTo>
                  <a:cubicBezTo>
                    <a:pt x="335" y="503"/>
                    <a:pt x="335" y="499"/>
                    <a:pt x="335" y="496"/>
                  </a:cubicBezTo>
                  <a:cubicBezTo>
                    <a:pt x="335" y="495"/>
                    <a:pt x="335" y="495"/>
                    <a:pt x="335" y="495"/>
                  </a:cubicBezTo>
                  <a:cubicBezTo>
                    <a:pt x="334" y="481"/>
                    <a:pt x="333" y="467"/>
                    <a:pt x="332" y="454"/>
                  </a:cubicBezTo>
                  <a:cubicBezTo>
                    <a:pt x="332" y="450"/>
                    <a:pt x="331" y="447"/>
                    <a:pt x="330" y="444"/>
                  </a:cubicBezTo>
                  <a:cubicBezTo>
                    <a:pt x="329" y="437"/>
                    <a:pt x="328" y="432"/>
                    <a:pt x="330" y="425"/>
                  </a:cubicBezTo>
                  <a:cubicBezTo>
                    <a:pt x="330" y="424"/>
                    <a:pt x="330" y="423"/>
                    <a:pt x="331" y="421"/>
                  </a:cubicBezTo>
                  <a:cubicBezTo>
                    <a:pt x="332" y="418"/>
                    <a:pt x="336" y="412"/>
                    <a:pt x="343" y="407"/>
                  </a:cubicBezTo>
                  <a:cubicBezTo>
                    <a:pt x="343" y="406"/>
                    <a:pt x="343" y="406"/>
                    <a:pt x="343" y="406"/>
                  </a:cubicBezTo>
                  <a:cubicBezTo>
                    <a:pt x="345" y="404"/>
                    <a:pt x="358" y="393"/>
                    <a:pt x="365" y="370"/>
                  </a:cubicBezTo>
                  <a:cubicBezTo>
                    <a:pt x="372" y="348"/>
                    <a:pt x="371" y="324"/>
                    <a:pt x="371" y="306"/>
                  </a:cubicBezTo>
                  <a:cubicBezTo>
                    <a:pt x="371" y="306"/>
                    <a:pt x="371" y="306"/>
                    <a:pt x="371" y="306"/>
                  </a:cubicBezTo>
                  <a:cubicBezTo>
                    <a:pt x="370" y="282"/>
                    <a:pt x="368" y="264"/>
                    <a:pt x="362" y="247"/>
                  </a:cubicBezTo>
                  <a:cubicBezTo>
                    <a:pt x="362" y="245"/>
                    <a:pt x="361" y="243"/>
                    <a:pt x="360" y="241"/>
                  </a:cubicBezTo>
                  <a:cubicBezTo>
                    <a:pt x="360" y="240"/>
                    <a:pt x="359" y="239"/>
                    <a:pt x="359" y="238"/>
                  </a:cubicBezTo>
                  <a:cubicBezTo>
                    <a:pt x="358" y="237"/>
                    <a:pt x="357" y="236"/>
                    <a:pt x="356" y="236"/>
                  </a:cubicBezTo>
                  <a:cubicBezTo>
                    <a:pt x="356" y="236"/>
                    <a:pt x="356" y="236"/>
                    <a:pt x="356" y="236"/>
                  </a:cubicBezTo>
                  <a:cubicBezTo>
                    <a:pt x="355" y="236"/>
                    <a:pt x="354" y="236"/>
                    <a:pt x="353" y="237"/>
                  </a:cubicBezTo>
                  <a:cubicBezTo>
                    <a:pt x="348" y="243"/>
                    <a:pt x="348" y="243"/>
                    <a:pt x="348" y="243"/>
                  </a:cubicBezTo>
                  <a:cubicBezTo>
                    <a:pt x="324" y="273"/>
                    <a:pt x="312" y="308"/>
                    <a:pt x="312" y="347"/>
                  </a:cubicBezTo>
                  <a:cubicBezTo>
                    <a:pt x="313" y="354"/>
                    <a:pt x="313" y="361"/>
                    <a:pt x="314" y="369"/>
                  </a:cubicBezTo>
                  <a:cubicBezTo>
                    <a:pt x="308" y="347"/>
                    <a:pt x="300" y="326"/>
                    <a:pt x="292" y="306"/>
                  </a:cubicBezTo>
                  <a:cubicBezTo>
                    <a:pt x="292" y="306"/>
                    <a:pt x="292" y="305"/>
                    <a:pt x="292" y="305"/>
                  </a:cubicBezTo>
                  <a:cubicBezTo>
                    <a:pt x="292" y="302"/>
                    <a:pt x="292" y="302"/>
                    <a:pt x="292" y="302"/>
                  </a:cubicBezTo>
                  <a:cubicBezTo>
                    <a:pt x="292" y="298"/>
                    <a:pt x="292" y="294"/>
                    <a:pt x="292" y="290"/>
                  </a:cubicBezTo>
                  <a:cubicBezTo>
                    <a:pt x="292" y="289"/>
                    <a:pt x="292" y="288"/>
                    <a:pt x="293" y="287"/>
                  </a:cubicBezTo>
                  <a:cubicBezTo>
                    <a:pt x="294" y="285"/>
                    <a:pt x="296" y="283"/>
                    <a:pt x="297" y="282"/>
                  </a:cubicBezTo>
                  <a:cubicBezTo>
                    <a:pt x="300" y="279"/>
                    <a:pt x="302" y="276"/>
                    <a:pt x="304" y="272"/>
                  </a:cubicBezTo>
                  <a:cubicBezTo>
                    <a:pt x="311" y="261"/>
                    <a:pt x="314" y="248"/>
                    <a:pt x="314" y="231"/>
                  </a:cubicBezTo>
                  <a:cubicBezTo>
                    <a:pt x="314" y="211"/>
                    <a:pt x="311" y="189"/>
                    <a:pt x="305" y="164"/>
                  </a:cubicBezTo>
                  <a:cubicBezTo>
                    <a:pt x="301" y="150"/>
                    <a:pt x="295" y="132"/>
                    <a:pt x="285" y="116"/>
                  </a:cubicBezTo>
                  <a:cubicBezTo>
                    <a:pt x="284" y="115"/>
                    <a:pt x="283" y="114"/>
                    <a:pt x="283" y="113"/>
                  </a:cubicBezTo>
                  <a:cubicBezTo>
                    <a:pt x="282" y="112"/>
                    <a:pt x="282" y="112"/>
                    <a:pt x="281" y="111"/>
                  </a:cubicBezTo>
                  <a:cubicBezTo>
                    <a:pt x="281" y="111"/>
                    <a:pt x="280" y="110"/>
                    <a:pt x="279" y="110"/>
                  </a:cubicBezTo>
                  <a:cubicBezTo>
                    <a:pt x="278" y="110"/>
                    <a:pt x="277" y="111"/>
                    <a:pt x="276" y="112"/>
                  </a:cubicBezTo>
                  <a:cubicBezTo>
                    <a:pt x="263" y="135"/>
                    <a:pt x="257" y="160"/>
                    <a:pt x="256" y="188"/>
                  </a:cubicBezTo>
                  <a:cubicBezTo>
                    <a:pt x="256" y="212"/>
                    <a:pt x="260" y="232"/>
                    <a:pt x="264" y="248"/>
                  </a:cubicBezTo>
                  <a:cubicBezTo>
                    <a:pt x="253" y="227"/>
                    <a:pt x="240" y="206"/>
                    <a:pt x="226" y="187"/>
                  </a:cubicBezTo>
                  <a:cubicBezTo>
                    <a:pt x="225" y="186"/>
                    <a:pt x="225" y="186"/>
                    <a:pt x="225" y="186"/>
                  </a:cubicBezTo>
                  <a:cubicBezTo>
                    <a:pt x="225" y="186"/>
                    <a:pt x="225" y="185"/>
                    <a:pt x="225" y="186"/>
                  </a:cubicBezTo>
                  <a:cubicBezTo>
                    <a:pt x="224" y="179"/>
                    <a:pt x="223" y="174"/>
                    <a:pt x="223" y="170"/>
                  </a:cubicBezTo>
                  <a:cubicBezTo>
                    <a:pt x="223" y="170"/>
                    <a:pt x="223" y="169"/>
                    <a:pt x="224" y="168"/>
                  </a:cubicBezTo>
                  <a:cubicBezTo>
                    <a:pt x="225" y="167"/>
                    <a:pt x="226" y="165"/>
                    <a:pt x="227" y="163"/>
                  </a:cubicBezTo>
                  <a:cubicBezTo>
                    <a:pt x="229" y="160"/>
                    <a:pt x="231" y="157"/>
                    <a:pt x="232" y="153"/>
                  </a:cubicBezTo>
                  <a:cubicBezTo>
                    <a:pt x="237" y="141"/>
                    <a:pt x="238" y="128"/>
                    <a:pt x="235" y="113"/>
                  </a:cubicBezTo>
                  <a:cubicBezTo>
                    <a:pt x="230" y="79"/>
                    <a:pt x="215" y="48"/>
                    <a:pt x="190" y="19"/>
                  </a:cubicBezTo>
                  <a:cubicBezTo>
                    <a:pt x="187" y="16"/>
                    <a:pt x="184" y="13"/>
                    <a:pt x="181" y="10"/>
                  </a:cubicBezTo>
                  <a:cubicBezTo>
                    <a:pt x="180" y="10"/>
                    <a:pt x="180" y="10"/>
                    <a:pt x="180" y="10"/>
                  </a:cubicBezTo>
                  <a:cubicBezTo>
                    <a:pt x="179" y="9"/>
                    <a:pt x="178" y="7"/>
                    <a:pt x="176" y="6"/>
                  </a:cubicBezTo>
                  <a:cubicBezTo>
                    <a:pt x="175" y="5"/>
                    <a:pt x="174" y="5"/>
                    <a:pt x="173" y="6"/>
                  </a:cubicBezTo>
                  <a:cubicBezTo>
                    <a:pt x="172" y="6"/>
                    <a:pt x="171" y="7"/>
                    <a:pt x="171" y="8"/>
                  </a:cubicBezTo>
                  <a:cubicBezTo>
                    <a:pt x="171" y="10"/>
                    <a:pt x="171" y="10"/>
                    <a:pt x="171" y="10"/>
                  </a:cubicBezTo>
                  <a:cubicBezTo>
                    <a:pt x="170" y="12"/>
                    <a:pt x="170" y="13"/>
                    <a:pt x="170" y="15"/>
                  </a:cubicBezTo>
                  <a:cubicBezTo>
                    <a:pt x="166" y="35"/>
                    <a:pt x="166" y="57"/>
                    <a:pt x="170" y="82"/>
                  </a:cubicBezTo>
                  <a:cubicBezTo>
                    <a:pt x="174" y="107"/>
                    <a:pt x="182" y="128"/>
                    <a:pt x="194" y="147"/>
                  </a:cubicBezTo>
                  <a:cubicBezTo>
                    <a:pt x="176" y="125"/>
                    <a:pt x="159" y="107"/>
                    <a:pt x="140" y="92"/>
                  </a:cubicBezTo>
                  <a:cubicBezTo>
                    <a:pt x="140" y="91"/>
                    <a:pt x="140" y="91"/>
                    <a:pt x="140" y="91"/>
                  </a:cubicBezTo>
                  <a:cubicBezTo>
                    <a:pt x="141" y="79"/>
                    <a:pt x="138" y="67"/>
                    <a:pt x="130" y="55"/>
                  </a:cubicBezTo>
                  <a:cubicBezTo>
                    <a:pt x="120" y="40"/>
                    <a:pt x="106" y="28"/>
                    <a:pt x="88" y="21"/>
                  </a:cubicBezTo>
                  <a:cubicBezTo>
                    <a:pt x="78" y="16"/>
                    <a:pt x="67" y="12"/>
                    <a:pt x="56" y="8"/>
                  </a:cubicBezTo>
                  <a:cubicBezTo>
                    <a:pt x="51" y="6"/>
                    <a:pt x="46" y="4"/>
                    <a:pt x="40" y="2"/>
                  </a:cubicBezTo>
                  <a:cubicBezTo>
                    <a:pt x="35" y="0"/>
                    <a:pt x="33" y="0"/>
                    <a:pt x="32" y="1"/>
                  </a:cubicBezTo>
                  <a:cubicBezTo>
                    <a:pt x="30" y="2"/>
                    <a:pt x="30" y="3"/>
                    <a:pt x="31" y="6"/>
                  </a:cubicBezTo>
                  <a:cubicBezTo>
                    <a:pt x="31" y="6"/>
                    <a:pt x="31" y="6"/>
                    <a:pt x="31" y="6"/>
                  </a:cubicBezTo>
                  <a:cubicBezTo>
                    <a:pt x="38" y="28"/>
                    <a:pt x="46" y="46"/>
                    <a:pt x="58" y="59"/>
                  </a:cubicBezTo>
                  <a:cubicBezTo>
                    <a:pt x="78" y="85"/>
                    <a:pt x="103" y="98"/>
                    <a:pt x="132" y="99"/>
                  </a:cubicBezTo>
                  <a:cubicBezTo>
                    <a:pt x="133" y="99"/>
                    <a:pt x="133" y="99"/>
                    <a:pt x="134" y="99"/>
                  </a:cubicBezTo>
                  <a:cubicBezTo>
                    <a:pt x="138" y="102"/>
                    <a:pt x="141" y="105"/>
                    <a:pt x="143" y="107"/>
                  </a:cubicBezTo>
                  <a:cubicBezTo>
                    <a:pt x="152" y="115"/>
                    <a:pt x="160" y="123"/>
                    <a:pt x="168" y="132"/>
                  </a:cubicBezTo>
                  <a:cubicBezTo>
                    <a:pt x="156" y="124"/>
                    <a:pt x="141" y="121"/>
                    <a:pt x="125" y="122"/>
                  </a:cubicBezTo>
                  <a:cubicBezTo>
                    <a:pt x="116" y="122"/>
                    <a:pt x="107" y="123"/>
                    <a:pt x="98" y="125"/>
                  </a:cubicBezTo>
                  <a:cubicBezTo>
                    <a:pt x="98" y="125"/>
                    <a:pt x="98" y="125"/>
                    <a:pt x="98" y="125"/>
                  </a:cubicBezTo>
                  <a:cubicBezTo>
                    <a:pt x="95" y="125"/>
                    <a:pt x="93" y="126"/>
                    <a:pt x="90" y="126"/>
                  </a:cubicBezTo>
                  <a:cubicBezTo>
                    <a:pt x="84" y="127"/>
                    <a:pt x="79" y="128"/>
                    <a:pt x="74" y="129"/>
                  </a:cubicBezTo>
                  <a:cubicBezTo>
                    <a:pt x="72" y="129"/>
                    <a:pt x="67" y="130"/>
                    <a:pt x="66" y="132"/>
                  </a:cubicBezTo>
                  <a:cubicBezTo>
                    <a:pt x="65" y="133"/>
                    <a:pt x="66" y="134"/>
                    <a:pt x="66" y="135"/>
                  </a:cubicBezTo>
                  <a:cubicBezTo>
                    <a:pt x="66" y="135"/>
                    <a:pt x="67" y="136"/>
                    <a:pt x="67" y="137"/>
                  </a:cubicBezTo>
                  <a:cubicBezTo>
                    <a:pt x="82" y="155"/>
                    <a:pt x="98" y="168"/>
                    <a:pt x="117" y="174"/>
                  </a:cubicBezTo>
                  <a:cubicBezTo>
                    <a:pt x="141" y="182"/>
                    <a:pt x="163" y="182"/>
                    <a:pt x="182" y="172"/>
                  </a:cubicBezTo>
                  <a:cubicBezTo>
                    <a:pt x="185" y="171"/>
                    <a:pt x="189" y="170"/>
                    <a:pt x="193" y="170"/>
                  </a:cubicBezTo>
                  <a:cubicBezTo>
                    <a:pt x="196" y="170"/>
                    <a:pt x="198" y="170"/>
                    <a:pt x="199" y="170"/>
                  </a:cubicBezTo>
                  <a:cubicBezTo>
                    <a:pt x="200" y="171"/>
                    <a:pt x="202" y="171"/>
                    <a:pt x="202" y="172"/>
                  </a:cubicBezTo>
                  <a:cubicBezTo>
                    <a:pt x="214" y="188"/>
                    <a:pt x="226" y="205"/>
                    <a:pt x="237" y="223"/>
                  </a:cubicBezTo>
                  <a:cubicBezTo>
                    <a:pt x="227" y="214"/>
                    <a:pt x="216" y="208"/>
                    <a:pt x="200" y="204"/>
                  </a:cubicBezTo>
                  <a:cubicBezTo>
                    <a:pt x="185" y="200"/>
                    <a:pt x="171" y="200"/>
                    <a:pt x="157" y="199"/>
                  </a:cubicBezTo>
                  <a:cubicBezTo>
                    <a:pt x="152" y="199"/>
                    <a:pt x="152" y="199"/>
                    <a:pt x="152" y="199"/>
                  </a:cubicBezTo>
                  <a:cubicBezTo>
                    <a:pt x="148" y="199"/>
                    <a:pt x="143" y="198"/>
                    <a:pt x="139" y="198"/>
                  </a:cubicBezTo>
                  <a:cubicBezTo>
                    <a:pt x="131" y="198"/>
                    <a:pt x="131" y="198"/>
                    <a:pt x="131" y="198"/>
                  </a:cubicBezTo>
                  <a:cubicBezTo>
                    <a:pt x="130" y="198"/>
                    <a:pt x="129" y="198"/>
                    <a:pt x="129" y="199"/>
                  </a:cubicBezTo>
                  <a:cubicBezTo>
                    <a:pt x="128" y="200"/>
                    <a:pt x="128" y="201"/>
                    <a:pt x="129" y="202"/>
                  </a:cubicBezTo>
                  <a:cubicBezTo>
                    <a:pt x="129" y="203"/>
                    <a:pt x="129" y="204"/>
                    <a:pt x="130" y="205"/>
                  </a:cubicBezTo>
                  <a:cubicBezTo>
                    <a:pt x="144" y="229"/>
                    <a:pt x="162" y="246"/>
                    <a:pt x="183" y="257"/>
                  </a:cubicBezTo>
                  <a:cubicBezTo>
                    <a:pt x="203" y="267"/>
                    <a:pt x="221" y="270"/>
                    <a:pt x="240" y="265"/>
                  </a:cubicBezTo>
                  <a:cubicBezTo>
                    <a:pt x="242" y="265"/>
                    <a:pt x="245" y="264"/>
                    <a:pt x="247" y="264"/>
                  </a:cubicBezTo>
                  <a:cubicBezTo>
                    <a:pt x="255" y="264"/>
                    <a:pt x="261" y="267"/>
                    <a:pt x="262" y="269"/>
                  </a:cubicBezTo>
                  <a:cubicBezTo>
                    <a:pt x="272" y="290"/>
                    <a:pt x="281" y="312"/>
                    <a:pt x="289" y="334"/>
                  </a:cubicBezTo>
                  <a:cubicBezTo>
                    <a:pt x="281" y="323"/>
                    <a:pt x="269" y="314"/>
                    <a:pt x="255" y="307"/>
                  </a:cubicBezTo>
                  <a:cubicBezTo>
                    <a:pt x="240" y="300"/>
                    <a:pt x="225" y="294"/>
                    <a:pt x="210" y="288"/>
                  </a:cubicBezTo>
                  <a:cubicBezTo>
                    <a:pt x="204" y="285"/>
                    <a:pt x="197" y="282"/>
                    <a:pt x="191" y="280"/>
                  </a:cubicBezTo>
                  <a:cubicBezTo>
                    <a:pt x="190" y="279"/>
                    <a:pt x="189" y="279"/>
                    <a:pt x="188" y="280"/>
                  </a:cubicBezTo>
                  <a:cubicBezTo>
                    <a:pt x="187" y="280"/>
                    <a:pt x="187" y="281"/>
                    <a:pt x="187" y="282"/>
                  </a:cubicBezTo>
                  <a:cubicBezTo>
                    <a:pt x="187" y="284"/>
                    <a:pt x="208" y="343"/>
                    <a:pt x="239" y="366"/>
                  </a:cubicBezTo>
                  <a:cubicBezTo>
                    <a:pt x="251" y="376"/>
                    <a:pt x="267" y="386"/>
                    <a:pt x="286" y="386"/>
                  </a:cubicBezTo>
                  <a:cubicBezTo>
                    <a:pt x="292" y="386"/>
                    <a:pt x="298" y="387"/>
                    <a:pt x="303" y="392"/>
                  </a:cubicBezTo>
                  <a:cubicBezTo>
                    <a:pt x="303" y="393"/>
                    <a:pt x="304" y="394"/>
                    <a:pt x="305" y="394"/>
                  </a:cubicBezTo>
                  <a:cubicBezTo>
                    <a:pt x="307" y="395"/>
                    <a:pt x="307" y="396"/>
                    <a:pt x="308" y="399"/>
                  </a:cubicBezTo>
                  <a:cubicBezTo>
                    <a:pt x="314" y="425"/>
                    <a:pt x="319" y="453"/>
                    <a:pt x="322" y="480"/>
                  </a:cubicBezTo>
                  <a:cubicBezTo>
                    <a:pt x="321" y="478"/>
                    <a:pt x="320" y="475"/>
                    <a:pt x="319" y="472"/>
                  </a:cubicBezTo>
                  <a:cubicBezTo>
                    <a:pt x="312" y="454"/>
                    <a:pt x="300" y="439"/>
                    <a:pt x="282" y="424"/>
                  </a:cubicBezTo>
                  <a:cubicBezTo>
                    <a:pt x="273" y="416"/>
                    <a:pt x="263" y="408"/>
                    <a:pt x="254" y="401"/>
                  </a:cubicBezTo>
                  <a:cubicBezTo>
                    <a:pt x="253" y="400"/>
                    <a:pt x="253" y="400"/>
                    <a:pt x="253" y="400"/>
                  </a:cubicBezTo>
                  <a:cubicBezTo>
                    <a:pt x="249" y="397"/>
                    <a:pt x="245" y="394"/>
                    <a:pt x="240" y="390"/>
                  </a:cubicBezTo>
                  <a:cubicBezTo>
                    <a:pt x="240" y="389"/>
                    <a:pt x="239" y="389"/>
                    <a:pt x="238" y="388"/>
                  </a:cubicBezTo>
                  <a:cubicBezTo>
                    <a:pt x="235" y="386"/>
                    <a:pt x="235" y="386"/>
                    <a:pt x="235" y="386"/>
                  </a:cubicBezTo>
                  <a:cubicBezTo>
                    <a:pt x="234" y="385"/>
                    <a:pt x="233" y="385"/>
                    <a:pt x="232" y="385"/>
                  </a:cubicBezTo>
                  <a:cubicBezTo>
                    <a:pt x="231" y="386"/>
                    <a:pt x="230" y="387"/>
                    <a:pt x="230" y="388"/>
                  </a:cubicBezTo>
                  <a:cubicBezTo>
                    <a:pt x="230" y="390"/>
                    <a:pt x="230" y="392"/>
                    <a:pt x="230" y="393"/>
                  </a:cubicBezTo>
                  <a:cubicBezTo>
                    <a:pt x="230" y="394"/>
                    <a:pt x="230" y="394"/>
                    <a:pt x="230" y="394"/>
                  </a:cubicBezTo>
                  <a:cubicBezTo>
                    <a:pt x="231" y="398"/>
                    <a:pt x="231" y="401"/>
                    <a:pt x="231" y="404"/>
                  </a:cubicBezTo>
                  <a:cubicBezTo>
                    <a:pt x="234" y="436"/>
                    <a:pt x="244" y="463"/>
                    <a:pt x="260" y="486"/>
                  </a:cubicBezTo>
                  <a:cubicBezTo>
                    <a:pt x="270" y="500"/>
                    <a:pt x="284" y="517"/>
                    <a:pt x="307" y="525"/>
                  </a:cubicBezTo>
                  <a:cubicBezTo>
                    <a:pt x="312" y="527"/>
                    <a:pt x="316" y="530"/>
                    <a:pt x="320" y="536"/>
                  </a:cubicBezTo>
                  <a:cubicBezTo>
                    <a:pt x="324" y="541"/>
                    <a:pt x="325" y="545"/>
                    <a:pt x="325" y="551"/>
                  </a:cubicBezTo>
                  <a:cubicBezTo>
                    <a:pt x="325" y="576"/>
                    <a:pt x="323" y="600"/>
                    <a:pt x="320" y="624"/>
                  </a:cubicBezTo>
                  <a:cubicBezTo>
                    <a:pt x="319" y="617"/>
                    <a:pt x="318" y="610"/>
                    <a:pt x="315" y="603"/>
                  </a:cubicBezTo>
                  <a:cubicBezTo>
                    <a:pt x="310" y="589"/>
                    <a:pt x="303" y="574"/>
                    <a:pt x="292" y="560"/>
                  </a:cubicBezTo>
                  <a:cubicBezTo>
                    <a:pt x="283" y="547"/>
                    <a:pt x="273" y="534"/>
                    <a:pt x="264" y="522"/>
                  </a:cubicBezTo>
                  <a:cubicBezTo>
                    <a:pt x="263" y="521"/>
                    <a:pt x="263" y="521"/>
                    <a:pt x="263" y="521"/>
                  </a:cubicBezTo>
                  <a:cubicBezTo>
                    <a:pt x="260" y="516"/>
                    <a:pt x="256" y="511"/>
                    <a:pt x="253" y="507"/>
                  </a:cubicBezTo>
                  <a:cubicBezTo>
                    <a:pt x="252" y="506"/>
                    <a:pt x="251" y="505"/>
                    <a:pt x="250" y="505"/>
                  </a:cubicBezTo>
                  <a:cubicBezTo>
                    <a:pt x="250" y="505"/>
                    <a:pt x="249" y="505"/>
                    <a:pt x="248" y="505"/>
                  </a:cubicBezTo>
                  <a:cubicBezTo>
                    <a:pt x="247" y="505"/>
                    <a:pt x="246" y="506"/>
                    <a:pt x="246" y="507"/>
                  </a:cubicBezTo>
                  <a:cubicBezTo>
                    <a:pt x="246" y="507"/>
                    <a:pt x="246" y="507"/>
                    <a:pt x="246" y="507"/>
                  </a:cubicBezTo>
                  <a:cubicBezTo>
                    <a:pt x="246" y="508"/>
                    <a:pt x="246" y="508"/>
                    <a:pt x="246" y="508"/>
                  </a:cubicBezTo>
                  <a:cubicBezTo>
                    <a:pt x="239" y="547"/>
                    <a:pt x="243" y="581"/>
                    <a:pt x="258" y="613"/>
                  </a:cubicBezTo>
                  <a:cubicBezTo>
                    <a:pt x="265" y="629"/>
                    <a:pt x="274" y="647"/>
                    <a:pt x="291" y="659"/>
                  </a:cubicBezTo>
                  <a:cubicBezTo>
                    <a:pt x="298" y="665"/>
                    <a:pt x="304" y="673"/>
                    <a:pt x="308" y="682"/>
                  </a:cubicBezTo>
                  <a:cubicBezTo>
                    <a:pt x="308" y="684"/>
                    <a:pt x="308" y="685"/>
                    <a:pt x="308" y="686"/>
                  </a:cubicBezTo>
                  <a:cubicBezTo>
                    <a:pt x="301" y="715"/>
                    <a:pt x="292" y="743"/>
                    <a:pt x="281" y="770"/>
                  </a:cubicBezTo>
                  <a:cubicBezTo>
                    <a:pt x="284" y="756"/>
                    <a:pt x="284" y="741"/>
                    <a:pt x="280" y="726"/>
                  </a:cubicBezTo>
                  <a:cubicBezTo>
                    <a:pt x="276" y="704"/>
                    <a:pt x="267" y="683"/>
                    <a:pt x="260" y="665"/>
                  </a:cubicBezTo>
                  <a:cubicBezTo>
                    <a:pt x="258" y="659"/>
                    <a:pt x="258" y="659"/>
                    <a:pt x="258" y="659"/>
                  </a:cubicBezTo>
                  <a:cubicBezTo>
                    <a:pt x="255" y="651"/>
                    <a:pt x="251" y="642"/>
                    <a:pt x="248" y="634"/>
                  </a:cubicBezTo>
                  <a:cubicBezTo>
                    <a:pt x="247" y="632"/>
                    <a:pt x="246" y="632"/>
                    <a:pt x="245" y="632"/>
                  </a:cubicBezTo>
                  <a:cubicBezTo>
                    <a:pt x="244" y="632"/>
                    <a:pt x="243" y="632"/>
                    <a:pt x="242" y="633"/>
                  </a:cubicBezTo>
                  <a:cubicBezTo>
                    <a:pt x="241" y="635"/>
                    <a:pt x="241" y="635"/>
                    <a:pt x="241" y="635"/>
                  </a:cubicBezTo>
                  <a:cubicBezTo>
                    <a:pt x="241" y="636"/>
                    <a:pt x="240" y="637"/>
                    <a:pt x="240" y="638"/>
                  </a:cubicBezTo>
                  <a:cubicBezTo>
                    <a:pt x="225" y="671"/>
                    <a:pt x="220" y="704"/>
                    <a:pt x="225" y="737"/>
                  </a:cubicBezTo>
                  <a:cubicBezTo>
                    <a:pt x="229" y="761"/>
                    <a:pt x="235" y="778"/>
                    <a:pt x="244" y="793"/>
                  </a:cubicBezTo>
                  <a:cubicBezTo>
                    <a:pt x="249" y="800"/>
                    <a:pt x="254" y="809"/>
                    <a:pt x="255" y="819"/>
                  </a:cubicBezTo>
                  <a:cubicBezTo>
                    <a:pt x="255" y="821"/>
                    <a:pt x="255" y="823"/>
                    <a:pt x="254" y="825"/>
                  </a:cubicBezTo>
                  <a:cubicBezTo>
                    <a:pt x="242" y="846"/>
                    <a:pt x="228" y="866"/>
                    <a:pt x="213" y="885"/>
                  </a:cubicBezTo>
                  <a:cubicBezTo>
                    <a:pt x="213" y="885"/>
                    <a:pt x="213" y="885"/>
                    <a:pt x="213" y="885"/>
                  </a:cubicBezTo>
                  <a:cubicBezTo>
                    <a:pt x="224" y="865"/>
                    <a:pt x="224" y="844"/>
                    <a:pt x="223" y="826"/>
                  </a:cubicBezTo>
                  <a:cubicBezTo>
                    <a:pt x="222" y="810"/>
                    <a:pt x="220" y="794"/>
                    <a:pt x="219" y="779"/>
                  </a:cubicBezTo>
                  <a:cubicBezTo>
                    <a:pt x="219" y="778"/>
                    <a:pt x="219" y="778"/>
                    <a:pt x="219" y="778"/>
                  </a:cubicBezTo>
                  <a:cubicBezTo>
                    <a:pt x="218" y="772"/>
                    <a:pt x="217" y="766"/>
                    <a:pt x="217" y="760"/>
                  </a:cubicBezTo>
                  <a:cubicBezTo>
                    <a:pt x="216" y="757"/>
                    <a:pt x="216" y="753"/>
                    <a:pt x="215" y="750"/>
                  </a:cubicBezTo>
                  <a:cubicBezTo>
                    <a:pt x="215" y="745"/>
                    <a:pt x="215" y="745"/>
                    <a:pt x="215" y="745"/>
                  </a:cubicBezTo>
                  <a:cubicBezTo>
                    <a:pt x="215" y="744"/>
                    <a:pt x="214" y="743"/>
                    <a:pt x="213" y="743"/>
                  </a:cubicBezTo>
                  <a:cubicBezTo>
                    <a:pt x="211" y="742"/>
                    <a:pt x="209" y="743"/>
                    <a:pt x="206" y="747"/>
                  </a:cubicBezTo>
                  <a:cubicBezTo>
                    <a:pt x="185" y="771"/>
                    <a:pt x="173" y="798"/>
                    <a:pt x="168" y="828"/>
                  </a:cubicBezTo>
                  <a:cubicBezTo>
                    <a:pt x="163" y="859"/>
                    <a:pt x="166" y="885"/>
                    <a:pt x="176" y="909"/>
                  </a:cubicBezTo>
                  <a:cubicBezTo>
                    <a:pt x="176" y="909"/>
                    <a:pt x="176" y="910"/>
                    <a:pt x="176" y="911"/>
                  </a:cubicBezTo>
                  <a:cubicBezTo>
                    <a:pt x="176" y="924"/>
                    <a:pt x="176" y="924"/>
                    <a:pt x="176" y="924"/>
                  </a:cubicBezTo>
                  <a:cubicBezTo>
                    <a:pt x="176" y="925"/>
                    <a:pt x="175" y="926"/>
                    <a:pt x="175" y="927"/>
                  </a:cubicBezTo>
                  <a:cubicBezTo>
                    <a:pt x="154" y="946"/>
                    <a:pt x="132" y="964"/>
                    <a:pt x="108" y="978"/>
                  </a:cubicBezTo>
                  <a:cubicBezTo>
                    <a:pt x="119" y="967"/>
                    <a:pt x="127" y="954"/>
                    <a:pt x="133" y="937"/>
                  </a:cubicBezTo>
                  <a:cubicBezTo>
                    <a:pt x="138" y="918"/>
                    <a:pt x="141" y="898"/>
                    <a:pt x="144" y="879"/>
                  </a:cubicBezTo>
                  <a:cubicBezTo>
                    <a:pt x="145" y="878"/>
                    <a:pt x="145" y="878"/>
                    <a:pt x="145" y="878"/>
                  </a:cubicBezTo>
                  <a:cubicBezTo>
                    <a:pt x="146" y="871"/>
                    <a:pt x="147" y="864"/>
                    <a:pt x="148" y="857"/>
                  </a:cubicBezTo>
                  <a:cubicBezTo>
                    <a:pt x="149" y="850"/>
                    <a:pt x="149" y="850"/>
                    <a:pt x="149" y="850"/>
                  </a:cubicBezTo>
                  <a:cubicBezTo>
                    <a:pt x="149" y="848"/>
                    <a:pt x="149" y="847"/>
                    <a:pt x="148" y="847"/>
                  </a:cubicBezTo>
                  <a:cubicBezTo>
                    <a:pt x="147" y="846"/>
                    <a:pt x="146" y="846"/>
                    <a:pt x="145" y="846"/>
                  </a:cubicBezTo>
                  <a:cubicBezTo>
                    <a:pt x="144" y="847"/>
                    <a:pt x="144" y="847"/>
                    <a:pt x="144" y="847"/>
                  </a:cubicBezTo>
                  <a:cubicBezTo>
                    <a:pt x="143" y="847"/>
                    <a:pt x="142" y="848"/>
                    <a:pt x="141" y="848"/>
                  </a:cubicBezTo>
                  <a:cubicBezTo>
                    <a:pt x="95" y="871"/>
                    <a:pt x="65" y="924"/>
                    <a:pt x="69" y="974"/>
                  </a:cubicBezTo>
                  <a:cubicBezTo>
                    <a:pt x="70" y="982"/>
                    <a:pt x="69" y="990"/>
                    <a:pt x="67" y="997"/>
                  </a:cubicBezTo>
                  <a:cubicBezTo>
                    <a:pt x="67" y="998"/>
                    <a:pt x="66" y="998"/>
                    <a:pt x="66" y="999"/>
                  </a:cubicBezTo>
                  <a:cubicBezTo>
                    <a:pt x="44" y="1008"/>
                    <a:pt x="24" y="1014"/>
                    <a:pt x="3" y="1019"/>
                  </a:cubicBezTo>
                  <a:cubicBezTo>
                    <a:pt x="2" y="1019"/>
                    <a:pt x="1" y="1020"/>
                    <a:pt x="1" y="1021"/>
                  </a:cubicBezTo>
                  <a:cubicBezTo>
                    <a:pt x="0" y="1022"/>
                    <a:pt x="1" y="1023"/>
                    <a:pt x="1" y="1024"/>
                  </a:cubicBezTo>
                  <a:cubicBezTo>
                    <a:pt x="4" y="1027"/>
                    <a:pt x="5" y="1030"/>
                    <a:pt x="7" y="1033"/>
                  </a:cubicBezTo>
                  <a:cubicBezTo>
                    <a:pt x="8" y="1034"/>
                    <a:pt x="9" y="1034"/>
                    <a:pt x="11" y="1034"/>
                  </a:cubicBezTo>
                  <a:cubicBezTo>
                    <a:pt x="27" y="1030"/>
                    <a:pt x="44" y="1025"/>
                    <a:pt x="59" y="1019"/>
                  </a:cubicBezTo>
                  <a:cubicBezTo>
                    <a:pt x="61" y="1019"/>
                    <a:pt x="62" y="1019"/>
                    <a:pt x="63" y="1019"/>
                  </a:cubicBezTo>
                  <a:cubicBezTo>
                    <a:pt x="66" y="1019"/>
                    <a:pt x="70" y="1020"/>
                    <a:pt x="74" y="1021"/>
                  </a:cubicBezTo>
                  <a:cubicBezTo>
                    <a:pt x="75" y="1021"/>
                    <a:pt x="75" y="1021"/>
                    <a:pt x="75" y="1021"/>
                  </a:cubicBezTo>
                  <a:cubicBezTo>
                    <a:pt x="84" y="1039"/>
                    <a:pt x="99" y="1050"/>
                    <a:pt x="122" y="1056"/>
                  </a:cubicBezTo>
                  <a:cubicBezTo>
                    <a:pt x="127" y="1057"/>
                    <a:pt x="132" y="1058"/>
                    <a:pt x="137" y="1058"/>
                  </a:cubicBezTo>
                  <a:cubicBezTo>
                    <a:pt x="142" y="1059"/>
                    <a:pt x="148" y="1059"/>
                    <a:pt x="154" y="1059"/>
                  </a:cubicBezTo>
                  <a:cubicBezTo>
                    <a:pt x="163" y="1059"/>
                    <a:pt x="170" y="1059"/>
                    <a:pt x="170" y="1059"/>
                  </a:cubicBezTo>
                  <a:cubicBezTo>
                    <a:pt x="189" y="1057"/>
                    <a:pt x="206" y="1052"/>
                    <a:pt x="221" y="1045"/>
                  </a:cubicBezTo>
                  <a:cubicBezTo>
                    <a:pt x="227" y="1042"/>
                    <a:pt x="233" y="1039"/>
                    <a:pt x="239" y="1032"/>
                  </a:cubicBezTo>
                  <a:cubicBezTo>
                    <a:pt x="240" y="1031"/>
                    <a:pt x="240" y="1029"/>
                    <a:pt x="238" y="1028"/>
                  </a:cubicBezTo>
                  <a:cubicBezTo>
                    <a:pt x="223" y="1014"/>
                    <a:pt x="208" y="1005"/>
                    <a:pt x="192" y="998"/>
                  </a:cubicBezTo>
                  <a:cubicBezTo>
                    <a:pt x="167" y="989"/>
                    <a:pt x="145" y="986"/>
                    <a:pt x="124" y="990"/>
                  </a:cubicBezTo>
                  <a:cubicBezTo>
                    <a:pt x="120" y="991"/>
                    <a:pt x="117" y="992"/>
                    <a:pt x="114" y="993"/>
                  </a:cubicBezTo>
                  <a:cubicBezTo>
                    <a:pt x="134" y="980"/>
                    <a:pt x="154" y="966"/>
                    <a:pt x="172" y="950"/>
                  </a:cubicBezTo>
                  <a:cubicBezTo>
                    <a:pt x="173" y="950"/>
                    <a:pt x="173" y="949"/>
                    <a:pt x="174" y="949"/>
                  </a:cubicBezTo>
                  <a:cubicBezTo>
                    <a:pt x="177" y="949"/>
                    <a:pt x="181" y="948"/>
                    <a:pt x="185" y="948"/>
                  </a:cubicBezTo>
                  <a:cubicBezTo>
                    <a:pt x="185" y="948"/>
                    <a:pt x="185" y="948"/>
                    <a:pt x="186" y="948"/>
                  </a:cubicBezTo>
                  <a:cubicBezTo>
                    <a:pt x="197" y="960"/>
                    <a:pt x="211" y="966"/>
                    <a:pt x="229" y="966"/>
                  </a:cubicBezTo>
                  <a:cubicBezTo>
                    <a:pt x="230" y="966"/>
                    <a:pt x="231" y="966"/>
                    <a:pt x="232" y="966"/>
                  </a:cubicBezTo>
                  <a:cubicBezTo>
                    <a:pt x="252" y="966"/>
                    <a:pt x="272" y="960"/>
                    <a:pt x="291" y="950"/>
                  </a:cubicBezTo>
                  <a:cubicBezTo>
                    <a:pt x="305" y="943"/>
                    <a:pt x="320" y="934"/>
                    <a:pt x="332" y="921"/>
                  </a:cubicBezTo>
                  <a:cubicBezTo>
                    <a:pt x="335" y="918"/>
                    <a:pt x="337" y="915"/>
                    <a:pt x="339" y="912"/>
                  </a:cubicBezTo>
                  <a:cubicBezTo>
                    <a:pt x="340" y="912"/>
                    <a:pt x="340" y="912"/>
                    <a:pt x="340" y="912"/>
                  </a:cubicBezTo>
                  <a:cubicBezTo>
                    <a:pt x="340" y="911"/>
                    <a:pt x="341" y="910"/>
                    <a:pt x="342" y="908"/>
                  </a:cubicBezTo>
                  <a:cubicBezTo>
                    <a:pt x="343" y="908"/>
                    <a:pt x="343" y="907"/>
                    <a:pt x="343" y="906"/>
                  </a:cubicBezTo>
                  <a:cubicBezTo>
                    <a:pt x="343" y="905"/>
                    <a:pt x="342" y="904"/>
                    <a:pt x="342" y="904"/>
                  </a:cubicBezTo>
                  <a:cubicBezTo>
                    <a:pt x="341" y="904"/>
                    <a:pt x="336" y="901"/>
                    <a:pt x="332" y="899"/>
                  </a:cubicBezTo>
                  <a:cubicBezTo>
                    <a:pt x="301" y="887"/>
                    <a:pt x="269" y="886"/>
                    <a:pt x="239" y="895"/>
                  </a:cubicBezTo>
                  <a:cubicBezTo>
                    <a:pt x="230" y="899"/>
                    <a:pt x="220" y="903"/>
                    <a:pt x="211" y="910"/>
                  </a:cubicBezTo>
                  <a:cubicBezTo>
                    <a:pt x="228" y="891"/>
                    <a:pt x="243" y="869"/>
                    <a:pt x="257" y="847"/>
                  </a:cubicBezTo>
                  <a:cubicBezTo>
                    <a:pt x="257" y="846"/>
                    <a:pt x="258" y="846"/>
                    <a:pt x="258" y="846"/>
                  </a:cubicBezTo>
                  <a:cubicBezTo>
                    <a:pt x="259" y="845"/>
                    <a:pt x="260" y="844"/>
                    <a:pt x="262" y="843"/>
                  </a:cubicBezTo>
                  <a:cubicBezTo>
                    <a:pt x="264" y="842"/>
                    <a:pt x="266" y="841"/>
                    <a:pt x="268" y="839"/>
                  </a:cubicBezTo>
                  <a:cubicBezTo>
                    <a:pt x="270" y="838"/>
                    <a:pt x="271" y="838"/>
                    <a:pt x="273" y="839"/>
                  </a:cubicBezTo>
                  <a:cubicBezTo>
                    <a:pt x="275" y="841"/>
                    <a:pt x="278" y="842"/>
                    <a:pt x="281" y="842"/>
                  </a:cubicBezTo>
                  <a:cubicBezTo>
                    <a:pt x="296" y="846"/>
                    <a:pt x="312" y="844"/>
                    <a:pt x="329" y="836"/>
                  </a:cubicBezTo>
                  <a:cubicBezTo>
                    <a:pt x="345" y="829"/>
                    <a:pt x="357" y="817"/>
                    <a:pt x="368" y="805"/>
                  </a:cubicBezTo>
                  <a:cubicBezTo>
                    <a:pt x="384" y="789"/>
                    <a:pt x="394" y="773"/>
                    <a:pt x="400" y="758"/>
                  </a:cubicBezTo>
                  <a:cubicBezTo>
                    <a:pt x="402" y="754"/>
                    <a:pt x="403" y="751"/>
                    <a:pt x="404" y="747"/>
                  </a:cubicBezTo>
                  <a:cubicBezTo>
                    <a:pt x="404" y="746"/>
                    <a:pt x="404" y="744"/>
                    <a:pt x="405" y="743"/>
                  </a:cubicBezTo>
                  <a:cubicBezTo>
                    <a:pt x="405" y="741"/>
                    <a:pt x="404" y="739"/>
                    <a:pt x="403" y="739"/>
                  </a:cubicBezTo>
                  <a:cubicBezTo>
                    <a:pt x="402" y="739"/>
                    <a:pt x="402" y="739"/>
                    <a:pt x="402" y="739"/>
                  </a:cubicBezTo>
                  <a:cubicBezTo>
                    <a:pt x="395" y="739"/>
                    <a:pt x="338" y="740"/>
                    <a:pt x="305" y="772"/>
                  </a:cubicBezTo>
                  <a:cubicBezTo>
                    <a:pt x="298" y="779"/>
                    <a:pt x="291" y="787"/>
                    <a:pt x="285" y="795"/>
                  </a:cubicBezTo>
                  <a:cubicBezTo>
                    <a:pt x="298" y="767"/>
                    <a:pt x="309" y="737"/>
                    <a:pt x="318" y="707"/>
                  </a:cubicBezTo>
                  <a:cubicBezTo>
                    <a:pt x="319" y="706"/>
                    <a:pt x="319" y="706"/>
                    <a:pt x="319" y="706"/>
                  </a:cubicBezTo>
                  <a:cubicBezTo>
                    <a:pt x="319" y="706"/>
                    <a:pt x="319" y="705"/>
                    <a:pt x="319" y="705"/>
                  </a:cubicBezTo>
                  <a:cubicBezTo>
                    <a:pt x="328" y="693"/>
                    <a:pt x="328" y="693"/>
                    <a:pt x="328" y="693"/>
                  </a:cubicBezTo>
                  <a:cubicBezTo>
                    <a:pt x="328" y="693"/>
                    <a:pt x="328" y="693"/>
                    <a:pt x="329" y="693"/>
                  </a:cubicBezTo>
                  <a:cubicBezTo>
                    <a:pt x="329" y="693"/>
                    <a:pt x="329" y="693"/>
                    <a:pt x="329" y="693"/>
                  </a:cubicBezTo>
                  <a:cubicBezTo>
                    <a:pt x="331" y="693"/>
                    <a:pt x="331" y="693"/>
                    <a:pt x="331" y="693"/>
                  </a:cubicBezTo>
                  <a:cubicBezTo>
                    <a:pt x="338" y="693"/>
                    <a:pt x="342" y="693"/>
                    <a:pt x="345" y="693"/>
                  </a:cubicBezTo>
                  <a:cubicBezTo>
                    <a:pt x="357" y="691"/>
                    <a:pt x="368" y="685"/>
                    <a:pt x="379" y="674"/>
                  </a:cubicBezTo>
                  <a:cubicBezTo>
                    <a:pt x="404" y="648"/>
                    <a:pt x="421" y="616"/>
                    <a:pt x="431" y="576"/>
                  </a:cubicBezTo>
                  <a:cubicBezTo>
                    <a:pt x="433" y="572"/>
                    <a:pt x="433" y="568"/>
                    <a:pt x="433" y="563"/>
                  </a:cubicBezTo>
                  <a:cubicBezTo>
                    <a:pt x="433" y="561"/>
                    <a:pt x="433" y="559"/>
                    <a:pt x="434" y="557"/>
                  </a:cubicBezTo>
                  <a:cubicBezTo>
                    <a:pt x="434" y="556"/>
                    <a:pt x="433" y="555"/>
                    <a:pt x="433" y="554"/>
                  </a:cubicBezTo>
                  <a:close/>
                  <a:moveTo>
                    <a:pt x="433" y="554"/>
                  </a:moveTo>
                  <a:cubicBezTo>
                    <a:pt x="433" y="554"/>
                    <a:pt x="433" y="554"/>
                    <a:pt x="433" y="5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7"/>
            <p:cNvSpPr>
              <a:spLocks noEditPoints="1"/>
            </p:cNvSpPr>
            <p:nvPr/>
          </p:nvSpPr>
          <p:spPr bwMode="auto">
            <a:xfrm>
              <a:off x="5319" y="1464"/>
              <a:ext cx="334" cy="817"/>
            </a:xfrm>
            <a:custGeom>
              <a:avLst/>
              <a:gdLst>
                <a:gd name="T0" fmla="*/ 293 w 433"/>
                <a:gd name="T1" fmla="*/ 849 h 1060"/>
                <a:gd name="T2" fmla="*/ 286 w 433"/>
                <a:gd name="T3" fmla="*/ 858 h 1060"/>
                <a:gd name="T4" fmla="*/ 259 w 433"/>
                <a:gd name="T5" fmla="*/ 928 h 1060"/>
                <a:gd name="T6" fmla="*/ 228 w 433"/>
                <a:gd name="T7" fmla="*/ 748 h 1060"/>
                <a:gd name="T8" fmla="*/ 217 w 433"/>
                <a:gd name="T9" fmla="*/ 761 h 1060"/>
                <a:gd name="T10" fmla="*/ 221 w 433"/>
                <a:gd name="T11" fmla="*/ 886 h 1060"/>
                <a:gd name="T12" fmla="*/ 194 w 433"/>
                <a:gd name="T13" fmla="*/ 639 h 1060"/>
                <a:gd name="T14" fmla="*/ 176 w 433"/>
                <a:gd name="T15" fmla="*/ 660 h 1060"/>
                <a:gd name="T16" fmla="*/ 126 w 433"/>
                <a:gd name="T17" fmla="*/ 683 h 1060"/>
                <a:gd name="T18" fmla="*/ 188 w 433"/>
                <a:gd name="T19" fmla="*/ 508 h 1060"/>
                <a:gd name="T20" fmla="*/ 170 w 433"/>
                <a:gd name="T21" fmla="*/ 523 h 1060"/>
                <a:gd name="T22" fmla="*/ 113 w 433"/>
                <a:gd name="T23" fmla="*/ 537 h 1060"/>
                <a:gd name="T24" fmla="*/ 203 w 433"/>
                <a:gd name="T25" fmla="*/ 394 h 1060"/>
                <a:gd name="T26" fmla="*/ 193 w 433"/>
                <a:gd name="T27" fmla="*/ 391 h 1060"/>
                <a:gd name="T28" fmla="*/ 112 w 433"/>
                <a:gd name="T29" fmla="*/ 481 h 1060"/>
                <a:gd name="T30" fmla="*/ 195 w 433"/>
                <a:gd name="T31" fmla="*/ 367 h 1060"/>
                <a:gd name="T32" fmla="*/ 179 w 433"/>
                <a:gd name="T33" fmla="*/ 308 h 1060"/>
                <a:gd name="T34" fmla="*/ 251 w 433"/>
                <a:gd name="T35" fmla="*/ 258 h 1060"/>
                <a:gd name="T36" fmla="*/ 302 w 433"/>
                <a:gd name="T37" fmla="*/ 199 h 1060"/>
                <a:gd name="T38" fmla="*/ 197 w 433"/>
                <a:gd name="T39" fmla="*/ 223 h 1060"/>
                <a:gd name="T40" fmla="*/ 316 w 433"/>
                <a:gd name="T41" fmla="*/ 175 h 1060"/>
                <a:gd name="T42" fmla="*/ 344 w 433"/>
                <a:gd name="T43" fmla="*/ 127 h 1060"/>
                <a:gd name="T44" fmla="*/ 290 w 433"/>
                <a:gd name="T45" fmla="*/ 108 h 1060"/>
                <a:gd name="T46" fmla="*/ 403 w 433"/>
                <a:gd name="T47" fmla="*/ 7 h 1060"/>
                <a:gd name="T48" fmla="*/ 303 w 433"/>
                <a:gd name="T49" fmla="*/ 56 h 1060"/>
                <a:gd name="T50" fmla="*/ 264 w 433"/>
                <a:gd name="T51" fmla="*/ 15 h 1060"/>
                <a:gd name="T52" fmla="*/ 254 w 433"/>
                <a:gd name="T53" fmla="*/ 11 h 1060"/>
                <a:gd name="T54" fmla="*/ 207 w 433"/>
                <a:gd name="T55" fmla="*/ 165 h 1060"/>
                <a:gd name="T56" fmla="*/ 208 w 433"/>
                <a:gd name="T57" fmla="*/ 187 h 1060"/>
                <a:gd name="T58" fmla="*/ 152 w 433"/>
                <a:gd name="T59" fmla="*/ 112 h 1060"/>
                <a:gd name="T60" fmla="*/ 129 w 433"/>
                <a:gd name="T61" fmla="*/ 273 h 1060"/>
                <a:gd name="T62" fmla="*/ 142 w 433"/>
                <a:gd name="T63" fmla="*/ 306 h 1060"/>
                <a:gd name="T64" fmla="*/ 80 w 433"/>
                <a:gd name="T65" fmla="*/ 238 h 1060"/>
                <a:gd name="T66" fmla="*/ 71 w 433"/>
                <a:gd name="T67" fmla="*/ 248 h 1060"/>
                <a:gd name="T68" fmla="*/ 91 w 433"/>
                <a:gd name="T69" fmla="*/ 408 h 1060"/>
                <a:gd name="T70" fmla="*/ 99 w 433"/>
                <a:gd name="T71" fmla="*/ 496 h 1060"/>
                <a:gd name="T72" fmla="*/ 28 w 433"/>
                <a:gd name="T73" fmla="*/ 384 h 1060"/>
                <a:gd name="T74" fmla="*/ 20 w 433"/>
                <a:gd name="T75" fmla="*/ 403 h 1060"/>
                <a:gd name="T76" fmla="*/ 91 w 433"/>
                <a:gd name="T77" fmla="*/ 554 h 1060"/>
                <a:gd name="T78" fmla="*/ 91 w 433"/>
                <a:gd name="T79" fmla="*/ 624 h 1060"/>
                <a:gd name="T80" fmla="*/ 1 w 433"/>
                <a:gd name="T81" fmla="*/ 555 h 1060"/>
                <a:gd name="T82" fmla="*/ 89 w 433"/>
                <a:gd name="T83" fmla="*/ 694 h 1060"/>
                <a:gd name="T84" fmla="*/ 115 w 433"/>
                <a:gd name="T85" fmla="*/ 706 h 1060"/>
                <a:gd name="T86" fmla="*/ 32 w 433"/>
                <a:gd name="T87" fmla="*/ 740 h 1060"/>
                <a:gd name="T88" fmla="*/ 33 w 433"/>
                <a:gd name="T89" fmla="*/ 759 h 1060"/>
                <a:gd name="T90" fmla="*/ 165 w 433"/>
                <a:gd name="T91" fmla="*/ 840 h 1060"/>
                <a:gd name="T92" fmla="*/ 194 w 433"/>
                <a:gd name="T93" fmla="*/ 896 h 1060"/>
                <a:gd name="T94" fmla="*/ 94 w 433"/>
                <a:gd name="T95" fmla="*/ 913 h 1060"/>
                <a:gd name="T96" fmla="*/ 205 w 433"/>
                <a:gd name="T97" fmla="*/ 967 h 1060"/>
                <a:gd name="T98" fmla="*/ 320 w 433"/>
                <a:gd name="T99" fmla="*/ 994 h 1060"/>
                <a:gd name="T100" fmla="*/ 213 w 433"/>
                <a:gd name="T101" fmla="*/ 1046 h 1060"/>
                <a:gd name="T102" fmla="*/ 358 w 433"/>
                <a:gd name="T103" fmla="*/ 1023 h 1060"/>
                <a:gd name="T104" fmla="*/ 424 w 433"/>
                <a:gd name="T105" fmla="*/ 1035 h 1060"/>
                <a:gd name="T106" fmla="*/ 431 w 433"/>
                <a:gd name="T107" fmla="*/ 102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3" h="1060">
                  <a:moveTo>
                    <a:pt x="431" y="1020"/>
                  </a:moveTo>
                  <a:cubicBezTo>
                    <a:pt x="410" y="1015"/>
                    <a:pt x="389" y="1009"/>
                    <a:pt x="368" y="1000"/>
                  </a:cubicBezTo>
                  <a:cubicBezTo>
                    <a:pt x="368" y="999"/>
                    <a:pt x="367" y="999"/>
                    <a:pt x="367" y="998"/>
                  </a:cubicBezTo>
                  <a:cubicBezTo>
                    <a:pt x="365" y="991"/>
                    <a:pt x="364" y="983"/>
                    <a:pt x="364" y="975"/>
                  </a:cubicBezTo>
                  <a:cubicBezTo>
                    <a:pt x="369" y="925"/>
                    <a:pt x="339" y="872"/>
                    <a:pt x="293" y="849"/>
                  </a:cubicBezTo>
                  <a:cubicBezTo>
                    <a:pt x="292" y="849"/>
                    <a:pt x="291" y="848"/>
                    <a:pt x="290" y="848"/>
                  </a:cubicBezTo>
                  <a:cubicBezTo>
                    <a:pt x="289" y="847"/>
                    <a:pt x="289" y="847"/>
                    <a:pt x="289" y="847"/>
                  </a:cubicBezTo>
                  <a:cubicBezTo>
                    <a:pt x="288" y="847"/>
                    <a:pt x="287" y="847"/>
                    <a:pt x="286" y="848"/>
                  </a:cubicBezTo>
                  <a:cubicBezTo>
                    <a:pt x="285" y="848"/>
                    <a:pt x="284" y="849"/>
                    <a:pt x="285" y="851"/>
                  </a:cubicBezTo>
                  <a:cubicBezTo>
                    <a:pt x="286" y="858"/>
                    <a:pt x="286" y="858"/>
                    <a:pt x="286" y="858"/>
                  </a:cubicBezTo>
                  <a:cubicBezTo>
                    <a:pt x="287" y="865"/>
                    <a:pt x="288" y="872"/>
                    <a:pt x="289" y="879"/>
                  </a:cubicBezTo>
                  <a:cubicBezTo>
                    <a:pt x="289" y="880"/>
                    <a:pt x="289" y="880"/>
                    <a:pt x="289" y="880"/>
                  </a:cubicBezTo>
                  <a:cubicBezTo>
                    <a:pt x="292" y="899"/>
                    <a:pt x="295" y="919"/>
                    <a:pt x="301" y="938"/>
                  </a:cubicBezTo>
                  <a:cubicBezTo>
                    <a:pt x="307" y="955"/>
                    <a:pt x="315" y="968"/>
                    <a:pt x="326" y="979"/>
                  </a:cubicBezTo>
                  <a:cubicBezTo>
                    <a:pt x="302" y="965"/>
                    <a:pt x="280" y="947"/>
                    <a:pt x="259" y="928"/>
                  </a:cubicBezTo>
                  <a:cubicBezTo>
                    <a:pt x="259" y="927"/>
                    <a:pt x="258" y="926"/>
                    <a:pt x="258" y="925"/>
                  </a:cubicBezTo>
                  <a:cubicBezTo>
                    <a:pt x="258" y="912"/>
                    <a:pt x="258" y="912"/>
                    <a:pt x="258" y="912"/>
                  </a:cubicBezTo>
                  <a:cubicBezTo>
                    <a:pt x="258" y="911"/>
                    <a:pt x="258" y="910"/>
                    <a:pt x="258" y="910"/>
                  </a:cubicBezTo>
                  <a:cubicBezTo>
                    <a:pt x="268" y="886"/>
                    <a:pt x="270" y="860"/>
                    <a:pt x="266" y="829"/>
                  </a:cubicBezTo>
                  <a:cubicBezTo>
                    <a:pt x="261" y="799"/>
                    <a:pt x="248" y="772"/>
                    <a:pt x="228" y="748"/>
                  </a:cubicBezTo>
                  <a:cubicBezTo>
                    <a:pt x="226" y="745"/>
                    <a:pt x="223" y="743"/>
                    <a:pt x="222" y="743"/>
                  </a:cubicBezTo>
                  <a:cubicBezTo>
                    <a:pt x="221" y="743"/>
                    <a:pt x="221" y="743"/>
                    <a:pt x="221" y="744"/>
                  </a:cubicBezTo>
                  <a:cubicBezTo>
                    <a:pt x="220" y="744"/>
                    <a:pt x="219" y="745"/>
                    <a:pt x="219" y="746"/>
                  </a:cubicBezTo>
                  <a:cubicBezTo>
                    <a:pt x="218" y="751"/>
                    <a:pt x="218" y="751"/>
                    <a:pt x="218" y="751"/>
                  </a:cubicBezTo>
                  <a:cubicBezTo>
                    <a:pt x="218" y="754"/>
                    <a:pt x="217" y="758"/>
                    <a:pt x="217" y="761"/>
                  </a:cubicBezTo>
                  <a:cubicBezTo>
                    <a:pt x="216" y="767"/>
                    <a:pt x="216" y="773"/>
                    <a:pt x="215" y="779"/>
                  </a:cubicBezTo>
                  <a:cubicBezTo>
                    <a:pt x="215" y="780"/>
                    <a:pt x="215" y="780"/>
                    <a:pt x="215" y="780"/>
                  </a:cubicBezTo>
                  <a:cubicBezTo>
                    <a:pt x="213" y="795"/>
                    <a:pt x="211" y="811"/>
                    <a:pt x="211" y="826"/>
                  </a:cubicBezTo>
                  <a:cubicBezTo>
                    <a:pt x="209" y="845"/>
                    <a:pt x="210" y="866"/>
                    <a:pt x="221" y="886"/>
                  </a:cubicBezTo>
                  <a:cubicBezTo>
                    <a:pt x="221" y="886"/>
                    <a:pt x="221" y="886"/>
                    <a:pt x="221" y="886"/>
                  </a:cubicBezTo>
                  <a:cubicBezTo>
                    <a:pt x="206" y="867"/>
                    <a:pt x="192" y="847"/>
                    <a:pt x="180" y="826"/>
                  </a:cubicBezTo>
                  <a:cubicBezTo>
                    <a:pt x="179" y="824"/>
                    <a:pt x="179" y="822"/>
                    <a:pt x="179" y="820"/>
                  </a:cubicBezTo>
                  <a:cubicBezTo>
                    <a:pt x="180" y="810"/>
                    <a:pt x="184" y="801"/>
                    <a:pt x="190" y="794"/>
                  </a:cubicBezTo>
                  <a:cubicBezTo>
                    <a:pt x="199" y="779"/>
                    <a:pt x="205" y="762"/>
                    <a:pt x="208" y="738"/>
                  </a:cubicBezTo>
                  <a:cubicBezTo>
                    <a:pt x="213" y="705"/>
                    <a:pt x="208" y="672"/>
                    <a:pt x="194" y="639"/>
                  </a:cubicBezTo>
                  <a:cubicBezTo>
                    <a:pt x="194" y="638"/>
                    <a:pt x="193" y="637"/>
                    <a:pt x="193" y="636"/>
                  </a:cubicBezTo>
                  <a:cubicBezTo>
                    <a:pt x="191" y="634"/>
                    <a:pt x="191" y="634"/>
                    <a:pt x="191" y="634"/>
                  </a:cubicBezTo>
                  <a:cubicBezTo>
                    <a:pt x="191" y="633"/>
                    <a:pt x="190" y="633"/>
                    <a:pt x="189" y="633"/>
                  </a:cubicBezTo>
                  <a:cubicBezTo>
                    <a:pt x="187" y="633"/>
                    <a:pt x="186" y="633"/>
                    <a:pt x="186" y="635"/>
                  </a:cubicBezTo>
                  <a:cubicBezTo>
                    <a:pt x="182" y="643"/>
                    <a:pt x="179" y="652"/>
                    <a:pt x="176" y="660"/>
                  </a:cubicBezTo>
                  <a:cubicBezTo>
                    <a:pt x="173" y="666"/>
                    <a:pt x="173" y="666"/>
                    <a:pt x="173" y="666"/>
                  </a:cubicBezTo>
                  <a:cubicBezTo>
                    <a:pt x="166" y="684"/>
                    <a:pt x="158" y="705"/>
                    <a:pt x="153" y="727"/>
                  </a:cubicBezTo>
                  <a:cubicBezTo>
                    <a:pt x="150" y="742"/>
                    <a:pt x="150" y="757"/>
                    <a:pt x="153" y="771"/>
                  </a:cubicBezTo>
                  <a:cubicBezTo>
                    <a:pt x="142" y="744"/>
                    <a:pt x="132" y="716"/>
                    <a:pt x="125" y="687"/>
                  </a:cubicBezTo>
                  <a:cubicBezTo>
                    <a:pt x="125" y="686"/>
                    <a:pt x="125" y="685"/>
                    <a:pt x="126" y="683"/>
                  </a:cubicBezTo>
                  <a:cubicBezTo>
                    <a:pt x="129" y="674"/>
                    <a:pt x="135" y="666"/>
                    <a:pt x="143" y="660"/>
                  </a:cubicBezTo>
                  <a:cubicBezTo>
                    <a:pt x="160" y="647"/>
                    <a:pt x="169" y="630"/>
                    <a:pt x="176" y="614"/>
                  </a:cubicBezTo>
                  <a:cubicBezTo>
                    <a:pt x="191" y="582"/>
                    <a:pt x="195" y="548"/>
                    <a:pt x="188" y="509"/>
                  </a:cubicBezTo>
                  <a:cubicBezTo>
                    <a:pt x="188" y="509"/>
                    <a:pt x="188" y="509"/>
                    <a:pt x="188" y="508"/>
                  </a:cubicBezTo>
                  <a:cubicBezTo>
                    <a:pt x="188" y="508"/>
                    <a:pt x="188" y="508"/>
                    <a:pt x="188" y="508"/>
                  </a:cubicBezTo>
                  <a:cubicBezTo>
                    <a:pt x="187" y="507"/>
                    <a:pt x="187" y="506"/>
                    <a:pt x="186" y="506"/>
                  </a:cubicBezTo>
                  <a:cubicBezTo>
                    <a:pt x="185" y="506"/>
                    <a:pt x="184" y="506"/>
                    <a:pt x="183" y="506"/>
                  </a:cubicBezTo>
                  <a:cubicBezTo>
                    <a:pt x="183" y="506"/>
                    <a:pt x="182" y="507"/>
                    <a:pt x="181" y="507"/>
                  </a:cubicBezTo>
                  <a:cubicBezTo>
                    <a:pt x="178" y="512"/>
                    <a:pt x="174" y="517"/>
                    <a:pt x="170" y="522"/>
                  </a:cubicBezTo>
                  <a:cubicBezTo>
                    <a:pt x="170" y="523"/>
                    <a:pt x="170" y="523"/>
                    <a:pt x="170" y="523"/>
                  </a:cubicBezTo>
                  <a:cubicBezTo>
                    <a:pt x="160" y="535"/>
                    <a:pt x="151" y="548"/>
                    <a:pt x="142" y="561"/>
                  </a:cubicBezTo>
                  <a:cubicBezTo>
                    <a:pt x="131" y="575"/>
                    <a:pt x="123" y="590"/>
                    <a:pt x="118" y="604"/>
                  </a:cubicBezTo>
                  <a:cubicBezTo>
                    <a:pt x="116" y="611"/>
                    <a:pt x="115" y="618"/>
                    <a:pt x="114" y="625"/>
                  </a:cubicBezTo>
                  <a:cubicBezTo>
                    <a:pt x="111" y="601"/>
                    <a:pt x="109" y="577"/>
                    <a:pt x="109" y="552"/>
                  </a:cubicBezTo>
                  <a:cubicBezTo>
                    <a:pt x="109" y="546"/>
                    <a:pt x="109" y="542"/>
                    <a:pt x="113" y="537"/>
                  </a:cubicBezTo>
                  <a:cubicBezTo>
                    <a:pt x="118" y="531"/>
                    <a:pt x="122" y="528"/>
                    <a:pt x="127" y="526"/>
                  </a:cubicBezTo>
                  <a:cubicBezTo>
                    <a:pt x="149" y="518"/>
                    <a:pt x="164" y="501"/>
                    <a:pt x="174" y="487"/>
                  </a:cubicBezTo>
                  <a:cubicBezTo>
                    <a:pt x="190" y="464"/>
                    <a:pt x="199" y="437"/>
                    <a:pt x="203" y="405"/>
                  </a:cubicBezTo>
                  <a:cubicBezTo>
                    <a:pt x="203" y="402"/>
                    <a:pt x="203" y="399"/>
                    <a:pt x="203" y="395"/>
                  </a:cubicBezTo>
                  <a:cubicBezTo>
                    <a:pt x="203" y="394"/>
                    <a:pt x="203" y="394"/>
                    <a:pt x="203" y="394"/>
                  </a:cubicBezTo>
                  <a:cubicBezTo>
                    <a:pt x="203" y="393"/>
                    <a:pt x="204" y="391"/>
                    <a:pt x="204" y="389"/>
                  </a:cubicBezTo>
                  <a:cubicBezTo>
                    <a:pt x="204" y="388"/>
                    <a:pt x="203" y="387"/>
                    <a:pt x="202" y="386"/>
                  </a:cubicBezTo>
                  <a:cubicBezTo>
                    <a:pt x="201" y="386"/>
                    <a:pt x="200" y="386"/>
                    <a:pt x="199" y="387"/>
                  </a:cubicBezTo>
                  <a:cubicBezTo>
                    <a:pt x="196" y="389"/>
                    <a:pt x="196" y="389"/>
                    <a:pt x="196" y="389"/>
                  </a:cubicBezTo>
                  <a:cubicBezTo>
                    <a:pt x="195" y="390"/>
                    <a:pt x="194" y="390"/>
                    <a:pt x="193" y="391"/>
                  </a:cubicBezTo>
                  <a:cubicBezTo>
                    <a:pt x="189" y="394"/>
                    <a:pt x="185" y="398"/>
                    <a:pt x="180" y="401"/>
                  </a:cubicBezTo>
                  <a:cubicBezTo>
                    <a:pt x="180" y="402"/>
                    <a:pt x="180" y="402"/>
                    <a:pt x="180" y="402"/>
                  </a:cubicBezTo>
                  <a:cubicBezTo>
                    <a:pt x="171" y="409"/>
                    <a:pt x="161" y="417"/>
                    <a:pt x="152" y="425"/>
                  </a:cubicBezTo>
                  <a:cubicBezTo>
                    <a:pt x="134" y="440"/>
                    <a:pt x="122" y="455"/>
                    <a:pt x="115" y="473"/>
                  </a:cubicBezTo>
                  <a:cubicBezTo>
                    <a:pt x="114" y="476"/>
                    <a:pt x="113" y="479"/>
                    <a:pt x="112" y="481"/>
                  </a:cubicBezTo>
                  <a:cubicBezTo>
                    <a:pt x="115" y="454"/>
                    <a:pt x="119" y="426"/>
                    <a:pt x="126" y="400"/>
                  </a:cubicBezTo>
                  <a:cubicBezTo>
                    <a:pt x="127" y="396"/>
                    <a:pt x="127" y="396"/>
                    <a:pt x="129" y="395"/>
                  </a:cubicBezTo>
                  <a:cubicBezTo>
                    <a:pt x="130" y="395"/>
                    <a:pt x="130" y="394"/>
                    <a:pt x="131" y="393"/>
                  </a:cubicBezTo>
                  <a:cubicBezTo>
                    <a:pt x="136" y="388"/>
                    <a:pt x="142" y="387"/>
                    <a:pt x="148" y="387"/>
                  </a:cubicBezTo>
                  <a:cubicBezTo>
                    <a:pt x="167" y="387"/>
                    <a:pt x="183" y="377"/>
                    <a:pt x="195" y="367"/>
                  </a:cubicBezTo>
                  <a:cubicBezTo>
                    <a:pt x="226" y="344"/>
                    <a:pt x="247" y="285"/>
                    <a:pt x="247" y="283"/>
                  </a:cubicBezTo>
                  <a:cubicBezTo>
                    <a:pt x="247" y="282"/>
                    <a:pt x="247" y="281"/>
                    <a:pt x="246" y="281"/>
                  </a:cubicBezTo>
                  <a:cubicBezTo>
                    <a:pt x="245" y="280"/>
                    <a:pt x="244" y="280"/>
                    <a:pt x="243" y="280"/>
                  </a:cubicBezTo>
                  <a:cubicBezTo>
                    <a:pt x="236" y="283"/>
                    <a:pt x="230" y="286"/>
                    <a:pt x="223" y="289"/>
                  </a:cubicBezTo>
                  <a:cubicBezTo>
                    <a:pt x="209" y="295"/>
                    <a:pt x="194" y="301"/>
                    <a:pt x="179" y="308"/>
                  </a:cubicBezTo>
                  <a:cubicBezTo>
                    <a:pt x="165" y="315"/>
                    <a:pt x="153" y="324"/>
                    <a:pt x="145" y="335"/>
                  </a:cubicBezTo>
                  <a:cubicBezTo>
                    <a:pt x="153" y="313"/>
                    <a:pt x="162" y="291"/>
                    <a:pt x="172" y="270"/>
                  </a:cubicBezTo>
                  <a:cubicBezTo>
                    <a:pt x="173" y="268"/>
                    <a:pt x="179" y="265"/>
                    <a:pt x="187" y="265"/>
                  </a:cubicBezTo>
                  <a:cubicBezTo>
                    <a:pt x="189" y="265"/>
                    <a:pt x="192" y="266"/>
                    <a:pt x="194" y="266"/>
                  </a:cubicBezTo>
                  <a:cubicBezTo>
                    <a:pt x="212" y="271"/>
                    <a:pt x="231" y="268"/>
                    <a:pt x="251" y="258"/>
                  </a:cubicBezTo>
                  <a:cubicBezTo>
                    <a:pt x="272" y="247"/>
                    <a:pt x="289" y="230"/>
                    <a:pt x="304" y="205"/>
                  </a:cubicBezTo>
                  <a:cubicBezTo>
                    <a:pt x="304" y="205"/>
                    <a:pt x="305" y="204"/>
                    <a:pt x="305" y="203"/>
                  </a:cubicBezTo>
                  <a:cubicBezTo>
                    <a:pt x="306" y="202"/>
                    <a:pt x="305" y="201"/>
                    <a:pt x="305" y="200"/>
                  </a:cubicBezTo>
                  <a:cubicBezTo>
                    <a:pt x="304" y="199"/>
                    <a:pt x="303" y="199"/>
                    <a:pt x="302" y="199"/>
                  </a:cubicBezTo>
                  <a:cubicBezTo>
                    <a:pt x="302" y="199"/>
                    <a:pt x="302" y="199"/>
                    <a:pt x="302" y="199"/>
                  </a:cubicBezTo>
                  <a:cubicBezTo>
                    <a:pt x="295" y="199"/>
                    <a:pt x="295" y="199"/>
                    <a:pt x="295" y="199"/>
                  </a:cubicBezTo>
                  <a:cubicBezTo>
                    <a:pt x="290" y="199"/>
                    <a:pt x="286" y="200"/>
                    <a:pt x="281" y="200"/>
                  </a:cubicBezTo>
                  <a:cubicBezTo>
                    <a:pt x="277" y="200"/>
                    <a:pt x="277" y="200"/>
                    <a:pt x="277" y="200"/>
                  </a:cubicBezTo>
                  <a:cubicBezTo>
                    <a:pt x="263" y="201"/>
                    <a:pt x="248" y="201"/>
                    <a:pt x="234" y="205"/>
                  </a:cubicBezTo>
                  <a:cubicBezTo>
                    <a:pt x="218" y="209"/>
                    <a:pt x="206" y="215"/>
                    <a:pt x="197" y="223"/>
                  </a:cubicBezTo>
                  <a:cubicBezTo>
                    <a:pt x="208" y="206"/>
                    <a:pt x="219" y="189"/>
                    <a:pt x="232" y="173"/>
                  </a:cubicBezTo>
                  <a:cubicBezTo>
                    <a:pt x="232" y="172"/>
                    <a:pt x="233" y="172"/>
                    <a:pt x="235" y="171"/>
                  </a:cubicBezTo>
                  <a:cubicBezTo>
                    <a:pt x="235" y="171"/>
                    <a:pt x="238" y="171"/>
                    <a:pt x="241" y="171"/>
                  </a:cubicBezTo>
                  <a:cubicBezTo>
                    <a:pt x="245" y="171"/>
                    <a:pt x="248" y="172"/>
                    <a:pt x="252" y="173"/>
                  </a:cubicBezTo>
                  <a:cubicBezTo>
                    <a:pt x="271" y="183"/>
                    <a:pt x="293" y="183"/>
                    <a:pt x="316" y="175"/>
                  </a:cubicBezTo>
                  <a:cubicBezTo>
                    <a:pt x="336" y="169"/>
                    <a:pt x="352" y="156"/>
                    <a:pt x="366" y="138"/>
                  </a:cubicBezTo>
                  <a:cubicBezTo>
                    <a:pt x="367" y="137"/>
                    <a:pt x="367" y="136"/>
                    <a:pt x="368" y="136"/>
                  </a:cubicBezTo>
                  <a:cubicBezTo>
                    <a:pt x="368" y="135"/>
                    <a:pt x="368" y="134"/>
                    <a:pt x="368" y="133"/>
                  </a:cubicBezTo>
                  <a:cubicBezTo>
                    <a:pt x="367" y="131"/>
                    <a:pt x="362" y="130"/>
                    <a:pt x="360" y="129"/>
                  </a:cubicBezTo>
                  <a:cubicBezTo>
                    <a:pt x="355" y="129"/>
                    <a:pt x="349" y="128"/>
                    <a:pt x="344" y="127"/>
                  </a:cubicBezTo>
                  <a:cubicBezTo>
                    <a:pt x="341" y="127"/>
                    <a:pt x="339" y="126"/>
                    <a:pt x="336" y="126"/>
                  </a:cubicBezTo>
                  <a:cubicBezTo>
                    <a:pt x="336" y="126"/>
                    <a:pt x="336" y="126"/>
                    <a:pt x="336" y="126"/>
                  </a:cubicBezTo>
                  <a:cubicBezTo>
                    <a:pt x="327" y="124"/>
                    <a:pt x="318" y="123"/>
                    <a:pt x="309" y="123"/>
                  </a:cubicBezTo>
                  <a:cubicBezTo>
                    <a:pt x="292" y="122"/>
                    <a:pt x="278" y="125"/>
                    <a:pt x="265" y="133"/>
                  </a:cubicBezTo>
                  <a:cubicBezTo>
                    <a:pt x="274" y="124"/>
                    <a:pt x="282" y="116"/>
                    <a:pt x="290" y="108"/>
                  </a:cubicBezTo>
                  <a:cubicBezTo>
                    <a:pt x="293" y="106"/>
                    <a:pt x="296" y="103"/>
                    <a:pt x="300" y="100"/>
                  </a:cubicBezTo>
                  <a:cubicBezTo>
                    <a:pt x="300" y="100"/>
                    <a:pt x="301" y="100"/>
                    <a:pt x="302" y="100"/>
                  </a:cubicBezTo>
                  <a:cubicBezTo>
                    <a:pt x="331" y="98"/>
                    <a:pt x="355" y="86"/>
                    <a:pt x="376" y="60"/>
                  </a:cubicBezTo>
                  <a:cubicBezTo>
                    <a:pt x="387" y="47"/>
                    <a:pt x="396" y="29"/>
                    <a:pt x="402" y="7"/>
                  </a:cubicBezTo>
                  <a:cubicBezTo>
                    <a:pt x="403" y="7"/>
                    <a:pt x="403" y="7"/>
                    <a:pt x="403" y="7"/>
                  </a:cubicBezTo>
                  <a:cubicBezTo>
                    <a:pt x="403" y="4"/>
                    <a:pt x="404" y="3"/>
                    <a:pt x="402" y="2"/>
                  </a:cubicBezTo>
                  <a:cubicBezTo>
                    <a:pt x="401" y="0"/>
                    <a:pt x="399" y="1"/>
                    <a:pt x="393" y="3"/>
                  </a:cubicBezTo>
                  <a:cubicBezTo>
                    <a:pt x="388" y="5"/>
                    <a:pt x="383" y="7"/>
                    <a:pt x="378" y="9"/>
                  </a:cubicBezTo>
                  <a:cubicBezTo>
                    <a:pt x="367" y="13"/>
                    <a:pt x="356" y="17"/>
                    <a:pt x="345" y="22"/>
                  </a:cubicBezTo>
                  <a:cubicBezTo>
                    <a:pt x="328" y="29"/>
                    <a:pt x="313" y="41"/>
                    <a:pt x="303" y="56"/>
                  </a:cubicBezTo>
                  <a:cubicBezTo>
                    <a:pt x="295" y="68"/>
                    <a:pt x="292" y="80"/>
                    <a:pt x="294" y="92"/>
                  </a:cubicBezTo>
                  <a:cubicBezTo>
                    <a:pt x="294" y="92"/>
                    <a:pt x="294" y="92"/>
                    <a:pt x="294" y="92"/>
                  </a:cubicBezTo>
                  <a:cubicBezTo>
                    <a:pt x="275" y="108"/>
                    <a:pt x="258" y="126"/>
                    <a:pt x="239" y="148"/>
                  </a:cubicBezTo>
                  <a:cubicBezTo>
                    <a:pt x="251" y="129"/>
                    <a:pt x="259" y="108"/>
                    <a:pt x="263" y="83"/>
                  </a:cubicBezTo>
                  <a:cubicBezTo>
                    <a:pt x="267" y="58"/>
                    <a:pt x="268" y="36"/>
                    <a:pt x="264" y="15"/>
                  </a:cubicBezTo>
                  <a:cubicBezTo>
                    <a:pt x="264" y="14"/>
                    <a:pt x="264" y="13"/>
                    <a:pt x="263" y="11"/>
                  </a:cubicBezTo>
                  <a:cubicBezTo>
                    <a:pt x="263" y="9"/>
                    <a:pt x="263" y="9"/>
                    <a:pt x="263" y="9"/>
                  </a:cubicBezTo>
                  <a:cubicBezTo>
                    <a:pt x="262" y="8"/>
                    <a:pt x="262" y="7"/>
                    <a:pt x="261" y="7"/>
                  </a:cubicBezTo>
                  <a:cubicBezTo>
                    <a:pt x="259" y="6"/>
                    <a:pt x="258" y="6"/>
                    <a:pt x="257" y="7"/>
                  </a:cubicBezTo>
                  <a:cubicBezTo>
                    <a:pt x="256" y="8"/>
                    <a:pt x="255" y="10"/>
                    <a:pt x="254" y="11"/>
                  </a:cubicBezTo>
                  <a:cubicBezTo>
                    <a:pt x="253" y="11"/>
                    <a:pt x="253" y="11"/>
                    <a:pt x="253" y="11"/>
                  </a:cubicBezTo>
                  <a:cubicBezTo>
                    <a:pt x="250" y="14"/>
                    <a:pt x="247" y="17"/>
                    <a:pt x="244" y="20"/>
                  </a:cubicBezTo>
                  <a:cubicBezTo>
                    <a:pt x="218" y="49"/>
                    <a:pt x="203" y="80"/>
                    <a:pt x="198" y="114"/>
                  </a:cubicBezTo>
                  <a:cubicBezTo>
                    <a:pt x="196" y="129"/>
                    <a:pt x="197" y="142"/>
                    <a:pt x="201" y="154"/>
                  </a:cubicBezTo>
                  <a:cubicBezTo>
                    <a:pt x="203" y="158"/>
                    <a:pt x="205" y="161"/>
                    <a:pt x="207" y="165"/>
                  </a:cubicBezTo>
                  <a:cubicBezTo>
                    <a:pt x="208" y="166"/>
                    <a:pt x="209" y="168"/>
                    <a:pt x="210" y="169"/>
                  </a:cubicBezTo>
                  <a:cubicBezTo>
                    <a:pt x="211" y="170"/>
                    <a:pt x="211" y="171"/>
                    <a:pt x="211" y="171"/>
                  </a:cubicBezTo>
                  <a:cubicBezTo>
                    <a:pt x="210" y="175"/>
                    <a:pt x="210" y="180"/>
                    <a:pt x="209" y="186"/>
                  </a:cubicBezTo>
                  <a:cubicBezTo>
                    <a:pt x="209" y="186"/>
                    <a:pt x="209" y="187"/>
                    <a:pt x="208" y="187"/>
                  </a:cubicBezTo>
                  <a:cubicBezTo>
                    <a:pt x="208" y="187"/>
                    <a:pt x="208" y="187"/>
                    <a:pt x="208" y="187"/>
                  </a:cubicBezTo>
                  <a:cubicBezTo>
                    <a:pt x="194" y="207"/>
                    <a:pt x="181" y="228"/>
                    <a:pt x="169" y="249"/>
                  </a:cubicBezTo>
                  <a:cubicBezTo>
                    <a:pt x="174" y="233"/>
                    <a:pt x="178" y="213"/>
                    <a:pt x="177" y="189"/>
                  </a:cubicBezTo>
                  <a:cubicBezTo>
                    <a:pt x="177" y="161"/>
                    <a:pt x="171" y="136"/>
                    <a:pt x="158" y="113"/>
                  </a:cubicBezTo>
                  <a:cubicBezTo>
                    <a:pt x="157" y="112"/>
                    <a:pt x="156" y="111"/>
                    <a:pt x="155" y="111"/>
                  </a:cubicBezTo>
                  <a:cubicBezTo>
                    <a:pt x="154" y="111"/>
                    <a:pt x="153" y="112"/>
                    <a:pt x="152" y="112"/>
                  </a:cubicBezTo>
                  <a:cubicBezTo>
                    <a:pt x="152" y="113"/>
                    <a:pt x="152" y="113"/>
                    <a:pt x="151" y="114"/>
                  </a:cubicBezTo>
                  <a:cubicBezTo>
                    <a:pt x="150" y="115"/>
                    <a:pt x="150" y="116"/>
                    <a:pt x="149" y="117"/>
                  </a:cubicBezTo>
                  <a:cubicBezTo>
                    <a:pt x="138" y="133"/>
                    <a:pt x="133" y="151"/>
                    <a:pt x="129" y="165"/>
                  </a:cubicBezTo>
                  <a:cubicBezTo>
                    <a:pt x="122" y="190"/>
                    <a:pt x="119" y="212"/>
                    <a:pt x="119" y="232"/>
                  </a:cubicBezTo>
                  <a:cubicBezTo>
                    <a:pt x="119" y="249"/>
                    <a:pt x="123" y="262"/>
                    <a:pt x="129" y="273"/>
                  </a:cubicBezTo>
                  <a:cubicBezTo>
                    <a:pt x="131" y="277"/>
                    <a:pt x="134" y="280"/>
                    <a:pt x="137" y="283"/>
                  </a:cubicBezTo>
                  <a:cubicBezTo>
                    <a:pt x="138" y="284"/>
                    <a:pt x="139" y="286"/>
                    <a:pt x="141" y="288"/>
                  </a:cubicBezTo>
                  <a:cubicBezTo>
                    <a:pt x="142" y="289"/>
                    <a:pt x="142" y="290"/>
                    <a:pt x="142" y="291"/>
                  </a:cubicBezTo>
                  <a:cubicBezTo>
                    <a:pt x="142" y="295"/>
                    <a:pt x="142" y="299"/>
                    <a:pt x="142" y="303"/>
                  </a:cubicBezTo>
                  <a:cubicBezTo>
                    <a:pt x="142" y="306"/>
                    <a:pt x="142" y="306"/>
                    <a:pt x="142" y="306"/>
                  </a:cubicBezTo>
                  <a:cubicBezTo>
                    <a:pt x="142" y="306"/>
                    <a:pt x="142" y="307"/>
                    <a:pt x="142" y="307"/>
                  </a:cubicBezTo>
                  <a:cubicBezTo>
                    <a:pt x="133" y="327"/>
                    <a:pt x="126" y="348"/>
                    <a:pt x="120" y="370"/>
                  </a:cubicBezTo>
                  <a:cubicBezTo>
                    <a:pt x="121" y="362"/>
                    <a:pt x="121" y="355"/>
                    <a:pt x="121" y="348"/>
                  </a:cubicBezTo>
                  <a:cubicBezTo>
                    <a:pt x="122" y="309"/>
                    <a:pt x="110" y="274"/>
                    <a:pt x="85" y="244"/>
                  </a:cubicBezTo>
                  <a:cubicBezTo>
                    <a:pt x="80" y="238"/>
                    <a:pt x="80" y="238"/>
                    <a:pt x="80" y="238"/>
                  </a:cubicBezTo>
                  <a:cubicBezTo>
                    <a:pt x="80" y="237"/>
                    <a:pt x="79" y="237"/>
                    <a:pt x="78" y="237"/>
                  </a:cubicBezTo>
                  <a:cubicBezTo>
                    <a:pt x="77" y="237"/>
                    <a:pt x="77" y="237"/>
                    <a:pt x="77" y="237"/>
                  </a:cubicBezTo>
                  <a:cubicBezTo>
                    <a:pt x="76" y="237"/>
                    <a:pt x="75" y="237"/>
                    <a:pt x="75" y="239"/>
                  </a:cubicBezTo>
                  <a:cubicBezTo>
                    <a:pt x="75" y="240"/>
                    <a:pt x="74" y="241"/>
                    <a:pt x="74" y="242"/>
                  </a:cubicBezTo>
                  <a:cubicBezTo>
                    <a:pt x="73" y="244"/>
                    <a:pt x="72" y="246"/>
                    <a:pt x="71" y="248"/>
                  </a:cubicBezTo>
                  <a:cubicBezTo>
                    <a:pt x="66" y="265"/>
                    <a:pt x="63" y="283"/>
                    <a:pt x="63" y="307"/>
                  </a:cubicBezTo>
                  <a:cubicBezTo>
                    <a:pt x="63" y="307"/>
                    <a:pt x="63" y="307"/>
                    <a:pt x="63" y="307"/>
                  </a:cubicBezTo>
                  <a:cubicBezTo>
                    <a:pt x="62" y="325"/>
                    <a:pt x="62" y="349"/>
                    <a:pt x="69" y="371"/>
                  </a:cubicBezTo>
                  <a:cubicBezTo>
                    <a:pt x="76" y="394"/>
                    <a:pt x="89" y="405"/>
                    <a:pt x="91" y="407"/>
                  </a:cubicBezTo>
                  <a:cubicBezTo>
                    <a:pt x="91" y="408"/>
                    <a:pt x="91" y="408"/>
                    <a:pt x="91" y="408"/>
                  </a:cubicBezTo>
                  <a:cubicBezTo>
                    <a:pt x="98" y="413"/>
                    <a:pt x="102" y="419"/>
                    <a:pt x="103" y="422"/>
                  </a:cubicBezTo>
                  <a:cubicBezTo>
                    <a:pt x="103" y="424"/>
                    <a:pt x="104" y="425"/>
                    <a:pt x="104" y="426"/>
                  </a:cubicBezTo>
                  <a:cubicBezTo>
                    <a:pt x="106" y="433"/>
                    <a:pt x="105" y="438"/>
                    <a:pt x="103" y="445"/>
                  </a:cubicBezTo>
                  <a:cubicBezTo>
                    <a:pt x="103" y="448"/>
                    <a:pt x="102" y="451"/>
                    <a:pt x="102" y="455"/>
                  </a:cubicBezTo>
                  <a:cubicBezTo>
                    <a:pt x="101" y="468"/>
                    <a:pt x="100" y="482"/>
                    <a:pt x="99" y="496"/>
                  </a:cubicBezTo>
                  <a:cubicBezTo>
                    <a:pt x="99" y="497"/>
                    <a:pt x="99" y="497"/>
                    <a:pt x="99" y="497"/>
                  </a:cubicBezTo>
                  <a:cubicBezTo>
                    <a:pt x="99" y="500"/>
                    <a:pt x="98" y="504"/>
                    <a:pt x="98" y="507"/>
                  </a:cubicBezTo>
                  <a:cubicBezTo>
                    <a:pt x="95" y="476"/>
                    <a:pt x="85" y="449"/>
                    <a:pt x="68" y="424"/>
                  </a:cubicBezTo>
                  <a:cubicBezTo>
                    <a:pt x="57" y="409"/>
                    <a:pt x="44" y="396"/>
                    <a:pt x="30" y="386"/>
                  </a:cubicBezTo>
                  <a:cubicBezTo>
                    <a:pt x="29" y="385"/>
                    <a:pt x="28" y="385"/>
                    <a:pt x="28" y="384"/>
                  </a:cubicBezTo>
                  <a:cubicBezTo>
                    <a:pt x="27" y="384"/>
                    <a:pt x="27" y="384"/>
                    <a:pt x="26" y="383"/>
                  </a:cubicBezTo>
                  <a:cubicBezTo>
                    <a:pt x="25" y="383"/>
                    <a:pt x="24" y="383"/>
                    <a:pt x="23" y="383"/>
                  </a:cubicBezTo>
                  <a:cubicBezTo>
                    <a:pt x="22" y="384"/>
                    <a:pt x="21" y="385"/>
                    <a:pt x="21" y="386"/>
                  </a:cubicBezTo>
                  <a:cubicBezTo>
                    <a:pt x="21" y="388"/>
                    <a:pt x="21" y="390"/>
                    <a:pt x="21" y="391"/>
                  </a:cubicBezTo>
                  <a:cubicBezTo>
                    <a:pt x="20" y="395"/>
                    <a:pt x="20" y="399"/>
                    <a:pt x="20" y="403"/>
                  </a:cubicBezTo>
                  <a:cubicBezTo>
                    <a:pt x="20" y="443"/>
                    <a:pt x="28" y="481"/>
                    <a:pt x="45" y="515"/>
                  </a:cubicBezTo>
                  <a:cubicBezTo>
                    <a:pt x="50" y="524"/>
                    <a:pt x="56" y="532"/>
                    <a:pt x="63" y="539"/>
                  </a:cubicBezTo>
                  <a:cubicBezTo>
                    <a:pt x="71" y="546"/>
                    <a:pt x="79" y="550"/>
                    <a:pt x="88" y="551"/>
                  </a:cubicBezTo>
                  <a:cubicBezTo>
                    <a:pt x="88" y="551"/>
                    <a:pt x="89" y="551"/>
                    <a:pt x="89" y="551"/>
                  </a:cubicBezTo>
                  <a:cubicBezTo>
                    <a:pt x="90" y="552"/>
                    <a:pt x="90" y="553"/>
                    <a:pt x="91" y="554"/>
                  </a:cubicBezTo>
                  <a:cubicBezTo>
                    <a:pt x="92" y="558"/>
                    <a:pt x="94" y="562"/>
                    <a:pt x="95" y="565"/>
                  </a:cubicBezTo>
                  <a:cubicBezTo>
                    <a:pt x="96" y="568"/>
                    <a:pt x="96" y="572"/>
                    <a:pt x="96" y="575"/>
                  </a:cubicBezTo>
                  <a:cubicBezTo>
                    <a:pt x="96" y="577"/>
                    <a:pt x="96" y="578"/>
                    <a:pt x="96" y="579"/>
                  </a:cubicBezTo>
                  <a:cubicBezTo>
                    <a:pt x="97" y="610"/>
                    <a:pt x="98" y="621"/>
                    <a:pt x="103" y="649"/>
                  </a:cubicBezTo>
                  <a:cubicBezTo>
                    <a:pt x="100" y="641"/>
                    <a:pt x="96" y="632"/>
                    <a:pt x="91" y="624"/>
                  </a:cubicBezTo>
                  <a:cubicBezTo>
                    <a:pt x="71" y="592"/>
                    <a:pt x="46" y="570"/>
                    <a:pt x="14" y="558"/>
                  </a:cubicBezTo>
                  <a:cubicBezTo>
                    <a:pt x="12" y="557"/>
                    <a:pt x="10" y="556"/>
                    <a:pt x="8" y="555"/>
                  </a:cubicBezTo>
                  <a:cubicBezTo>
                    <a:pt x="7" y="555"/>
                    <a:pt x="7" y="555"/>
                    <a:pt x="7" y="555"/>
                  </a:cubicBezTo>
                  <a:cubicBezTo>
                    <a:pt x="6" y="555"/>
                    <a:pt x="5" y="555"/>
                    <a:pt x="4" y="554"/>
                  </a:cubicBezTo>
                  <a:cubicBezTo>
                    <a:pt x="3" y="554"/>
                    <a:pt x="2" y="554"/>
                    <a:pt x="1" y="555"/>
                  </a:cubicBezTo>
                  <a:cubicBezTo>
                    <a:pt x="0" y="556"/>
                    <a:pt x="0" y="557"/>
                    <a:pt x="0" y="558"/>
                  </a:cubicBezTo>
                  <a:cubicBezTo>
                    <a:pt x="0" y="560"/>
                    <a:pt x="0" y="562"/>
                    <a:pt x="1" y="564"/>
                  </a:cubicBezTo>
                  <a:cubicBezTo>
                    <a:pt x="1" y="569"/>
                    <a:pt x="1" y="573"/>
                    <a:pt x="2" y="577"/>
                  </a:cubicBezTo>
                  <a:cubicBezTo>
                    <a:pt x="13" y="617"/>
                    <a:pt x="30" y="649"/>
                    <a:pt x="55" y="675"/>
                  </a:cubicBezTo>
                  <a:cubicBezTo>
                    <a:pt x="65" y="686"/>
                    <a:pt x="77" y="692"/>
                    <a:pt x="89" y="694"/>
                  </a:cubicBezTo>
                  <a:cubicBezTo>
                    <a:pt x="92" y="694"/>
                    <a:pt x="96" y="694"/>
                    <a:pt x="102" y="694"/>
                  </a:cubicBezTo>
                  <a:cubicBezTo>
                    <a:pt x="104" y="694"/>
                    <a:pt x="104" y="694"/>
                    <a:pt x="104" y="694"/>
                  </a:cubicBezTo>
                  <a:cubicBezTo>
                    <a:pt x="105" y="694"/>
                    <a:pt x="105" y="694"/>
                    <a:pt x="105" y="694"/>
                  </a:cubicBezTo>
                  <a:cubicBezTo>
                    <a:pt x="106" y="694"/>
                    <a:pt x="106" y="694"/>
                    <a:pt x="106" y="694"/>
                  </a:cubicBezTo>
                  <a:cubicBezTo>
                    <a:pt x="115" y="706"/>
                    <a:pt x="115" y="706"/>
                    <a:pt x="115" y="706"/>
                  </a:cubicBezTo>
                  <a:cubicBezTo>
                    <a:pt x="115" y="706"/>
                    <a:pt x="115" y="707"/>
                    <a:pt x="115" y="707"/>
                  </a:cubicBezTo>
                  <a:cubicBezTo>
                    <a:pt x="115" y="708"/>
                    <a:pt x="115" y="708"/>
                    <a:pt x="115" y="708"/>
                  </a:cubicBezTo>
                  <a:cubicBezTo>
                    <a:pt x="124" y="738"/>
                    <a:pt x="135" y="768"/>
                    <a:pt x="149" y="796"/>
                  </a:cubicBezTo>
                  <a:cubicBezTo>
                    <a:pt x="143" y="788"/>
                    <a:pt x="136" y="780"/>
                    <a:pt x="129" y="773"/>
                  </a:cubicBezTo>
                  <a:cubicBezTo>
                    <a:pt x="96" y="741"/>
                    <a:pt x="38" y="740"/>
                    <a:pt x="32" y="740"/>
                  </a:cubicBezTo>
                  <a:cubicBezTo>
                    <a:pt x="31" y="740"/>
                    <a:pt x="31" y="740"/>
                    <a:pt x="31" y="740"/>
                  </a:cubicBezTo>
                  <a:cubicBezTo>
                    <a:pt x="31" y="740"/>
                    <a:pt x="31" y="740"/>
                    <a:pt x="31" y="740"/>
                  </a:cubicBezTo>
                  <a:cubicBezTo>
                    <a:pt x="29" y="740"/>
                    <a:pt x="28" y="742"/>
                    <a:pt x="29" y="744"/>
                  </a:cubicBezTo>
                  <a:cubicBezTo>
                    <a:pt x="29" y="745"/>
                    <a:pt x="30" y="747"/>
                    <a:pt x="30" y="748"/>
                  </a:cubicBezTo>
                  <a:cubicBezTo>
                    <a:pt x="31" y="752"/>
                    <a:pt x="32" y="755"/>
                    <a:pt x="33" y="759"/>
                  </a:cubicBezTo>
                  <a:cubicBezTo>
                    <a:pt x="40" y="774"/>
                    <a:pt x="50" y="790"/>
                    <a:pt x="66" y="806"/>
                  </a:cubicBezTo>
                  <a:cubicBezTo>
                    <a:pt x="76" y="818"/>
                    <a:pt x="89" y="830"/>
                    <a:pt x="104" y="837"/>
                  </a:cubicBezTo>
                  <a:cubicBezTo>
                    <a:pt x="122" y="845"/>
                    <a:pt x="137" y="847"/>
                    <a:pt x="153" y="843"/>
                  </a:cubicBezTo>
                  <a:cubicBezTo>
                    <a:pt x="156" y="843"/>
                    <a:pt x="159" y="842"/>
                    <a:pt x="161" y="840"/>
                  </a:cubicBezTo>
                  <a:cubicBezTo>
                    <a:pt x="163" y="839"/>
                    <a:pt x="164" y="839"/>
                    <a:pt x="165" y="840"/>
                  </a:cubicBezTo>
                  <a:cubicBezTo>
                    <a:pt x="168" y="842"/>
                    <a:pt x="170" y="843"/>
                    <a:pt x="172" y="844"/>
                  </a:cubicBezTo>
                  <a:cubicBezTo>
                    <a:pt x="173" y="845"/>
                    <a:pt x="175" y="846"/>
                    <a:pt x="176" y="847"/>
                  </a:cubicBezTo>
                  <a:cubicBezTo>
                    <a:pt x="176" y="847"/>
                    <a:pt x="176" y="847"/>
                    <a:pt x="176" y="848"/>
                  </a:cubicBezTo>
                  <a:cubicBezTo>
                    <a:pt x="190" y="870"/>
                    <a:pt x="206" y="892"/>
                    <a:pt x="222" y="911"/>
                  </a:cubicBezTo>
                  <a:cubicBezTo>
                    <a:pt x="213" y="904"/>
                    <a:pt x="204" y="900"/>
                    <a:pt x="194" y="896"/>
                  </a:cubicBezTo>
                  <a:cubicBezTo>
                    <a:pt x="164" y="887"/>
                    <a:pt x="133" y="888"/>
                    <a:pt x="102" y="900"/>
                  </a:cubicBezTo>
                  <a:cubicBezTo>
                    <a:pt x="97" y="902"/>
                    <a:pt x="92" y="905"/>
                    <a:pt x="92" y="905"/>
                  </a:cubicBezTo>
                  <a:cubicBezTo>
                    <a:pt x="91" y="905"/>
                    <a:pt x="91" y="906"/>
                    <a:pt x="91" y="907"/>
                  </a:cubicBezTo>
                  <a:cubicBezTo>
                    <a:pt x="91" y="908"/>
                    <a:pt x="91" y="909"/>
                    <a:pt x="91" y="909"/>
                  </a:cubicBezTo>
                  <a:cubicBezTo>
                    <a:pt x="92" y="910"/>
                    <a:pt x="93" y="912"/>
                    <a:pt x="94" y="913"/>
                  </a:cubicBezTo>
                  <a:cubicBezTo>
                    <a:pt x="94" y="913"/>
                    <a:pt x="94" y="913"/>
                    <a:pt x="94" y="913"/>
                  </a:cubicBezTo>
                  <a:cubicBezTo>
                    <a:pt x="96" y="916"/>
                    <a:pt x="99" y="919"/>
                    <a:pt x="101" y="922"/>
                  </a:cubicBezTo>
                  <a:cubicBezTo>
                    <a:pt x="113" y="935"/>
                    <a:pt x="128" y="944"/>
                    <a:pt x="142" y="951"/>
                  </a:cubicBezTo>
                  <a:cubicBezTo>
                    <a:pt x="162" y="961"/>
                    <a:pt x="182" y="967"/>
                    <a:pt x="202" y="967"/>
                  </a:cubicBezTo>
                  <a:cubicBezTo>
                    <a:pt x="203" y="967"/>
                    <a:pt x="204" y="967"/>
                    <a:pt x="205" y="967"/>
                  </a:cubicBezTo>
                  <a:cubicBezTo>
                    <a:pt x="223" y="967"/>
                    <a:pt x="237" y="961"/>
                    <a:pt x="248" y="949"/>
                  </a:cubicBezTo>
                  <a:cubicBezTo>
                    <a:pt x="248" y="949"/>
                    <a:pt x="249" y="949"/>
                    <a:pt x="249" y="949"/>
                  </a:cubicBezTo>
                  <a:cubicBezTo>
                    <a:pt x="253" y="949"/>
                    <a:pt x="257" y="950"/>
                    <a:pt x="260" y="950"/>
                  </a:cubicBezTo>
                  <a:cubicBezTo>
                    <a:pt x="261" y="950"/>
                    <a:pt x="261" y="951"/>
                    <a:pt x="262" y="951"/>
                  </a:cubicBezTo>
                  <a:cubicBezTo>
                    <a:pt x="280" y="967"/>
                    <a:pt x="299" y="981"/>
                    <a:pt x="320" y="994"/>
                  </a:cubicBezTo>
                  <a:cubicBezTo>
                    <a:pt x="317" y="993"/>
                    <a:pt x="313" y="992"/>
                    <a:pt x="310" y="991"/>
                  </a:cubicBezTo>
                  <a:cubicBezTo>
                    <a:pt x="288" y="987"/>
                    <a:pt x="266" y="990"/>
                    <a:pt x="242" y="999"/>
                  </a:cubicBezTo>
                  <a:cubicBezTo>
                    <a:pt x="226" y="1006"/>
                    <a:pt x="210" y="1015"/>
                    <a:pt x="195" y="1029"/>
                  </a:cubicBezTo>
                  <a:cubicBezTo>
                    <a:pt x="194" y="1030"/>
                    <a:pt x="194" y="1032"/>
                    <a:pt x="195" y="1033"/>
                  </a:cubicBezTo>
                  <a:cubicBezTo>
                    <a:pt x="200" y="1040"/>
                    <a:pt x="207" y="1043"/>
                    <a:pt x="213" y="1046"/>
                  </a:cubicBezTo>
                  <a:cubicBezTo>
                    <a:pt x="228" y="1053"/>
                    <a:pt x="245" y="1057"/>
                    <a:pt x="264" y="1060"/>
                  </a:cubicBezTo>
                  <a:cubicBezTo>
                    <a:pt x="264" y="1060"/>
                    <a:pt x="270" y="1060"/>
                    <a:pt x="279" y="1060"/>
                  </a:cubicBezTo>
                  <a:cubicBezTo>
                    <a:pt x="286" y="1060"/>
                    <a:pt x="292" y="1060"/>
                    <a:pt x="297" y="1059"/>
                  </a:cubicBezTo>
                  <a:cubicBezTo>
                    <a:pt x="302" y="1059"/>
                    <a:pt x="307" y="1058"/>
                    <a:pt x="312" y="1057"/>
                  </a:cubicBezTo>
                  <a:cubicBezTo>
                    <a:pt x="334" y="1051"/>
                    <a:pt x="350" y="1040"/>
                    <a:pt x="358" y="1023"/>
                  </a:cubicBezTo>
                  <a:cubicBezTo>
                    <a:pt x="358" y="1022"/>
                    <a:pt x="359" y="1022"/>
                    <a:pt x="360" y="1022"/>
                  </a:cubicBezTo>
                  <a:cubicBezTo>
                    <a:pt x="364" y="1021"/>
                    <a:pt x="368" y="1020"/>
                    <a:pt x="371" y="1020"/>
                  </a:cubicBezTo>
                  <a:cubicBezTo>
                    <a:pt x="372" y="1019"/>
                    <a:pt x="373" y="1020"/>
                    <a:pt x="374" y="1020"/>
                  </a:cubicBezTo>
                  <a:cubicBezTo>
                    <a:pt x="390" y="1026"/>
                    <a:pt x="406" y="1031"/>
                    <a:pt x="423" y="1035"/>
                  </a:cubicBezTo>
                  <a:cubicBezTo>
                    <a:pt x="423" y="1035"/>
                    <a:pt x="424" y="1035"/>
                    <a:pt x="424" y="1035"/>
                  </a:cubicBezTo>
                  <a:cubicBezTo>
                    <a:pt x="425" y="1035"/>
                    <a:pt x="426" y="1035"/>
                    <a:pt x="427" y="1033"/>
                  </a:cubicBezTo>
                  <a:cubicBezTo>
                    <a:pt x="428" y="1030"/>
                    <a:pt x="430" y="1028"/>
                    <a:pt x="432" y="1025"/>
                  </a:cubicBezTo>
                  <a:cubicBezTo>
                    <a:pt x="433" y="1024"/>
                    <a:pt x="433" y="1023"/>
                    <a:pt x="433" y="1022"/>
                  </a:cubicBezTo>
                  <a:cubicBezTo>
                    <a:pt x="433" y="1021"/>
                    <a:pt x="432" y="1020"/>
                    <a:pt x="431" y="1020"/>
                  </a:cubicBezTo>
                  <a:close/>
                  <a:moveTo>
                    <a:pt x="431" y="1020"/>
                  </a:moveTo>
                  <a:cubicBezTo>
                    <a:pt x="431" y="1020"/>
                    <a:pt x="431" y="1020"/>
                    <a:pt x="431" y="10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8"/>
            <p:cNvSpPr>
              <a:spLocks noEditPoints="1"/>
            </p:cNvSpPr>
            <p:nvPr/>
          </p:nvSpPr>
          <p:spPr bwMode="auto">
            <a:xfrm>
              <a:off x="5591" y="1664"/>
              <a:ext cx="442" cy="420"/>
            </a:xfrm>
            <a:custGeom>
              <a:avLst/>
              <a:gdLst>
                <a:gd name="T0" fmla="*/ 438 w 573"/>
                <a:gd name="T1" fmla="*/ 348 h 545"/>
                <a:gd name="T2" fmla="*/ 567 w 573"/>
                <a:gd name="T3" fmla="*/ 223 h 545"/>
                <a:gd name="T4" fmla="*/ 571 w 573"/>
                <a:gd name="T5" fmla="*/ 206 h 545"/>
                <a:gd name="T6" fmla="*/ 558 w 573"/>
                <a:gd name="T7" fmla="*/ 195 h 545"/>
                <a:gd name="T8" fmla="*/ 380 w 573"/>
                <a:gd name="T9" fmla="*/ 170 h 545"/>
                <a:gd name="T10" fmla="*/ 301 w 573"/>
                <a:gd name="T11" fmla="*/ 9 h 545"/>
                <a:gd name="T12" fmla="*/ 286 w 573"/>
                <a:gd name="T13" fmla="*/ 0 h 545"/>
                <a:gd name="T14" fmla="*/ 272 w 573"/>
                <a:gd name="T15" fmla="*/ 9 h 545"/>
                <a:gd name="T16" fmla="*/ 193 w 573"/>
                <a:gd name="T17" fmla="*/ 170 h 545"/>
                <a:gd name="T18" fmla="*/ 15 w 573"/>
                <a:gd name="T19" fmla="*/ 195 h 545"/>
                <a:gd name="T20" fmla="*/ 2 w 573"/>
                <a:gd name="T21" fmla="*/ 206 h 545"/>
                <a:gd name="T22" fmla="*/ 6 w 573"/>
                <a:gd name="T23" fmla="*/ 223 h 545"/>
                <a:gd name="T24" fmla="*/ 135 w 573"/>
                <a:gd name="T25" fmla="*/ 348 h 545"/>
                <a:gd name="T26" fmla="*/ 104 w 573"/>
                <a:gd name="T27" fmla="*/ 525 h 545"/>
                <a:gd name="T28" fmla="*/ 111 w 573"/>
                <a:gd name="T29" fmla="*/ 541 h 545"/>
                <a:gd name="T30" fmla="*/ 127 w 573"/>
                <a:gd name="T31" fmla="*/ 542 h 545"/>
                <a:gd name="T32" fmla="*/ 286 w 573"/>
                <a:gd name="T33" fmla="*/ 458 h 545"/>
                <a:gd name="T34" fmla="*/ 445 w 573"/>
                <a:gd name="T35" fmla="*/ 542 h 545"/>
                <a:gd name="T36" fmla="*/ 453 w 573"/>
                <a:gd name="T37" fmla="*/ 544 h 545"/>
                <a:gd name="T38" fmla="*/ 462 w 573"/>
                <a:gd name="T39" fmla="*/ 541 h 545"/>
                <a:gd name="T40" fmla="*/ 468 w 573"/>
                <a:gd name="T41" fmla="*/ 525 h 545"/>
                <a:gd name="T42" fmla="*/ 438 w 573"/>
                <a:gd name="T43" fmla="*/ 348 h 545"/>
                <a:gd name="T44" fmla="*/ 438 w 573"/>
                <a:gd name="T45" fmla="*/ 348 h 545"/>
                <a:gd name="T46" fmla="*/ 438 w 573"/>
                <a:gd name="T47" fmla="*/ 348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3" h="545">
                  <a:moveTo>
                    <a:pt x="438" y="348"/>
                  </a:moveTo>
                  <a:cubicBezTo>
                    <a:pt x="567" y="223"/>
                    <a:pt x="567" y="223"/>
                    <a:pt x="567" y="223"/>
                  </a:cubicBezTo>
                  <a:cubicBezTo>
                    <a:pt x="571" y="218"/>
                    <a:pt x="573" y="212"/>
                    <a:pt x="571" y="206"/>
                  </a:cubicBezTo>
                  <a:cubicBezTo>
                    <a:pt x="569" y="200"/>
                    <a:pt x="564" y="196"/>
                    <a:pt x="558" y="195"/>
                  </a:cubicBezTo>
                  <a:cubicBezTo>
                    <a:pt x="380" y="170"/>
                    <a:pt x="380" y="170"/>
                    <a:pt x="380" y="170"/>
                  </a:cubicBezTo>
                  <a:cubicBezTo>
                    <a:pt x="301" y="9"/>
                    <a:pt x="301" y="9"/>
                    <a:pt x="301" y="9"/>
                  </a:cubicBezTo>
                  <a:cubicBezTo>
                    <a:pt x="298" y="3"/>
                    <a:pt x="292" y="0"/>
                    <a:pt x="286" y="0"/>
                  </a:cubicBezTo>
                  <a:cubicBezTo>
                    <a:pt x="280" y="0"/>
                    <a:pt x="275" y="3"/>
                    <a:pt x="272" y="9"/>
                  </a:cubicBezTo>
                  <a:cubicBezTo>
                    <a:pt x="193" y="170"/>
                    <a:pt x="193" y="170"/>
                    <a:pt x="193" y="170"/>
                  </a:cubicBezTo>
                  <a:cubicBezTo>
                    <a:pt x="15" y="195"/>
                    <a:pt x="15" y="195"/>
                    <a:pt x="15" y="195"/>
                  </a:cubicBezTo>
                  <a:cubicBezTo>
                    <a:pt x="9" y="196"/>
                    <a:pt x="4" y="200"/>
                    <a:pt x="2" y="206"/>
                  </a:cubicBezTo>
                  <a:cubicBezTo>
                    <a:pt x="0" y="212"/>
                    <a:pt x="2" y="218"/>
                    <a:pt x="6" y="223"/>
                  </a:cubicBezTo>
                  <a:cubicBezTo>
                    <a:pt x="135" y="348"/>
                    <a:pt x="135" y="348"/>
                    <a:pt x="135" y="348"/>
                  </a:cubicBezTo>
                  <a:cubicBezTo>
                    <a:pt x="104" y="525"/>
                    <a:pt x="104" y="525"/>
                    <a:pt x="104" y="525"/>
                  </a:cubicBezTo>
                  <a:cubicBezTo>
                    <a:pt x="103" y="531"/>
                    <a:pt x="106" y="537"/>
                    <a:pt x="111" y="541"/>
                  </a:cubicBezTo>
                  <a:cubicBezTo>
                    <a:pt x="116" y="544"/>
                    <a:pt x="122" y="545"/>
                    <a:pt x="127" y="542"/>
                  </a:cubicBezTo>
                  <a:cubicBezTo>
                    <a:pt x="286" y="458"/>
                    <a:pt x="286" y="458"/>
                    <a:pt x="286" y="458"/>
                  </a:cubicBezTo>
                  <a:cubicBezTo>
                    <a:pt x="445" y="542"/>
                    <a:pt x="445" y="542"/>
                    <a:pt x="445" y="542"/>
                  </a:cubicBezTo>
                  <a:cubicBezTo>
                    <a:pt x="448" y="543"/>
                    <a:pt x="450" y="544"/>
                    <a:pt x="453" y="544"/>
                  </a:cubicBezTo>
                  <a:cubicBezTo>
                    <a:pt x="456" y="544"/>
                    <a:pt x="459" y="543"/>
                    <a:pt x="462" y="541"/>
                  </a:cubicBezTo>
                  <a:cubicBezTo>
                    <a:pt x="467" y="537"/>
                    <a:pt x="470" y="531"/>
                    <a:pt x="468" y="525"/>
                  </a:cubicBezTo>
                  <a:lnTo>
                    <a:pt x="438" y="348"/>
                  </a:lnTo>
                  <a:close/>
                  <a:moveTo>
                    <a:pt x="438" y="348"/>
                  </a:moveTo>
                  <a:cubicBezTo>
                    <a:pt x="438" y="348"/>
                    <a:pt x="438" y="348"/>
                    <a:pt x="438" y="348"/>
                  </a:cubicBezTo>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oup 41"/>
          <p:cNvGrpSpPr>
            <a:grpSpLocks noChangeAspect="1"/>
          </p:cNvGrpSpPr>
          <p:nvPr/>
        </p:nvGrpSpPr>
        <p:grpSpPr bwMode="auto">
          <a:xfrm>
            <a:off x="1074077" y="1803196"/>
            <a:ext cx="887413" cy="885825"/>
            <a:chOff x="3560" y="1881"/>
            <a:chExt cx="559" cy="558"/>
          </a:xfrm>
          <a:solidFill>
            <a:srgbClr val="E50772"/>
          </a:solidFill>
        </p:grpSpPr>
        <p:sp>
          <p:nvSpPr>
            <p:cNvPr id="74" name="Freeform 42"/>
            <p:cNvSpPr>
              <a:spLocks noEditPoints="1"/>
            </p:cNvSpPr>
            <p:nvPr/>
          </p:nvSpPr>
          <p:spPr bwMode="auto">
            <a:xfrm>
              <a:off x="3560" y="2020"/>
              <a:ext cx="418" cy="419"/>
            </a:xfrm>
            <a:custGeom>
              <a:avLst/>
              <a:gdLst>
                <a:gd name="T0" fmla="*/ 237 w 307"/>
                <a:gd name="T1" fmla="*/ 192 h 308"/>
                <a:gd name="T2" fmla="*/ 200 w 307"/>
                <a:gd name="T3" fmla="*/ 172 h 308"/>
                <a:gd name="T4" fmla="*/ 233 w 307"/>
                <a:gd name="T5" fmla="*/ 94 h 308"/>
                <a:gd name="T6" fmla="*/ 223 w 307"/>
                <a:gd name="T7" fmla="*/ 37 h 308"/>
                <a:gd name="T8" fmla="*/ 154 w 307"/>
                <a:gd name="T9" fmla="*/ 0 h 308"/>
                <a:gd name="T10" fmla="*/ 84 w 307"/>
                <a:gd name="T11" fmla="*/ 37 h 308"/>
                <a:gd name="T12" fmla="*/ 75 w 307"/>
                <a:gd name="T13" fmla="*/ 94 h 308"/>
                <a:gd name="T14" fmla="*/ 107 w 307"/>
                <a:gd name="T15" fmla="*/ 172 h 308"/>
                <a:gd name="T16" fmla="*/ 70 w 307"/>
                <a:gd name="T17" fmla="*/ 192 h 308"/>
                <a:gd name="T18" fmla="*/ 22 w 307"/>
                <a:gd name="T19" fmla="*/ 221 h 308"/>
                <a:gd name="T20" fmla="*/ 0 w 307"/>
                <a:gd name="T21" fmla="*/ 282 h 308"/>
                <a:gd name="T22" fmla="*/ 7 w 307"/>
                <a:gd name="T23" fmla="*/ 300 h 308"/>
                <a:gd name="T24" fmla="*/ 26 w 307"/>
                <a:gd name="T25" fmla="*/ 308 h 308"/>
                <a:gd name="T26" fmla="*/ 282 w 307"/>
                <a:gd name="T27" fmla="*/ 308 h 308"/>
                <a:gd name="T28" fmla="*/ 300 w 307"/>
                <a:gd name="T29" fmla="*/ 300 h 308"/>
                <a:gd name="T30" fmla="*/ 307 w 307"/>
                <a:gd name="T31" fmla="*/ 282 h 308"/>
                <a:gd name="T32" fmla="*/ 285 w 307"/>
                <a:gd name="T33" fmla="*/ 221 h 308"/>
                <a:gd name="T34" fmla="*/ 237 w 307"/>
                <a:gd name="T35" fmla="*/ 192 h 308"/>
                <a:gd name="T36" fmla="*/ 26 w 307"/>
                <a:gd name="T37" fmla="*/ 282 h 308"/>
                <a:gd name="T38" fmla="*/ 40 w 307"/>
                <a:gd name="T39" fmla="*/ 239 h 308"/>
                <a:gd name="T40" fmla="*/ 81 w 307"/>
                <a:gd name="T41" fmla="*/ 215 h 308"/>
                <a:gd name="T42" fmla="*/ 124 w 307"/>
                <a:gd name="T43" fmla="*/ 190 h 308"/>
                <a:gd name="T44" fmla="*/ 142 w 307"/>
                <a:gd name="T45" fmla="*/ 174 h 308"/>
                <a:gd name="T46" fmla="*/ 127 w 307"/>
                <a:gd name="T47" fmla="*/ 155 h 308"/>
                <a:gd name="T48" fmla="*/ 100 w 307"/>
                <a:gd name="T49" fmla="*/ 94 h 308"/>
                <a:gd name="T50" fmla="*/ 107 w 307"/>
                <a:gd name="T51" fmla="*/ 49 h 308"/>
                <a:gd name="T52" fmla="*/ 154 w 307"/>
                <a:gd name="T53" fmla="*/ 26 h 308"/>
                <a:gd name="T54" fmla="*/ 200 w 307"/>
                <a:gd name="T55" fmla="*/ 49 h 308"/>
                <a:gd name="T56" fmla="*/ 207 w 307"/>
                <a:gd name="T57" fmla="*/ 94 h 308"/>
                <a:gd name="T58" fmla="*/ 180 w 307"/>
                <a:gd name="T59" fmla="*/ 155 h 308"/>
                <a:gd name="T60" fmla="*/ 165 w 307"/>
                <a:gd name="T61" fmla="*/ 174 h 308"/>
                <a:gd name="T62" fmla="*/ 183 w 307"/>
                <a:gd name="T63" fmla="*/ 190 h 308"/>
                <a:gd name="T64" fmla="*/ 226 w 307"/>
                <a:gd name="T65" fmla="*/ 215 h 308"/>
                <a:gd name="T66" fmla="*/ 267 w 307"/>
                <a:gd name="T67" fmla="*/ 239 h 308"/>
                <a:gd name="T68" fmla="*/ 282 w 307"/>
                <a:gd name="T69" fmla="*/ 282 h 308"/>
                <a:gd name="T70" fmla="*/ 26 w 307"/>
                <a:gd name="T71" fmla="*/ 28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308">
                  <a:moveTo>
                    <a:pt x="237" y="192"/>
                  </a:moveTo>
                  <a:cubicBezTo>
                    <a:pt x="225" y="186"/>
                    <a:pt x="205" y="176"/>
                    <a:pt x="200" y="172"/>
                  </a:cubicBezTo>
                  <a:cubicBezTo>
                    <a:pt x="221" y="147"/>
                    <a:pt x="233" y="118"/>
                    <a:pt x="233" y="94"/>
                  </a:cubicBezTo>
                  <a:cubicBezTo>
                    <a:pt x="233" y="77"/>
                    <a:pt x="233" y="56"/>
                    <a:pt x="223" y="37"/>
                  </a:cubicBezTo>
                  <a:cubicBezTo>
                    <a:pt x="215" y="20"/>
                    <a:pt x="196" y="0"/>
                    <a:pt x="154" y="0"/>
                  </a:cubicBezTo>
                  <a:cubicBezTo>
                    <a:pt x="111" y="0"/>
                    <a:pt x="93" y="20"/>
                    <a:pt x="84" y="37"/>
                  </a:cubicBezTo>
                  <a:cubicBezTo>
                    <a:pt x="75" y="56"/>
                    <a:pt x="75" y="77"/>
                    <a:pt x="75" y="94"/>
                  </a:cubicBezTo>
                  <a:cubicBezTo>
                    <a:pt x="75" y="118"/>
                    <a:pt x="86" y="147"/>
                    <a:pt x="107" y="172"/>
                  </a:cubicBezTo>
                  <a:cubicBezTo>
                    <a:pt x="102" y="176"/>
                    <a:pt x="82" y="186"/>
                    <a:pt x="70" y="192"/>
                  </a:cubicBezTo>
                  <a:cubicBezTo>
                    <a:pt x="46" y="204"/>
                    <a:pt x="31" y="212"/>
                    <a:pt x="22" y="221"/>
                  </a:cubicBezTo>
                  <a:cubicBezTo>
                    <a:pt x="2" y="241"/>
                    <a:pt x="0" y="275"/>
                    <a:pt x="0" y="282"/>
                  </a:cubicBezTo>
                  <a:cubicBezTo>
                    <a:pt x="0" y="288"/>
                    <a:pt x="3" y="295"/>
                    <a:pt x="7" y="300"/>
                  </a:cubicBezTo>
                  <a:cubicBezTo>
                    <a:pt x="12" y="305"/>
                    <a:pt x="19" y="308"/>
                    <a:pt x="26" y="308"/>
                  </a:cubicBezTo>
                  <a:cubicBezTo>
                    <a:pt x="282" y="308"/>
                    <a:pt x="282" y="308"/>
                    <a:pt x="282" y="308"/>
                  </a:cubicBezTo>
                  <a:cubicBezTo>
                    <a:pt x="288" y="308"/>
                    <a:pt x="295" y="305"/>
                    <a:pt x="300" y="300"/>
                  </a:cubicBezTo>
                  <a:cubicBezTo>
                    <a:pt x="305" y="295"/>
                    <a:pt x="307" y="288"/>
                    <a:pt x="307" y="282"/>
                  </a:cubicBezTo>
                  <a:cubicBezTo>
                    <a:pt x="307" y="275"/>
                    <a:pt x="306" y="241"/>
                    <a:pt x="285" y="221"/>
                  </a:cubicBezTo>
                  <a:cubicBezTo>
                    <a:pt x="276" y="212"/>
                    <a:pt x="261" y="204"/>
                    <a:pt x="237" y="192"/>
                  </a:cubicBezTo>
                  <a:close/>
                  <a:moveTo>
                    <a:pt x="26" y="282"/>
                  </a:moveTo>
                  <a:cubicBezTo>
                    <a:pt x="26" y="271"/>
                    <a:pt x="29" y="250"/>
                    <a:pt x="40" y="239"/>
                  </a:cubicBezTo>
                  <a:cubicBezTo>
                    <a:pt x="46" y="233"/>
                    <a:pt x="61" y="225"/>
                    <a:pt x="81" y="215"/>
                  </a:cubicBezTo>
                  <a:cubicBezTo>
                    <a:pt x="105" y="203"/>
                    <a:pt x="118" y="196"/>
                    <a:pt x="124" y="190"/>
                  </a:cubicBezTo>
                  <a:cubicBezTo>
                    <a:pt x="142" y="174"/>
                    <a:pt x="142" y="174"/>
                    <a:pt x="142" y="174"/>
                  </a:cubicBezTo>
                  <a:cubicBezTo>
                    <a:pt x="127" y="155"/>
                    <a:pt x="127" y="155"/>
                    <a:pt x="127" y="155"/>
                  </a:cubicBezTo>
                  <a:cubicBezTo>
                    <a:pt x="110" y="135"/>
                    <a:pt x="100" y="112"/>
                    <a:pt x="100" y="94"/>
                  </a:cubicBezTo>
                  <a:cubicBezTo>
                    <a:pt x="100" y="79"/>
                    <a:pt x="100" y="62"/>
                    <a:pt x="107" y="49"/>
                  </a:cubicBezTo>
                  <a:cubicBezTo>
                    <a:pt x="115" y="33"/>
                    <a:pt x="130" y="26"/>
                    <a:pt x="154" y="26"/>
                  </a:cubicBezTo>
                  <a:cubicBezTo>
                    <a:pt x="177" y="26"/>
                    <a:pt x="193" y="33"/>
                    <a:pt x="200" y="49"/>
                  </a:cubicBezTo>
                  <a:cubicBezTo>
                    <a:pt x="207" y="62"/>
                    <a:pt x="207" y="79"/>
                    <a:pt x="207" y="94"/>
                  </a:cubicBezTo>
                  <a:cubicBezTo>
                    <a:pt x="207" y="112"/>
                    <a:pt x="197" y="135"/>
                    <a:pt x="180" y="155"/>
                  </a:cubicBezTo>
                  <a:cubicBezTo>
                    <a:pt x="165" y="174"/>
                    <a:pt x="165" y="174"/>
                    <a:pt x="165" y="174"/>
                  </a:cubicBezTo>
                  <a:cubicBezTo>
                    <a:pt x="183" y="190"/>
                    <a:pt x="183" y="190"/>
                    <a:pt x="183" y="190"/>
                  </a:cubicBezTo>
                  <a:cubicBezTo>
                    <a:pt x="189" y="196"/>
                    <a:pt x="202" y="203"/>
                    <a:pt x="226" y="215"/>
                  </a:cubicBezTo>
                  <a:cubicBezTo>
                    <a:pt x="246" y="225"/>
                    <a:pt x="261" y="233"/>
                    <a:pt x="267" y="239"/>
                  </a:cubicBezTo>
                  <a:cubicBezTo>
                    <a:pt x="278" y="250"/>
                    <a:pt x="281" y="271"/>
                    <a:pt x="282" y="282"/>
                  </a:cubicBezTo>
                  <a:lnTo>
                    <a:pt x="26" y="28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3"/>
            <p:cNvSpPr>
              <a:spLocks/>
            </p:cNvSpPr>
            <p:nvPr/>
          </p:nvSpPr>
          <p:spPr bwMode="auto">
            <a:xfrm>
              <a:off x="3801" y="1881"/>
              <a:ext cx="318" cy="418"/>
            </a:xfrm>
            <a:custGeom>
              <a:avLst/>
              <a:gdLst>
                <a:gd name="T0" fmla="*/ 211 w 233"/>
                <a:gd name="T1" fmla="*/ 221 h 307"/>
                <a:gd name="T2" fmla="*/ 163 w 233"/>
                <a:gd name="T3" fmla="*/ 192 h 307"/>
                <a:gd name="T4" fmla="*/ 126 w 233"/>
                <a:gd name="T5" fmla="*/ 171 h 307"/>
                <a:gd name="T6" fmla="*/ 158 w 233"/>
                <a:gd name="T7" fmla="*/ 93 h 307"/>
                <a:gd name="T8" fmla="*/ 149 w 233"/>
                <a:gd name="T9" fmla="*/ 37 h 307"/>
                <a:gd name="T10" fmla="*/ 79 w 233"/>
                <a:gd name="T11" fmla="*/ 0 h 307"/>
                <a:gd name="T12" fmla="*/ 9 w 233"/>
                <a:gd name="T13" fmla="*/ 37 h 307"/>
                <a:gd name="T14" fmla="*/ 0 w 233"/>
                <a:gd name="T15" fmla="*/ 90 h 307"/>
                <a:gd name="T16" fmla="*/ 26 w 233"/>
                <a:gd name="T17" fmla="*/ 90 h 307"/>
                <a:gd name="T18" fmla="*/ 32 w 233"/>
                <a:gd name="T19" fmla="*/ 48 h 307"/>
                <a:gd name="T20" fmla="*/ 79 w 233"/>
                <a:gd name="T21" fmla="*/ 26 h 307"/>
                <a:gd name="T22" fmla="*/ 126 w 233"/>
                <a:gd name="T23" fmla="*/ 48 h 307"/>
                <a:gd name="T24" fmla="*/ 132 w 233"/>
                <a:gd name="T25" fmla="*/ 93 h 307"/>
                <a:gd name="T26" fmla="*/ 106 w 233"/>
                <a:gd name="T27" fmla="*/ 155 h 307"/>
                <a:gd name="T28" fmla="*/ 91 w 233"/>
                <a:gd name="T29" fmla="*/ 174 h 307"/>
                <a:gd name="T30" fmla="*/ 108 w 233"/>
                <a:gd name="T31" fmla="*/ 190 h 307"/>
                <a:gd name="T32" fmla="*/ 151 w 233"/>
                <a:gd name="T33" fmla="*/ 215 h 307"/>
                <a:gd name="T34" fmla="*/ 193 w 233"/>
                <a:gd name="T35" fmla="*/ 239 h 307"/>
                <a:gd name="T36" fmla="*/ 207 w 233"/>
                <a:gd name="T37" fmla="*/ 282 h 307"/>
                <a:gd name="T38" fmla="*/ 92 w 233"/>
                <a:gd name="T39" fmla="*/ 282 h 307"/>
                <a:gd name="T40" fmla="*/ 130 w 233"/>
                <a:gd name="T41" fmla="*/ 307 h 307"/>
                <a:gd name="T42" fmla="*/ 207 w 233"/>
                <a:gd name="T43" fmla="*/ 307 h 307"/>
                <a:gd name="T44" fmla="*/ 225 w 233"/>
                <a:gd name="T45" fmla="*/ 300 h 307"/>
                <a:gd name="T46" fmla="*/ 233 w 233"/>
                <a:gd name="T47" fmla="*/ 281 h 307"/>
                <a:gd name="T48" fmla="*/ 211 w 233"/>
                <a:gd name="T49" fmla="*/ 22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3" h="307">
                  <a:moveTo>
                    <a:pt x="211" y="221"/>
                  </a:moveTo>
                  <a:cubicBezTo>
                    <a:pt x="202" y="212"/>
                    <a:pt x="187" y="204"/>
                    <a:pt x="163" y="192"/>
                  </a:cubicBezTo>
                  <a:cubicBezTo>
                    <a:pt x="151" y="186"/>
                    <a:pt x="131" y="176"/>
                    <a:pt x="126" y="171"/>
                  </a:cubicBezTo>
                  <a:cubicBezTo>
                    <a:pt x="146" y="146"/>
                    <a:pt x="158" y="118"/>
                    <a:pt x="158" y="93"/>
                  </a:cubicBezTo>
                  <a:cubicBezTo>
                    <a:pt x="158" y="76"/>
                    <a:pt x="158" y="55"/>
                    <a:pt x="149" y="37"/>
                  </a:cubicBezTo>
                  <a:cubicBezTo>
                    <a:pt x="140" y="20"/>
                    <a:pt x="121" y="0"/>
                    <a:pt x="79" y="0"/>
                  </a:cubicBezTo>
                  <a:cubicBezTo>
                    <a:pt x="37" y="0"/>
                    <a:pt x="18" y="20"/>
                    <a:pt x="9" y="37"/>
                  </a:cubicBezTo>
                  <a:cubicBezTo>
                    <a:pt x="1" y="54"/>
                    <a:pt x="0" y="73"/>
                    <a:pt x="0" y="90"/>
                  </a:cubicBezTo>
                  <a:cubicBezTo>
                    <a:pt x="26" y="90"/>
                    <a:pt x="26" y="90"/>
                    <a:pt x="26" y="90"/>
                  </a:cubicBezTo>
                  <a:cubicBezTo>
                    <a:pt x="26" y="76"/>
                    <a:pt x="26" y="60"/>
                    <a:pt x="32" y="48"/>
                  </a:cubicBezTo>
                  <a:cubicBezTo>
                    <a:pt x="40" y="33"/>
                    <a:pt x="55" y="26"/>
                    <a:pt x="79" y="26"/>
                  </a:cubicBezTo>
                  <a:cubicBezTo>
                    <a:pt x="103" y="26"/>
                    <a:pt x="118" y="33"/>
                    <a:pt x="126" y="48"/>
                  </a:cubicBezTo>
                  <a:cubicBezTo>
                    <a:pt x="132" y="62"/>
                    <a:pt x="132" y="78"/>
                    <a:pt x="132" y="93"/>
                  </a:cubicBezTo>
                  <a:cubicBezTo>
                    <a:pt x="132" y="112"/>
                    <a:pt x="123" y="134"/>
                    <a:pt x="106" y="155"/>
                  </a:cubicBezTo>
                  <a:cubicBezTo>
                    <a:pt x="91" y="174"/>
                    <a:pt x="91" y="174"/>
                    <a:pt x="91" y="174"/>
                  </a:cubicBezTo>
                  <a:cubicBezTo>
                    <a:pt x="108" y="190"/>
                    <a:pt x="108" y="190"/>
                    <a:pt x="108" y="190"/>
                  </a:cubicBezTo>
                  <a:cubicBezTo>
                    <a:pt x="115" y="196"/>
                    <a:pt x="127" y="203"/>
                    <a:pt x="151" y="215"/>
                  </a:cubicBezTo>
                  <a:cubicBezTo>
                    <a:pt x="172" y="225"/>
                    <a:pt x="187" y="233"/>
                    <a:pt x="193" y="239"/>
                  </a:cubicBezTo>
                  <a:cubicBezTo>
                    <a:pt x="204" y="250"/>
                    <a:pt x="207" y="271"/>
                    <a:pt x="207" y="282"/>
                  </a:cubicBezTo>
                  <a:cubicBezTo>
                    <a:pt x="92" y="282"/>
                    <a:pt x="92" y="282"/>
                    <a:pt x="92" y="282"/>
                  </a:cubicBezTo>
                  <a:cubicBezTo>
                    <a:pt x="130" y="307"/>
                    <a:pt x="130" y="307"/>
                    <a:pt x="130" y="307"/>
                  </a:cubicBezTo>
                  <a:cubicBezTo>
                    <a:pt x="207" y="307"/>
                    <a:pt x="207" y="307"/>
                    <a:pt x="207" y="307"/>
                  </a:cubicBezTo>
                  <a:cubicBezTo>
                    <a:pt x="214" y="307"/>
                    <a:pt x="220" y="304"/>
                    <a:pt x="225" y="300"/>
                  </a:cubicBezTo>
                  <a:cubicBezTo>
                    <a:pt x="230" y="295"/>
                    <a:pt x="233" y="288"/>
                    <a:pt x="233" y="281"/>
                  </a:cubicBezTo>
                  <a:cubicBezTo>
                    <a:pt x="233" y="275"/>
                    <a:pt x="231" y="241"/>
                    <a:pt x="211" y="2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46"/>
          <p:cNvGrpSpPr>
            <a:grpSpLocks noChangeAspect="1"/>
          </p:cNvGrpSpPr>
          <p:nvPr/>
        </p:nvGrpSpPr>
        <p:grpSpPr bwMode="auto">
          <a:xfrm>
            <a:off x="4102154" y="1778958"/>
            <a:ext cx="831850" cy="885825"/>
            <a:chOff x="3578" y="1881"/>
            <a:chExt cx="524" cy="558"/>
          </a:xfrm>
          <a:solidFill>
            <a:schemeClr val="bg1"/>
          </a:solidFill>
        </p:grpSpPr>
        <p:sp>
          <p:nvSpPr>
            <p:cNvPr id="80" name="Rectangle 47"/>
            <p:cNvSpPr>
              <a:spLocks noChangeArrowheads="1"/>
            </p:cNvSpPr>
            <p:nvPr/>
          </p:nvSpPr>
          <p:spPr bwMode="auto">
            <a:xfrm>
              <a:off x="3927" y="2020"/>
              <a:ext cx="36"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48"/>
            <p:cNvSpPr>
              <a:spLocks noChangeArrowheads="1"/>
            </p:cNvSpPr>
            <p:nvPr/>
          </p:nvSpPr>
          <p:spPr bwMode="auto">
            <a:xfrm>
              <a:off x="3927" y="1950"/>
              <a:ext cx="36" cy="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49"/>
            <p:cNvSpPr>
              <a:spLocks noChangeArrowheads="1"/>
            </p:cNvSpPr>
            <p:nvPr/>
          </p:nvSpPr>
          <p:spPr bwMode="auto">
            <a:xfrm>
              <a:off x="3927" y="2230"/>
              <a:ext cx="36"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50"/>
            <p:cNvSpPr>
              <a:spLocks noChangeArrowheads="1"/>
            </p:cNvSpPr>
            <p:nvPr/>
          </p:nvSpPr>
          <p:spPr bwMode="auto">
            <a:xfrm>
              <a:off x="3927" y="2160"/>
              <a:ext cx="36" cy="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51"/>
            <p:cNvSpPr>
              <a:spLocks noChangeArrowheads="1"/>
            </p:cNvSpPr>
            <p:nvPr/>
          </p:nvSpPr>
          <p:spPr bwMode="auto">
            <a:xfrm>
              <a:off x="3927" y="2091"/>
              <a:ext cx="36" cy="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52"/>
            <p:cNvSpPr>
              <a:spLocks noChangeArrowheads="1"/>
            </p:cNvSpPr>
            <p:nvPr/>
          </p:nvSpPr>
          <p:spPr bwMode="auto">
            <a:xfrm>
              <a:off x="3648" y="2265"/>
              <a:ext cx="35" cy="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53"/>
            <p:cNvSpPr>
              <a:spLocks noChangeArrowheads="1"/>
            </p:cNvSpPr>
            <p:nvPr/>
          </p:nvSpPr>
          <p:spPr bwMode="auto">
            <a:xfrm>
              <a:off x="3648" y="2055"/>
              <a:ext cx="35" cy="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54"/>
            <p:cNvSpPr>
              <a:spLocks noChangeArrowheads="1"/>
            </p:cNvSpPr>
            <p:nvPr/>
          </p:nvSpPr>
          <p:spPr bwMode="auto">
            <a:xfrm>
              <a:off x="3648" y="2334"/>
              <a:ext cx="35"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55"/>
            <p:cNvSpPr>
              <a:spLocks noChangeArrowheads="1"/>
            </p:cNvSpPr>
            <p:nvPr/>
          </p:nvSpPr>
          <p:spPr bwMode="auto">
            <a:xfrm>
              <a:off x="3927" y="2299"/>
              <a:ext cx="36"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56"/>
            <p:cNvSpPr>
              <a:spLocks noChangeArrowheads="1"/>
            </p:cNvSpPr>
            <p:nvPr/>
          </p:nvSpPr>
          <p:spPr bwMode="auto">
            <a:xfrm>
              <a:off x="3648" y="2125"/>
              <a:ext cx="35"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57"/>
            <p:cNvSpPr>
              <a:spLocks noChangeArrowheads="1"/>
            </p:cNvSpPr>
            <p:nvPr/>
          </p:nvSpPr>
          <p:spPr bwMode="auto">
            <a:xfrm>
              <a:off x="3648" y="2194"/>
              <a:ext cx="35" cy="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58"/>
            <p:cNvSpPr>
              <a:spLocks noEditPoints="1"/>
            </p:cNvSpPr>
            <p:nvPr/>
          </p:nvSpPr>
          <p:spPr bwMode="auto">
            <a:xfrm>
              <a:off x="3578" y="1881"/>
              <a:ext cx="524" cy="558"/>
            </a:xfrm>
            <a:custGeom>
              <a:avLst/>
              <a:gdLst>
                <a:gd name="T0" fmla="*/ 358 w 384"/>
                <a:gd name="T1" fmla="*/ 179 h 410"/>
                <a:gd name="T2" fmla="*/ 333 w 384"/>
                <a:gd name="T3" fmla="*/ 179 h 410"/>
                <a:gd name="T4" fmla="*/ 333 w 384"/>
                <a:gd name="T5" fmla="*/ 26 h 410"/>
                <a:gd name="T6" fmla="*/ 307 w 384"/>
                <a:gd name="T7" fmla="*/ 0 h 410"/>
                <a:gd name="T8" fmla="*/ 128 w 384"/>
                <a:gd name="T9" fmla="*/ 0 h 410"/>
                <a:gd name="T10" fmla="*/ 102 w 384"/>
                <a:gd name="T11" fmla="*/ 26 h 410"/>
                <a:gd name="T12" fmla="*/ 102 w 384"/>
                <a:gd name="T13" fmla="*/ 77 h 410"/>
                <a:gd name="T14" fmla="*/ 26 w 384"/>
                <a:gd name="T15" fmla="*/ 77 h 410"/>
                <a:gd name="T16" fmla="*/ 0 w 384"/>
                <a:gd name="T17" fmla="*/ 102 h 410"/>
                <a:gd name="T18" fmla="*/ 0 w 384"/>
                <a:gd name="T19" fmla="*/ 384 h 410"/>
                <a:gd name="T20" fmla="*/ 26 w 384"/>
                <a:gd name="T21" fmla="*/ 410 h 410"/>
                <a:gd name="T22" fmla="*/ 358 w 384"/>
                <a:gd name="T23" fmla="*/ 410 h 410"/>
                <a:gd name="T24" fmla="*/ 384 w 384"/>
                <a:gd name="T25" fmla="*/ 384 h 410"/>
                <a:gd name="T26" fmla="*/ 384 w 384"/>
                <a:gd name="T27" fmla="*/ 205 h 410"/>
                <a:gd name="T28" fmla="*/ 358 w 384"/>
                <a:gd name="T29" fmla="*/ 179 h 410"/>
                <a:gd name="T30" fmla="*/ 102 w 384"/>
                <a:gd name="T31" fmla="*/ 384 h 410"/>
                <a:gd name="T32" fmla="*/ 26 w 384"/>
                <a:gd name="T33" fmla="*/ 384 h 410"/>
                <a:gd name="T34" fmla="*/ 26 w 384"/>
                <a:gd name="T35" fmla="*/ 102 h 410"/>
                <a:gd name="T36" fmla="*/ 102 w 384"/>
                <a:gd name="T37" fmla="*/ 102 h 410"/>
                <a:gd name="T38" fmla="*/ 102 w 384"/>
                <a:gd name="T39" fmla="*/ 384 h 410"/>
                <a:gd name="T40" fmla="*/ 307 w 384"/>
                <a:gd name="T41" fmla="*/ 384 h 410"/>
                <a:gd name="T42" fmla="*/ 230 w 384"/>
                <a:gd name="T43" fmla="*/ 384 h 410"/>
                <a:gd name="T44" fmla="*/ 230 w 384"/>
                <a:gd name="T45" fmla="*/ 307 h 410"/>
                <a:gd name="T46" fmla="*/ 205 w 384"/>
                <a:gd name="T47" fmla="*/ 307 h 410"/>
                <a:gd name="T48" fmla="*/ 205 w 384"/>
                <a:gd name="T49" fmla="*/ 384 h 410"/>
                <a:gd name="T50" fmla="*/ 128 w 384"/>
                <a:gd name="T51" fmla="*/ 384 h 410"/>
                <a:gd name="T52" fmla="*/ 128 w 384"/>
                <a:gd name="T53" fmla="*/ 26 h 410"/>
                <a:gd name="T54" fmla="*/ 307 w 384"/>
                <a:gd name="T55" fmla="*/ 26 h 410"/>
                <a:gd name="T56" fmla="*/ 307 w 384"/>
                <a:gd name="T57" fmla="*/ 384 h 410"/>
                <a:gd name="T58" fmla="*/ 358 w 384"/>
                <a:gd name="T59" fmla="*/ 384 h 410"/>
                <a:gd name="T60" fmla="*/ 333 w 384"/>
                <a:gd name="T61" fmla="*/ 384 h 410"/>
                <a:gd name="T62" fmla="*/ 333 w 384"/>
                <a:gd name="T63" fmla="*/ 358 h 410"/>
                <a:gd name="T64" fmla="*/ 358 w 384"/>
                <a:gd name="T65" fmla="*/ 358 h 410"/>
                <a:gd name="T66" fmla="*/ 358 w 384"/>
                <a:gd name="T67" fmla="*/ 384 h 410"/>
                <a:gd name="T68" fmla="*/ 358 w 384"/>
                <a:gd name="T69" fmla="*/ 333 h 410"/>
                <a:gd name="T70" fmla="*/ 333 w 384"/>
                <a:gd name="T71" fmla="*/ 333 h 410"/>
                <a:gd name="T72" fmla="*/ 333 w 384"/>
                <a:gd name="T73" fmla="*/ 307 h 410"/>
                <a:gd name="T74" fmla="*/ 358 w 384"/>
                <a:gd name="T75" fmla="*/ 307 h 410"/>
                <a:gd name="T76" fmla="*/ 358 w 384"/>
                <a:gd name="T77" fmla="*/ 333 h 410"/>
                <a:gd name="T78" fmla="*/ 358 w 384"/>
                <a:gd name="T79" fmla="*/ 282 h 410"/>
                <a:gd name="T80" fmla="*/ 333 w 384"/>
                <a:gd name="T81" fmla="*/ 282 h 410"/>
                <a:gd name="T82" fmla="*/ 333 w 384"/>
                <a:gd name="T83" fmla="*/ 256 h 410"/>
                <a:gd name="T84" fmla="*/ 358 w 384"/>
                <a:gd name="T85" fmla="*/ 256 h 410"/>
                <a:gd name="T86" fmla="*/ 358 w 384"/>
                <a:gd name="T87" fmla="*/ 282 h 410"/>
                <a:gd name="T88" fmla="*/ 358 w 384"/>
                <a:gd name="T89" fmla="*/ 230 h 410"/>
                <a:gd name="T90" fmla="*/ 333 w 384"/>
                <a:gd name="T91" fmla="*/ 230 h 410"/>
                <a:gd name="T92" fmla="*/ 333 w 384"/>
                <a:gd name="T93" fmla="*/ 205 h 410"/>
                <a:gd name="T94" fmla="*/ 358 w 384"/>
                <a:gd name="T95" fmla="*/ 205 h 410"/>
                <a:gd name="T96" fmla="*/ 358 w 384"/>
                <a:gd name="T97" fmla="*/ 23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4" h="410">
                  <a:moveTo>
                    <a:pt x="358" y="179"/>
                  </a:moveTo>
                  <a:cubicBezTo>
                    <a:pt x="333" y="179"/>
                    <a:pt x="333" y="179"/>
                    <a:pt x="333" y="179"/>
                  </a:cubicBezTo>
                  <a:cubicBezTo>
                    <a:pt x="333" y="26"/>
                    <a:pt x="333" y="26"/>
                    <a:pt x="333" y="26"/>
                  </a:cubicBezTo>
                  <a:cubicBezTo>
                    <a:pt x="333" y="11"/>
                    <a:pt x="321" y="0"/>
                    <a:pt x="307" y="0"/>
                  </a:cubicBezTo>
                  <a:cubicBezTo>
                    <a:pt x="128" y="0"/>
                    <a:pt x="128" y="0"/>
                    <a:pt x="128" y="0"/>
                  </a:cubicBezTo>
                  <a:cubicBezTo>
                    <a:pt x="114" y="0"/>
                    <a:pt x="102" y="11"/>
                    <a:pt x="102" y="26"/>
                  </a:cubicBezTo>
                  <a:cubicBezTo>
                    <a:pt x="102" y="77"/>
                    <a:pt x="102" y="77"/>
                    <a:pt x="102" y="77"/>
                  </a:cubicBezTo>
                  <a:cubicBezTo>
                    <a:pt x="26" y="77"/>
                    <a:pt x="26" y="77"/>
                    <a:pt x="26" y="77"/>
                  </a:cubicBezTo>
                  <a:cubicBezTo>
                    <a:pt x="11" y="77"/>
                    <a:pt x="0" y="88"/>
                    <a:pt x="0" y="102"/>
                  </a:cubicBezTo>
                  <a:cubicBezTo>
                    <a:pt x="0" y="384"/>
                    <a:pt x="0" y="384"/>
                    <a:pt x="0" y="384"/>
                  </a:cubicBezTo>
                  <a:cubicBezTo>
                    <a:pt x="0" y="398"/>
                    <a:pt x="11" y="410"/>
                    <a:pt x="26" y="410"/>
                  </a:cubicBezTo>
                  <a:cubicBezTo>
                    <a:pt x="358" y="410"/>
                    <a:pt x="358" y="410"/>
                    <a:pt x="358" y="410"/>
                  </a:cubicBezTo>
                  <a:cubicBezTo>
                    <a:pt x="373" y="410"/>
                    <a:pt x="384" y="398"/>
                    <a:pt x="384" y="384"/>
                  </a:cubicBezTo>
                  <a:cubicBezTo>
                    <a:pt x="384" y="205"/>
                    <a:pt x="384" y="205"/>
                    <a:pt x="384" y="205"/>
                  </a:cubicBezTo>
                  <a:cubicBezTo>
                    <a:pt x="384" y="191"/>
                    <a:pt x="373" y="179"/>
                    <a:pt x="358" y="179"/>
                  </a:cubicBezTo>
                  <a:close/>
                  <a:moveTo>
                    <a:pt x="102" y="384"/>
                  </a:moveTo>
                  <a:cubicBezTo>
                    <a:pt x="26" y="384"/>
                    <a:pt x="26" y="384"/>
                    <a:pt x="26" y="384"/>
                  </a:cubicBezTo>
                  <a:cubicBezTo>
                    <a:pt x="26" y="102"/>
                    <a:pt x="26" y="102"/>
                    <a:pt x="26" y="102"/>
                  </a:cubicBezTo>
                  <a:cubicBezTo>
                    <a:pt x="102" y="102"/>
                    <a:pt x="102" y="102"/>
                    <a:pt x="102" y="102"/>
                  </a:cubicBezTo>
                  <a:lnTo>
                    <a:pt x="102" y="384"/>
                  </a:lnTo>
                  <a:close/>
                  <a:moveTo>
                    <a:pt x="307" y="384"/>
                  </a:moveTo>
                  <a:cubicBezTo>
                    <a:pt x="230" y="384"/>
                    <a:pt x="230" y="384"/>
                    <a:pt x="230" y="384"/>
                  </a:cubicBezTo>
                  <a:cubicBezTo>
                    <a:pt x="230" y="307"/>
                    <a:pt x="230" y="307"/>
                    <a:pt x="230" y="307"/>
                  </a:cubicBezTo>
                  <a:cubicBezTo>
                    <a:pt x="205" y="307"/>
                    <a:pt x="205" y="307"/>
                    <a:pt x="205" y="307"/>
                  </a:cubicBezTo>
                  <a:cubicBezTo>
                    <a:pt x="205" y="384"/>
                    <a:pt x="205" y="384"/>
                    <a:pt x="205" y="384"/>
                  </a:cubicBezTo>
                  <a:cubicBezTo>
                    <a:pt x="128" y="384"/>
                    <a:pt x="128" y="384"/>
                    <a:pt x="128" y="384"/>
                  </a:cubicBezTo>
                  <a:cubicBezTo>
                    <a:pt x="128" y="26"/>
                    <a:pt x="128" y="26"/>
                    <a:pt x="128" y="26"/>
                  </a:cubicBezTo>
                  <a:cubicBezTo>
                    <a:pt x="307" y="26"/>
                    <a:pt x="307" y="26"/>
                    <a:pt x="307" y="26"/>
                  </a:cubicBezTo>
                  <a:lnTo>
                    <a:pt x="307" y="384"/>
                  </a:lnTo>
                  <a:close/>
                  <a:moveTo>
                    <a:pt x="358" y="384"/>
                  </a:moveTo>
                  <a:cubicBezTo>
                    <a:pt x="333" y="384"/>
                    <a:pt x="333" y="384"/>
                    <a:pt x="333" y="384"/>
                  </a:cubicBezTo>
                  <a:cubicBezTo>
                    <a:pt x="333" y="358"/>
                    <a:pt x="333" y="358"/>
                    <a:pt x="333" y="358"/>
                  </a:cubicBezTo>
                  <a:cubicBezTo>
                    <a:pt x="358" y="358"/>
                    <a:pt x="358" y="358"/>
                    <a:pt x="358" y="358"/>
                  </a:cubicBezTo>
                  <a:lnTo>
                    <a:pt x="358" y="384"/>
                  </a:lnTo>
                  <a:close/>
                  <a:moveTo>
                    <a:pt x="358" y="333"/>
                  </a:moveTo>
                  <a:cubicBezTo>
                    <a:pt x="333" y="333"/>
                    <a:pt x="333" y="333"/>
                    <a:pt x="333" y="333"/>
                  </a:cubicBezTo>
                  <a:cubicBezTo>
                    <a:pt x="333" y="307"/>
                    <a:pt x="333" y="307"/>
                    <a:pt x="333" y="307"/>
                  </a:cubicBezTo>
                  <a:cubicBezTo>
                    <a:pt x="358" y="307"/>
                    <a:pt x="358" y="307"/>
                    <a:pt x="358" y="307"/>
                  </a:cubicBezTo>
                  <a:lnTo>
                    <a:pt x="358" y="333"/>
                  </a:lnTo>
                  <a:close/>
                  <a:moveTo>
                    <a:pt x="358" y="282"/>
                  </a:moveTo>
                  <a:cubicBezTo>
                    <a:pt x="333" y="282"/>
                    <a:pt x="333" y="282"/>
                    <a:pt x="333" y="282"/>
                  </a:cubicBezTo>
                  <a:cubicBezTo>
                    <a:pt x="333" y="256"/>
                    <a:pt x="333" y="256"/>
                    <a:pt x="333" y="256"/>
                  </a:cubicBezTo>
                  <a:cubicBezTo>
                    <a:pt x="358" y="256"/>
                    <a:pt x="358" y="256"/>
                    <a:pt x="358" y="256"/>
                  </a:cubicBezTo>
                  <a:lnTo>
                    <a:pt x="358" y="282"/>
                  </a:lnTo>
                  <a:close/>
                  <a:moveTo>
                    <a:pt x="358" y="230"/>
                  </a:moveTo>
                  <a:cubicBezTo>
                    <a:pt x="333" y="230"/>
                    <a:pt x="333" y="230"/>
                    <a:pt x="333" y="230"/>
                  </a:cubicBezTo>
                  <a:cubicBezTo>
                    <a:pt x="333" y="205"/>
                    <a:pt x="333" y="205"/>
                    <a:pt x="333" y="205"/>
                  </a:cubicBezTo>
                  <a:cubicBezTo>
                    <a:pt x="358" y="205"/>
                    <a:pt x="358" y="205"/>
                    <a:pt x="358" y="205"/>
                  </a:cubicBezTo>
                  <a:lnTo>
                    <a:pt x="35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59"/>
            <p:cNvSpPr>
              <a:spLocks noChangeArrowheads="1"/>
            </p:cNvSpPr>
            <p:nvPr/>
          </p:nvSpPr>
          <p:spPr bwMode="auto">
            <a:xfrm>
              <a:off x="3788" y="2160"/>
              <a:ext cx="34" cy="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60"/>
            <p:cNvSpPr>
              <a:spLocks noChangeArrowheads="1"/>
            </p:cNvSpPr>
            <p:nvPr/>
          </p:nvSpPr>
          <p:spPr bwMode="auto">
            <a:xfrm>
              <a:off x="3788" y="2020"/>
              <a:ext cx="34"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61"/>
            <p:cNvSpPr>
              <a:spLocks noChangeArrowheads="1"/>
            </p:cNvSpPr>
            <p:nvPr/>
          </p:nvSpPr>
          <p:spPr bwMode="auto">
            <a:xfrm>
              <a:off x="3788" y="2091"/>
              <a:ext cx="34" cy="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62"/>
            <p:cNvSpPr>
              <a:spLocks noChangeArrowheads="1"/>
            </p:cNvSpPr>
            <p:nvPr/>
          </p:nvSpPr>
          <p:spPr bwMode="auto">
            <a:xfrm>
              <a:off x="3788" y="2230"/>
              <a:ext cx="34"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63"/>
            <p:cNvSpPr>
              <a:spLocks noChangeArrowheads="1"/>
            </p:cNvSpPr>
            <p:nvPr/>
          </p:nvSpPr>
          <p:spPr bwMode="auto">
            <a:xfrm>
              <a:off x="3788" y="2299"/>
              <a:ext cx="34"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64"/>
            <p:cNvSpPr>
              <a:spLocks noChangeArrowheads="1"/>
            </p:cNvSpPr>
            <p:nvPr/>
          </p:nvSpPr>
          <p:spPr bwMode="auto">
            <a:xfrm>
              <a:off x="3858" y="2020"/>
              <a:ext cx="34" cy="35"/>
            </a:xfrm>
            <a:prstGeom prst="rect">
              <a:avLst/>
            </a:prstGeom>
            <a:solidFill>
              <a:srgbClr val="E50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65"/>
            <p:cNvSpPr>
              <a:spLocks noChangeArrowheads="1"/>
            </p:cNvSpPr>
            <p:nvPr/>
          </p:nvSpPr>
          <p:spPr bwMode="auto">
            <a:xfrm>
              <a:off x="3858" y="2091"/>
              <a:ext cx="34" cy="34"/>
            </a:xfrm>
            <a:prstGeom prst="rect">
              <a:avLst/>
            </a:prstGeom>
            <a:solidFill>
              <a:srgbClr val="E50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66"/>
            <p:cNvSpPr>
              <a:spLocks noChangeArrowheads="1"/>
            </p:cNvSpPr>
            <p:nvPr/>
          </p:nvSpPr>
          <p:spPr bwMode="auto">
            <a:xfrm>
              <a:off x="3858" y="1950"/>
              <a:ext cx="34" cy="36"/>
            </a:xfrm>
            <a:prstGeom prst="rect">
              <a:avLst/>
            </a:prstGeom>
            <a:solidFill>
              <a:srgbClr val="E50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67"/>
            <p:cNvSpPr>
              <a:spLocks noChangeArrowheads="1"/>
            </p:cNvSpPr>
            <p:nvPr/>
          </p:nvSpPr>
          <p:spPr bwMode="auto">
            <a:xfrm>
              <a:off x="3788" y="1950"/>
              <a:ext cx="34" cy="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68"/>
            <p:cNvSpPr>
              <a:spLocks noChangeArrowheads="1"/>
            </p:cNvSpPr>
            <p:nvPr/>
          </p:nvSpPr>
          <p:spPr bwMode="auto">
            <a:xfrm>
              <a:off x="3858" y="2160"/>
              <a:ext cx="34" cy="34"/>
            </a:xfrm>
            <a:prstGeom prst="rect">
              <a:avLst/>
            </a:prstGeom>
            <a:solidFill>
              <a:srgbClr val="E50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69"/>
            <p:cNvSpPr>
              <a:spLocks noChangeArrowheads="1"/>
            </p:cNvSpPr>
            <p:nvPr/>
          </p:nvSpPr>
          <p:spPr bwMode="auto">
            <a:xfrm>
              <a:off x="3858" y="2230"/>
              <a:ext cx="34" cy="35"/>
            </a:xfrm>
            <a:prstGeom prst="rect">
              <a:avLst/>
            </a:prstGeom>
            <a:solidFill>
              <a:srgbClr val="E50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 name="Group 103"/>
          <p:cNvGrpSpPr/>
          <p:nvPr/>
        </p:nvGrpSpPr>
        <p:grpSpPr>
          <a:xfrm>
            <a:off x="5896713" y="4234489"/>
            <a:ext cx="544588" cy="902503"/>
            <a:chOff x="5823706" y="3129700"/>
            <a:chExt cx="544588" cy="902503"/>
          </a:xfrm>
        </p:grpSpPr>
        <p:sp>
          <p:nvSpPr>
            <p:cNvPr id="103" name="Oval 102"/>
            <p:cNvSpPr/>
            <p:nvPr/>
          </p:nvSpPr>
          <p:spPr>
            <a:xfrm>
              <a:off x="5823706" y="3129700"/>
              <a:ext cx="251220" cy="251216"/>
            </a:xfrm>
            <a:prstGeom prst="ellipse">
              <a:avLst/>
            </a:prstGeom>
            <a:noFill/>
            <a:ln w="28575">
              <a:solidFill>
                <a:srgbClr val="E50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23"/>
            <p:cNvSpPr>
              <a:spLocks noEditPoints="1"/>
            </p:cNvSpPr>
            <p:nvPr/>
          </p:nvSpPr>
          <p:spPr bwMode="auto">
            <a:xfrm>
              <a:off x="5823706" y="3178793"/>
              <a:ext cx="544588" cy="853410"/>
            </a:xfrm>
            <a:custGeom>
              <a:avLst/>
              <a:gdLst>
                <a:gd name="T0" fmla="*/ 209 w 211"/>
                <a:gd name="T1" fmla="*/ 260 h 333"/>
                <a:gd name="T2" fmla="*/ 199 w 211"/>
                <a:gd name="T3" fmla="*/ 237 h 333"/>
                <a:gd name="T4" fmla="*/ 198 w 211"/>
                <a:gd name="T5" fmla="*/ 208 h 333"/>
                <a:gd name="T6" fmla="*/ 195 w 211"/>
                <a:gd name="T7" fmla="*/ 163 h 333"/>
                <a:gd name="T8" fmla="*/ 188 w 211"/>
                <a:gd name="T9" fmla="*/ 140 h 333"/>
                <a:gd name="T10" fmla="*/ 175 w 211"/>
                <a:gd name="T11" fmla="*/ 113 h 333"/>
                <a:gd name="T12" fmla="*/ 162 w 211"/>
                <a:gd name="T13" fmla="*/ 111 h 333"/>
                <a:gd name="T14" fmla="*/ 151 w 211"/>
                <a:gd name="T15" fmla="*/ 90 h 333"/>
                <a:gd name="T16" fmla="*/ 139 w 211"/>
                <a:gd name="T17" fmla="*/ 85 h 333"/>
                <a:gd name="T18" fmla="*/ 128 w 211"/>
                <a:gd name="T19" fmla="*/ 59 h 333"/>
                <a:gd name="T20" fmla="*/ 112 w 211"/>
                <a:gd name="T21" fmla="*/ 56 h 333"/>
                <a:gd name="T22" fmla="*/ 103 w 211"/>
                <a:gd name="T23" fmla="*/ 63 h 333"/>
                <a:gd name="T24" fmla="*/ 89 w 211"/>
                <a:gd name="T25" fmla="*/ 76 h 333"/>
                <a:gd name="T26" fmla="*/ 84 w 211"/>
                <a:gd name="T27" fmla="*/ 65 h 333"/>
                <a:gd name="T28" fmla="*/ 72 w 211"/>
                <a:gd name="T29" fmla="*/ 46 h 333"/>
                <a:gd name="T30" fmla="*/ 78 w 211"/>
                <a:gd name="T31" fmla="*/ 29 h 333"/>
                <a:gd name="T32" fmla="*/ 49 w 211"/>
                <a:gd name="T33" fmla="*/ 0 h 333"/>
                <a:gd name="T34" fmla="*/ 20 w 211"/>
                <a:gd name="T35" fmla="*/ 29 h 333"/>
                <a:gd name="T36" fmla="*/ 42 w 211"/>
                <a:gd name="T37" fmla="*/ 57 h 333"/>
                <a:gd name="T38" fmla="*/ 45 w 211"/>
                <a:gd name="T39" fmla="*/ 66 h 333"/>
                <a:gd name="T40" fmla="*/ 54 w 211"/>
                <a:gd name="T41" fmla="*/ 91 h 333"/>
                <a:gd name="T42" fmla="*/ 63 w 211"/>
                <a:gd name="T43" fmla="*/ 121 h 333"/>
                <a:gd name="T44" fmla="*/ 63 w 211"/>
                <a:gd name="T45" fmla="*/ 146 h 333"/>
                <a:gd name="T46" fmla="*/ 62 w 211"/>
                <a:gd name="T47" fmla="*/ 164 h 333"/>
                <a:gd name="T48" fmla="*/ 57 w 211"/>
                <a:gd name="T49" fmla="*/ 179 h 333"/>
                <a:gd name="T50" fmla="*/ 57 w 211"/>
                <a:gd name="T51" fmla="*/ 184 h 333"/>
                <a:gd name="T52" fmla="*/ 53 w 211"/>
                <a:gd name="T53" fmla="*/ 184 h 333"/>
                <a:gd name="T54" fmla="*/ 50 w 211"/>
                <a:gd name="T55" fmla="*/ 187 h 333"/>
                <a:gd name="T56" fmla="*/ 47 w 211"/>
                <a:gd name="T57" fmla="*/ 184 h 333"/>
                <a:gd name="T58" fmla="*/ 47 w 211"/>
                <a:gd name="T59" fmla="*/ 181 h 333"/>
                <a:gd name="T60" fmla="*/ 43 w 211"/>
                <a:gd name="T61" fmla="*/ 171 h 333"/>
                <a:gd name="T62" fmla="*/ 41 w 211"/>
                <a:gd name="T63" fmla="*/ 164 h 333"/>
                <a:gd name="T64" fmla="*/ 38 w 211"/>
                <a:gd name="T65" fmla="*/ 158 h 333"/>
                <a:gd name="T66" fmla="*/ 37 w 211"/>
                <a:gd name="T67" fmla="*/ 145 h 333"/>
                <a:gd name="T68" fmla="*/ 22 w 211"/>
                <a:gd name="T69" fmla="*/ 123 h 333"/>
                <a:gd name="T70" fmla="*/ 8 w 211"/>
                <a:gd name="T71" fmla="*/ 118 h 333"/>
                <a:gd name="T72" fmla="*/ 1 w 211"/>
                <a:gd name="T73" fmla="*/ 132 h 333"/>
                <a:gd name="T74" fmla="*/ 4 w 211"/>
                <a:gd name="T75" fmla="*/ 145 h 333"/>
                <a:gd name="T76" fmla="*/ 2 w 211"/>
                <a:gd name="T77" fmla="*/ 165 h 333"/>
                <a:gd name="T78" fmla="*/ 8 w 211"/>
                <a:gd name="T79" fmla="*/ 188 h 333"/>
                <a:gd name="T80" fmla="*/ 14 w 211"/>
                <a:gd name="T81" fmla="*/ 203 h 333"/>
                <a:gd name="T82" fmla="*/ 18 w 211"/>
                <a:gd name="T83" fmla="*/ 221 h 333"/>
                <a:gd name="T84" fmla="*/ 60 w 211"/>
                <a:gd name="T85" fmla="*/ 260 h 333"/>
                <a:gd name="T86" fmla="*/ 91 w 211"/>
                <a:gd name="T87" fmla="*/ 278 h 333"/>
                <a:gd name="T88" fmla="*/ 104 w 211"/>
                <a:gd name="T89" fmla="*/ 300 h 333"/>
                <a:gd name="T90" fmla="*/ 207 w 211"/>
                <a:gd name="T91" fmla="*/ 277 h 333"/>
                <a:gd name="T92" fmla="*/ 209 w 211"/>
                <a:gd name="T93" fmla="*/ 260 h 333"/>
                <a:gd name="T94" fmla="*/ 31 w 211"/>
                <a:gd name="T95" fmla="*/ 29 h 333"/>
                <a:gd name="T96" fmla="*/ 49 w 211"/>
                <a:gd name="T97" fmla="*/ 11 h 333"/>
                <a:gd name="T98" fmla="*/ 67 w 211"/>
                <a:gd name="T99" fmla="*/ 29 h 333"/>
                <a:gd name="T100" fmla="*/ 66 w 211"/>
                <a:gd name="T101" fmla="*/ 34 h 333"/>
                <a:gd name="T102" fmla="*/ 45 w 211"/>
                <a:gd name="T103" fmla="*/ 17 h 333"/>
                <a:gd name="T104" fmla="*/ 37 w 211"/>
                <a:gd name="T105" fmla="*/ 28 h 333"/>
                <a:gd name="T106" fmla="*/ 39 w 211"/>
                <a:gd name="T107" fmla="*/ 44 h 333"/>
                <a:gd name="T108" fmla="*/ 31 w 211"/>
                <a:gd name="T109" fmla="*/ 29 h 333"/>
                <a:gd name="T110" fmla="*/ 31 w 211"/>
                <a:gd name="T111" fmla="*/ 29 h 333"/>
                <a:gd name="T112" fmla="*/ 31 w 211"/>
                <a:gd name="T113" fmla="*/ 2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1" h="333">
                  <a:moveTo>
                    <a:pt x="209" y="260"/>
                  </a:moveTo>
                  <a:cubicBezTo>
                    <a:pt x="199" y="241"/>
                    <a:pt x="201" y="246"/>
                    <a:pt x="199" y="237"/>
                  </a:cubicBezTo>
                  <a:cubicBezTo>
                    <a:pt x="197" y="228"/>
                    <a:pt x="198" y="219"/>
                    <a:pt x="198" y="208"/>
                  </a:cubicBezTo>
                  <a:cubicBezTo>
                    <a:pt x="197" y="193"/>
                    <a:pt x="195" y="177"/>
                    <a:pt x="195" y="163"/>
                  </a:cubicBezTo>
                  <a:cubicBezTo>
                    <a:pt x="195" y="151"/>
                    <a:pt x="191" y="148"/>
                    <a:pt x="188" y="140"/>
                  </a:cubicBezTo>
                  <a:cubicBezTo>
                    <a:pt x="184" y="129"/>
                    <a:pt x="181" y="118"/>
                    <a:pt x="175" y="113"/>
                  </a:cubicBezTo>
                  <a:cubicBezTo>
                    <a:pt x="169" y="106"/>
                    <a:pt x="162" y="111"/>
                    <a:pt x="162" y="111"/>
                  </a:cubicBezTo>
                  <a:cubicBezTo>
                    <a:pt x="157" y="99"/>
                    <a:pt x="156" y="96"/>
                    <a:pt x="151" y="90"/>
                  </a:cubicBezTo>
                  <a:cubicBezTo>
                    <a:pt x="147" y="84"/>
                    <a:pt x="139" y="85"/>
                    <a:pt x="139" y="85"/>
                  </a:cubicBezTo>
                  <a:cubicBezTo>
                    <a:pt x="139" y="85"/>
                    <a:pt x="136" y="67"/>
                    <a:pt x="128" y="59"/>
                  </a:cubicBezTo>
                  <a:cubicBezTo>
                    <a:pt x="124" y="54"/>
                    <a:pt x="115" y="54"/>
                    <a:pt x="112" y="56"/>
                  </a:cubicBezTo>
                  <a:cubicBezTo>
                    <a:pt x="109" y="57"/>
                    <a:pt x="106" y="61"/>
                    <a:pt x="103" y="63"/>
                  </a:cubicBezTo>
                  <a:cubicBezTo>
                    <a:pt x="97" y="68"/>
                    <a:pt x="89" y="76"/>
                    <a:pt x="89" y="76"/>
                  </a:cubicBezTo>
                  <a:cubicBezTo>
                    <a:pt x="89" y="76"/>
                    <a:pt x="87" y="72"/>
                    <a:pt x="84" y="65"/>
                  </a:cubicBezTo>
                  <a:cubicBezTo>
                    <a:pt x="81" y="60"/>
                    <a:pt x="76" y="53"/>
                    <a:pt x="72" y="46"/>
                  </a:cubicBezTo>
                  <a:cubicBezTo>
                    <a:pt x="76" y="42"/>
                    <a:pt x="78" y="36"/>
                    <a:pt x="78" y="29"/>
                  </a:cubicBezTo>
                  <a:cubicBezTo>
                    <a:pt x="78" y="13"/>
                    <a:pt x="65" y="0"/>
                    <a:pt x="49" y="0"/>
                  </a:cubicBezTo>
                  <a:cubicBezTo>
                    <a:pt x="33" y="0"/>
                    <a:pt x="20" y="13"/>
                    <a:pt x="20" y="29"/>
                  </a:cubicBezTo>
                  <a:cubicBezTo>
                    <a:pt x="20" y="43"/>
                    <a:pt x="30" y="54"/>
                    <a:pt x="42" y="57"/>
                  </a:cubicBezTo>
                  <a:cubicBezTo>
                    <a:pt x="43" y="60"/>
                    <a:pt x="44" y="63"/>
                    <a:pt x="45" y="66"/>
                  </a:cubicBezTo>
                  <a:cubicBezTo>
                    <a:pt x="47" y="73"/>
                    <a:pt x="51" y="83"/>
                    <a:pt x="54" y="91"/>
                  </a:cubicBezTo>
                  <a:cubicBezTo>
                    <a:pt x="58" y="101"/>
                    <a:pt x="61" y="110"/>
                    <a:pt x="63" y="121"/>
                  </a:cubicBezTo>
                  <a:cubicBezTo>
                    <a:pt x="65" y="129"/>
                    <a:pt x="64" y="138"/>
                    <a:pt x="63" y="146"/>
                  </a:cubicBezTo>
                  <a:cubicBezTo>
                    <a:pt x="63" y="152"/>
                    <a:pt x="63" y="159"/>
                    <a:pt x="62" y="164"/>
                  </a:cubicBezTo>
                  <a:cubicBezTo>
                    <a:pt x="61" y="171"/>
                    <a:pt x="59" y="176"/>
                    <a:pt x="57" y="179"/>
                  </a:cubicBezTo>
                  <a:cubicBezTo>
                    <a:pt x="56" y="182"/>
                    <a:pt x="57" y="184"/>
                    <a:pt x="57" y="184"/>
                  </a:cubicBezTo>
                  <a:cubicBezTo>
                    <a:pt x="57" y="184"/>
                    <a:pt x="55" y="184"/>
                    <a:pt x="53" y="184"/>
                  </a:cubicBezTo>
                  <a:cubicBezTo>
                    <a:pt x="51" y="185"/>
                    <a:pt x="50" y="187"/>
                    <a:pt x="50" y="187"/>
                  </a:cubicBezTo>
                  <a:cubicBezTo>
                    <a:pt x="47" y="184"/>
                    <a:pt x="47" y="184"/>
                    <a:pt x="47" y="184"/>
                  </a:cubicBezTo>
                  <a:cubicBezTo>
                    <a:pt x="47" y="184"/>
                    <a:pt x="47" y="183"/>
                    <a:pt x="47" y="181"/>
                  </a:cubicBezTo>
                  <a:cubicBezTo>
                    <a:pt x="46" y="179"/>
                    <a:pt x="45" y="175"/>
                    <a:pt x="43" y="171"/>
                  </a:cubicBezTo>
                  <a:cubicBezTo>
                    <a:pt x="42" y="169"/>
                    <a:pt x="42" y="166"/>
                    <a:pt x="41" y="164"/>
                  </a:cubicBezTo>
                  <a:cubicBezTo>
                    <a:pt x="40" y="160"/>
                    <a:pt x="38" y="158"/>
                    <a:pt x="38" y="158"/>
                  </a:cubicBezTo>
                  <a:cubicBezTo>
                    <a:pt x="38" y="158"/>
                    <a:pt x="40" y="152"/>
                    <a:pt x="37" y="145"/>
                  </a:cubicBezTo>
                  <a:cubicBezTo>
                    <a:pt x="35" y="139"/>
                    <a:pt x="29" y="129"/>
                    <a:pt x="22" y="123"/>
                  </a:cubicBezTo>
                  <a:cubicBezTo>
                    <a:pt x="17" y="118"/>
                    <a:pt x="13" y="117"/>
                    <a:pt x="8" y="118"/>
                  </a:cubicBezTo>
                  <a:cubicBezTo>
                    <a:pt x="2" y="118"/>
                    <a:pt x="0" y="125"/>
                    <a:pt x="1" y="132"/>
                  </a:cubicBezTo>
                  <a:cubicBezTo>
                    <a:pt x="2" y="136"/>
                    <a:pt x="4" y="142"/>
                    <a:pt x="4" y="145"/>
                  </a:cubicBezTo>
                  <a:cubicBezTo>
                    <a:pt x="5" y="152"/>
                    <a:pt x="1" y="160"/>
                    <a:pt x="2" y="165"/>
                  </a:cubicBezTo>
                  <a:cubicBezTo>
                    <a:pt x="2" y="171"/>
                    <a:pt x="5" y="175"/>
                    <a:pt x="8" y="188"/>
                  </a:cubicBezTo>
                  <a:cubicBezTo>
                    <a:pt x="9" y="193"/>
                    <a:pt x="12" y="198"/>
                    <a:pt x="14" y="203"/>
                  </a:cubicBezTo>
                  <a:cubicBezTo>
                    <a:pt x="16" y="211"/>
                    <a:pt x="17" y="219"/>
                    <a:pt x="18" y="221"/>
                  </a:cubicBezTo>
                  <a:cubicBezTo>
                    <a:pt x="23" y="231"/>
                    <a:pt x="42" y="244"/>
                    <a:pt x="60" y="260"/>
                  </a:cubicBezTo>
                  <a:cubicBezTo>
                    <a:pt x="71" y="270"/>
                    <a:pt x="83" y="270"/>
                    <a:pt x="91" y="278"/>
                  </a:cubicBezTo>
                  <a:cubicBezTo>
                    <a:pt x="96" y="283"/>
                    <a:pt x="99" y="292"/>
                    <a:pt x="104" y="300"/>
                  </a:cubicBezTo>
                  <a:cubicBezTo>
                    <a:pt x="126" y="333"/>
                    <a:pt x="190" y="301"/>
                    <a:pt x="207" y="277"/>
                  </a:cubicBezTo>
                  <a:cubicBezTo>
                    <a:pt x="211" y="271"/>
                    <a:pt x="210" y="263"/>
                    <a:pt x="209" y="260"/>
                  </a:cubicBezTo>
                  <a:close/>
                  <a:moveTo>
                    <a:pt x="31" y="29"/>
                  </a:moveTo>
                  <a:cubicBezTo>
                    <a:pt x="31" y="19"/>
                    <a:pt x="39" y="11"/>
                    <a:pt x="49" y="11"/>
                  </a:cubicBezTo>
                  <a:cubicBezTo>
                    <a:pt x="59" y="11"/>
                    <a:pt x="67" y="19"/>
                    <a:pt x="67" y="29"/>
                  </a:cubicBezTo>
                  <a:cubicBezTo>
                    <a:pt x="67" y="31"/>
                    <a:pt x="67" y="33"/>
                    <a:pt x="66" y="34"/>
                  </a:cubicBezTo>
                  <a:cubicBezTo>
                    <a:pt x="61" y="23"/>
                    <a:pt x="56" y="14"/>
                    <a:pt x="45" y="17"/>
                  </a:cubicBezTo>
                  <a:cubicBezTo>
                    <a:pt x="42" y="18"/>
                    <a:pt x="38" y="22"/>
                    <a:pt x="37" y="28"/>
                  </a:cubicBezTo>
                  <a:cubicBezTo>
                    <a:pt x="37" y="32"/>
                    <a:pt x="38" y="38"/>
                    <a:pt x="39" y="44"/>
                  </a:cubicBezTo>
                  <a:cubicBezTo>
                    <a:pt x="34" y="41"/>
                    <a:pt x="31" y="35"/>
                    <a:pt x="31" y="29"/>
                  </a:cubicBezTo>
                  <a:close/>
                  <a:moveTo>
                    <a:pt x="31" y="29"/>
                  </a:moveTo>
                  <a:cubicBezTo>
                    <a:pt x="31" y="29"/>
                    <a:pt x="31" y="29"/>
                    <a:pt x="31" y="2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4" name="Group 123"/>
          <p:cNvGrpSpPr/>
          <p:nvPr/>
        </p:nvGrpSpPr>
        <p:grpSpPr>
          <a:xfrm>
            <a:off x="734513" y="2763689"/>
            <a:ext cx="1444304" cy="707886"/>
            <a:chOff x="734513" y="2763689"/>
            <a:chExt cx="1444304" cy="707886"/>
          </a:xfrm>
        </p:grpSpPr>
        <p:sp>
          <p:nvSpPr>
            <p:cNvPr id="106" name="TextBox 105"/>
            <p:cNvSpPr txBox="1"/>
            <p:nvPr/>
          </p:nvSpPr>
          <p:spPr>
            <a:xfrm>
              <a:off x="734513" y="2763689"/>
              <a:ext cx="1444304" cy="707886"/>
            </a:xfrm>
            <a:prstGeom prst="rect">
              <a:avLst/>
            </a:prstGeom>
            <a:noFill/>
          </p:spPr>
          <p:txBody>
            <a:bodyPr wrap="square" rtlCol="0">
              <a:spAutoFit/>
            </a:bodyPr>
            <a:lstStyle/>
            <a:p>
              <a:pPr algn="ctr"/>
              <a:r>
                <a:rPr lang="en-US" sz="2000" b="1" dirty="0">
                  <a:solidFill>
                    <a:srgbClr val="FFFFFF"/>
                  </a:solidFill>
                  <a:latin typeface="Calibri" pitchFamily="34" charset="0"/>
                  <a:cs typeface="Calibri" pitchFamily="34" charset="0"/>
                </a:rPr>
                <a:t>Who we are?</a:t>
              </a:r>
              <a:endParaRPr lang="en-US" sz="2000" dirty="0">
                <a:solidFill>
                  <a:srgbClr val="FFFFFF"/>
                </a:solidFill>
                <a:latin typeface="Calibri" pitchFamily="34" charset="0"/>
                <a:cs typeface="Calibri" pitchFamily="34" charset="0"/>
              </a:endParaRPr>
            </a:p>
          </p:txBody>
        </p:sp>
        <p:sp>
          <p:nvSpPr>
            <p:cNvPr id="113" name="Rectangle 112"/>
            <p:cNvSpPr/>
            <p:nvPr/>
          </p:nvSpPr>
          <p:spPr>
            <a:xfrm>
              <a:off x="1141076" y="2776938"/>
              <a:ext cx="596576" cy="45719"/>
            </a:xfrm>
            <a:prstGeom prst="rect">
              <a:avLst/>
            </a:prstGeom>
            <a:solidFill>
              <a:srgbClr val="14B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2799920" y="2763689"/>
            <a:ext cx="3493468" cy="707886"/>
            <a:chOff x="2799920" y="2763689"/>
            <a:chExt cx="3493468" cy="707886"/>
          </a:xfrm>
        </p:grpSpPr>
        <p:sp>
          <p:nvSpPr>
            <p:cNvPr id="107" name="TextBox 106"/>
            <p:cNvSpPr txBox="1"/>
            <p:nvPr/>
          </p:nvSpPr>
          <p:spPr>
            <a:xfrm>
              <a:off x="2799920" y="2763689"/>
              <a:ext cx="3493468" cy="707886"/>
            </a:xfrm>
            <a:prstGeom prst="rect">
              <a:avLst/>
            </a:prstGeom>
            <a:noFill/>
          </p:spPr>
          <p:txBody>
            <a:bodyPr wrap="square" rtlCol="0">
              <a:spAutoFit/>
            </a:bodyPr>
            <a:lstStyle/>
            <a:p>
              <a:pPr algn="ctr"/>
              <a:r>
                <a:rPr lang="en-US" sz="2000" b="1" dirty="0">
                  <a:solidFill>
                    <a:srgbClr val="FFFFFF"/>
                  </a:solidFill>
                  <a:latin typeface="Calibri" pitchFamily="34" charset="0"/>
                  <a:cs typeface="Calibri" pitchFamily="34" charset="0"/>
                </a:rPr>
                <a:t>Understanding Company</a:t>
              </a:r>
              <a:br>
                <a:rPr lang="en-US" sz="2000" b="1" dirty="0">
                  <a:solidFill>
                    <a:srgbClr val="FFFFFF"/>
                  </a:solidFill>
                  <a:latin typeface="Calibri" pitchFamily="34" charset="0"/>
                  <a:cs typeface="Calibri" pitchFamily="34" charset="0"/>
                </a:rPr>
              </a:br>
              <a:r>
                <a:rPr lang="en-US" sz="2000" b="1" dirty="0">
                  <a:solidFill>
                    <a:srgbClr val="FFFFFF"/>
                  </a:solidFill>
                  <a:latin typeface="Calibri" pitchFamily="34" charset="0"/>
                  <a:cs typeface="Calibri" pitchFamily="34" charset="0"/>
                </a:rPr>
                <a:t>Name Requirements</a:t>
              </a:r>
            </a:p>
          </p:txBody>
        </p:sp>
        <p:sp>
          <p:nvSpPr>
            <p:cNvPr id="114" name="Rectangle 113"/>
            <p:cNvSpPr/>
            <p:nvPr/>
          </p:nvSpPr>
          <p:spPr>
            <a:xfrm>
              <a:off x="4241060" y="2776938"/>
              <a:ext cx="596576" cy="45719"/>
            </a:xfrm>
            <a:prstGeom prst="rect">
              <a:avLst/>
            </a:prstGeom>
            <a:solidFill>
              <a:srgbClr val="14B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6379629" y="2763689"/>
            <a:ext cx="2336108" cy="1015663"/>
            <a:chOff x="6379629" y="2763689"/>
            <a:chExt cx="2336108" cy="1015663"/>
          </a:xfrm>
        </p:grpSpPr>
        <p:sp>
          <p:nvSpPr>
            <p:cNvPr id="108" name="TextBox 107"/>
            <p:cNvSpPr txBox="1"/>
            <p:nvPr/>
          </p:nvSpPr>
          <p:spPr>
            <a:xfrm>
              <a:off x="6379629" y="2763689"/>
              <a:ext cx="2336108" cy="1015663"/>
            </a:xfrm>
            <a:prstGeom prst="rect">
              <a:avLst/>
            </a:prstGeom>
            <a:noFill/>
          </p:spPr>
          <p:txBody>
            <a:bodyPr wrap="square" rtlCol="0">
              <a:spAutoFit/>
            </a:bodyPr>
            <a:lstStyle/>
            <a:p>
              <a:pPr algn="ctr"/>
              <a:r>
                <a:rPr lang="en-US" sz="2000" b="1" dirty="0">
                  <a:solidFill>
                    <a:srgbClr val="FFFFFF"/>
                  </a:solidFill>
                  <a:latin typeface="Calibri" pitchFamily="34" charset="0"/>
                  <a:cs typeface="Calibri" pitchFamily="34" charset="0"/>
                </a:rPr>
                <a:t>Tailored Healthcare Solution for Company Name</a:t>
              </a:r>
            </a:p>
          </p:txBody>
        </p:sp>
        <p:sp>
          <p:nvSpPr>
            <p:cNvPr id="115" name="Rectangle 114"/>
            <p:cNvSpPr/>
            <p:nvPr/>
          </p:nvSpPr>
          <p:spPr>
            <a:xfrm>
              <a:off x="7141846" y="2776938"/>
              <a:ext cx="596576" cy="45719"/>
            </a:xfrm>
            <a:prstGeom prst="rect">
              <a:avLst/>
            </a:prstGeom>
            <a:solidFill>
              <a:srgbClr val="14B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9755924" y="2763689"/>
            <a:ext cx="1656714" cy="707886"/>
            <a:chOff x="9755924" y="2763689"/>
            <a:chExt cx="1656714" cy="707886"/>
          </a:xfrm>
        </p:grpSpPr>
        <p:sp>
          <p:nvSpPr>
            <p:cNvPr id="109" name="TextBox 108"/>
            <p:cNvSpPr txBox="1"/>
            <p:nvPr/>
          </p:nvSpPr>
          <p:spPr>
            <a:xfrm>
              <a:off x="9755924" y="2763689"/>
              <a:ext cx="1656714" cy="707886"/>
            </a:xfrm>
            <a:prstGeom prst="rect">
              <a:avLst/>
            </a:prstGeom>
            <a:noFill/>
          </p:spPr>
          <p:txBody>
            <a:bodyPr wrap="square" rtlCol="0">
              <a:spAutoFit/>
            </a:bodyPr>
            <a:lstStyle/>
            <a:p>
              <a:pPr algn="ctr"/>
              <a:r>
                <a:rPr lang="en-US" sz="2000" b="1" dirty="0">
                  <a:solidFill>
                    <a:srgbClr val="FFFFFF"/>
                  </a:solidFill>
                  <a:latin typeface="Calibri" pitchFamily="34" charset="0"/>
                  <a:cs typeface="Calibri" pitchFamily="34" charset="0"/>
                </a:rPr>
                <a:t>Our Unique Benefits</a:t>
              </a:r>
            </a:p>
          </p:txBody>
        </p:sp>
        <p:sp>
          <p:nvSpPr>
            <p:cNvPr id="116" name="Rectangle 115"/>
            <p:cNvSpPr/>
            <p:nvPr/>
          </p:nvSpPr>
          <p:spPr>
            <a:xfrm>
              <a:off x="10241643" y="2776938"/>
              <a:ext cx="596576" cy="45719"/>
            </a:xfrm>
            <a:prstGeom prst="rect">
              <a:avLst/>
            </a:prstGeom>
            <a:solidFill>
              <a:srgbClr val="14B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1969222" y="5199957"/>
            <a:ext cx="2132932" cy="707886"/>
            <a:chOff x="1969222" y="5199957"/>
            <a:chExt cx="2132932" cy="707886"/>
          </a:xfrm>
        </p:grpSpPr>
        <p:sp>
          <p:nvSpPr>
            <p:cNvPr id="110" name="TextBox 109"/>
            <p:cNvSpPr txBox="1"/>
            <p:nvPr/>
          </p:nvSpPr>
          <p:spPr>
            <a:xfrm>
              <a:off x="1969222" y="5199957"/>
              <a:ext cx="2132932" cy="707886"/>
            </a:xfrm>
            <a:prstGeom prst="rect">
              <a:avLst/>
            </a:prstGeom>
            <a:noFill/>
          </p:spPr>
          <p:txBody>
            <a:bodyPr wrap="square" rtlCol="0">
              <a:spAutoFit/>
            </a:bodyPr>
            <a:lstStyle/>
            <a:p>
              <a:pPr algn="ctr"/>
              <a:r>
                <a:rPr lang="en-US" sz="2000" b="1" dirty="0">
                  <a:solidFill>
                    <a:srgbClr val="FFFFFF"/>
                  </a:solidFill>
                  <a:latin typeface="Calibri" pitchFamily="34" charset="0"/>
                  <a:cs typeface="Calibri" pitchFamily="34" charset="0"/>
                </a:rPr>
                <a:t>Connected Health &amp; Wellness</a:t>
              </a:r>
            </a:p>
          </p:txBody>
        </p:sp>
        <p:sp>
          <p:nvSpPr>
            <p:cNvPr id="117" name="Rectangle 116"/>
            <p:cNvSpPr/>
            <p:nvPr/>
          </p:nvSpPr>
          <p:spPr>
            <a:xfrm>
              <a:off x="2737400" y="5199957"/>
              <a:ext cx="596576" cy="45719"/>
            </a:xfrm>
            <a:prstGeom prst="rect">
              <a:avLst/>
            </a:prstGeom>
            <a:solidFill>
              <a:srgbClr val="E50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5061689" y="5199957"/>
            <a:ext cx="2172488" cy="400110"/>
            <a:chOff x="5061689" y="5199957"/>
            <a:chExt cx="2172488" cy="400110"/>
          </a:xfrm>
        </p:grpSpPr>
        <p:sp>
          <p:nvSpPr>
            <p:cNvPr id="111" name="TextBox 110"/>
            <p:cNvSpPr txBox="1"/>
            <p:nvPr/>
          </p:nvSpPr>
          <p:spPr>
            <a:xfrm>
              <a:off x="5061689" y="5199957"/>
              <a:ext cx="2172488" cy="400110"/>
            </a:xfrm>
            <a:prstGeom prst="rect">
              <a:avLst/>
            </a:prstGeom>
            <a:noFill/>
          </p:spPr>
          <p:txBody>
            <a:bodyPr wrap="square" rtlCol="0">
              <a:spAutoFit/>
            </a:bodyPr>
            <a:lstStyle/>
            <a:p>
              <a:pPr algn="ctr"/>
              <a:r>
                <a:rPr lang="en-US" sz="2000" b="1" dirty="0">
                  <a:solidFill>
                    <a:srgbClr val="FFFFFF"/>
                  </a:solidFill>
                  <a:latin typeface="Calibri" pitchFamily="34" charset="0"/>
                  <a:cs typeface="Calibri" pitchFamily="34" charset="0"/>
                </a:rPr>
                <a:t>Implementation</a:t>
              </a:r>
            </a:p>
          </p:txBody>
        </p:sp>
        <p:sp>
          <p:nvSpPr>
            <p:cNvPr id="118" name="Rectangle 117"/>
            <p:cNvSpPr/>
            <p:nvPr/>
          </p:nvSpPr>
          <p:spPr>
            <a:xfrm>
              <a:off x="5820510" y="5199957"/>
              <a:ext cx="596576" cy="45719"/>
            </a:xfrm>
            <a:prstGeom prst="rect">
              <a:avLst/>
            </a:prstGeom>
            <a:solidFill>
              <a:srgbClr val="E50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8069155" y="5199957"/>
            <a:ext cx="2172488" cy="400110"/>
            <a:chOff x="8069155" y="5199957"/>
            <a:chExt cx="2172488" cy="400110"/>
          </a:xfrm>
        </p:grpSpPr>
        <p:sp>
          <p:nvSpPr>
            <p:cNvPr id="112" name="TextBox 111"/>
            <p:cNvSpPr txBox="1"/>
            <p:nvPr/>
          </p:nvSpPr>
          <p:spPr>
            <a:xfrm>
              <a:off x="8069155" y="5199957"/>
              <a:ext cx="2172488" cy="400110"/>
            </a:xfrm>
            <a:prstGeom prst="rect">
              <a:avLst/>
            </a:prstGeom>
            <a:noFill/>
          </p:spPr>
          <p:txBody>
            <a:bodyPr wrap="square" rtlCol="0">
              <a:spAutoFit/>
            </a:bodyPr>
            <a:lstStyle/>
            <a:p>
              <a:pPr algn="ctr"/>
              <a:r>
                <a:rPr lang="en-US" sz="2000" b="1" dirty="0">
                  <a:solidFill>
                    <a:srgbClr val="FFFFFF"/>
                  </a:solidFill>
                  <a:latin typeface="Calibri" pitchFamily="34" charset="0"/>
                  <a:cs typeface="Calibri" pitchFamily="34" charset="0"/>
                </a:rPr>
                <a:t>Questions</a:t>
              </a:r>
            </a:p>
          </p:txBody>
        </p:sp>
        <p:sp>
          <p:nvSpPr>
            <p:cNvPr id="119" name="Rectangle 118"/>
            <p:cNvSpPr/>
            <p:nvPr/>
          </p:nvSpPr>
          <p:spPr>
            <a:xfrm>
              <a:off x="8857111" y="5199957"/>
              <a:ext cx="596576" cy="45719"/>
            </a:xfrm>
            <a:prstGeom prst="rect">
              <a:avLst/>
            </a:prstGeom>
            <a:solidFill>
              <a:srgbClr val="E50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8771794"/>
      </p:ext>
    </p:extLst>
  </p:cSld>
  <p:clrMapOvr>
    <a:masterClrMapping/>
  </p:clrMapOvr>
  <mc:AlternateContent xmlns:mc="http://schemas.openxmlformats.org/markup-compatibility/2006" xmlns:p14="http://schemas.microsoft.com/office/powerpoint/2010/main">
    <mc:Choice Requires="p14">
      <p:transition p14:dur="250">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10" presetClass="exit" presetSubtype="0" fill="hold" grpId="1" nodeType="withEffect">
                                  <p:stCondLst>
                                    <p:cond delay="50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0" presetClass="entr" presetSubtype="0" fill="hold" nodeType="withEffect">
                                  <p:stCondLst>
                                    <p:cond delay="8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700"/>
                                        <p:tgtEl>
                                          <p:spTgt spid="5"/>
                                        </p:tgtEl>
                                      </p:cBhvr>
                                    </p:animEffect>
                                  </p:childTnLst>
                                </p:cTn>
                              </p:par>
                              <p:par>
                                <p:cTn id="19" presetID="6" presetClass="emph" presetSubtype="0" fill="hold" nodeType="withEffect">
                                  <p:stCondLst>
                                    <p:cond delay="800"/>
                                  </p:stCondLst>
                                  <p:childTnLst>
                                    <p:animScale>
                                      <p:cBhvr>
                                        <p:cTn id="20" dur="7600" fill="hold"/>
                                        <p:tgtEl>
                                          <p:spTgt spid="5"/>
                                        </p:tgtEl>
                                      </p:cBhvr>
                                      <p:by x="150000" y="150000"/>
                                    </p:animScale>
                                  </p:childTnLst>
                                </p:cTn>
                              </p:par>
                              <p:par>
                                <p:cTn id="21" presetID="10" presetClass="entr" presetSubtype="0" fill="hold" grpId="0"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600"/>
                                        <p:tgtEl>
                                          <p:spTgt spid="39"/>
                                        </p:tgtEl>
                                      </p:cBhvr>
                                    </p:animEffect>
                                  </p:childTnLst>
                                </p:cTn>
                              </p:par>
                              <p:par>
                                <p:cTn id="24" presetID="2" presetClass="entr" presetSubtype="1" decel="100000" fill="hold" nodeType="withEffect">
                                  <p:stCondLst>
                                    <p:cond delay="20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nodeType="withEffect">
                                  <p:stCondLst>
                                    <p:cond delay="2200"/>
                                  </p:stCondLst>
                                  <p:childTnLst>
                                    <p:set>
                                      <p:cBhvr>
                                        <p:cTn id="29" dur="1" fill="hold">
                                          <p:stCondLst>
                                            <p:cond delay="0"/>
                                          </p:stCondLst>
                                        </p:cTn>
                                        <p:tgtEl>
                                          <p:spTgt spid="72"/>
                                        </p:tgtEl>
                                        <p:attrNameLst>
                                          <p:attrName>style.visibility</p:attrName>
                                        </p:attrNameLst>
                                      </p:cBhvr>
                                      <p:to>
                                        <p:strVal val="visible"/>
                                      </p:to>
                                    </p:set>
                                    <p:anim calcmode="lin" valueType="num">
                                      <p:cBhvr additive="base">
                                        <p:cTn id="30" dur="500" fill="hold"/>
                                        <p:tgtEl>
                                          <p:spTgt spid="72"/>
                                        </p:tgtEl>
                                        <p:attrNameLst>
                                          <p:attrName>ppt_x</p:attrName>
                                        </p:attrNameLst>
                                      </p:cBhvr>
                                      <p:tavLst>
                                        <p:tav tm="0">
                                          <p:val>
                                            <p:strVal val="1+#ppt_w/2"/>
                                          </p:val>
                                        </p:tav>
                                        <p:tav tm="100000">
                                          <p:val>
                                            <p:strVal val="#ppt_x"/>
                                          </p:val>
                                        </p:tav>
                                      </p:tavLst>
                                    </p:anim>
                                    <p:anim calcmode="lin" valueType="num">
                                      <p:cBhvr additive="base">
                                        <p:cTn id="31" dur="500" fill="hold"/>
                                        <p:tgtEl>
                                          <p:spTgt spid="72"/>
                                        </p:tgtEl>
                                        <p:attrNameLst>
                                          <p:attrName>ppt_y</p:attrName>
                                        </p:attrNameLst>
                                      </p:cBhvr>
                                      <p:tavLst>
                                        <p:tav tm="0">
                                          <p:val>
                                            <p:strVal val="#ppt_y"/>
                                          </p:val>
                                        </p:tav>
                                        <p:tav tm="100000">
                                          <p:val>
                                            <p:strVal val="#ppt_y"/>
                                          </p:val>
                                        </p:tav>
                                      </p:tavLst>
                                    </p:anim>
                                  </p:childTnLst>
                                </p:cTn>
                              </p:par>
                              <p:par>
                                <p:cTn id="32" presetID="2" presetClass="entr" presetSubtype="2" decel="100000" fill="hold" nodeType="withEffect">
                                  <p:stCondLst>
                                    <p:cond delay="2300"/>
                                  </p:stCondLst>
                                  <p:childTnLst>
                                    <p:set>
                                      <p:cBhvr>
                                        <p:cTn id="33" dur="1" fill="hold">
                                          <p:stCondLst>
                                            <p:cond delay="0"/>
                                          </p:stCondLst>
                                        </p:cTn>
                                        <p:tgtEl>
                                          <p:spTgt spid="124"/>
                                        </p:tgtEl>
                                        <p:attrNameLst>
                                          <p:attrName>style.visibility</p:attrName>
                                        </p:attrNameLst>
                                      </p:cBhvr>
                                      <p:to>
                                        <p:strVal val="visible"/>
                                      </p:to>
                                    </p:set>
                                    <p:anim calcmode="lin" valueType="num">
                                      <p:cBhvr additive="base">
                                        <p:cTn id="34" dur="500" fill="hold"/>
                                        <p:tgtEl>
                                          <p:spTgt spid="124"/>
                                        </p:tgtEl>
                                        <p:attrNameLst>
                                          <p:attrName>ppt_x</p:attrName>
                                        </p:attrNameLst>
                                      </p:cBhvr>
                                      <p:tavLst>
                                        <p:tav tm="0">
                                          <p:val>
                                            <p:strVal val="1+#ppt_w/2"/>
                                          </p:val>
                                        </p:tav>
                                        <p:tav tm="100000">
                                          <p:val>
                                            <p:strVal val="#ppt_x"/>
                                          </p:val>
                                        </p:tav>
                                      </p:tavLst>
                                    </p:anim>
                                    <p:anim calcmode="lin" valueType="num">
                                      <p:cBhvr additive="base">
                                        <p:cTn id="35" dur="500" fill="hold"/>
                                        <p:tgtEl>
                                          <p:spTgt spid="124"/>
                                        </p:tgtEl>
                                        <p:attrNameLst>
                                          <p:attrName>ppt_y</p:attrName>
                                        </p:attrNameLst>
                                      </p:cBhvr>
                                      <p:tavLst>
                                        <p:tav tm="0">
                                          <p:val>
                                            <p:strVal val="#ppt_y"/>
                                          </p:val>
                                        </p:tav>
                                        <p:tav tm="100000">
                                          <p:val>
                                            <p:strVal val="#ppt_y"/>
                                          </p:val>
                                        </p:tav>
                                      </p:tavLst>
                                    </p:anim>
                                  </p:childTnLst>
                                </p:cTn>
                              </p:par>
                              <p:par>
                                <p:cTn id="36" presetID="2" presetClass="entr" presetSubtype="2" decel="100000" fill="hold" nodeType="withEffect">
                                  <p:stCondLst>
                                    <p:cond delay="2500"/>
                                  </p:stCondLst>
                                  <p:childTnLst>
                                    <p:set>
                                      <p:cBhvr>
                                        <p:cTn id="37" dur="1" fill="hold">
                                          <p:stCondLst>
                                            <p:cond delay="0"/>
                                          </p:stCondLst>
                                        </p:cTn>
                                        <p:tgtEl>
                                          <p:spTgt spid="78"/>
                                        </p:tgtEl>
                                        <p:attrNameLst>
                                          <p:attrName>style.visibility</p:attrName>
                                        </p:attrNameLst>
                                      </p:cBhvr>
                                      <p:to>
                                        <p:strVal val="visible"/>
                                      </p:to>
                                    </p:set>
                                    <p:anim calcmode="lin" valueType="num">
                                      <p:cBhvr additive="base">
                                        <p:cTn id="38" dur="500" fill="hold"/>
                                        <p:tgtEl>
                                          <p:spTgt spid="78"/>
                                        </p:tgtEl>
                                        <p:attrNameLst>
                                          <p:attrName>ppt_x</p:attrName>
                                        </p:attrNameLst>
                                      </p:cBhvr>
                                      <p:tavLst>
                                        <p:tav tm="0">
                                          <p:val>
                                            <p:strVal val="1+#ppt_w/2"/>
                                          </p:val>
                                        </p:tav>
                                        <p:tav tm="100000">
                                          <p:val>
                                            <p:strVal val="#ppt_x"/>
                                          </p:val>
                                        </p:tav>
                                      </p:tavLst>
                                    </p:anim>
                                    <p:anim calcmode="lin" valueType="num">
                                      <p:cBhvr additive="base">
                                        <p:cTn id="39" dur="500" fill="hold"/>
                                        <p:tgtEl>
                                          <p:spTgt spid="78"/>
                                        </p:tgtEl>
                                        <p:attrNameLst>
                                          <p:attrName>ppt_y</p:attrName>
                                        </p:attrNameLst>
                                      </p:cBhvr>
                                      <p:tavLst>
                                        <p:tav tm="0">
                                          <p:val>
                                            <p:strVal val="#ppt_y"/>
                                          </p:val>
                                        </p:tav>
                                        <p:tav tm="100000">
                                          <p:val>
                                            <p:strVal val="#ppt_y"/>
                                          </p:val>
                                        </p:tav>
                                      </p:tavLst>
                                    </p:anim>
                                  </p:childTnLst>
                                </p:cTn>
                              </p:par>
                              <p:par>
                                <p:cTn id="40" presetID="2" presetClass="entr" presetSubtype="2" decel="100000" fill="hold" nodeType="withEffect">
                                  <p:stCondLst>
                                    <p:cond delay="2600"/>
                                  </p:stCondLst>
                                  <p:childTnLst>
                                    <p:set>
                                      <p:cBhvr>
                                        <p:cTn id="41" dur="1" fill="hold">
                                          <p:stCondLst>
                                            <p:cond delay="0"/>
                                          </p:stCondLst>
                                        </p:cTn>
                                        <p:tgtEl>
                                          <p:spTgt spid="123"/>
                                        </p:tgtEl>
                                        <p:attrNameLst>
                                          <p:attrName>style.visibility</p:attrName>
                                        </p:attrNameLst>
                                      </p:cBhvr>
                                      <p:to>
                                        <p:strVal val="visible"/>
                                      </p:to>
                                    </p:set>
                                    <p:anim calcmode="lin" valueType="num">
                                      <p:cBhvr additive="base">
                                        <p:cTn id="42" dur="500" fill="hold"/>
                                        <p:tgtEl>
                                          <p:spTgt spid="123"/>
                                        </p:tgtEl>
                                        <p:attrNameLst>
                                          <p:attrName>ppt_x</p:attrName>
                                        </p:attrNameLst>
                                      </p:cBhvr>
                                      <p:tavLst>
                                        <p:tav tm="0">
                                          <p:val>
                                            <p:strVal val="1+#ppt_w/2"/>
                                          </p:val>
                                        </p:tav>
                                        <p:tav tm="100000">
                                          <p:val>
                                            <p:strVal val="#ppt_x"/>
                                          </p:val>
                                        </p:tav>
                                      </p:tavLst>
                                    </p:anim>
                                    <p:anim calcmode="lin" valueType="num">
                                      <p:cBhvr additive="base">
                                        <p:cTn id="43" dur="500" fill="hold"/>
                                        <p:tgtEl>
                                          <p:spTgt spid="123"/>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280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1+#ppt_w/2"/>
                                          </p:val>
                                        </p:tav>
                                        <p:tav tm="100000">
                                          <p:val>
                                            <p:strVal val="#ppt_x"/>
                                          </p:val>
                                        </p:tav>
                                      </p:tavLst>
                                    </p:anim>
                                    <p:anim calcmode="lin" valueType="num">
                                      <p:cBhvr additive="base">
                                        <p:cTn id="47" dur="500" fill="hold"/>
                                        <p:tgtEl>
                                          <p:spTgt spid="45"/>
                                        </p:tgtEl>
                                        <p:attrNameLst>
                                          <p:attrName>ppt_y</p:attrName>
                                        </p:attrNameLst>
                                      </p:cBhvr>
                                      <p:tavLst>
                                        <p:tav tm="0">
                                          <p:val>
                                            <p:strVal val="#ppt_y"/>
                                          </p:val>
                                        </p:tav>
                                        <p:tav tm="100000">
                                          <p:val>
                                            <p:strVal val="#ppt_y"/>
                                          </p:val>
                                        </p:tav>
                                      </p:tavLst>
                                    </p:anim>
                                  </p:childTnLst>
                                </p:cTn>
                              </p:par>
                              <p:par>
                                <p:cTn id="48" presetID="2" presetClass="entr" presetSubtype="2" decel="100000" fill="hold" nodeType="withEffect">
                                  <p:stCondLst>
                                    <p:cond delay="2900"/>
                                  </p:stCondLst>
                                  <p:childTnLst>
                                    <p:set>
                                      <p:cBhvr>
                                        <p:cTn id="49" dur="1" fill="hold">
                                          <p:stCondLst>
                                            <p:cond delay="0"/>
                                          </p:stCondLst>
                                        </p:cTn>
                                        <p:tgtEl>
                                          <p:spTgt spid="122"/>
                                        </p:tgtEl>
                                        <p:attrNameLst>
                                          <p:attrName>style.visibility</p:attrName>
                                        </p:attrNameLst>
                                      </p:cBhvr>
                                      <p:to>
                                        <p:strVal val="visible"/>
                                      </p:to>
                                    </p:set>
                                    <p:anim calcmode="lin" valueType="num">
                                      <p:cBhvr additive="base">
                                        <p:cTn id="50" dur="500" fill="hold"/>
                                        <p:tgtEl>
                                          <p:spTgt spid="122"/>
                                        </p:tgtEl>
                                        <p:attrNameLst>
                                          <p:attrName>ppt_x</p:attrName>
                                        </p:attrNameLst>
                                      </p:cBhvr>
                                      <p:tavLst>
                                        <p:tav tm="0">
                                          <p:val>
                                            <p:strVal val="1+#ppt_w/2"/>
                                          </p:val>
                                        </p:tav>
                                        <p:tav tm="100000">
                                          <p:val>
                                            <p:strVal val="#ppt_x"/>
                                          </p:val>
                                        </p:tav>
                                      </p:tavLst>
                                    </p:anim>
                                    <p:anim calcmode="lin" valueType="num">
                                      <p:cBhvr additive="base">
                                        <p:cTn id="51" dur="500" fill="hold"/>
                                        <p:tgtEl>
                                          <p:spTgt spid="122"/>
                                        </p:tgtEl>
                                        <p:attrNameLst>
                                          <p:attrName>ppt_y</p:attrName>
                                        </p:attrNameLst>
                                      </p:cBhvr>
                                      <p:tavLst>
                                        <p:tav tm="0">
                                          <p:val>
                                            <p:strVal val="#ppt_y"/>
                                          </p:val>
                                        </p:tav>
                                        <p:tav tm="100000">
                                          <p:val>
                                            <p:strVal val="#ppt_y"/>
                                          </p:val>
                                        </p:tav>
                                      </p:tavLst>
                                    </p:anim>
                                  </p:childTnLst>
                                </p:cTn>
                              </p:par>
                              <p:par>
                                <p:cTn id="52" presetID="2" presetClass="entr" presetSubtype="2" decel="100000" fill="hold" nodeType="withEffect">
                                  <p:stCondLst>
                                    <p:cond delay="3000"/>
                                  </p:stCondLst>
                                  <p:childTnLst>
                                    <p:set>
                                      <p:cBhvr>
                                        <p:cTn id="53" dur="1" fill="hold">
                                          <p:stCondLst>
                                            <p:cond delay="0"/>
                                          </p:stCondLst>
                                        </p:cTn>
                                        <p:tgtEl>
                                          <p:spTgt spid="65"/>
                                        </p:tgtEl>
                                        <p:attrNameLst>
                                          <p:attrName>style.visibility</p:attrName>
                                        </p:attrNameLst>
                                      </p:cBhvr>
                                      <p:to>
                                        <p:strVal val="visible"/>
                                      </p:to>
                                    </p:set>
                                    <p:anim calcmode="lin" valueType="num">
                                      <p:cBhvr additive="base">
                                        <p:cTn id="54" dur="500" fill="hold"/>
                                        <p:tgtEl>
                                          <p:spTgt spid="65"/>
                                        </p:tgtEl>
                                        <p:attrNameLst>
                                          <p:attrName>ppt_x</p:attrName>
                                        </p:attrNameLst>
                                      </p:cBhvr>
                                      <p:tavLst>
                                        <p:tav tm="0">
                                          <p:val>
                                            <p:strVal val="1+#ppt_w/2"/>
                                          </p:val>
                                        </p:tav>
                                        <p:tav tm="100000">
                                          <p:val>
                                            <p:strVal val="#ppt_x"/>
                                          </p:val>
                                        </p:tav>
                                      </p:tavLst>
                                    </p:anim>
                                    <p:anim calcmode="lin" valueType="num">
                                      <p:cBhvr additive="base">
                                        <p:cTn id="55" dur="500" fill="hold"/>
                                        <p:tgtEl>
                                          <p:spTgt spid="65"/>
                                        </p:tgtEl>
                                        <p:attrNameLst>
                                          <p:attrName>ppt_y</p:attrName>
                                        </p:attrNameLst>
                                      </p:cBhvr>
                                      <p:tavLst>
                                        <p:tav tm="0">
                                          <p:val>
                                            <p:strVal val="#ppt_y"/>
                                          </p:val>
                                        </p:tav>
                                        <p:tav tm="100000">
                                          <p:val>
                                            <p:strVal val="#ppt_y"/>
                                          </p:val>
                                        </p:tav>
                                      </p:tavLst>
                                    </p:anim>
                                  </p:childTnLst>
                                </p:cTn>
                              </p:par>
                              <p:par>
                                <p:cTn id="56" presetID="2" presetClass="entr" presetSubtype="2" decel="100000" fill="hold" nodeType="withEffect">
                                  <p:stCondLst>
                                    <p:cond delay="3100"/>
                                  </p:stCondLst>
                                  <p:childTnLst>
                                    <p:set>
                                      <p:cBhvr>
                                        <p:cTn id="57" dur="1" fill="hold">
                                          <p:stCondLst>
                                            <p:cond delay="0"/>
                                          </p:stCondLst>
                                        </p:cTn>
                                        <p:tgtEl>
                                          <p:spTgt spid="121"/>
                                        </p:tgtEl>
                                        <p:attrNameLst>
                                          <p:attrName>style.visibility</p:attrName>
                                        </p:attrNameLst>
                                      </p:cBhvr>
                                      <p:to>
                                        <p:strVal val="visible"/>
                                      </p:to>
                                    </p:set>
                                    <p:anim calcmode="lin" valueType="num">
                                      <p:cBhvr additive="base">
                                        <p:cTn id="58" dur="500" fill="hold"/>
                                        <p:tgtEl>
                                          <p:spTgt spid="121"/>
                                        </p:tgtEl>
                                        <p:attrNameLst>
                                          <p:attrName>ppt_x</p:attrName>
                                        </p:attrNameLst>
                                      </p:cBhvr>
                                      <p:tavLst>
                                        <p:tav tm="0">
                                          <p:val>
                                            <p:strVal val="1+#ppt_w/2"/>
                                          </p:val>
                                        </p:tav>
                                        <p:tav tm="100000">
                                          <p:val>
                                            <p:strVal val="#ppt_x"/>
                                          </p:val>
                                        </p:tav>
                                      </p:tavLst>
                                    </p:anim>
                                    <p:anim calcmode="lin" valueType="num">
                                      <p:cBhvr additive="base">
                                        <p:cTn id="59" dur="500" fill="hold"/>
                                        <p:tgtEl>
                                          <p:spTgt spid="121"/>
                                        </p:tgtEl>
                                        <p:attrNameLst>
                                          <p:attrName>ppt_y</p:attrName>
                                        </p:attrNameLst>
                                      </p:cBhvr>
                                      <p:tavLst>
                                        <p:tav tm="0">
                                          <p:val>
                                            <p:strVal val="#ppt_y"/>
                                          </p:val>
                                        </p:tav>
                                        <p:tav tm="100000">
                                          <p:val>
                                            <p:strVal val="#ppt_y"/>
                                          </p:val>
                                        </p:tav>
                                      </p:tavLst>
                                    </p:anim>
                                  </p:childTnLst>
                                </p:cTn>
                              </p:par>
                              <p:par>
                                <p:cTn id="60" presetID="2" presetClass="entr" presetSubtype="2" decel="100000" fill="hold" nodeType="withEffect">
                                  <p:stCondLst>
                                    <p:cond delay="3200"/>
                                  </p:stCondLst>
                                  <p:childTnLst>
                                    <p:set>
                                      <p:cBhvr>
                                        <p:cTn id="61" dur="1" fill="hold">
                                          <p:stCondLst>
                                            <p:cond delay="0"/>
                                          </p:stCondLst>
                                        </p:cTn>
                                        <p:tgtEl>
                                          <p:spTgt spid="50"/>
                                        </p:tgtEl>
                                        <p:attrNameLst>
                                          <p:attrName>style.visibility</p:attrName>
                                        </p:attrNameLst>
                                      </p:cBhvr>
                                      <p:to>
                                        <p:strVal val="visible"/>
                                      </p:to>
                                    </p:set>
                                    <p:anim calcmode="lin" valueType="num">
                                      <p:cBhvr additive="base">
                                        <p:cTn id="62" dur="500" fill="hold"/>
                                        <p:tgtEl>
                                          <p:spTgt spid="50"/>
                                        </p:tgtEl>
                                        <p:attrNameLst>
                                          <p:attrName>ppt_x</p:attrName>
                                        </p:attrNameLst>
                                      </p:cBhvr>
                                      <p:tavLst>
                                        <p:tav tm="0">
                                          <p:val>
                                            <p:strVal val="1+#ppt_w/2"/>
                                          </p:val>
                                        </p:tav>
                                        <p:tav tm="100000">
                                          <p:val>
                                            <p:strVal val="#ppt_x"/>
                                          </p:val>
                                        </p:tav>
                                      </p:tavLst>
                                    </p:anim>
                                    <p:anim calcmode="lin" valueType="num">
                                      <p:cBhvr additive="base">
                                        <p:cTn id="63" dur="500" fill="hold"/>
                                        <p:tgtEl>
                                          <p:spTgt spid="50"/>
                                        </p:tgtEl>
                                        <p:attrNameLst>
                                          <p:attrName>ppt_y</p:attrName>
                                        </p:attrNameLst>
                                      </p:cBhvr>
                                      <p:tavLst>
                                        <p:tav tm="0">
                                          <p:val>
                                            <p:strVal val="#ppt_y"/>
                                          </p:val>
                                        </p:tav>
                                        <p:tav tm="100000">
                                          <p:val>
                                            <p:strVal val="#ppt_y"/>
                                          </p:val>
                                        </p:tav>
                                      </p:tavLst>
                                    </p:anim>
                                  </p:childTnLst>
                                </p:cTn>
                              </p:par>
                              <p:par>
                                <p:cTn id="64" presetID="2" presetClass="entr" presetSubtype="2" decel="100000" fill="hold" nodeType="withEffect">
                                  <p:stCondLst>
                                    <p:cond delay="3300"/>
                                  </p:stCondLst>
                                  <p:childTnLst>
                                    <p:set>
                                      <p:cBhvr>
                                        <p:cTn id="65" dur="1" fill="hold">
                                          <p:stCondLst>
                                            <p:cond delay="0"/>
                                          </p:stCondLst>
                                        </p:cTn>
                                        <p:tgtEl>
                                          <p:spTgt spid="125"/>
                                        </p:tgtEl>
                                        <p:attrNameLst>
                                          <p:attrName>style.visibility</p:attrName>
                                        </p:attrNameLst>
                                      </p:cBhvr>
                                      <p:to>
                                        <p:strVal val="visible"/>
                                      </p:to>
                                    </p:set>
                                    <p:anim calcmode="lin" valueType="num">
                                      <p:cBhvr additive="base">
                                        <p:cTn id="66" dur="500" fill="hold"/>
                                        <p:tgtEl>
                                          <p:spTgt spid="125"/>
                                        </p:tgtEl>
                                        <p:attrNameLst>
                                          <p:attrName>ppt_x</p:attrName>
                                        </p:attrNameLst>
                                      </p:cBhvr>
                                      <p:tavLst>
                                        <p:tav tm="0">
                                          <p:val>
                                            <p:strVal val="1+#ppt_w/2"/>
                                          </p:val>
                                        </p:tav>
                                        <p:tav tm="100000">
                                          <p:val>
                                            <p:strVal val="#ppt_x"/>
                                          </p:val>
                                        </p:tav>
                                      </p:tavLst>
                                    </p:anim>
                                    <p:anim calcmode="lin" valueType="num">
                                      <p:cBhvr additive="base">
                                        <p:cTn id="67" dur="500" fill="hold"/>
                                        <p:tgtEl>
                                          <p:spTgt spid="125"/>
                                        </p:tgtEl>
                                        <p:attrNameLst>
                                          <p:attrName>ppt_y</p:attrName>
                                        </p:attrNameLst>
                                      </p:cBhvr>
                                      <p:tavLst>
                                        <p:tav tm="0">
                                          <p:val>
                                            <p:strVal val="#ppt_y"/>
                                          </p:val>
                                        </p:tav>
                                        <p:tav tm="100000">
                                          <p:val>
                                            <p:strVal val="#ppt_y"/>
                                          </p:val>
                                        </p:tav>
                                      </p:tavLst>
                                    </p:anim>
                                  </p:childTnLst>
                                </p:cTn>
                              </p:par>
                              <p:par>
                                <p:cTn id="68" presetID="2" presetClass="entr" presetSubtype="2" decel="100000" fill="hold" nodeType="withEffect">
                                  <p:stCondLst>
                                    <p:cond delay="3500"/>
                                  </p:stCondLst>
                                  <p:childTnLst>
                                    <p:set>
                                      <p:cBhvr>
                                        <p:cTn id="69" dur="1" fill="hold">
                                          <p:stCondLst>
                                            <p:cond delay="0"/>
                                          </p:stCondLst>
                                        </p:cTn>
                                        <p:tgtEl>
                                          <p:spTgt spid="104"/>
                                        </p:tgtEl>
                                        <p:attrNameLst>
                                          <p:attrName>style.visibility</p:attrName>
                                        </p:attrNameLst>
                                      </p:cBhvr>
                                      <p:to>
                                        <p:strVal val="visible"/>
                                      </p:to>
                                    </p:set>
                                    <p:anim calcmode="lin" valueType="num">
                                      <p:cBhvr additive="base">
                                        <p:cTn id="70" dur="500" fill="hold"/>
                                        <p:tgtEl>
                                          <p:spTgt spid="104"/>
                                        </p:tgtEl>
                                        <p:attrNameLst>
                                          <p:attrName>ppt_x</p:attrName>
                                        </p:attrNameLst>
                                      </p:cBhvr>
                                      <p:tavLst>
                                        <p:tav tm="0">
                                          <p:val>
                                            <p:strVal val="1+#ppt_w/2"/>
                                          </p:val>
                                        </p:tav>
                                        <p:tav tm="100000">
                                          <p:val>
                                            <p:strVal val="#ppt_x"/>
                                          </p:val>
                                        </p:tav>
                                      </p:tavLst>
                                    </p:anim>
                                    <p:anim calcmode="lin" valueType="num">
                                      <p:cBhvr additive="base">
                                        <p:cTn id="71" dur="500" fill="hold"/>
                                        <p:tgtEl>
                                          <p:spTgt spid="104"/>
                                        </p:tgtEl>
                                        <p:attrNameLst>
                                          <p:attrName>ppt_y</p:attrName>
                                        </p:attrNameLst>
                                      </p:cBhvr>
                                      <p:tavLst>
                                        <p:tav tm="0">
                                          <p:val>
                                            <p:strVal val="#ppt_y"/>
                                          </p:val>
                                        </p:tav>
                                        <p:tav tm="100000">
                                          <p:val>
                                            <p:strVal val="#ppt_y"/>
                                          </p:val>
                                        </p:tav>
                                      </p:tavLst>
                                    </p:anim>
                                  </p:childTnLst>
                                </p:cTn>
                              </p:par>
                              <p:par>
                                <p:cTn id="72" presetID="2" presetClass="entr" presetSubtype="2" decel="100000" fill="hold" nodeType="withEffect">
                                  <p:stCondLst>
                                    <p:cond delay="3600"/>
                                  </p:stCondLst>
                                  <p:childTnLst>
                                    <p:set>
                                      <p:cBhvr>
                                        <p:cTn id="73" dur="1" fill="hold">
                                          <p:stCondLst>
                                            <p:cond delay="0"/>
                                          </p:stCondLst>
                                        </p:cTn>
                                        <p:tgtEl>
                                          <p:spTgt spid="126"/>
                                        </p:tgtEl>
                                        <p:attrNameLst>
                                          <p:attrName>style.visibility</p:attrName>
                                        </p:attrNameLst>
                                      </p:cBhvr>
                                      <p:to>
                                        <p:strVal val="visible"/>
                                      </p:to>
                                    </p:set>
                                    <p:anim calcmode="lin" valueType="num">
                                      <p:cBhvr additive="base">
                                        <p:cTn id="74" dur="500" fill="hold"/>
                                        <p:tgtEl>
                                          <p:spTgt spid="126"/>
                                        </p:tgtEl>
                                        <p:attrNameLst>
                                          <p:attrName>ppt_x</p:attrName>
                                        </p:attrNameLst>
                                      </p:cBhvr>
                                      <p:tavLst>
                                        <p:tav tm="0">
                                          <p:val>
                                            <p:strVal val="1+#ppt_w/2"/>
                                          </p:val>
                                        </p:tav>
                                        <p:tav tm="100000">
                                          <p:val>
                                            <p:strVal val="#ppt_x"/>
                                          </p:val>
                                        </p:tav>
                                      </p:tavLst>
                                    </p:anim>
                                    <p:anim calcmode="lin" valueType="num">
                                      <p:cBhvr additive="base">
                                        <p:cTn id="75" dur="500" fill="hold"/>
                                        <p:tgtEl>
                                          <p:spTgt spid="126"/>
                                        </p:tgtEl>
                                        <p:attrNameLst>
                                          <p:attrName>ppt_y</p:attrName>
                                        </p:attrNameLst>
                                      </p:cBhvr>
                                      <p:tavLst>
                                        <p:tav tm="0">
                                          <p:val>
                                            <p:strVal val="#ppt_y"/>
                                          </p:val>
                                        </p:tav>
                                        <p:tav tm="100000">
                                          <p:val>
                                            <p:strVal val="#ppt_y"/>
                                          </p:val>
                                        </p:tav>
                                      </p:tavLst>
                                    </p:anim>
                                  </p:childTnLst>
                                </p:cTn>
                              </p:par>
                              <p:par>
                                <p:cTn id="76" presetID="2" presetClass="entr" presetSubtype="2" decel="100000" fill="hold" nodeType="withEffect">
                                  <p:stCondLst>
                                    <p:cond delay="3700"/>
                                  </p:stCondLst>
                                  <p:childTnLst>
                                    <p:set>
                                      <p:cBhvr>
                                        <p:cTn id="77" dur="1" fill="hold">
                                          <p:stCondLst>
                                            <p:cond delay="0"/>
                                          </p:stCondLst>
                                        </p:cTn>
                                        <p:tgtEl>
                                          <p:spTgt spid="57"/>
                                        </p:tgtEl>
                                        <p:attrNameLst>
                                          <p:attrName>style.visibility</p:attrName>
                                        </p:attrNameLst>
                                      </p:cBhvr>
                                      <p:to>
                                        <p:strVal val="visible"/>
                                      </p:to>
                                    </p:set>
                                    <p:anim calcmode="lin" valueType="num">
                                      <p:cBhvr additive="base">
                                        <p:cTn id="78" dur="500" fill="hold"/>
                                        <p:tgtEl>
                                          <p:spTgt spid="57"/>
                                        </p:tgtEl>
                                        <p:attrNameLst>
                                          <p:attrName>ppt_x</p:attrName>
                                        </p:attrNameLst>
                                      </p:cBhvr>
                                      <p:tavLst>
                                        <p:tav tm="0">
                                          <p:val>
                                            <p:strVal val="1+#ppt_w/2"/>
                                          </p:val>
                                        </p:tav>
                                        <p:tav tm="100000">
                                          <p:val>
                                            <p:strVal val="#ppt_x"/>
                                          </p:val>
                                        </p:tav>
                                      </p:tavLst>
                                    </p:anim>
                                    <p:anim calcmode="lin" valueType="num">
                                      <p:cBhvr additive="base">
                                        <p:cTn id="79" dur="500" fill="hold"/>
                                        <p:tgtEl>
                                          <p:spTgt spid="57"/>
                                        </p:tgtEl>
                                        <p:attrNameLst>
                                          <p:attrName>ppt_y</p:attrName>
                                        </p:attrNameLst>
                                      </p:cBhvr>
                                      <p:tavLst>
                                        <p:tav tm="0">
                                          <p:val>
                                            <p:strVal val="#ppt_y"/>
                                          </p:val>
                                        </p:tav>
                                        <p:tav tm="100000">
                                          <p:val>
                                            <p:strVal val="#ppt_y"/>
                                          </p:val>
                                        </p:tav>
                                      </p:tavLst>
                                    </p:anim>
                                  </p:childTnLst>
                                </p:cTn>
                              </p:par>
                              <p:par>
                                <p:cTn id="80" presetID="2" presetClass="entr" presetSubtype="2" decel="100000" fill="hold" nodeType="withEffect">
                                  <p:stCondLst>
                                    <p:cond delay="3800"/>
                                  </p:stCondLst>
                                  <p:childTnLst>
                                    <p:set>
                                      <p:cBhvr>
                                        <p:cTn id="81" dur="1" fill="hold">
                                          <p:stCondLst>
                                            <p:cond delay="0"/>
                                          </p:stCondLst>
                                        </p:cTn>
                                        <p:tgtEl>
                                          <p:spTgt spid="127"/>
                                        </p:tgtEl>
                                        <p:attrNameLst>
                                          <p:attrName>style.visibility</p:attrName>
                                        </p:attrNameLst>
                                      </p:cBhvr>
                                      <p:to>
                                        <p:strVal val="visible"/>
                                      </p:to>
                                    </p:set>
                                    <p:anim calcmode="lin" valueType="num">
                                      <p:cBhvr additive="base">
                                        <p:cTn id="82" dur="500" fill="hold"/>
                                        <p:tgtEl>
                                          <p:spTgt spid="127"/>
                                        </p:tgtEl>
                                        <p:attrNameLst>
                                          <p:attrName>ppt_x</p:attrName>
                                        </p:attrNameLst>
                                      </p:cBhvr>
                                      <p:tavLst>
                                        <p:tav tm="0">
                                          <p:val>
                                            <p:strVal val="1+#ppt_w/2"/>
                                          </p:val>
                                        </p:tav>
                                        <p:tav tm="100000">
                                          <p:val>
                                            <p:strVal val="#ppt_x"/>
                                          </p:val>
                                        </p:tav>
                                      </p:tavLst>
                                    </p:anim>
                                    <p:anim calcmode="lin" valueType="num">
                                      <p:cBhvr additive="base">
                                        <p:cTn id="83" dur="500" fill="hold"/>
                                        <p:tgtEl>
                                          <p:spTgt spid="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9"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0"/>
            <a:ext cx="12192000" cy="6858000"/>
          </a:xfrm>
          <a:prstGeom prst="rect">
            <a:avLst/>
          </a:prstGeom>
          <a:gradFill>
            <a:gsLst>
              <a:gs pos="0">
                <a:srgbClr val="00355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grpSp>
        <p:nvGrpSpPr>
          <p:cNvPr id="2" name="Group 1"/>
          <p:cNvGrpSpPr/>
          <p:nvPr/>
        </p:nvGrpSpPr>
        <p:grpSpPr>
          <a:xfrm>
            <a:off x="0" y="5808149"/>
            <a:ext cx="12192000" cy="1049857"/>
            <a:chOff x="0" y="5808149"/>
            <a:chExt cx="12192000" cy="1049857"/>
          </a:xfrm>
        </p:grpSpPr>
        <p:grpSp>
          <p:nvGrpSpPr>
            <p:cNvPr id="29" name="Group 28"/>
            <p:cNvGrpSpPr/>
            <p:nvPr/>
          </p:nvGrpSpPr>
          <p:grpSpPr>
            <a:xfrm>
              <a:off x="0" y="6326301"/>
              <a:ext cx="12192000" cy="531705"/>
              <a:chOff x="0" y="4744720"/>
              <a:chExt cx="9144000" cy="398778"/>
            </a:xfrm>
          </p:grpSpPr>
          <p:sp>
            <p:nvSpPr>
              <p:cNvPr id="31" name="Rectangle 30"/>
              <p:cNvSpPr/>
              <p:nvPr/>
            </p:nvSpPr>
            <p:spPr>
              <a:xfrm>
                <a:off x="0" y="4744720"/>
                <a:ext cx="9144000" cy="398778"/>
              </a:xfrm>
              <a:prstGeom prst="rect">
                <a:avLst/>
              </a:prstGeom>
              <a:solidFill>
                <a:srgbClr val="E50772">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6191" y="4821611"/>
                <a:ext cx="964283" cy="250817"/>
              </a:xfrm>
              <a:prstGeom prst="rect">
                <a:avLst/>
              </a:prstGeom>
            </p:spPr>
          </p:pic>
        </p:grpSp>
        <p:pic>
          <p:nvPicPr>
            <p:cNvPr id="24" name="Picture 2" descr="Image result for dell logo png"/>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36172" y="5808149"/>
              <a:ext cx="784004" cy="784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320038" y="-3"/>
            <a:ext cx="3870962" cy="1099595"/>
            <a:chOff x="320038" y="-3"/>
            <a:chExt cx="3870962" cy="1099595"/>
          </a:xfrm>
        </p:grpSpPr>
        <p:sp>
          <p:nvSpPr>
            <p:cNvPr id="7" name="Rectangle: Top Corners Rounded 6"/>
            <p:cNvSpPr/>
            <p:nvPr/>
          </p:nvSpPr>
          <p:spPr>
            <a:xfrm rot="10800000">
              <a:off x="320038" y="-3"/>
              <a:ext cx="3870961" cy="1099595"/>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39858" y="52226"/>
              <a:ext cx="3651142" cy="748988"/>
            </a:xfrm>
            <a:prstGeom prst="rect">
              <a:avLst/>
            </a:prstGeom>
            <a:noFill/>
            <a:ln>
              <a:noFill/>
            </a:ln>
          </p:spPr>
          <p:txBody>
            <a:bodyPr wrap="square" rtlCol="0">
              <a:spAutoFit/>
            </a:bodyPr>
            <a:lstStyle/>
            <a:p>
              <a:r>
                <a:rPr lang="en-US" sz="4267" b="1" dirty="0">
                  <a:solidFill>
                    <a:srgbClr val="E50772"/>
                  </a:solidFill>
                  <a:ea typeface="+mj-ea"/>
                  <a:cs typeface="du Co Headline 16 Light" panose="020B0503060202020204" pitchFamily="34" charset="0"/>
                </a:rPr>
                <a:t>OUR </a:t>
              </a:r>
              <a:r>
                <a:rPr lang="en-US" sz="4267" b="1" dirty="0">
                  <a:solidFill>
                    <a:schemeClr val="bg1"/>
                  </a:solidFill>
                  <a:ea typeface="+mj-ea"/>
                  <a:cs typeface="du Co Headline 16 Light" panose="020B0503060202020204" pitchFamily="34" charset="0"/>
                </a:rPr>
                <a:t>JOURNEY</a:t>
              </a:r>
              <a:endParaRPr lang="en-US" dirty="0">
                <a:solidFill>
                  <a:schemeClr val="bg1"/>
                </a:solidFill>
              </a:endParaRPr>
            </a:p>
          </p:txBody>
        </p:sp>
        <p:sp>
          <p:nvSpPr>
            <p:cNvPr id="105" name="TextBox 104"/>
            <p:cNvSpPr txBox="1"/>
            <p:nvPr/>
          </p:nvSpPr>
          <p:spPr>
            <a:xfrm>
              <a:off x="539858" y="596631"/>
              <a:ext cx="3651142" cy="400110"/>
            </a:xfrm>
            <a:prstGeom prst="rect">
              <a:avLst/>
            </a:prstGeom>
            <a:noFill/>
            <a:ln>
              <a:noFill/>
            </a:ln>
          </p:spPr>
          <p:txBody>
            <a:bodyPr wrap="square" rtlCol="0">
              <a:spAutoFit/>
            </a:bodyPr>
            <a:lstStyle/>
            <a:p>
              <a:r>
                <a:rPr lang="en-US" sz="2000" dirty="0">
                  <a:solidFill>
                    <a:schemeClr val="bg1"/>
                  </a:solidFill>
                  <a:ea typeface="+mj-ea"/>
                  <a:cs typeface="du Co Headline 16 Light" panose="020B0503060202020204" pitchFamily="34" charset="0"/>
                </a:rPr>
                <a:t>OVER THE PAST FEW YEARS</a:t>
              </a:r>
              <a:endParaRPr lang="en-US" sz="1000" dirty="0">
                <a:solidFill>
                  <a:schemeClr val="bg1"/>
                </a:solidFill>
              </a:endParaRPr>
            </a:p>
          </p:txBody>
        </p:sp>
      </p:grpSp>
      <p:pic>
        <p:nvPicPr>
          <p:cNvPr id="120" name="Picture 119"/>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503905" y="2300244"/>
            <a:ext cx="3184190" cy="1963900"/>
          </a:xfrm>
          <a:prstGeom prst="rect">
            <a:avLst/>
          </a:prstGeom>
        </p:spPr>
      </p:pic>
      <p:cxnSp>
        <p:nvCxnSpPr>
          <p:cNvPr id="128" name="Straight Connector 127"/>
          <p:cNvCxnSpPr/>
          <p:nvPr/>
        </p:nvCxnSpPr>
        <p:spPr>
          <a:xfrm>
            <a:off x="7688095" y="3362523"/>
            <a:ext cx="495094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9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600"/>
                                  </p:stCondLst>
                                  <p:childTnLst>
                                    <p:set>
                                      <p:cBhvr>
                                        <p:cTn id="14" dur="1" fill="hold">
                                          <p:stCondLst>
                                            <p:cond delay="0"/>
                                          </p:stCondLst>
                                        </p:cTn>
                                        <p:tgtEl>
                                          <p:spTgt spid="120"/>
                                        </p:tgtEl>
                                        <p:attrNameLst>
                                          <p:attrName>style.visibility</p:attrName>
                                        </p:attrNameLst>
                                      </p:cBhvr>
                                      <p:to>
                                        <p:strVal val="visible"/>
                                      </p:to>
                                    </p:set>
                                    <p:animEffect transition="in" filter="wipe(left)">
                                      <p:cBhvr>
                                        <p:cTn id="15" dur="500"/>
                                        <p:tgtEl>
                                          <p:spTgt spid="120"/>
                                        </p:tgtEl>
                                      </p:cBhvr>
                                    </p:animEffect>
                                  </p:childTnLst>
                                </p:cTn>
                              </p:par>
                              <p:par>
                                <p:cTn id="16" presetID="22" presetClass="entr" presetSubtype="8" fill="hold" nodeType="withEffect">
                                  <p:stCondLst>
                                    <p:cond delay="1000"/>
                                  </p:stCondLst>
                                  <p:childTnLst>
                                    <p:set>
                                      <p:cBhvr>
                                        <p:cTn id="17" dur="1" fill="hold">
                                          <p:stCondLst>
                                            <p:cond delay="0"/>
                                          </p:stCondLst>
                                        </p:cTn>
                                        <p:tgtEl>
                                          <p:spTgt spid="128"/>
                                        </p:tgtEl>
                                        <p:attrNameLst>
                                          <p:attrName>style.visibility</p:attrName>
                                        </p:attrNameLst>
                                      </p:cBhvr>
                                      <p:to>
                                        <p:strVal val="visible"/>
                                      </p:to>
                                    </p:set>
                                    <p:animEffect transition="in" filter="wipe(left)">
                                      <p:cBhvr>
                                        <p:cTn id="18"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0"/>
            <a:ext cx="12192000" cy="6858000"/>
          </a:xfrm>
          <a:prstGeom prst="rect">
            <a:avLst/>
          </a:prstGeom>
          <a:gradFill>
            <a:gsLst>
              <a:gs pos="0">
                <a:srgbClr val="00355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dirty="0">
              <a:solidFill>
                <a:sysClr val="windowText" lastClr="000000"/>
              </a:solidFill>
            </a:endParaRPr>
          </a:p>
        </p:txBody>
      </p:sp>
      <p:cxnSp>
        <p:nvCxnSpPr>
          <p:cNvPr id="26" name="Straight Connector 25"/>
          <p:cNvCxnSpPr/>
          <p:nvPr/>
        </p:nvCxnSpPr>
        <p:spPr>
          <a:xfrm>
            <a:off x="0" y="3362523"/>
            <a:ext cx="12639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0" y="5808149"/>
            <a:ext cx="12192000" cy="1049857"/>
            <a:chOff x="0" y="5808149"/>
            <a:chExt cx="12192000" cy="1049857"/>
          </a:xfrm>
        </p:grpSpPr>
        <p:grpSp>
          <p:nvGrpSpPr>
            <p:cNvPr id="29" name="Group 28"/>
            <p:cNvGrpSpPr/>
            <p:nvPr/>
          </p:nvGrpSpPr>
          <p:grpSpPr>
            <a:xfrm>
              <a:off x="0" y="6326301"/>
              <a:ext cx="12192000" cy="531705"/>
              <a:chOff x="0" y="4744720"/>
              <a:chExt cx="9144000" cy="398778"/>
            </a:xfrm>
          </p:grpSpPr>
          <p:sp>
            <p:nvSpPr>
              <p:cNvPr id="31" name="Rectangle 30"/>
              <p:cNvSpPr/>
              <p:nvPr/>
            </p:nvSpPr>
            <p:spPr>
              <a:xfrm>
                <a:off x="0" y="4744720"/>
                <a:ext cx="9144000" cy="398778"/>
              </a:xfrm>
              <a:prstGeom prst="rect">
                <a:avLst/>
              </a:prstGeom>
              <a:solidFill>
                <a:srgbClr val="E50772">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6191" y="4821611"/>
                <a:ext cx="964283" cy="250817"/>
              </a:xfrm>
              <a:prstGeom prst="rect">
                <a:avLst/>
              </a:prstGeom>
            </p:spPr>
          </p:pic>
        </p:grpSp>
        <p:pic>
          <p:nvPicPr>
            <p:cNvPr id="24" name="Picture 2" descr="Image result for dell logo png"/>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36172" y="5808149"/>
              <a:ext cx="784004" cy="784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320038" y="-3"/>
            <a:ext cx="3870962" cy="1099595"/>
            <a:chOff x="320038" y="-3"/>
            <a:chExt cx="3870962" cy="1099595"/>
          </a:xfrm>
        </p:grpSpPr>
        <p:sp>
          <p:nvSpPr>
            <p:cNvPr id="7" name="Rectangle: Top Corners Rounded 6"/>
            <p:cNvSpPr/>
            <p:nvPr/>
          </p:nvSpPr>
          <p:spPr>
            <a:xfrm rot="10800000">
              <a:off x="320038" y="-3"/>
              <a:ext cx="3870961" cy="1099595"/>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39858" y="52226"/>
              <a:ext cx="3651142" cy="748988"/>
            </a:xfrm>
            <a:prstGeom prst="rect">
              <a:avLst/>
            </a:prstGeom>
            <a:noFill/>
            <a:ln>
              <a:noFill/>
            </a:ln>
          </p:spPr>
          <p:txBody>
            <a:bodyPr wrap="square" rtlCol="0">
              <a:spAutoFit/>
            </a:bodyPr>
            <a:lstStyle/>
            <a:p>
              <a:r>
                <a:rPr lang="en-US" sz="4267" b="1" dirty="0">
                  <a:solidFill>
                    <a:srgbClr val="E50772"/>
                  </a:solidFill>
                  <a:ea typeface="+mj-ea"/>
                  <a:cs typeface="du Co Headline 16 Light" panose="020B0503060202020204" pitchFamily="34" charset="0"/>
                </a:rPr>
                <a:t>OUR </a:t>
              </a:r>
              <a:r>
                <a:rPr lang="en-US" sz="4267" b="1" dirty="0">
                  <a:solidFill>
                    <a:schemeClr val="bg1"/>
                  </a:solidFill>
                  <a:ea typeface="+mj-ea"/>
                  <a:cs typeface="du Co Headline 16 Light" panose="020B0503060202020204" pitchFamily="34" charset="0"/>
                </a:rPr>
                <a:t>JOURNEY</a:t>
              </a:r>
              <a:endParaRPr lang="en-US" dirty="0">
                <a:solidFill>
                  <a:schemeClr val="bg1"/>
                </a:solidFill>
              </a:endParaRPr>
            </a:p>
          </p:txBody>
        </p:sp>
        <p:sp>
          <p:nvSpPr>
            <p:cNvPr id="105" name="TextBox 104"/>
            <p:cNvSpPr txBox="1"/>
            <p:nvPr/>
          </p:nvSpPr>
          <p:spPr>
            <a:xfrm>
              <a:off x="539858" y="596631"/>
              <a:ext cx="3651142" cy="400110"/>
            </a:xfrm>
            <a:prstGeom prst="rect">
              <a:avLst/>
            </a:prstGeom>
            <a:noFill/>
            <a:ln>
              <a:noFill/>
            </a:ln>
          </p:spPr>
          <p:txBody>
            <a:bodyPr wrap="square" rtlCol="0">
              <a:spAutoFit/>
            </a:bodyPr>
            <a:lstStyle/>
            <a:p>
              <a:r>
                <a:rPr lang="en-US" sz="2000" dirty="0">
                  <a:solidFill>
                    <a:schemeClr val="bg1"/>
                  </a:solidFill>
                  <a:ea typeface="+mj-ea"/>
                  <a:cs typeface="du Co Headline 16 Light" panose="020B0503060202020204" pitchFamily="34" charset="0"/>
                </a:rPr>
                <a:t>OVER THE PAST FEW YEARS</a:t>
              </a:r>
              <a:endParaRPr lang="en-US" sz="1000" dirty="0">
                <a:solidFill>
                  <a:schemeClr val="bg1"/>
                </a:solidFill>
              </a:endParaRPr>
            </a:p>
          </p:txBody>
        </p:sp>
      </p:grpSp>
      <p:grpSp>
        <p:nvGrpSpPr>
          <p:cNvPr id="127" name="Group 126"/>
          <p:cNvGrpSpPr/>
          <p:nvPr/>
        </p:nvGrpSpPr>
        <p:grpSpPr>
          <a:xfrm>
            <a:off x="539858" y="1452807"/>
            <a:ext cx="3651141" cy="1897660"/>
            <a:chOff x="539858" y="1452807"/>
            <a:chExt cx="3651141" cy="1897660"/>
          </a:xfrm>
        </p:grpSpPr>
        <p:grpSp>
          <p:nvGrpSpPr>
            <p:cNvPr id="12" name="Group 11"/>
            <p:cNvGrpSpPr/>
            <p:nvPr/>
          </p:nvGrpSpPr>
          <p:grpSpPr>
            <a:xfrm>
              <a:off x="539858" y="1452807"/>
              <a:ext cx="3651141" cy="1323439"/>
              <a:chOff x="539858" y="1452807"/>
              <a:chExt cx="3651141" cy="1323439"/>
            </a:xfrm>
          </p:grpSpPr>
          <p:sp>
            <p:nvSpPr>
              <p:cNvPr id="14" name="Rectangle 13"/>
              <p:cNvSpPr/>
              <p:nvPr/>
            </p:nvSpPr>
            <p:spPr>
              <a:xfrm>
                <a:off x="1709537" y="1452807"/>
                <a:ext cx="2481462" cy="1323439"/>
              </a:xfrm>
              <a:prstGeom prst="rect">
                <a:avLst/>
              </a:prstGeom>
            </p:spPr>
            <p:txBody>
              <a:bodyPr wrap="square">
                <a:spAutoFit/>
              </a:bodyPr>
              <a:lstStyle/>
              <a:p>
                <a:pPr defTabSz="1219170"/>
                <a:r>
                  <a:rPr lang="en-US" sz="2000" kern="0" dirty="0">
                    <a:solidFill>
                      <a:schemeClr val="bg1"/>
                    </a:solidFill>
                  </a:rPr>
                  <a:t>Part of </a:t>
                </a:r>
                <a:r>
                  <a:rPr lang="en-US" sz="2000" b="1" kern="0" dirty="0">
                    <a:solidFill>
                      <a:schemeClr val="bg1"/>
                    </a:solidFill>
                  </a:rPr>
                  <a:t>AIG</a:t>
                </a:r>
                <a:r>
                  <a:rPr lang="en-US" sz="2000" kern="0" dirty="0">
                    <a:solidFill>
                      <a:schemeClr val="bg1"/>
                    </a:solidFill>
                  </a:rPr>
                  <a:t> since </a:t>
                </a:r>
                <a:r>
                  <a:rPr lang="en-US" sz="2000" b="1" kern="0" dirty="0">
                    <a:solidFill>
                      <a:schemeClr val="bg1"/>
                    </a:solidFill>
                  </a:rPr>
                  <a:t>2015</a:t>
                </a:r>
                <a:r>
                  <a:rPr lang="en-US" sz="2000" kern="0" dirty="0">
                    <a:solidFill>
                      <a:schemeClr val="bg1"/>
                    </a:solidFill>
                  </a:rPr>
                  <a:t> &amp; </a:t>
                </a:r>
                <a:r>
                  <a:rPr lang="en-US" sz="2000" b="1" kern="0" dirty="0">
                    <a:solidFill>
                      <a:schemeClr val="bg1"/>
                    </a:solidFill>
                  </a:rPr>
                  <a:t>AIG Global Centre of Excellence </a:t>
                </a:r>
                <a:r>
                  <a:rPr lang="en-US" sz="2000" kern="0" dirty="0">
                    <a:solidFill>
                      <a:schemeClr val="bg1"/>
                    </a:solidFill>
                  </a:rPr>
                  <a:t>for Health</a:t>
                </a:r>
              </a:p>
            </p:txBody>
          </p:sp>
          <p:pic>
            <p:nvPicPr>
              <p:cNvPr id="15" name="Picture 14"/>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539858" y="1566708"/>
                <a:ext cx="1227495" cy="757077"/>
              </a:xfrm>
              <a:prstGeom prst="rect">
                <a:avLst/>
              </a:prstGeom>
            </p:spPr>
          </p:pic>
        </p:grpSp>
        <p:sp>
          <p:nvSpPr>
            <p:cNvPr id="27" name="Isosceles Triangle 26"/>
            <p:cNvSpPr/>
            <p:nvPr/>
          </p:nvSpPr>
          <p:spPr>
            <a:xfrm>
              <a:off x="1650966" y="3152432"/>
              <a:ext cx="229722" cy="198035"/>
            </a:xfrm>
            <a:prstGeom prst="triangle">
              <a:avLst/>
            </a:prstGeom>
            <a:solidFill>
              <a:srgbClr val="E50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a:off x="651026" y="3356732"/>
            <a:ext cx="3990393" cy="2148470"/>
            <a:chOff x="651026" y="3356732"/>
            <a:chExt cx="3990393" cy="2148470"/>
          </a:xfrm>
        </p:grpSpPr>
        <p:grpSp>
          <p:nvGrpSpPr>
            <p:cNvPr id="11" name="Group 10"/>
            <p:cNvGrpSpPr/>
            <p:nvPr/>
          </p:nvGrpSpPr>
          <p:grpSpPr>
            <a:xfrm>
              <a:off x="651026" y="3704817"/>
              <a:ext cx="3990393" cy="1800385"/>
              <a:chOff x="651026" y="3704817"/>
              <a:chExt cx="3990393" cy="1800385"/>
            </a:xfrm>
          </p:grpSpPr>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020" y="4663226"/>
                <a:ext cx="2489907" cy="841976"/>
              </a:xfrm>
              <a:prstGeom prst="rect">
                <a:avLst/>
              </a:prstGeom>
            </p:spPr>
          </p:pic>
          <p:grpSp>
            <p:nvGrpSpPr>
              <p:cNvPr id="21" name="Group 20"/>
              <p:cNvGrpSpPr/>
              <p:nvPr/>
            </p:nvGrpSpPr>
            <p:grpSpPr>
              <a:xfrm>
                <a:off x="651026" y="3704817"/>
                <a:ext cx="3990393" cy="1088275"/>
                <a:chOff x="5679817" y="1302596"/>
                <a:chExt cx="2992795" cy="816207"/>
              </a:xfrm>
            </p:grpSpPr>
            <p:sp>
              <p:nvSpPr>
                <p:cNvPr id="22" name="Rectangle 21"/>
                <p:cNvSpPr/>
                <p:nvPr/>
              </p:nvSpPr>
              <p:spPr>
                <a:xfrm>
                  <a:off x="5679817" y="1302596"/>
                  <a:ext cx="2132070" cy="253916"/>
                </a:xfrm>
                <a:prstGeom prst="rect">
                  <a:avLst/>
                </a:prstGeom>
              </p:spPr>
              <p:txBody>
                <a:bodyPr wrap="square">
                  <a:spAutoFit/>
                </a:bodyPr>
                <a:lstStyle/>
                <a:p>
                  <a:pPr defTabSz="1219170"/>
                  <a:r>
                    <a:rPr lang="en-US" sz="1600" kern="0" dirty="0">
                      <a:solidFill>
                        <a:schemeClr val="bg1"/>
                      </a:solidFill>
                    </a:rPr>
                    <a:t>Winners of </a:t>
                  </a:r>
                </a:p>
              </p:txBody>
            </p:sp>
            <p:sp>
              <p:nvSpPr>
                <p:cNvPr id="23" name="Rectangle 22"/>
                <p:cNvSpPr/>
                <p:nvPr/>
              </p:nvSpPr>
              <p:spPr>
                <a:xfrm>
                  <a:off x="5679818" y="1431276"/>
                  <a:ext cx="2992794" cy="346249"/>
                </a:xfrm>
                <a:prstGeom prst="rect">
                  <a:avLst/>
                </a:prstGeom>
              </p:spPr>
              <p:txBody>
                <a:bodyPr wrap="square">
                  <a:spAutoFit/>
                </a:bodyPr>
                <a:lstStyle/>
                <a:p>
                  <a:pPr defTabSz="1219170"/>
                  <a:r>
                    <a:rPr lang="en-US" sz="2400" kern="0" dirty="0">
                      <a:solidFill>
                        <a:schemeClr val="bg1"/>
                      </a:solidFill>
                    </a:rPr>
                    <a:t>Great Places to Work </a:t>
                  </a:r>
                  <a:endParaRPr lang="en-US" sz="1200" kern="0" dirty="0">
                    <a:solidFill>
                      <a:schemeClr val="bg1"/>
                    </a:solidFill>
                  </a:endParaRPr>
                </a:p>
              </p:txBody>
            </p:sp>
            <p:sp>
              <p:nvSpPr>
                <p:cNvPr id="25" name="Rectangle 24"/>
                <p:cNvSpPr/>
                <p:nvPr/>
              </p:nvSpPr>
              <p:spPr>
                <a:xfrm>
                  <a:off x="5679817" y="1680221"/>
                  <a:ext cx="2692001" cy="438582"/>
                </a:xfrm>
                <a:prstGeom prst="rect">
                  <a:avLst/>
                </a:prstGeom>
              </p:spPr>
              <p:txBody>
                <a:bodyPr wrap="square">
                  <a:spAutoFit/>
                </a:bodyPr>
                <a:lstStyle/>
                <a:p>
                  <a:pPr defTabSz="1219170"/>
                  <a:r>
                    <a:rPr lang="en-US" sz="1600" b="1" kern="0" dirty="0">
                      <a:solidFill>
                        <a:schemeClr val="bg1"/>
                      </a:solidFill>
                    </a:rPr>
                    <a:t>‘Select Award for Caring’ </a:t>
                  </a:r>
                  <a:r>
                    <a:rPr lang="en-US" sz="1600" kern="0" dirty="0">
                      <a:solidFill>
                        <a:schemeClr val="bg1"/>
                      </a:solidFill>
                    </a:rPr>
                    <a:t>for Our Onsite </a:t>
                  </a:r>
                  <a:r>
                    <a:rPr lang="en-US" sz="1600" b="1" kern="0" dirty="0">
                      <a:solidFill>
                        <a:schemeClr val="bg1"/>
                      </a:solidFill>
                    </a:rPr>
                    <a:t>‘Think Well’ </a:t>
                  </a:r>
                  <a:r>
                    <a:rPr lang="en-US" sz="1600" b="1" kern="0" dirty="0" err="1">
                      <a:solidFill>
                        <a:schemeClr val="bg1"/>
                      </a:solidFill>
                    </a:rPr>
                    <a:t>Programme</a:t>
                  </a:r>
                  <a:r>
                    <a:rPr lang="en-US" sz="1600" b="1" kern="0" dirty="0">
                      <a:solidFill>
                        <a:schemeClr val="bg1"/>
                      </a:solidFill>
                    </a:rPr>
                    <a:t> </a:t>
                  </a:r>
                </a:p>
              </p:txBody>
            </p:sp>
          </p:grpSp>
        </p:grpSp>
        <p:sp>
          <p:nvSpPr>
            <p:cNvPr id="65" name="Isosceles Triangle 64"/>
            <p:cNvSpPr/>
            <p:nvPr/>
          </p:nvSpPr>
          <p:spPr>
            <a:xfrm rot="10800000">
              <a:off x="2330832" y="3356732"/>
              <a:ext cx="229722" cy="198035"/>
            </a:xfrm>
            <a:prstGeom prst="triangle">
              <a:avLst/>
            </a:prstGeom>
            <a:solidFill>
              <a:srgbClr val="E50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4525989" y="1406959"/>
            <a:ext cx="3140182" cy="1943508"/>
            <a:chOff x="4525989" y="1406959"/>
            <a:chExt cx="3140182" cy="1943508"/>
          </a:xfrm>
        </p:grpSpPr>
        <p:sp>
          <p:nvSpPr>
            <p:cNvPr id="17" name="Rectangle 16"/>
            <p:cNvSpPr/>
            <p:nvPr/>
          </p:nvSpPr>
          <p:spPr>
            <a:xfrm>
              <a:off x="5452532" y="1406959"/>
              <a:ext cx="2213639" cy="1569660"/>
            </a:xfrm>
            <a:prstGeom prst="rect">
              <a:avLst/>
            </a:prstGeom>
          </p:spPr>
          <p:txBody>
            <a:bodyPr wrap="square">
              <a:spAutoFit/>
            </a:bodyPr>
            <a:lstStyle/>
            <a:p>
              <a:pPr defTabSz="1219170"/>
              <a:r>
                <a:rPr lang="en-US" sz="3200" b="1" kern="0" dirty="0">
                  <a:solidFill>
                    <a:schemeClr val="bg1"/>
                  </a:solidFill>
                </a:rPr>
                <a:t>Largest</a:t>
              </a:r>
              <a:r>
                <a:rPr lang="en-US" sz="1600" kern="0" dirty="0">
                  <a:solidFill>
                    <a:schemeClr val="bg1"/>
                  </a:solidFill>
                </a:rPr>
                <a:t> Health &amp; Wellness Provider And </a:t>
              </a:r>
              <a:r>
                <a:rPr lang="en-US" sz="1600" b="1" kern="0" dirty="0">
                  <a:solidFill>
                    <a:schemeClr val="bg1"/>
                  </a:solidFill>
                </a:rPr>
                <a:t>Thought Leaders </a:t>
              </a:r>
              <a:r>
                <a:rPr lang="en-US" sz="1600" kern="0" dirty="0">
                  <a:solidFill>
                    <a:schemeClr val="bg1"/>
                  </a:solidFill>
                </a:rPr>
                <a:t>in Our Connected Health Strategy</a:t>
              </a:r>
            </a:p>
          </p:txBody>
        </p:sp>
        <p:grpSp>
          <p:nvGrpSpPr>
            <p:cNvPr id="129" name="Group 128"/>
            <p:cNvGrpSpPr/>
            <p:nvPr/>
          </p:nvGrpSpPr>
          <p:grpSpPr>
            <a:xfrm>
              <a:off x="4525989" y="1534537"/>
              <a:ext cx="1212226" cy="1815930"/>
              <a:chOff x="4525989" y="1534537"/>
              <a:chExt cx="1212226" cy="1815930"/>
            </a:xfrm>
          </p:grpSpPr>
          <p:sp>
            <p:nvSpPr>
              <p:cNvPr id="61" name="Isosceles Triangle 60"/>
              <p:cNvSpPr/>
              <p:nvPr/>
            </p:nvSpPr>
            <p:spPr>
              <a:xfrm>
                <a:off x="5508493" y="3152432"/>
                <a:ext cx="229722" cy="198035"/>
              </a:xfrm>
              <a:prstGeom prst="triangle">
                <a:avLst/>
              </a:prstGeom>
              <a:solidFill>
                <a:srgbClr val="E50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4"/>
              <p:cNvGrpSpPr>
                <a:grpSpLocks noChangeAspect="1"/>
              </p:cNvGrpSpPr>
              <p:nvPr/>
            </p:nvGrpSpPr>
            <p:grpSpPr bwMode="auto">
              <a:xfrm>
                <a:off x="4525989" y="1534537"/>
                <a:ext cx="890738" cy="1247544"/>
                <a:chOff x="3141" y="1182"/>
                <a:chExt cx="1398" cy="1958"/>
              </a:xfrm>
            </p:grpSpPr>
            <p:sp>
              <p:nvSpPr>
                <p:cNvPr id="77" name="Freeform 5"/>
                <p:cNvSpPr>
                  <a:spLocks/>
                </p:cNvSpPr>
                <p:nvPr/>
              </p:nvSpPr>
              <p:spPr bwMode="auto">
                <a:xfrm>
                  <a:off x="3508" y="2540"/>
                  <a:ext cx="664" cy="600"/>
                </a:xfrm>
                <a:custGeom>
                  <a:avLst/>
                  <a:gdLst>
                    <a:gd name="T0" fmla="*/ 424 w 489"/>
                    <a:gd name="T1" fmla="*/ 45 h 443"/>
                    <a:gd name="T2" fmla="*/ 378 w 489"/>
                    <a:gd name="T3" fmla="*/ 52 h 443"/>
                    <a:gd name="T4" fmla="*/ 252 w 489"/>
                    <a:gd name="T5" fmla="*/ 5 h 443"/>
                    <a:gd name="T6" fmla="*/ 244 w 489"/>
                    <a:gd name="T7" fmla="*/ 0 h 443"/>
                    <a:gd name="T8" fmla="*/ 237 w 489"/>
                    <a:gd name="T9" fmla="*/ 5 h 443"/>
                    <a:gd name="T10" fmla="*/ 111 w 489"/>
                    <a:gd name="T11" fmla="*/ 52 h 443"/>
                    <a:gd name="T12" fmla="*/ 64 w 489"/>
                    <a:gd name="T13" fmla="*/ 45 h 443"/>
                    <a:gd name="T14" fmla="*/ 0 w 489"/>
                    <a:gd name="T15" fmla="*/ 3 h 443"/>
                    <a:gd name="T16" fmla="*/ 0 w 489"/>
                    <a:gd name="T17" fmla="*/ 405 h 443"/>
                    <a:gd name="T18" fmla="*/ 21 w 489"/>
                    <a:gd name="T19" fmla="*/ 438 h 443"/>
                    <a:gd name="T20" fmla="*/ 35 w 489"/>
                    <a:gd name="T21" fmla="*/ 441 h 443"/>
                    <a:gd name="T22" fmla="*/ 60 w 489"/>
                    <a:gd name="T23" fmla="*/ 431 h 443"/>
                    <a:gd name="T24" fmla="*/ 244 w 489"/>
                    <a:gd name="T25" fmla="*/ 261 h 443"/>
                    <a:gd name="T26" fmla="*/ 429 w 489"/>
                    <a:gd name="T27" fmla="*/ 431 h 443"/>
                    <a:gd name="T28" fmla="*/ 468 w 489"/>
                    <a:gd name="T29" fmla="*/ 438 h 443"/>
                    <a:gd name="T30" fmla="*/ 489 w 489"/>
                    <a:gd name="T31" fmla="*/ 405 h 443"/>
                    <a:gd name="T32" fmla="*/ 489 w 489"/>
                    <a:gd name="T33" fmla="*/ 3 h 443"/>
                    <a:gd name="T34" fmla="*/ 424 w 489"/>
                    <a:gd name="T35" fmla="*/ 4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443">
                      <a:moveTo>
                        <a:pt x="424" y="45"/>
                      </a:moveTo>
                      <a:cubicBezTo>
                        <a:pt x="410" y="49"/>
                        <a:pt x="394" y="52"/>
                        <a:pt x="378" y="52"/>
                      </a:cubicBezTo>
                      <a:cubicBezTo>
                        <a:pt x="326" y="52"/>
                        <a:pt x="285" y="26"/>
                        <a:pt x="252" y="5"/>
                      </a:cubicBezTo>
                      <a:cubicBezTo>
                        <a:pt x="250" y="4"/>
                        <a:pt x="248" y="2"/>
                        <a:pt x="244" y="0"/>
                      </a:cubicBezTo>
                      <a:cubicBezTo>
                        <a:pt x="241" y="2"/>
                        <a:pt x="239" y="4"/>
                        <a:pt x="237" y="5"/>
                      </a:cubicBezTo>
                      <a:cubicBezTo>
                        <a:pt x="204" y="26"/>
                        <a:pt x="163" y="52"/>
                        <a:pt x="111" y="52"/>
                      </a:cubicBezTo>
                      <a:cubicBezTo>
                        <a:pt x="95" y="52"/>
                        <a:pt x="79" y="49"/>
                        <a:pt x="64" y="45"/>
                      </a:cubicBezTo>
                      <a:cubicBezTo>
                        <a:pt x="37" y="36"/>
                        <a:pt x="16" y="21"/>
                        <a:pt x="0" y="3"/>
                      </a:cubicBezTo>
                      <a:cubicBezTo>
                        <a:pt x="0" y="405"/>
                        <a:pt x="0" y="405"/>
                        <a:pt x="0" y="405"/>
                      </a:cubicBezTo>
                      <a:cubicBezTo>
                        <a:pt x="0" y="419"/>
                        <a:pt x="8" y="432"/>
                        <a:pt x="21" y="438"/>
                      </a:cubicBezTo>
                      <a:cubicBezTo>
                        <a:pt x="26" y="440"/>
                        <a:pt x="31" y="441"/>
                        <a:pt x="35" y="441"/>
                      </a:cubicBezTo>
                      <a:cubicBezTo>
                        <a:pt x="44" y="441"/>
                        <a:pt x="53" y="437"/>
                        <a:pt x="60" y="431"/>
                      </a:cubicBezTo>
                      <a:cubicBezTo>
                        <a:pt x="244" y="261"/>
                        <a:pt x="244" y="261"/>
                        <a:pt x="244" y="261"/>
                      </a:cubicBezTo>
                      <a:cubicBezTo>
                        <a:pt x="429" y="431"/>
                        <a:pt x="429" y="431"/>
                        <a:pt x="429" y="431"/>
                      </a:cubicBezTo>
                      <a:cubicBezTo>
                        <a:pt x="440" y="441"/>
                        <a:pt x="455" y="443"/>
                        <a:pt x="468" y="438"/>
                      </a:cubicBezTo>
                      <a:cubicBezTo>
                        <a:pt x="481" y="432"/>
                        <a:pt x="489" y="419"/>
                        <a:pt x="489" y="405"/>
                      </a:cubicBezTo>
                      <a:cubicBezTo>
                        <a:pt x="489" y="3"/>
                        <a:pt x="489" y="3"/>
                        <a:pt x="489" y="3"/>
                      </a:cubicBezTo>
                      <a:cubicBezTo>
                        <a:pt x="473" y="21"/>
                        <a:pt x="452" y="36"/>
                        <a:pt x="424" y="45"/>
                      </a:cubicBezTo>
                      <a:close/>
                    </a:path>
                  </a:pathLst>
                </a:custGeom>
                <a:solidFill>
                  <a:srgbClr val="14BE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6"/>
                <p:cNvSpPr>
                  <a:spLocks noEditPoints="1"/>
                </p:cNvSpPr>
                <p:nvPr/>
              </p:nvSpPr>
              <p:spPr bwMode="auto">
                <a:xfrm>
                  <a:off x="3141" y="1182"/>
                  <a:ext cx="1398" cy="1336"/>
                </a:xfrm>
                <a:custGeom>
                  <a:avLst/>
                  <a:gdLst>
                    <a:gd name="T0" fmla="*/ 961 w 1029"/>
                    <a:gd name="T1" fmla="*/ 391 h 987"/>
                    <a:gd name="T2" fmla="*/ 928 w 1029"/>
                    <a:gd name="T3" fmla="*/ 359 h 987"/>
                    <a:gd name="T4" fmla="*/ 936 w 1029"/>
                    <a:gd name="T5" fmla="*/ 311 h 987"/>
                    <a:gd name="T6" fmla="*/ 931 w 1029"/>
                    <a:gd name="T7" fmla="*/ 191 h 987"/>
                    <a:gd name="T8" fmla="*/ 817 w 1029"/>
                    <a:gd name="T9" fmla="*/ 149 h 987"/>
                    <a:gd name="T10" fmla="*/ 770 w 1029"/>
                    <a:gd name="T11" fmla="*/ 142 h 987"/>
                    <a:gd name="T12" fmla="*/ 749 w 1029"/>
                    <a:gd name="T13" fmla="*/ 99 h 987"/>
                    <a:gd name="T14" fmla="*/ 673 w 1029"/>
                    <a:gd name="T15" fmla="*/ 4 h 987"/>
                    <a:gd name="T16" fmla="*/ 648 w 1029"/>
                    <a:gd name="T17" fmla="*/ 0 h 987"/>
                    <a:gd name="T18" fmla="*/ 559 w 1029"/>
                    <a:gd name="T19" fmla="*/ 36 h 987"/>
                    <a:gd name="T20" fmla="*/ 514 w 1029"/>
                    <a:gd name="T21" fmla="*/ 59 h 987"/>
                    <a:gd name="T22" fmla="*/ 470 w 1029"/>
                    <a:gd name="T23" fmla="*/ 36 h 987"/>
                    <a:gd name="T24" fmla="*/ 381 w 1029"/>
                    <a:gd name="T25" fmla="*/ 0 h 987"/>
                    <a:gd name="T26" fmla="*/ 355 w 1029"/>
                    <a:gd name="T27" fmla="*/ 4 h 987"/>
                    <a:gd name="T28" fmla="*/ 280 w 1029"/>
                    <a:gd name="T29" fmla="*/ 99 h 987"/>
                    <a:gd name="T30" fmla="*/ 259 w 1029"/>
                    <a:gd name="T31" fmla="*/ 142 h 987"/>
                    <a:gd name="T32" fmla="*/ 212 w 1029"/>
                    <a:gd name="T33" fmla="*/ 149 h 987"/>
                    <a:gd name="T34" fmla="*/ 98 w 1029"/>
                    <a:gd name="T35" fmla="*/ 191 h 987"/>
                    <a:gd name="T36" fmla="*/ 93 w 1029"/>
                    <a:gd name="T37" fmla="*/ 311 h 987"/>
                    <a:gd name="T38" fmla="*/ 101 w 1029"/>
                    <a:gd name="T39" fmla="*/ 359 h 987"/>
                    <a:gd name="T40" fmla="*/ 68 w 1029"/>
                    <a:gd name="T41" fmla="*/ 391 h 987"/>
                    <a:gd name="T42" fmla="*/ 0 w 1029"/>
                    <a:gd name="T43" fmla="*/ 493 h 987"/>
                    <a:gd name="T44" fmla="*/ 68 w 1029"/>
                    <a:gd name="T45" fmla="*/ 596 h 987"/>
                    <a:gd name="T46" fmla="*/ 101 w 1029"/>
                    <a:gd name="T47" fmla="*/ 628 h 987"/>
                    <a:gd name="T48" fmla="*/ 93 w 1029"/>
                    <a:gd name="T49" fmla="*/ 676 h 987"/>
                    <a:gd name="T50" fmla="*/ 98 w 1029"/>
                    <a:gd name="T51" fmla="*/ 796 h 987"/>
                    <a:gd name="T52" fmla="*/ 212 w 1029"/>
                    <a:gd name="T53" fmla="*/ 838 h 987"/>
                    <a:gd name="T54" fmla="*/ 259 w 1029"/>
                    <a:gd name="T55" fmla="*/ 845 h 987"/>
                    <a:gd name="T56" fmla="*/ 280 w 1029"/>
                    <a:gd name="T57" fmla="*/ 887 h 987"/>
                    <a:gd name="T58" fmla="*/ 355 w 1029"/>
                    <a:gd name="T59" fmla="*/ 983 h 987"/>
                    <a:gd name="T60" fmla="*/ 381 w 1029"/>
                    <a:gd name="T61" fmla="*/ 987 h 987"/>
                    <a:gd name="T62" fmla="*/ 381 w 1029"/>
                    <a:gd name="T63" fmla="*/ 987 h 987"/>
                    <a:gd name="T64" fmla="*/ 470 w 1029"/>
                    <a:gd name="T65" fmla="*/ 951 h 987"/>
                    <a:gd name="T66" fmla="*/ 514 w 1029"/>
                    <a:gd name="T67" fmla="*/ 928 h 987"/>
                    <a:gd name="T68" fmla="*/ 559 w 1029"/>
                    <a:gd name="T69" fmla="*/ 951 h 987"/>
                    <a:gd name="T70" fmla="*/ 648 w 1029"/>
                    <a:gd name="T71" fmla="*/ 987 h 987"/>
                    <a:gd name="T72" fmla="*/ 673 w 1029"/>
                    <a:gd name="T73" fmla="*/ 983 h 987"/>
                    <a:gd name="T74" fmla="*/ 749 w 1029"/>
                    <a:gd name="T75" fmla="*/ 887 h 987"/>
                    <a:gd name="T76" fmla="*/ 770 w 1029"/>
                    <a:gd name="T77" fmla="*/ 845 h 987"/>
                    <a:gd name="T78" fmla="*/ 817 w 1029"/>
                    <a:gd name="T79" fmla="*/ 838 h 987"/>
                    <a:gd name="T80" fmla="*/ 931 w 1029"/>
                    <a:gd name="T81" fmla="*/ 796 h 987"/>
                    <a:gd name="T82" fmla="*/ 936 w 1029"/>
                    <a:gd name="T83" fmla="*/ 676 h 987"/>
                    <a:gd name="T84" fmla="*/ 928 w 1029"/>
                    <a:gd name="T85" fmla="*/ 628 h 987"/>
                    <a:gd name="T86" fmla="*/ 961 w 1029"/>
                    <a:gd name="T87" fmla="*/ 596 h 987"/>
                    <a:gd name="T88" fmla="*/ 1029 w 1029"/>
                    <a:gd name="T89" fmla="*/ 493 h 987"/>
                    <a:gd name="T90" fmla="*/ 961 w 1029"/>
                    <a:gd name="T91" fmla="*/ 391 h 987"/>
                    <a:gd name="T92" fmla="*/ 514 w 1029"/>
                    <a:gd name="T93" fmla="*/ 805 h 987"/>
                    <a:gd name="T94" fmla="*/ 202 w 1029"/>
                    <a:gd name="T95" fmla="*/ 493 h 987"/>
                    <a:gd name="T96" fmla="*/ 514 w 1029"/>
                    <a:gd name="T97" fmla="*/ 181 h 987"/>
                    <a:gd name="T98" fmla="*/ 827 w 1029"/>
                    <a:gd name="T99" fmla="*/ 493 h 987"/>
                    <a:gd name="T100" fmla="*/ 514 w 1029"/>
                    <a:gd name="T101" fmla="*/ 805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29" h="987">
                      <a:moveTo>
                        <a:pt x="961" y="391"/>
                      </a:moveTo>
                      <a:cubicBezTo>
                        <a:pt x="949" y="382"/>
                        <a:pt x="930" y="366"/>
                        <a:pt x="928" y="359"/>
                      </a:cubicBezTo>
                      <a:cubicBezTo>
                        <a:pt x="925" y="351"/>
                        <a:pt x="932" y="326"/>
                        <a:pt x="936" y="311"/>
                      </a:cubicBezTo>
                      <a:cubicBezTo>
                        <a:pt x="945" y="274"/>
                        <a:pt x="957" y="227"/>
                        <a:pt x="931" y="191"/>
                      </a:cubicBezTo>
                      <a:cubicBezTo>
                        <a:pt x="904" y="154"/>
                        <a:pt x="856" y="151"/>
                        <a:pt x="817" y="149"/>
                      </a:cubicBezTo>
                      <a:cubicBezTo>
                        <a:pt x="802" y="148"/>
                        <a:pt x="776" y="146"/>
                        <a:pt x="770" y="142"/>
                      </a:cubicBezTo>
                      <a:cubicBezTo>
                        <a:pt x="764" y="137"/>
                        <a:pt x="755" y="114"/>
                        <a:pt x="749" y="99"/>
                      </a:cubicBezTo>
                      <a:cubicBezTo>
                        <a:pt x="735" y="63"/>
                        <a:pt x="717" y="18"/>
                        <a:pt x="673" y="4"/>
                      </a:cubicBezTo>
                      <a:cubicBezTo>
                        <a:pt x="665" y="1"/>
                        <a:pt x="657" y="0"/>
                        <a:pt x="648" y="0"/>
                      </a:cubicBezTo>
                      <a:cubicBezTo>
                        <a:pt x="615" y="0"/>
                        <a:pt x="587" y="18"/>
                        <a:pt x="559" y="36"/>
                      </a:cubicBezTo>
                      <a:cubicBezTo>
                        <a:pt x="545" y="45"/>
                        <a:pt x="523" y="59"/>
                        <a:pt x="514" y="59"/>
                      </a:cubicBezTo>
                      <a:cubicBezTo>
                        <a:pt x="506" y="59"/>
                        <a:pt x="484" y="45"/>
                        <a:pt x="470" y="36"/>
                      </a:cubicBezTo>
                      <a:cubicBezTo>
                        <a:pt x="442" y="18"/>
                        <a:pt x="414" y="0"/>
                        <a:pt x="381" y="0"/>
                      </a:cubicBezTo>
                      <a:cubicBezTo>
                        <a:pt x="372" y="0"/>
                        <a:pt x="363" y="1"/>
                        <a:pt x="355" y="4"/>
                      </a:cubicBezTo>
                      <a:cubicBezTo>
                        <a:pt x="312" y="18"/>
                        <a:pt x="294" y="63"/>
                        <a:pt x="280" y="99"/>
                      </a:cubicBezTo>
                      <a:cubicBezTo>
                        <a:pt x="274" y="114"/>
                        <a:pt x="265" y="137"/>
                        <a:pt x="259" y="142"/>
                      </a:cubicBezTo>
                      <a:cubicBezTo>
                        <a:pt x="253" y="146"/>
                        <a:pt x="227" y="148"/>
                        <a:pt x="212" y="149"/>
                      </a:cubicBezTo>
                      <a:cubicBezTo>
                        <a:pt x="173" y="151"/>
                        <a:pt x="125" y="154"/>
                        <a:pt x="98" y="191"/>
                      </a:cubicBezTo>
                      <a:cubicBezTo>
                        <a:pt x="72" y="227"/>
                        <a:pt x="84" y="274"/>
                        <a:pt x="93" y="311"/>
                      </a:cubicBezTo>
                      <a:cubicBezTo>
                        <a:pt x="97" y="326"/>
                        <a:pt x="104" y="351"/>
                        <a:pt x="101" y="359"/>
                      </a:cubicBezTo>
                      <a:cubicBezTo>
                        <a:pt x="99" y="366"/>
                        <a:pt x="79" y="382"/>
                        <a:pt x="68" y="391"/>
                      </a:cubicBezTo>
                      <a:cubicBezTo>
                        <a:pt x="38" y="416"/>
                        <a:pt x="0" y="447"/>
                        <a:pt x="0" y="493"/>
                      </a:cubicBezTo>
                      <a:cubicBezTo>
                        <a:pt x="0" y="540"/>
                        <a:pt x="38" y="571"/>
                        <a:pt x="68" y="596"/>
                      </a:cubicBezTo>
                      <a:cubicBezTo>
                        <a:pt x="79" y="605"/>
                        <a:pt x="99" y="621"/>
                        <a:pt x="101" y="628"/>
                      </a:cubicBezTo>
                      <a:cubicBezTo>
                        <a:pt x="104" y="635"/>
                        <a:pt x="97" y="661"/>
                        <a:pt x="93" y="676"/>
                      </a:cubicBezTo>
                      <a:cubicBezTo>
                        <a:pt x="84" y="713"/>
                        <a:pt x="72" y="759"/>
                        <a:pt x="98" y="796"/>
                      </a:cubicBezTo>
                      <a:cubicBezTo>
                        <a:pt x="125" y="833"/>
                        <a:pt x="173" y="836"/>
                        <a:pt x="212" y="838"/>
                      </a:cubicBezTo>
                      <a:cubicBezTo>
                        <a:pt x="227" y="839"/>
                        <a:pt x="253" y="840"/>
                        <a:pt x="259" y="845"/>
                      </a:cubicBezTo>
                      <a:cubicBezTo>
                        <a:pt x="265" y="849"/>
                        <a:pt x="274" y="873"/>
                        <a:pt x="280" y="887"/>
                      </a:cubicBezTo>
                      <a:cubicBezTo>
                        <a:pt x="294" y="923"/>
                        <a:pt x="312" y="968"/>
                        <a:pt x="355" y="983"/>
                      </a:cubicBezTo>
                      <a:cubicBezTo>
                        <a:pt x="363" y="985"/>
                        <a:pt x="372" y="987"/>
                        <a:pt x="381" y="987"/>
                      </a:cubicBezTo>
                      <a:cubicBezTo>
                        <a:pt x="381" y="987"/>
                        <a:pt x="381" y="987"/>
                        <a:pt x="381" y="987"/>
                      </a:cubicBezTo>
                      <a:cubicBezTo>
                        <a:pt x="414" y="987"/>
                        <a:pt x="442" y="968"/>
                        <a:pt x="470" y="951"/>
                      </a:cubicBezTo>
                      <a:cubicBezTo>
                        <a:pt x="484" y="942"/>
                        <a:pt x="506" y="928"/>
                        <a:pt x="514" y="928"/>
                      </a:cubicBezTo>
                      <a:cubicBezTo>
                        <a:pt x="523" y="928"/>
                        <a:pt x="545" y="942"/>
                        <a:pt x="559" y="951"/>
                      </a:cubicBezTo>
                      <a:cubicBezTo>
                        <a:pt x="587" y="968"/>
                        <a:pt x="615" y="987"/>
                        <a:pt x="648" y="987"/>
                      </a:cubicBezTo>
                      <a:cubicBezTo>
                        <a:pt x="657" y="987"/>
                        <a:pt x="665" y="985"/>
                        <a:pt x="673" y="983"/>
                      </a:cubicBezTo>
                      <a:cubicBezTo>
                        <a:pt x="717" y="968"/>
                        <a:pt x="735" y="923"/>
                        <a:pt x="749" y="887"/>
                      </a:cubicBezTo>
                      <a:cubicBezTo>
                        <a:pt x="755" y="873"/>
                        <a:pt x="764" y="849"/>
                        <a:pt x="770" y="845"/>
                      </a:cubicBezTo>
                      <a:cubicBezTo>
                        <a:pt x="776" y="840"/>
                        <a:pt x="802" y="839"/>
                        <a:pt x="817" y="838"/>
                      </a:cubicBezTo>
                      <a:cubicBezTo>
                        <a:pt x="856" y="836"/>
                        <a:pt x="904" y="833"/>
                        <a:pt x="931" y="796"/>
                      </a:cubicBezTo>
                      <a:cubicBezTo>
                        <a:pt x="957" y="759"/>
                        <a:pt x="945" y="713"/>
                        <a:pt x="936" y="676"/>
                      </a:cubicBezTo>
                      <a:cubicBezTo>
                        <a:pt x="932" y="661"/>
                        <a:pt x="925" y="635"/>
                        <a:pt x="928" y="628"/>
                      </a:cubicBezTo>
                      <a:cubicBezTo>
                        <a:pt x="930" y="621"/>
                        <a:pt x="949" y="605"/>
                        <a:pt x="961" y="596"/>
                      </a:cubicBezTo>
                      <a:cubicBezTo>
                        <a:pt x="991" y="571"/>
                        <a:pt x="1029" y="540"/>
                        <a:pt x="1029" y="493"/>
                      </a:cubicBezTo>
                      <a:cubicBezTo>
                        <a:pt x="1029" y="447"/>
                        <a:pt x="991" y="416"/>
                        <a:pt x="961" y="391"/>
                      </a:cubicBezTo>
                      <a:close/>
                      <a:moveTo>
                        <a:pt x="514" y="805"/>
                      </a:moveTo>
                      <a:cubicBezTo>
                        <a:pt x="342" y="805"/>
                        <a:pt x="202" y="666"/>
                        <a:pt x="202" y="493"/>
                      </a:cubicBezTo>
                      <a:cubicBezTo>
                        <a:pt x="202" y="321"/>
                        <a:pt x="342" y="181"/>
                        <a:pt x="514" y="181"/>
                      </a:cubicBezTo>
                      <a:cubicBezTo>
                        <a:pt x="687" y="181"/>
                        <a:pt x="827" y="321"/>
                        <a:pt x="827" y="493"/>
                      </a:cubicBezTo>
                      <a:cubicBezTo>
                        <a:pt x="827" y="666"/>
                        <a:pt x="687" y="805"/>
                        <a:pt x="514" y="805"/>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
                <p:cNvSpPr>
                  <a:spLocks/>
                </p:cNvSpPr>
                <p:nvPr/>
              </p:nvSpPr>
              <p:spPr bwMode="auto">
                <a:xfrm>
                  <a:off x="3695" y="1620"/>
                  <a:ext cx="290" cy="423"/>
                </a:xfrm>
                <a:custGeom>
                  <a:avLst/>
                  <a:gdLst>
                    <a:gd name="T0" fmla="*/ 197 w 290"/>
                    <a:gd name="T1" fmla="*/ 0 h 423"/>
                    <a:gd name="T2" fmla="*/ 132 w 290"/>
                    <a:gd name="T3" fmla="*/ 0 h 423"/>
                    <a:gd name="T4" fmla="*/ 0 w 290"/>
                    <a:gd name="T5" fmla="*/ 90 h 423"/>
                    <a:gd name="T6" fmla="*/ 44 w 290"/>
                    <a:gd name="T7" fmla="*/ 152 h 423"/>
                    <a:gd name="T8" fmla="*/ 110 w 290"/>
                    <a:gd name="T9" fmla="*/ 107 h 423"/>
                    <a:gd name="T10" fmla="*/ 110 w 290"/>
                    <a:gd name="T11" fmla="*/ 347 h 423"/>
                    <a:gd name="T12" fmla="*/ 17 w 290"/>
                    <a:gd name="T13" fmla="*/ 347 h 423"/>
                    <a:gd name="T14" fmla="*/ 17 w 290"/>
                    <a:gd name="T15" fmla="*/ 423 h 423"/>
                    <a:gd name="T16" fmla="*/ 290 w 290"/>
                    <a:gd name="T17" fmla="*/ 423 h 423"/>
                    <a:gd name="T18" fmla="*/ 290 w 290"/>
                    <a:gd name="T19" fmla="*/ 347 h 423"/>
                    <a:gd name="T20" fmla="*/ 197 w 290"/>
                    <a:gd name="T21" fmla="*/ 347 h 423"/>
                    <a:gd name="T22" fmla="*/ 197 w 290"/>
                    <a:gd name="T23"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423">
                      <a:moveTo>
                        <a:pt x="197" y="0"/>
                      </a:moveTo>
                      <a:lnTo>
                        <a:pt x="132" y="0"/>
                      </a:lnTo>
                      <a:lnTo>
                        <a:pt x="0" y="90"/>
                      </a:lnTo>
                      <a:lnTo>
                        <a:pt x="44" y="152"/>
                      </a:lnTo>
                      <a:lnTo>
                        <a:pt x="110" y="107"/>
                      </a:lnTo>
                      <a:lnTo>
                        <a:pt x="110" y="347"/>
                      </a:lnTo>
                      <a:lnTo>
                        <a:pt x="17" y="347"/>
                      </a:lnTo>
                      <a:lnTo>
                        <a:pt x="17" y="423"/>
                      </a:lnTo>
                      <a:lnTo>
                        <a:pt x="290" y="423"/>
                      </a:lnTo>
                      <a:lnTo>
                        <a:pt x="290" y="347"/>
                      </a:lnTo>
                      <a:lnTo>
                        <a:pt x="197" y="347"/>
                      </a:lnTo>
                      <a:lnTo>
                        <a:pt x="19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33" name="Group 132"/>
          <p:cNvGrpSpPr/>
          <p:nvPr/>
        </p:nvGrpSpPr>
        <p:grpSpPr>
          <a:xfrm>
            <a:off x="8351447" y="1427600"/>
            <a:ext cx="3607000" cy="1922867"/>
            <a:chOff x="8351447" y="1427600"/>
            <a:chExt cx="3607000" cy="1922867"/>
          </a:xfrm>
        </p:grpSpPr>
        <p:sp>
          <p:nvSpPr>
            <p:cNvPr id="36" name="Rectangle 35"/>
            <p:cNvSpPr/>
            <p:nvPr/>
          </p:nvSpPr>
          <p:spPr>
            <a:xfrm>
              <a:off x="9317135" y="1427600"/>
              <a:ext cx="1675625" cy="666977"/>
            </a:xfrm>
            <a:prstGeom prst="rect">
              <a:avLst/>
            </a:prstGeom>
          </p:spPr>
          <p:txBody>
            <a:bodyPr wrap="square">
              <a:spAutoFit/>
            </a:bodyPr>
            <a:lstStyle/>
            <a:p>
              <a:pPr defTabSz="1219170"/>
              <a:r>
                <a:rPr lang="en-US" sz="1867" kern="0" dirty="0">
                  <a:solidFill>
                    <a:schemeClr val="bg1"/>
                  </a:solidFill>
                </a:rPr>
                <a:t>Trusted Health Provider-</a:t>
              </a:r>
            </a:p>
          </p:txBody>
        </p:sp>
        <p:sp>
          <p:nvSpPr>
            <p:cNvPr id="37" name="Rectangle 36"/>
            <p:cNvSpPr/>
            <p:nvPr/>
          </p:nvSpPr>
          <p:spPr>
            <a:xfrm>
              <a:off x="9340366" y="2018521"/>
              <a:ext cx="1652393" cy="954300"/>
            </a:xfrm>
            <a:prstGeom prst="rect">
              <a:avLst/>
            </a:prstGeom>
          </p:spPr>
          <p:txBody>
            <a:bodyPr wrap="square">
              <a:spAutoFit/>
            </a:bodyPr>
            <a:lstStyle/>
            <a:p>
              <a:pPr defTabSz="1219170"/>
              <a:r>
                <a:rPr lang="en-US" sz="1867" kern="0" dirty="0">
                  <a:solidFill>
                    <a:schemeClr val="bg1"/>
                  </a:solidFill>
                </a:rPr>
                <a:t>Market</a:t>
              </a:r>
              <a:br>
                <a:rPr lang="en-US" sz="1867" kern="0" dirty="0">
                  <a:solidFill>
                    <a:schemeClr val="bg1"/>
                  </a:solidFill>
                </a:rPr>
              </a:br>
              <a:r>
                <a:rPr lang="en-US" sz="1867" kern="0" dirty="0">
                  <a:solidFill>
                    <a:schemeClr val="bg1"/>
                  </a:solidFill>
                </a:rPr>
                <a:t>Share Growth in 2015</a:t>
              </a:r>
            </a:p>
          </p:txBody>
        </p:sp>
        <p:sp>
          <p:nvSpPr>
            <p:cNvPr id="38" name="Rectangle 37"/>
            <p:cNvSpPr/>
            <p:nvPr/>
          </p:nvSpPr>
          <p:spPr>
            <a:xfrm>
              <a:off x="10272118" y="1618398"/>
              <a:ext cx="1686329" cy="830996"/>
            </a:xfrm>
            <a:prstGeom prst="rect">
              <a:avLst/>
            </a:prstGeom>
          </p:spPr>
          <p:txBody>
            <a:bodyPr wrap="square">
              <a:spAutoFit/>
            </a:bodyPr>
            <a:lstStyle/>
            <a:p>
              <a:pPr defTabSz="1219170"/>
              <a:r>
                <a:rPr lang="en-US" sz="4800" b="1" kern="0" dirty="0">
                  <a:solidFill>
                    <a:prstClr val="white"/>
                  </a:solidFill>
                </a:rPr>
                <a:t>3%</a:t>
              </a:r>
              <a:endParaRPr lang="en-US" sz="2000" kern="0" dirty="0">
                <a:solidFill>
                  <a:schemeClr val="bg1"/>
                </a:solidFill>
              </a:endParaRPr>
            </a:p>
          </p:txBody>
        </p:sp>
        <p:sp>
          <p:nvSpPr>
            <p:cNvPr id="63" name="Isosceles Triangle 62"/>
            <p:cNvSpPr/>
            <p:nvPr/>
          </p:nvSpPr>
          <p:spPr>
            <a:xfrm>
              <a:off x="9287673" y="3152432"/>
              <a:ext cx="229722" cy="198035"/>
            </a:xfrm>
            <a:prstGeom prst="triangle">
              <a:avLst/>
            </a:prstGeom>
            <a:solidFill>
              <a:srgbClr val="E50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0"/>
            <p:cNvGrpSpPr>
              <a:grpSpLocks noChangeAspect="1"/>
            </p:cNvGrpSpPr>
            <p:nvPr/>
          </p:nvGrpSpPr>
          <p:grpSpPr bwMode="auto">
            <a:xfrm>
              <a:off x="8351447" y="1495347"/>
              <a:ext cx="882514" cy="798970"/>
              <a:chOff x="2884" y="1294"/>
              <a:chExt cx="1912" cy="1731"/>
            </a:xfrm>
            <a:solidFill>
              <a:srgbClr val="14BEF1"/>
            </a:solidFill>
          </p:grpSpPr>
          <p:sp>
            <p:nvSpPr>
              <p:cNvPr id="81" name="Freeform 11"/>
              <p:cNvSpPr>
                <a:spLocks/>
              </p:cNvSpPr>
              <p:nvPr/>
            </p:nvSpPr>
            <p:spPr bwMode="auto">
              <a:xfrm>
                <a:off x="2884" y="1348"/>
                <a:ext cx="1682" cy="1677"/>
              </a:xfrm>
              <a:custGeom>
                <a:avLst/>
                <a:gdLst>
                  <a:gd name="T0" fmla="*/ 1422 w 1682"/>
                  <a:gd name="T1" fmla="*/ 1417 h 1677"/>
                  <a:gd name="T2" fmla="*/ 261 w 1682"/>
                  <a:gd name="T3" fmla="*/ 1417 h 1677"/>
                  <a:gd name="T4" fmla="*/ 261 w 1682"/>
                  <a:gd name="T5" fmla="*/ 260 h 1677"/>
                  <a:gd name="T6" fmla="*/ 1168 w 1682"/>
                  <a:gd name="T7" fmla="*/ 260 h 1677"/>
                  <a:gd name="T8" fmla="*/ 1428 w 1682"/>
                  <a:gd name="T9" fmla="*/ 0 h 1677"/>
                  <a:gd name="T10" fmla="*/ 0 w 1682"/>
                  <a:gd name="T11" fmla="*/ 0 h 1677"/>
                  <a:gd name="T12" fmla="*/ 0 w 1682"/>
                  <a:gd name="T13" fmla="*/ 1677 h 1677"/>
                  <a:gd name="T14" fmla="*/ 1682 w 1682"/>
                  <a:gd name="T15" fmla="*/ 1677 h 1677"/>
                  <a:gd name="T16" fmla="*/ 1682 w 1682"/>
                  <a:gd name="T17" fmla="*/ 602 h 1677"/>
                  <a:gd name="T18" fmla="*/ 1422 w 1682"/>
                  <a:gd name="T19" fmla="*/ 862 h 1677"/>
                  <a:gd name="T20" fmla="*/ 1422 w 1682"/>
                  <a:gd name="T21" fmla="*/ 1417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2" h="1677">
                    <a:moveTo>
                      <a:pt x="1422" y="1417"/>
                    </a:moveTo>
                    <a:lnTo>
                      <a:pt x="261" y="1417"/>
                    </a:lnTo>
                    <a:lnTo>
                      <a:pt x="261" y="260"/>
                    </a:lnTo>
                    <a:lnTo>
                      <a:pt x="1168" y="260"/>
                    </a:lnTo>
                    <a:lnTo>
                      <a:pt x="1428" y="0"/>
                    </a:lnTo>
                    <a:lnTo>
                      <a:pt x="0" y="0"/>
                    </a:lnTo>
                    <a:lnTo>
                      <a:pt x="0" y="1677"/>
                    </a:lnTo>
                    <a:lnTo>
                      <a:pt x="1682" y="1677"/>
                    </a:lnTo>
                    <a:lnTo>
                      <a:pt x="1682" y="602"/>
                    </a:lnTo>
                    <a:lnTo>
                      <a:pt x="1422" y="862"/>
                    </a:lnTo>
                    <a:lnTo>
                      <a:pt x="1422" y="14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2"/>
              <p:cNvSpPr>
                <a:spLocks/>
              </p:cNvSpPr>
              <p:nvPr/>
            </p:nvSpPr>
            <p:spPr bwMode="auto">
              <a:xfrm>
                <a:off x="3247" y="1294"/>
                <a:ext cx="1549" cy="1287"/>
              </a:xfrm>
              <a:custGeom>
                <a:avLst/>
                <a:gdLst>
                  <a:gd name="T0" fmla="*/ 183 w 1549"/>
                  <a:gd name="T1" fmla="*/ 663 h 1287"/>
                  <a:gd name="T2" fmla="*/ 0 w 1549"/>
                  <a:gd name="T3" fmla="*/ 846 h 1287"/>
                  <a:gd name="T4" fmla="*/ 442 w 1549"/>
                  <a:gd name="T5" fmla="*/ 1287 h 1287"/>
                  <a:gd name="T6" fmla="*/ 1549 w 1549"/>
                  <a:gd name="T7" fmla="*/ 184 h 1287"/>
                  <a:gd name="T8" fmla="*/ 1364 w 1549"/>
                  <a:gd name="T9" fmla="*/ 0 h 1287"/>
                  <a:gd name="T10" fmla="*/ 442 w 1549"/>
                  <a:gd name="T11" fmla="*/ 920 h 1287"/>
                  <a:gd name="T12" fmla="*/ 183 w 1549"/>
                  <a:gd name="T13" fmla="*/ 663 h 1287"/>
                </a:gdLst>
                <a:ahLst/>
                <a:cxnLst>
                  <a:cxn ang="0">
                    <a:pos x="T0" y="T1"/>
                  </a:cxn>
                  <a:cxn ang="0">
                    <a:pos x="T2" y="T3"/>
                  </a:cxn>
                  <a:cxn ang="0">
                    <a:pos x="T4" y="T5"/>
                  </a:cxn>
                  <a:cxn ang="0">
                    <a:pos x="T6" y="T7"/>
                  </a:cxn>
                  <a:cxn ang="0">
                    <a:pos x="T8" y="T9"/>
                  </a:cxn>
                  <a:cxn ang="0">
                    <a:pos x="T10" y="T11"/>
                  </a:cxn>
                  <a:cxn ang="0">
                    <a:pos x="T12" y="T13"/>
                  </a:cxn>
                </a:cxnLst>
                <a:rect l="0" t="0" r="r" b="b"/>
                <a:pathLst>
                  <a:path w="1549" h="1287">
                    <a:moveTo>
                      <a:pt x="183" y="663"/>
                    </a:moveTo>
                    <a:lnTo>
                      <a:pt x="0" y="846"/>
                    </a:lnTo>
                    <a:lnTo>
                      <a:pt x="442" y="1287"/>
                    </a:lnTo>
                    <a:lnTo>
                      <a:pt x="1549" y="184"/>
                    </a:lnTo>
                    <a:lnTo>
                      <a:pt x="1364" y="0"/>
                    </a:lnTo>
                    <a:lnTo>
                      <a:pt x="442" y="920"/>
                    </a:lnTo>
                    <a:lnTo>
                      <a:pt x="183" y="663"/>
                    </a:ln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2" name="Group 131"/>
          <p:cNvGrpSpPr/>
          <p:nvPr/>
        </p:nvGrpSpPr>
        <p:grpSpPr>
          <a:xfrm>
            <a:off x="4598229" y="3356732"/>
            <a:ext cx="3030723" cy="1919679"/>
            <a:chOff x="4598229" y="3356732"/>
            <a:chExt cx="3030723" cy="1919679"/>
          </a:xfrm>
        </p:grpSpPr>
        <p:sp>
          <p:nvSpPr>
            <p:cNvPr id="66" name="Isosceles Triangle 65"/>
            <p:cNvSpPr/>
            <p:nvPr/>
          </p:nvSpPr>
          <p:spPr>
            <a:xfrm rot="10800000">
              <a:off x="6319520" y="3356732"/>
              <a:ext cx="229722" cy="198035"/>
            </a:xfrm>
            <a:prstGeom prst="triangle">
              <a:avLst/>
            </a:prstGeom>
            <a:solidFill>
              <a:srgbClr val="E50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p:cNvGrpSpPr/>
            <p:nvPr/>
          </p:nvGrpSpPr>
          <p:grpSpPr>
            <a:xfrm>
              <a:off x="4598229" y="4139227"/>
              <a:ext cx="3030723" cy="1137184"/>
              <a:chOff x="4598229" y="4139227"/>
              <a:chExt cx="3030723" cy="1137184"/>
            </a:xfrm>
          </p:grpSpPr>
          <p:sp>
            <p:nvSpPr>
              <p:cNvPr id="30" name="Rectangle 29"/>
              <p:cNvSpPr/>
              <p:nvPr/>
            </p:nvSpPr>
            <p:spPr>
              <a:xfrm>
                <a:off x="5514596" y="4302471"/>
                <a:ext cx="2114356" cy="400110"/>
              </a:xfrm>
              <a:prstGeom prst="rect">
                <a:avLst/>
              </a:prstGeom>
            </p:spPr>
            <p:txBody>
              <a:bodyPr wrap="square">
                <a:spAutoFit/>
              </a:bodyPr>
              <a:lstStyle/>
              <a:p>
                <a:pPr defTabSz="1219170"/>
                <a:r>
                  <a:rPr lang="en-US" sz="2000" kern="0" dirty="0">
                    <a:solidFill>
                      <a:schemeClr val="bg1"/>
                    </a:solidFill>
                  </a:rPr>
                  <a:t>Pioneering in</a:t>
                </a:r>
                <a:endParaRPr lang="en-US" sz="2000" b="1" kern="0" dirty="0">
                  <a:solidFill>
                    <a:schemeClr val="bg1"/>
                  </a:solidFill>
                </a:endParaRPr>
              </a:p>
            </p:txBody>
          </p:sp>
          <p:grpSp>
            <p:nvGrpSpPr>
              <p:cNvPr id="130" name="Group 129"/>
              <p:cNvGrpSpPr/>
              <p:nvPr/>
            </p:nvGrpSpPr>
            <p:grpSpPr>
              <a:xfrm>
                <a:off x="4598229" y="4139227"/>
                <a:ext cx="3030723" cy="1137184"/>
                <a:chOff x="4598229" y="4139227"/>
                <a:chExt cx="3030723" cy="1137184"/>
              </a:xfrm>
            </p:grpSpPr>
            <p:sp>
              <p:nvSpPr>
                <p:cNvPr id="34" name="Rectangle 33"/>
                <p:cNvSpPr/>
                <p:nvPr/>
              </p:nvSpPr>
              <p:spPr>
                <a:xfrm>
                  <a:off x="5514596" y="4484640"/>
                  <a:ext cx="2114356" cy="584775"/>
                </a:xfrm>
                <a:prstGeom prst="rect">
                  <a:avLst/>
                </a:prstGeom>
              </p:spPr>
              <p:txBody>
                <a:bodyPr wrap="square">
                  <a:spAutoFit/>
                </a:bodyPr>
                <a:lstStyle/>
                <a:p>
                  <a:pPr defTabSz="1219170"/>
                  <a:r>
                    <a:rPr lang="en-US" sz="3200" b="1" kern="0" dirty="0">
                      <a:solidFill>
                        <a:prstClr val="white"/>
                      </a:solidFill>
                    </a:rPr>
                    <a:t>Innovation</a:t>
                  </a:r>
                  <a:endParaRPr lang="en-US" sz="2000" b="1" kern="0" dirty="0">
                    <a:solidFill>
                      <a:schemeClr val="bg1"/>
                    </a:solidFill>
                  </a:endParaRPr>
                </a:p>
              </p:txBody>
            </p:sp>
            <p:grpSp>
              <p:nvGrpSpPr>
                <p:cNvPr id="100" name="Group 15"/>
                <p:cNvGrpSpPr>
                  <a:grpSpLocks noChangeAspect="1"/>
                </p:cNvGrpSpPr>
                <p:nvPr/>
              </p:nvGrpSpPr>
              <p:grpSpPr bwMode="auto">
                <a:xfrm>
                  <a:off x="4598229" y="4139227"/>
                  <a:ext cx="920313" cy="1137184"/>
                  <a:chOff x="3508" y="1750"/>
                  <a:chExt cx="662" cy="818"/>
                </a:xfrm>
                <a:solidFill>
                  <a:schemeClr val="bg1"/>
                </a:solidFill>
              </p:grpSpPr>
              <p:sp>
                <p:nvSpPr>
                  <p:cNvPr id="101" name="Freeform 16"/>
                  <p:cNvSpPr>
                    <a:spLocks/>
                  </p:cNvSpPr>
                  <p:nvPr/>
                </p:nvSpPr>
                <p:spPr bwMode="auto">
                  <a:xfrm>
                    <a:off x="3732" y="2436"/>
                    <a:ext cx="213" cy="53"/>
                  </a:xfrm>
                  <a:custGeom>
                    <a:avLst/>
                    <a:gdLst>
                      <a:gd name="T0" fmla="*/ 137 w 156"/>
                      <a:gd name="T1" fmla="*/ 0 h 39"/>
                      <a:gd name="T2" fmla="*/ 20 w 156"/>
                      <a:gd name="T3" fmla="*/ 0 h 39"/>
                      <a:gd name="T4" fmla="*/ 0 w 156"/>
                      <a:gd name="T5" fmla="*/ 20 h 39"/>
                      <a:gd name="T6" fmla="*/ 20 w 156"/>
                      <a:gd name="T7" fmla="*/ 39 h 39"/>
                      <a:gd name="T8" fmla="*/ 137 w 156"/>
                      <a:gd name="T9" fmla="*/ 39 h 39"/>
                      <a:gd name="T10" fmla="*/ 156 w 156"/>
                      <a:gd name="T11" fmla="*/ 20 h 39"/>
                      <a:gd name="T12" fmla="*/ 137 w 15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6" h="39">
                        <a:moveTo>
                          <a:pt x="137" y="0"/>
                        </a:moveTo>
                        <a:cubicBezTo>
                          <a:pt x="20" y="0"/>
                          <a:pt x="20" y="0"/>
                          <a:pt x="20" y="0"/>
                        </a:cubicBezTo>
                        <a:cubicBezTo>
                          <a:pt x="9" y="0"/>
                          <a:pt x="0" y="9"/>
                          <a:pt x="0" y="20"/>
                        </a:cubicBezTo>
                        <a:cubicBezTo>
                          <a:pt x="0" y="30"/>
                          <a:pt x="9" y="39"/>
                          <a:pt x="20" y="39"/>
                        </a:cubicBezTo>
                        <a:cubicBezTo>
                          <a:pt x="137" y="39"/>
                          <a:pt x="137" y="39"/>
                          <a:pt x="137" y="39"/>
                        </a:cubicBezTo>
                        <a:cubicBezTo>
                          <a:pt x="147" y="39"/>
                          <a:pt x="156" y="30"/>
                          <a:pt x="156" y="20"/>
                        </a:cubicBezTo>
                        <a:cubicBezTo>
                          <a:pt x="156" y="9"/>
                          <a:pt x="147" y="0"/>
                          <a:pt x="137" y="0"/>
                        </a:cubicBezTo>
                        <a:close/>
                      </a:path>
                    </a:pathLst>
                  </a:custGeom>
                  <a:solidFill>
                    <a:srgbClr val="14BEF1"/>
                  </a:solidFill>
                  <a:ln w="9525">
                    <a:solidFill>
                      <a:srgbClr val="005C99"/>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7"/>
                  <p:cNvSpPr>
                    <a:spLocks/>
                  </p:cNvSpPr>
                  <p:nvPr/>
                </p:nvSpPr>
                <p:spPr bwMode="auto">
                  <a:xfrm>
                    <a:off x="3538" y="1891"/>
                    <a:ext cx="95" cy="88"/>
                  </a:xfrm>
                  <a:custGeom>
                    <a:avLst/>
                    <a:gdLst>
                      <a:gd name="T0" fmla="*/ 13 w 70"/>
                      <a:gd name="T1" fmla="*/ 53 h 65"/>
                      <a:gd name="T2" fmla="*/ 31 w 70"/>
                      <a:gd name="T3" fmla="*/ 63 h 65"/>
                      <a:gd name="T4" fmla="*/ 40 w 70"/>
                      <a:gd name="T5" fmla="*/ 65 h 65"/>
                      <a:gd name="T6" fmla="*/ 57 w 70"/>
                      <a:gd name="T7" fmla="*/ 55 h 65"/>
                      <a:gd name="T8" fmla="*/ 66 w 70"/>
                      <a:gd name="T9" fmla="*/ 39 h 65"/>
                      <a:gd name="T10" fmla="*/ 69 w 70"/>
                      <a:gd name="T11" fmla="*/ 24 h 65"/>
                      <a:gd name="T12" fmla="*/ 60 w 70"/>
                      <a:gd name="T13" fmla="*/ 13 h 65"/>
                      <a:gd name="T14" fmla="*/ 42 w 70"/>
                      <a:gd name="T15" fmla="*/ 2 h 65"/>
                      <a:gd name="T16" fmla="*/ 32 w 70"/>
                      <a:gd name="T17" fmla="*/ 0 h 65"/>
                      <a:gd name="T18" fmla="*/ 15 w 70"/>
                      <a:gd name="T19" fmla="*/ 9 h 65"/>
                      <a:gd name="T20" fmla="*/ 6 w 70"/>
                      <a:gd name="T21" fmla="*/ 26 h 65"/>
                      <a:gd name="T22" fmla="*/ 13 w 70"/>
                      <a:gd name="T23"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65">
                        <a:moveTo>
                          <a:pt x="13" y="53"/>
                        </a:moveTo>
                        <a:cubicBezTo>
                          <a:pt x="31" y="63"/>
                          <a:pt x="31" y="63"/>
                          <a:pt x="31" y="63"/>
                        </a:cubicBezTo>
                        <a:cubicBezTo>
                          <a:pt x="34" y="64"/>
                          <a:pt x="37" y="65"/>
                          <a:pt x="40" y="65"/>
                        </a:cubicBezTo>
                        <a:cubicBezTo>
                          <a:pt x="47" y="65"/>
                          <a:pt x="54" y="61"/>
                          <a:pt x="57" y="55"/>
                        </a:cubicBezTo>
                        <a:cubicBezTo>
                          <a:pt x="60" y="50"/>
                          <a:pt x="63" y="44"/>
                          <a:pt x="66" y="39"/>
                        </a:cubicBezTo>
                        <a:cubicBezTo>
                          <a:pt x="69" y="35"/>
                          <a:pt x="70" y="29"/>
                          <a:pt x="69" y="24"/>
                        </a:cubicBezTo>
                        <a:cubicBezTo>
                          <a:pt x="68" y="19"/>
                          <a:pt x="64" y="15"/>
                          <a:pt x="60" y="13"/>
                        </a:cubicBezTo>
                        <a:cubicBezTo>
                          <a:pt x="42" y="2"/>
                          <a:pt x="42" y="2"/>
                          <a:pt x="42" y="2"/>
                        </a:cubicBezTo>
                        <a:cubicBezTo>
                          <a:pt x="39" y="0"/>
                          <a:pt x="36" y="0"/>
                          <a:pt x="32" y="0"/>
                        </a:cubicBezTo>
                        <a:cubicBezTo>
                          <a:pt x="25" y="0"/>
                          <a:pt x="19" y="3"/>
                          <a:pt x="15" y="9"/>
                        </a:cubicBezTo>
                        <a:cubicBezTo>
                          <a:pt x="6" y="26"/>
                          <a:pt x="6" y="26"/>
                          <a:pt x="6" y="26"/>
                        </a:cubicBezTo>
                        <a:cubicBezTo>
                          <a:pt x="0" y="35"/>
                          <a:pt x="4" y="47"/>
                          <a:pt x="13" y="53"/>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8"/>
                  <p:cNvSpPr>
                    <a:spLocks/>
                  </p:cNvSpPr>
                  <p:nvPr/>
                </p:nvSpPr>
                <p:spPr bwMode="auto">
                  <a:xfrm>
                    <a:off x="3799" y="1750"/>
                    <a:ext cx="79" cy="80"/>
                  </a:xfrm>
                  <a:custGeom>
                    <a:avLst/>
                    <a:gdLst>
                      <a:gd name="T0" fmla="*/ 18 w 58"/>
                      <a:gd name="T1" fmla="*/ 59 h 59"/>
                      <a:gd name="T2" fmla="*/ 21 w 58"/>
                      <a:gd name="T3" fmla="*/ 59 h 59"/>
                      <a:gd name="T4" fmla="*/ 29 w 58"/>
                      <a:gd name="T5" fmla="*/ 58 h 59"/>
                      <a:gd name="T6" fmla="*/ 38 w 58"/>
                      <a:gd name="T7" fmla="*/ 59 h 59"/>
                      <a:gd name="T8" fmla="*/ 40 w 58"/>
                      <a:gd name="T9" fmla="*/ 59 h 59"/>
                      <a:gd name="T10" fmla="*/ 58 w 58"/>
                      <a:gd name="T11" fmla="*/ 41 h 59"/>
                      <a:gd name="T12" fmla="*/ 58 w 58"/>
                      <a:gd name="T13" fmla="*/ 19 h 59"/>
                      <a:gd name="T14" fmla="*/ 39 w 58"/>
                      <a:gd name="T15" fmla="*/ 0 h 59"/>
                      <a:gd name="T16" fmla="*/ 20 w 58"/>
                      <a:gd name="T17" fmla="*/ 0 h 59"/>
                      <a:gd name="T18" fmla="*/ 0 w 58"/>
                      <a:gd name="T19" fmla="*/ 19 h 59"/>
                      <a:gd name="T20" fmla="*/ 0 w 58"/>
                      <a:gd name="T21" fmla="*/ 41 h 59"/>
                      <a:gd name="T22" fmla="*/ 18 w 58"/>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9">
                        <a:moveTo>
                          <a:pt x="18" y="59"/>
                        </a:moveTo>
                        <a:cubicBezTo>
                          <a:pt x="19" y="59"/>
                          <a:pt x="20" y="59"/>
                          <a:pt x="21" y="59"/>
                        </a:cubicBezTo>
                        <a:cubicBezTo>
                          <a:pt x="23" y="58"/>
                          <a:pt x="26" y="58"/>
                          <a:pt x="29" y="58"/>
                        </a:cubicBezTo>
                        <a:cubicBezTo>
                          <a:pt x="32" y="58"/>
                          <a:pt x="35" y="58"/>
                          <a:pt x="38" y="59"/>
                        </a:cubicBezTo>
                        <a:cubicBezTo>
                          <a:pt x="39" y="59"/>
                          <a:pt x="39" y="59"/>
                          <a:pt x="40" y="59"/>
                        </a:cubicBezTo>
                        <a:cubicBezTo>
                          <a:pt x="50" y="59"/>
                          <a:pt x="58" y="51"/>
                          <a:pt x="58" y="41"/>
                        </a:cubicBezTo>
                        <a:cubicBezTo>
                          <a:pt x="58" y="19"/>
                          <a:pt x="58" y="19"/>
                          <a:pt x="58" y="19"/>
                        </a:cubicBezTo>
                        <a:cubicBezTo>
                          <a:pt x="58" y="9"/>
                          <a:pt x="50" y="0"/>
                          <a:pt x="39" y="0"/>
                        </a:cubicBezTo>
                        <a:cubicBezTo>
                          <a:pt x="20" y="0"/>
                          <a:pt x="20" y="0"/>
                          <a:pt x="20" y="0"/>
                        </a:cubicBezTo>
                        <a:cubicBezTo>
                          <a:pt x="9" y="0"/>
                          <a:pt x="0" y="9"/>
                          <a:pt x="0" y="19"/>
                        </a:cubicBezTo>
                        <a:cubicBezTo>
                          <a:pt x="0" y="41"/>
                          <a:pt x="0" y="41"/>
                          <a:pt x="0" y="41"/>
                        </a:cubicBezTo>
                        <a:cubicBezTo>
                          <a:pt x="0" y="51"/>
                          <a:pt x="8" y="59"/>
                          <a:pt x="18" y="59"/>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9"/>
                  <p:cNvSpPr>
                    <a:spLocks/>
                  </p:cNvSpPr>
                  <p:nvPr/>
                </p:nvSpPr>
                <p:spPr bwMode="auto">
                  <a:xfrm>
                    <a:off x="3648" y="1784"/>
                    <a:ext cx="91" cy="89"/>
                  </a:xfrm>
                  <a:custGeom>
                    <a:avLst/>
                    <a:gdLst>
                      <a:gd name="T0" fmla="*/ 14 w 67"/>
                      <a:gd name="T1" fmla="*/ 57 h 66"/>
                      <a:gd name="T2" fmla="*/ 30 w 67"/>
                      <a:gd name="T3" fmla="*/ 66 h 66"/>
                      <a:gd name="T4" fmla="*/ 40 w 67"/>
                      <a:gd name="T5" fmla="*/ 63 h 66"/>
                      <a:gd name="T6" fmla="*/ 56 w 67"/>
                      <a:gd name="T7" fmla="*/ 54 h 66"/>
                      <a:gd name="T8" fmla="*/ 66 w 67"/>
                      <a:gd name="T9" fmla="*/ 42 h 66"/>
                      <a:gd name="T10" fmla="*/ 64 w 67"/>
                      <a:gd name="T11" fmla="*/ 28 h 66"/>
                      <a:gd name="T12" fmla="*/ 54 w 67"/>
                      <a:gd name="T13" fmla="*/ 10 h 66"/>
                      <a:gd name="T14" fmla="*/ 37 w 67"/>
                      <a:gd name="T15" fmla="*/ 0 h 66"/>
                      <a:gd name="T16" fmla="*/ 27 w 67"/>
                      <a:gd name="T17" fmla="*/ 3 h 66"/>
                      <a:gd name="T18" fmla="*/ 10 w 67"/>
                      <a:gd name="T19" fmla="*/ 12 h 66"/>
                      <a:gd name="T20" fmla="*/ 1 w 67"/>
                      <a:gd name="T21" fmla="*/ 24 h 66"/>
                      <a:gd name="T22" fmla="*/ 3 w 67"/>
                      <a:gd name="T23" fmla="*/ 39 h 66"/>
                      <a:gd name="T24" fmla="*/ 14 w 67"/>
                      <a:gd name="T25"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6">
                        <a:moveTo>
                          <a:pt x="14" y="57"/>
                        </a:moveTo>
                        <a:cubicBezTo>
                          <a:pt x="17" y="63"/>
                          <a:pt x="23" y="66"/>
                          <a:pt x="30" y="66"/>
                        </a:cubicBezTo>
                        <a:cubicBezTo>
                          <a:pt x="33" y="66"/>
                          <a:pt x="37" y="65"/>
                          <a:pt x="40" y="63"/>
                        </a:cubicBezTo>
                        <a:cubicBezTo>
                          <a:pt x="45" y="60"/>
                          <a:pt x="51" y="57"/>
                          <a:pt x="56" y="54"/>
                        </a:cubicBezTo>
                        <a:cubicBezTo>
                          <a:pt x="61" y="51"/>
                          <a:pt x="64" y="47"/>
                          <a:pt x="66" y="42"/>
                        </a:cubicBezTo>
                        <a:cubicBezTo>
                          <a:pt x="67" y="37"/>
                          <a:pt x="66" y="32"/>
                          <a:pt x="64" y="28"/>
                        </a:cubicBezTo>
                        <a:cubicBezTo>
                          <a:pt x="54" y="10"/>
                          <a:pt x="54" y="10"/>
                          <a:pt x="54" y="10"/>
                        </a:cubicBezTo>
                        <a:cubicBezTo>
                          <a:pt x="50" y="4"/>
                          <a:pt x="44" y="0"/>
                          <a:pt x="37" y="0"/>
                        </a:cubicBezTo>
                        <a:cubicBezTo>
                          <a:pt x="33" y="0"/>
                          <a:pt x="30" y="1"/>
                          <a:pt x="27" y="3"/>
                        </a:cubicBezTo>
                        <a:cubicBezTo>
                          <a:pt x="10" y="12"/>
                          <a:pt x="10" y="12"/>
                          <a:pt x="10" y="12"/>
                        </a:cubicBezTo>
                        <a:cubicBezTo>
                          <a:pt x="6" y="15"/>
                          <a:pt x="3" y="19"/>
                          <a:pt x="1" y="24"/>
                        </a:cubicBezTo>
                        <a:cubicBezTo>
                          <a:pt x="0" y="29"/>
                          <a:pt x="1" y="34"/>
                          <a:pt x="3" y="39"/>
                        </a:cubicBezTo>
                        <a:lnTo>
                          <a:pt x="14" y="57"/>
                        </a:ln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0"/>
                  <p:cNvSpPr>
                    <a:spLocks/>
                  </p:cNvSpPr>
                  <p:nvPr/>
                </p:nvSpPr>
                <p:spPr bwMode="auto">
                  <a:xfrm>
                    <a:off x="4044" y="1891"/>
                    <a:ext cx="96" cy="88"/>
                  </a:xfrm>
                  <a:custGeom>
                    <a:avLst/>
                    <a:gdLst>
                      <a:gd name="T0" fmla="*/ 14 w 70"/>
                      <a:gd name="T1" fmla="*/ 55 h 65"/>
                      <a:gd name="T2" fmla="*/ 30 w 70"/>
                      <a:gd name="T3" fmla="*/ 65 h 65"/>
                      <a:gd name="T4" fmla="*/ 40 w 70"/>
                      <a:gd name="T5" fmla="*/ 63 h 65"/>
                      <a:gd name="T6" fmla="*/ 58 w 70"/>
                      <a:gd name="T7" fmla="*/ 53 h 65"/>
                      <a:gd name="T8" fmla="*/ 65 w 70"/>
                      <a:gd name="T9" fmla="*/ 26 h 65"/>
                      <a:gd name="T10" fmla="*/ 55 w 70"/>
                      <a:gd name="T11" fmla="*/ 9 h 65"/>
                      <a:gd name="T12" fmla="*/ 38 w 70"/>
                      <a:gd name="T13" fmla="*/ 0 h 65"/>
                      <a:gd name="T14" fmla="*/ 28 w 70"/>
                      <a:gd name="T15" fmla="*/ 2 h 65"/>
                      <a:gd name="T16" fmla="*/ 11 w 70"/>
                      <a:gd name="T17" fmla="*/ 13 h 65"/>
                      <a:gd name="T18" fmla="*/ 2 w 70"/>
                      <a:gd name="T19" fmla="*/ 24 h 65"/>
                      <a:gd name="T20" fmla="*/ 4 w 70"/>
                      <a:gd name="T21" fmla="*/ 39 h 65"/>
                      <a:gd name="T22" fmla="*/ 14 w 70"/>
                      <a:gd name="T23"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65">
                        <a:moveTo>
                          <a:pt x="14" y="55"/>
                        </a:moveTo>
                        <a:cubicBezTo>
                          <a:pt x="17" y="61"/>
                          <a:pt x="23" y="65"/>
                          <a:pt x="30" y="65"/>
                        </a:cubicBezTo>
                        <a:cubicBezTo>
                          <a:pt x="34" y="65"/>
                          <a:pt x="37" y="64"/>
                          <a:pt x="40" y="63"/>
                        </a:cubicBezTo>
                        <a:cubicBezTo>
                          <a:pt x="58" y="53"/>
                          <a:pt x="58" y="53"/>
                          <a:pt x="58" y="53"/>
                        </a:cubicBezTo>
                        <a:cubicBezTo>
                          <a:pt x="67" y="47"/>
                          <a:pt x="70" y="35"/>
                          <a:pt x="65" y="26"/>
                        </a:cubicBezTo>
                        <a:cubicBezTo>
                          <a:pt x="55" y="9"/>
                          <a:pt x="55" y="9"/>
                          <a:pt x="55" y="9"/>
                        </a:cubicBezTo>
                        <a:cubicBezTo>
                          <a:pt x="52" y="3"/>
                          <a:pt x="45" y="0"/>
                          <a:pt x="38" y="0"/>
                        </a:cubicBezTo>
                        <a:cubicBezTo>
                          <a:pt x="35" y="0"/>
                          <a:pt x="31" y="0"/>
                          <a:pt x="28" y="2"/>
                        </a:cubicBezTo>
                        <a:cubicBezTo>
                          <a:pt x="11" y="13"/>
                          <a:pt x="11" y="13"/>
                          <a:pt x="11" y="13"/>
                        </a:cubicBezTo>
                        <a:cubicBezTo>
                          <a:pt x="6" y="15"/>
                          <a:pt x="3" y="19"/>
                          <a:pt x="2" y="24"/>
                        </a:cubicBezTo>
                        <a:cubicBezTo>
                          <a:pt x="0" y="29"/>
                          <a:pt x="1" y="35"/>
                          <a:pt x="4" y="39"/>
                        </a:cubicBezTo>
                        <a:cubicBezTo>
                          <a:pt x="8" y="44"/>
                          <a:pt x="11" y="50"/>
                          <a:pt x="14" y="55"/>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1"/>
                  <p:cNvSpPr>
                    <a:spLocks/>
                  </p:cNvSpPr>
                  <p:nvPr/>
                </p:nvSpPr>
                <p:spPr bwMode="auto">
                  <a:xfrm>
                    <a:off x="3938" y="1784"/>
                    <a:ext cx="95" cy="89"/>
                  </a:xfrm>
                  <a:custGeom>
                    <a:avLst/>
                    <a:gdLst>
                      <a:gd name="T0" fmla="*/ 12 w 70"/>
                      <a:gd name="T1" fmla="*/ 54 h 66"/>
                      <a:gd name="T2" fmla="*/ 27 w 70"/>
                      <a:gd name="T3" fmla="*/ 63 h 66"/>
                      <a:gd name="T4" fmla="*/ 38 w 70"/>
                      <a:gd name="T5" fmla="*/ 66 h 66"/>
                      <a:gd name="T6" fmla="*/ 54 w 70"/>
                      <a:gd name="T7" fmla="*/ 57 h 66"/>
                      <a:gd name="T8" fmla="*/ 64 w 70"/>
                      <a:gd name="T9" fmla="*/ 39 h 66"/>
                      <a:gd name="T10" fmla="*/ 57 w 70"/>
                      <a:gd name="T11" fmla="*/ 12 h 66"/>
                      <a:gd name="T12" fmla="*/ 41 w 70"/>
                      <a:gd name="T13" fmla="*/ 3 h 66"/>
                      <a:gd name="T14" fmla="*/ 31 w 70"/>
                      <a:gd name="T15" fmla="*/ 0 h 66"/>
                      <a:gd name="T16" fmla="*/ 14 w 70"/>
                      <a:gd name="T17" fmla="*/ 10 h 66"/>
                      <a:gd name="T18" fmla="*/ 4 w 70"/>
                      <a:gd name="T19" fmla="*/ 28 h 66"/>
                      <a:gd name="T20" fmla="*/ 2 w 70"/>
                      <a:gd name="T21" fmla="*/ 42 h 66"/>
                      <a:gd name="T22" fmla="*/ 12 w 70"/>
                      <a:gd name="T2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66">
                        <a:moveTo>
                          <a:pt x="12" y="54"/>
                        </a:moveTo>
                        <a:cubicBezTo>
                          <a:pt x="17" y="57"/>
                          <a:pt x="22" y="60"/>
                          <a:pt x="27" y="63"/>
                        </a:cubicBezTo>
                        <a:cubicBezTo>
                          <a:pt x="30" y="65"/>
                          <a:pt x="34" y="66"/>
                          <a:pt x="38" y="66"/>
                        </a:cubicBezTo>
                        <a:cubicBezTo>
                          <a:pt x="45" y="66"/>
                          <a:pt x="51" y="63"/>
                          <a:pt x="54" y="57"/>
                        </a:cubicBezTo>
                        <a:cubicBezTo>
                          <a:pt x="64" y="39"/>
                          <a:pt x="64" y="39"/>
                          <a:pt x="64" y="39"/>
                        </a:cubicBezTo>
                        <a:cubicBezTo>
                          <a:pt x="70" y="30"/>
                          <a:pt x="66" y="18"/>
                          <a:pt x="57" y="12"/>
                        </a:cubicBezTo>
                        <a:cubicBezTo>
                          <a:pt x="41" y="3"/>
                          <a:pt x="41" y="3"/>
                          <a:pt x="41" y="3"/>
                        </a:cubicBezTo>
                        <a:cubicBezTo>
                          <a:pt x="38" y="1"/>
                          <a:pt x="34" y="0"/>
                          <a:pt x="31" y="0"/>
                        </a:cubicBezTo>
                        <a:cubicBezTo>
                          <a:pt x="24" y="0"/>
                          <a:pt x="17" y="4"/>
                          <a:pt x="14" y="10"/>
                        </a:cubicBezTo>
                        <a:cubicBezTo>
                          <a:pt x="4" y="28"/>
                          <a:pt x="4" y="28"/>
                          <a:pt x="4" y="28"/>
                        </a:cubicBezTo>
                        <a:cubicBezTo>
                          <a:pt x="1" y="32"/>
                          <a:pt x="0" y="37"/>
                          <a:pt x="2" y="42"/>
                        </a:cubicBezTo>
                        <a:cubicBezTo>
                          <a:pt x="3" y="47"/>
                          <a:pt x="7" y="51"/>
                          <a:pt x="12" y="54"/>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2"/>
                  <p:cNvSpPr>
                    <a:spLocks/>
                  </p:cNvSpPr>
                  <p:nvPr/>
                </p:nvSpPr>
                <p:spPr bwMode="auto">
                  <a:xfrm>
                    <a:off x="3508" y="2040"/>
                    <a:ext cx="80" cy="79"/>
                  </a:xfrm>
                  <a:custGeom>
                    <a:avLst/>
                    <a:gdLst>
                      <a:gd name="T0" fmla="*/ 55 w 59"/>
                      <a:gd name="T1" fmla="*/ 52 h 58"/>
                      <a:gd name="T2" fmla="*/ 59 w 59"/>
                      <a:gd name="T3" fmla="*/ 38 h 58"/>
                      <a:gd name="T4" fmla="*/ 58 w 59"/>
                      <a:gd name="T5" fmla="*/ 29 h 58"/>
                      <a:gd name="T6" fmla="*/ 59 w 59"/>
                      <a:gd name="T7" fmla="*/ 21 h 58"/>
                      <a:gd name="T8" fmla="*/ 54 w 59"/>
                      <a:gd name="T9" fmla="*/ 6 h 58"/>
                      <a:gd name="T10" fmla="*/ 41 w 59"/>
                      <a:gd name="T11" fmla="*/ 0 h 58"/>
                      <a:gd name="T12" fmla="*/ 19 w 59"/>
                      <a:gd name="T13" fmla="*/ 0 h 58"/>
                      <a:gd name="T14" fmla="*/ 0 w 59"/>
                      <a:gd name="T15" fmla="*/ 20 h 58"/>
                      <a:gd name="T16" fmla="*/ 0 w 59"/>
                      <a:gd name="T17" fmla="*/ 39 h 58"/>
                      <a:gd name="T18" fmla="*/ 19 w 59"/>
                      <a:gd name="T19" fmla="*/ 58 h 58"/>
                      <a:gd name="T20" fmla="*/ 41 w 59"/>
                      <a:gd name="T21" fmla="*/ 58 h 58"/>
                      <a:gd name="T22" fmla="*/ 55 w 59"/>
                      <a:gd name="T23"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8">
                        <a:moveTo>
                          <a:pt x="55" y="52"/>
                        </a:moveTo>
                        <a:cubicBezTo>
                          <a:pt x="58" y="48"/>
                          <a:pt x="59" y="43"/>
                          <a:pt x="59" y="38"/>
                        </a:cubicBezTo>
                        <a:cubicBezTo>
                          <a:pt x="58" y="35"/>
                          <a:pt x="58" y="32"/>
                          <a:pt x="58" y="29"/>
                        </a:cubicBezTo>
                        <a:cubicBezTo>
                          <a:pt x="58" y="26"/>
                          <a:pt x="58" y="23"/>
                          <a:pt x="59" y="21"/>
                        </a:cubicBezTo>
                        <a:cubicBezTo>
                          <a:pt x="59" y="15"/>
                          <a:pt x="58" y="10"/>
                          <a:pt x="54" y="6"/>
                        </a:cubicBezTo>
                        <a:cubicBezTo>
                          <a:pt x="51" y="2"/>
                          <a:pt x="46" y="0"/>
                          <a:pt x="41" y="0"/>
                        </a:cubicBezTo>
                        <a:cubicBezTo>
                          <a:pt x="19" y="0"/>
                          <a:pt x="19" y="0"/>
                          <a:pt x="19" y="0"/>
                        </a:cubicBezTo>
                        <a:cubicBezTo>
                          <a:pt x="9" y="0"/>
                          <a:pt x="0" y="9"/>
                          <a:pt x="0" y="20"/>
                        </a:cubicBezTo>
                        <a:cubicBezTo>
                          <a:pt x="0" y="39"/>
                          <a:pt x="0" y="39"/>
                          <a:pt x="0" y="39"/>
                        </a:cubicBezTo>
                        <a:cubicBezTo>
                          <a:pt x="0" y="50"/>
                          <a:pt x="9" y="58"/>
                          <a:pt x="19" y="58"/>
                        </a:cubicBezTo>
                        <a:cubicBezTo>
                          <a:pt x="41" y="58"/>
                          <a:pt x="41" y="58"/>
                          <a:pt x="41" y="58"/>
                        </a:cubicBezTo>
                        <a:cubicBezTo>
                          <a:pt x="46" y="58"/>
                          <a:pt x="51" y="56"/>
                          <a:pt x="55" y="52"/>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3"/>
                  <p:cNvSpPr>
                    <a:spLocks/>
                  </p:cNvSpPr>
                  <p:nvPr/>
                </p:nvSpPr>
                <p:spPr bwMode="auto">
                  <a:xfrm>
                    <a:off x="4089" y="2040"/>
                    <a:ext cx="81" cy="79"/>
                  </a:xfrm>
                  <a:custGeom>
                    <a:avLst/>
                    <a:gdLst>
                      <a:gd name="T0" fmla="*/ 40 w 59"/>
                      <a:gd name="T1" fmla="*/ 0 h 58"/>
                      <a:gd name="T2" fmla="*/ 19 w 59"/>
                      <a:gd name="T3" fmla="*/ 0 h 58"/>
                      <a:gd name="T4" fmla="*/ 5 w 59"/>
                      <a:gd name="T5" fmla="*/ 6 h 58"/>
                      <a:gd name="T6" fmla="*/ 1 w 59"/>
                      <a:gd name="T7" fmla="*/ 21 h 58"/>
                      <a:gd name="T8" fmla="*/ 1 w 59"/>
                      <a:gd name="T9" fmla="*/ 29 h 58"/>
                      <a:gd name="T10" fmla="*/ 1 w 59"/>
                      <a:gd name="T11" fmla="*/ 38 h 58"/>
                      <a:gd name="T12" fmla="*/ 5 w 59"/>
                      <a:gd name="T13" fmla="*/ 52 h 58"/>
                      <a:gd name="T14" fmla="*/ 19 w 59"/>
                      <a:gd name="T15" fmla="*/ 58 h 58"/>
                      <a:gd name="T16" fmla="*/ 40 w 59"/>
                      <a:gd name="T17" fmla="*/ 58 h 58"/>
                      <a:gd name="T18" fmla="*/ 59 w 59"/>
                      <a:gd name="T19" fmla="*/ 39 h 58"/>
                      <a:gd name="T20" fmla="*/ 59 w 59"/>
                      <a:gd name="T21" fmla="*/ 20 h 58"/>
                      <a:gd name="T22" fmla="*/ 40 w 59"/>
                      <a:gd name="T2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8">
                        <a:moveTo>
                          <a:pt x="40" y="0"/>
                        </a:moveTo>
                        <a:cubicBezTo>
                          <a:pt x="19" y="0"/>
                          <a:pt x="19" y="0"/>
                          <a:pt x="19" y="0"/>
                        </a:cubicBezTo>
                        <a:cubicBezTo>
                          <a:pt x="13" y="0"/>
                          <a:pt x="8" y="2"/>
                          <a:pt x="5" y="6"/>
                        </a:cubicBezTo>
                        <a:cubicBezTo>
                          <a:pt x="2" y="10"/>
                          <a:pt x="0" y="15"/>
                          <a:pt x="1" y="21"/>
                        </a:cubicBezTo>
                        <a:cubicBezTo>
                          <a:pt x="1" y="23"/>
                          <a:pt x="1" y="26"/>
                          <a:pt x="1" y="29"/>
                        </a:cubicBezTo>
                        <a:cubicBezTo>
                          <a:pt x="1" y="32"/>
                          <a:pt x="1" y="35"/>
                          <a:pt x="1" y="38"/>
                        </a:cubicBezTo>
                        <a:cubicBezTo>
                          <a:pt x="0" y="43"/>
                          <a:pt x="2" y="48"/>
                          <a:pt x="5" y="52"/>
                        </a:cubicBezTo>
                        <a:cubicBezTo>
                          <a:pt x="8" y="56"/>
                          <a:pt x="13" y="58"/>
                          <a:pt x="19" y="58"/>
                        </a:cubicBezTo>
                        <a:cubicBezTo>
                          <a:pt x="40" y="58"/>
                          <a:pt x="40" y="58"/>
                          <a:pt x="40" y="58"/>
                        </a:cubicBezTo>
                        <a:cubicBezTo>
                          <a:pt x="51" y="58"/>
                          <a:pt x="59" y="50"/>
                          <a:pt x="59" y="39"/>
                        </a:cubicBezTo>
                        <a:cubicBezTo>
                          <a:pt x="59" y="20"/>
                          <a:pt x="59" y="20"/>
                          <a:pt x="59" y="20"/>
                        </a:cubicBezTo>
                        <a:cubicBezTo>
                          <a:pt x="59" y="9"/>
                          <a:pt x="51" y="0"/>
                          <a:pt x="40" y="0"/>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4"/>
                  <p:cNvSpPr>
                    <a:spLocks/>
                  </p:cNvSpPr>
                  <p:nvPr/>
                </p:nvSpPr>
                <p:spPr bwMode="auto">
                  <a:xfrm>
                    <a:off x="4046" y="2180"/>
                    <a:ext cx="91" cy="89"/>
                  </a:xfrm>
                  <a:custGeom>
                    <a:avLst/>
                    <a:gdLst>
                      <a:gd name="T0" fmla="*/ 57 w 67"/>
                      <a:gd name="T1" fmla="*/ 13 h 66"/>
                      <a:gd name="T2" fmla="*/ 38 w 67"/>
                      <a:gd name="T3" fmla="*/ 2 h 66"/>
                      <a:gd name="T4" fmla="*/ 29 w 67"/>
                      <a:gd name="T5" fmla="*/ 0 h 66"/>
                      <a:gd name="T6" fmla="*/ 12 w 67"/>
                      <a:gd name="T7" fmla="*/ 11 h 66"/>
                      <a:gd name="T8" fmla="*/ 5 w 67"/>
                      <a:gd name="T9" fmla="*/ 29 h 66"/>
                      <a:gd name="T10" fmla="*/ 13 w 67"/>
                      <a:gd name="T11" fmla="*/ 55 h 66"/>
                      <a:gd name="T12" fmla="*/ 27 w 67"/>
                      <a:gd name="T13" fmla="*/ 63 h 66"/>
                      <a:gd name="T14" fmla="*/ 37 w 67"/>
                      <a:gd name="T15" fmla="*/ 66 h 66"/>
                      <a:gd name="T16" fmla="*/ 54 w 67"/>
                      <a:gd name="T17" fmla="*/ 56 h 66"/>
                      <a:gd name="T18" fmla="*/ 64 w 67"/>
                      <a:gd name="T19" fmla="*/ 40 h 66"/>
                      <a:gd name="T20" fmla="*/ 66 w 67"/>
                      <a:gd name="T21" fmla="*/ 25 h 66"/>
                      <a:gd name="T22" fmla="*/ 57 w 67"/>
                      <a:gd name="T23"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6">
                        <a:moveTo>
                          <a:pt x="57" y="13"/>
                        </a:moveTo>
                        <a:cubicBezTo>
                          <a:pt x="38" y="2"/>
                          <a:pt x="38" y="2"/>
                          <a:pt x="38" y="2"/>
                        </a:cubicBezTo>
                        <a:cubicBezTo>
                          <a:pt x="35" y="1"/>
                          <a:pt x="32" y="0"/>
                          <a:pt x="29" y="0"/>
                        </a:cubicBezTo>
                        <a:cubicBezTo>
                          <a:pt x="22" y="0"/>
                          <a:pt x="15" y="4"/>
                          <a:pt x="12" y="11"/>
                        </a:cubicBezTo>
                        <a:cubicBezTo>
                          <a:pt x="10" y="17"/>
                          <a:pt x="7" y="23"/>
                          <a:pt x="5" y="29"/>
                        </a:cubicBezTo>
                        <a:cubicBezTo>
                          <a:pt x="0" y="38"/>
                          <a:pt x="4" y="50"/>
                          <a:pt x="13" y="55"/>
                        </a:cubicBezTo>
                        <a:cubicBezTo>
                          <a:pt x="27" y="63"/>
                          <a:pt x="27" y="63"/>
                          <a:pt x="27" y="63"/>
                        </a:cubicBezTo>
                        <a:cubicBezTo>
                          <a:pt x="30" y="65"/>
                          <a:pt x="34" y="66"/>
                          <a:pt x="37" y="66"/>
                        </a:cubicBezTo>
                        <a:cubicBezTo>
                          <a:pt x="44" y="66"/>
                          <a:pt x="51" y="62"/>
                          <a:pt x="54" y="56"/>
                        </a:cubicBezTo>
                        <a:cubicBezTo>
                          <a:pt x="64" y="40"/>
                          <a:pt x="64" y="40"/>
                          <a:pt x="64" y="40"/>
                        </a:cubicBezTo>
                        <a:cubicBezTo>
                          <a:pt x="66" y="35"/>
                          <a:pt x="67" y="30"/>
                          <a:pt x="66" y="25"/>
                        </a:cubicBezTo>
                        <a:cubicBezTo>
                          <a:pt x="64" y="20"/>
                          <a:pt x="61" y="16"/>
                          <a:pt x="57" y="13"/>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5"/>
                  <p:cNvSpPr>
                    <a:spLocks/>
                  </p:cNvSpPr>
                  <p:nvPr/>
                </p:nvSpPr>
                <p:spPr bwMode="auto">
                  <a:xfrm>
                    <a:off x="3540" y="2180"/>
                    <a:ext cx="92" cy="89"/>
                  </a:xfrm>
                  <a:custGeom>
                    <a:avLst/>
                    <a:gdLst>
                      <a:gd name="T0" fmla="*/ 55 w 67"/>
                      <a:gd name="T1" fmla="*/ 11 h 66"/>
                      <a:gd name="T2" fmla="*/ 38 w 67"/>
                      <a:gd name="T3" fmla="*/ 0 h 66"/>
                      <a:gd name="T4" fmla="*/ 29 w 67"/>
                      <a:gd name="T5" fmla="*/ 2 h 66"/>
                      <a:gd name="T6" fmla="*/ 11 w 67"/>
                      <a:gd name="T7" fmla="*/ 13 h 66"/>
                      <a:gd name="T8" fmla="*/ 2 w 67"/>
                      <a:gd name="T9" fmla="*/ 25 h 66"/>
                      <a:gd name="T10" fmla="*/ 4 w 67"/>
                      <a:gd name="T11" fmla="*/ 40 h 66"/>
                      <a:gd name="T12" fmla="*/ 13 w 67"/>
                      <a:gd name="T13" fmla="*/ 56 h 66"/>
                      <a:gd name="T14" fmla="*/ 30 w 67"/>
                      <a:gd name="T15" fmla="*/ 66 h 66"/>
                      <a:gd name="T16" fmla="*/ 40 w 67"/>
                      <a:gd name="T17" fmla="*/ 63 h 66"/>
                      <a:gd name="T18" fmla="*/ 54 w 67"/>
                      <a:gd name="T19" fmla="*/ 55 h 66"/>
                      <a:gd name="T20" fmla="*/ 63 w 67"/>
                      <a:gd name="T21" fmla="*/ 29 h 66"/>
                      <a:gd name="T22" fmla="*/ 55 w 67"/>
                      <a:gd name="T23"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6">
                        <a:moveTo>
                          <a:pt x="55" y="11"/>
                        </a:moveTo>
                        <a:cubicBezTo>
                          <a:pt x="52" y="4"/>
                          <a:pt x="46" y="0"/>
                          <a:pt x="38" y="0"/>
                        </a:cubicBezTo>
                        <a:cubicBezTo>
                          <a:pt x="35" y="0"/>
                          <a:pt x="32" y="1"/>
                          <a:pt x="29" y="2"/>
                        </a:cubicBezTo>
                        <a:cubicBezTo>
                          <a:pt x="11" y="13"/>
                          <a:pt x="11" y="13"/>
                          <a:pt x="11" y="13"/>
                        </a:cubicBezTo>
                        <a:cubicBezTo>
                          <a:pt x="6" y="16"/>
                          <a:pt x="3" y="20"/>
                          <a:pt x="2" y="25"/>
                        </a:cubicBezTo>
                        <a:cubicBezTo>
                          <a:pt x="0" y="30"/>
                          <a:pt x="1" y="35"/>
                          <a:pt x="4" y="40"/>
                        </a:cubicBezTo>
                        <a:cubicBezTo>
                          <a:pt x="13" y="56"/>
                          <a:pt x="13" y="56"/>
                          <a:pt x="13" y="56"/>
                        </a:cubicBezTo>
                        <a:cubicBezTo>
                          <a:pt x="17" y="62"/>
                          <a:pt x="23" y="66"/>
                          <a:pt x="30" y="66"/>
                        </a:cubicBezTo>
                        <a:cubicBezTo>
                          <a:pt x="34" y="66"/>
                          <a:pt x="37" y="65"/>
                          <a:pt x="40" y="63"/>
                        </a:cubicBezTo>
                        <a:cubicBezTo>
                          <a:pt x="54" y="55"/>
                          <a:pt x="54" y="55"/>
                          <a:pt x="54" y="55"/>
                        </a:cubicBezTo>
                        <a:cubicBezTo>
                          <a:pt x="64" y="50"/>
                          <a:pt x="67" y="38"/>
                          <a:pt x="63" y="29"/>
                        </a:cubicBezTo>
                        <a:cubicBezTo>
                          <a:pt x="60" y="23"/>
                          <a:pt x="57" y="17"/>
                          <a:pt x="55" y="11"/>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6"/>
                  <p:cNvSpPr>
                    <a:spLocks/>
                  </p:cNvSpPr>
                  <p:nvPr/>
                </p:nvSpPr>
                <p:spPr bwMode="auto">
                  <a:xfrm>
                    <a:off x="3756" y="2515"/>
                    <a:ext cx="166" cy="53"/>
                  </a:xfrm>
                  <a:custGeom>
                    <a:avLst/>
                    <a:gdLst>
                      <a:gd name="T0" fmla="*/ 103 w 122"/>
                      <a:gd name="T1" fmla="*/ 0 h 39"/>
                      <a:gd name="T2" fmla="*/ 19 w 122"/>
                      <a:gd name="T3" fmla="*/ 0 h 39"/>
                      <a:gd name="T4" fmla="*/ 0 w 122"/>
                      <a:gd name="T5" fmla="*/ 19 h 39"/>
                      <a:gd name="T6" fmla="*/ 19 w 122"/>
                      <a:gd name="T7" fmla="*/ 39 h 39"/>
                      <a:gd name="T8" fmla="*/ 103 w 122"/>
                      <a:gd name="T9" fmla="*/ 39 h 39"/>
                      <a:gd name="T10" fmla="*/ 122 w 122"/>
                      <a:gd name="T11" fmla="*/ 19 h 39"/>
                      <a:gd name="T12" fmla="*/ 103 w 12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22" h="39">
                        <a:moveTo>
                          <a:pt x="103" y="0"/>
                        </a:moveTo>
                        <a:cubicBezTo>
                          <a:pt x="19" y="0"/>
                          <a:pt x="19" y="0"/>
                          <a:pt x="19" y="0"/>
                        </a:cubicBezTo>
                        <a:cubicBezTo>
                          <a:pt x="9" y="0"/>
                          <a:pt x="0" y="9"/>
                          <a:pt x="0" y="19"/>
                        </a:cubicBezTo>
                        <a:cubicBezTo>
                          <a:pt x="0" y="30"/>
                          <a:pt x="9" y="39"/>
                          <a:pt x="19" y="39"/>
                        </a:cubicBezTo>
                        <a:cubicBezTo>
                          <a:pt x="103" y="39"/>
                          <a:pt x="103" y="39"/>
                          <a:pt x="103" y="39"/>
                        </a:cubicBezTo>
                        <a:cubicBezTo>
                          <a:pt x="114" y="39"/>
                          <a:pt x="122" y="30"/>
                          <a:pt x="122" y="19"/>
                        </a:cubicBezTo>
                        <a:cubicBezTo>
                          <a:pt x="122" y="9"/>
                          <a:pt x="114" y="0"/>
                          <a:pt x="103" y="0"/>
                        </a:cubicBezTo>
                        <a:close/>
                      </a:path>
                    </a:pathLst>
                  </a:custGeom>
                  <a:solidFill>
                    <a:srgbClr val="14BEF1"/>
                  </a:solidFill>
                  <a:ln w="9525">
                    <a:solidFill>
                      <a:srgbClr val="005C99"/>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27"/>
                  <p:cNvSpPr>
                    <a:spLocks noEditPoints="1"/>
                  </p:cNvSpPr>
                  <p:nvPr/>
                </p:nvSpPr>
                <p:spPr bwMode="auto">
                  <a:xfrm>
                    <a:off x="3614" y="1851"/>
                    <a:ext cx="451" cy="554"/>
                  </a:xfrm>
                  <a:custGeom>
                    <a:avLst/>
                    <a:gdLst>
                      <a:gd name="T0" fmla="*/ 165 w 331"/>
                      <a:gd name="T1" fmla="*/ 0 h 408"/>
                      <a:gd name="T2" fmla="*/ 0 w 331"/>
                      <a:gd name="T3" fmla="*/ 165 h 408"/>
                      <a:gd name="T4" fmla="*/ 40 w 331"/>
                      <a:gd name="T5" fmla="*/ 287 h 408"/>
                      <a:gd name="T6" fmla="*/ 77 w 331"/>
                      <a:gd name="T7" fmla="*/ 389 h 408"/>
                      <a:gd name="T8" fmla="*/ 97 w 331"/>
                      <a:gd name="T9" fmla="*/ 408 h 408"/>
                      <a:gd name="T10" fmla="*/ 233 w 331"/>
                      <a:gd name="T11" fmla="*/ 408 h 408"/>
                      <a:gd name="T12" fmla="*/ 253 w 331"/>
                      <a:gd name="T13" fmla="*/ 389 h 408"/>
                      <a:gd name="T14" fmla="*/ 291 w 331"/>
                      <a:gd name="T15" fmla="*/ 285 h 408"/>
                      <a:gd name="T16" fmla="*/ 331 w 331"/>
                      <a:gd name="T17" fmla="*/ 165 h 408"/>
                      <a:gd name="T18" fmla="*/ 165 w 331"/>
                      <a:gd name="T19" fmla="*/ 0 h 408"/>
                      <a:gd name="T20" fmla="*/ 239 w 331"/>
                      <a:gd name="T21" fmla="*/ 259 h 408"/>
                      <a:gd name="T22" fmla="*/ 239 w 331"/>
                      <a:gd name="T23" fmla="*/ 259 h 408"/>
                      <a:gd name="T24" fmla="*/ 202 w 331"/>
                      <a:gd name="T25" fmla="*/ 348 h 408"/>
                      <a:gd name="T26" fmla="*/ 199 w 331"/>
                      <a:gd name="T27" fmla="*/ 350 h 408"/>
                      <a:gd name="T28" fmla="*/ 132 w 331"/>
                      <a:gd name="T29" fmla="*/ 350 h 408"/>
                      <a:gd name="T30" fmla="*/ 128 w 331"/>
                      <a:gd name="T31" fmla="*/ 347 h 408"/>
                      <a:gd name="T32" fmla="*/ 92 w 331"/>
                      <a:gd name="T33" fmla="*/ 261 h 408"/>
                      <a:gd name="T34" fmla="*/ 58 w 331"/>
                      <a:gd name="T35" fmla="*/ 165 h 408"/>
                      <a:gd name="T36" fmla="*/ 165 w 331"/>
                      <a:gd name="T37" fmla="*/ 58 h 408"/>
                      <a:gd name="T38" fmla="*/ 272 w 331"/>
                      <a:gd name="T39" fmla="*/ 165 h 408"/>
                      <a:gd name="T40" fmla="*/ 239 w 331"/>
                      <a:gd name="T41" fmla="*/ 25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1" h="408">
                        <a:moveTo>
                          <a:pt x="165" y="0"/>
                        </a:moveTo>
                        <a:cubicBezTo>
                          <a:pt x="74" y="0"/>
                          <a:pt x="0" y="74"/>
                          <a:pt x="0" y="165"/>
                        </a:cubicBezTo>
                        <a:cubicBezTo>
                          <a:pt x="0" y="206"/>
                          <a:pt x="20" y="247"/>
                          <a:pt x="40" y="287"/>
                        </a:cubicBezTo>
                        <a:cubicBezTo>
                          <a:pt x="58" y="323"/>
                          <a:pt x="75" y="356"/>
                          <a:pt x="77" y="389"/>
                        </a:cubicBezTo>
                        <a:cubicBezTo>
                          <a:pt x="78" y="400"/>
                          <a:pt x="87" y="408"/>
                          <a:pt x="97" y="408"/>
                        </a:cubicBezTo>
                        <a:cubicBezTo>
                          <a:pt x="233" y="408"/>
                          <a:pt x="233" y="408"/>
                          <a:pt x="233" y="408"/>
                        </a:cubicBezTo>
                        <a:cubicBezTo>
                          <a:pt x="244" y="408"/>
                          <a:pt x="252" y="400"/>
                          <a:pt x="253" y="389"/>
                        </a:cubicBezTo>
                        <a:cubicBezTo>
                          <a:pt x="256" y="355"/>
                          <a:pt x="274" y="319"/>
                          <a:pt x="291" y="285"/>
                        </a:cubicBezTo>
                        <a:cubicBezTo>
                          <a:pt x="310" y="246"/>
                          <a:pt x="331" y="206"/>
                          <a:pt x="331" y="165"/>
                        </a:cubicBezTo>
                        <a:cubicBezTo>
                          <a:pt x="331" y="74"/>
                          <a:pt x="256" y="0"/>
                          <a:pt x="165" y="0"/>
                        </a:cubicBezTo>
                        <a:close/>
                        <a:moveTo>
                          <a:pt x="239" y="259"/>
                        </a:moveTo>
                        <a:cubicBezTo>
                          <a:pt x="239" y="259"/>
                          <a:pt x="239" y="259"/>
                          <a:pt x="239" y="259"/>
                        </a:cubicBezTo>
                        <a:cubicBezTo>
                          <a:pt x="225" y="287"/>
                          <a:pt x="210" y="316"/>
                          <a:pt x="202" y="348"/>
                        </a:cubicBezTo>
                        <a:cubicBezTo>
                          <a:pt x="201" y="349"/>
                          <a:pt x="200" y="350"/>
                          <a:pt x="199" y="350"/>
                        </a:cubicBezTo>
                        <a:cubicBezTo>
                          <a:pt x="132" y="350"/>
                          <a:pt x="132" y="350"/>
                          <a:pt x="132" y="350"/>
                        </a:cubicBezTo>
                        <a:cubicBezTo>
                          <a:pt x="131" y="350"/>
                          <a:pt x="129" y="349"/>
                          <a:pt x="128" y="347"/>
                        </a:cubicBezTo>
                        <a:cubicBezTo>
                          <a:pt x="120" y="317"/>
                          <a:pt x="106" y="289"/>
                          <a:pt x="92" y="261"/>
                        </a:cubicBezTo>
                        <a:cubicBezTo>
                          <a:pt x="75" y="226"/>
                          <a:pt x="58" y="193"/>
                          <a:pt x="58" y="165"/>
                        </a:cubicBezTo>
                        <a:cubicBezTo>
                          <a:pt x="58" y="106"/>
                          <a:pt x="106" y="58"/>
                          <a:pt x="165" y="58"/>
                        </a:cubicBezTo>
                        <a:cubicBezTo>
                          <a:pt x="224" y="58"/>
                          <a:pt x="272" y="106"/>
                          <a:pt x="272" y="165"/>
                        </a:cubicBezTo>
                        <a:cubicBezTo>
                          <a:pt x="272" y="192"/>
                          <a:pt x="256" y="225"/>
                          <a:pt x="239" y="2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nvGrpSpPr>
          <p:cNvPr id="135" name="Group 134"/>
          <p:cNvGrpSpPr/>
          <p:nvPr/>
        </p:nvGrpSpPr>
        <p:grpSpPr>
          <a:xfrm>
            <a:off x="8524330" y="3356732"/>
            <a:ext cx="2842761" cy="2180809"/>
            <a:chOff x="8524330" y="3356732"/>
            <a:chExt cx="2842761" cy="2180809"/>
          </a:xfrm>
        </p:grpSpPr>
        <p:sp>
          <p:nvSpPr>
            <p:cNvPr id="41" name="Rectangle 40"/>
            <p:cNvSpPr/>
            <p:nvPr/>
          </p:nvSpPr>
          <p:spPr>
            <a:xfrm>
              <a:off x="8524330" y="4726998"/>
              <a:ext cx="2842761" cy="810543"/>
            </a:xfrm>
            <a:prstGeom prst="rect">
              <a:avLst/>
            </a:prstGeom>
          </p:spPr>
          <p:txBody>
            <a:bodyPr wrap="square">
              <a:spAutoFit/>
            </a:bodyPr>
            <a:lstStyle/>
            <a:p>
              <a:pPr algn="ctr" defTabSz="1219170"/>
              <a:r>
                <a:rPr lang="en-US" sz="2800" b="1" kern="0" dirty="0">
                  <a:solidFill>
                    <a:schemeClr val="bg1"/>
                  </a:solidFill>
                </a:rPr>
                <a:t>Supporting</a:t>
              </a:r>
              <a:r>
                <a:rPr lang="en-US" sz="2800" kern="0" dirty="0">
                  <a:solidFill>
                    <a:schemeClr val="bg1"/>
                  </a:solidFill>
                </a:rPr>
                <a:t> Our</a:t>
              </a:r>
              <a:br>
                <a:rPr lang="en-US" sz="1867" kern="0" dirty="0">
                  <a:solidFill>
                    <a:schemeClr val="bg1"/>
                  </a:solidFill>
                </a:rPr>
              </a:br>
              <a:r>
                <a:rPr lang="en-US" sz="1867" kern="0" dirty="0">
                  <a:solidFill>
                    <a:schemeClr val="bg1"/>
                  </a:solidFill>
                </a:rPr>
                <a:t>Members Experience</a:t>
              </a:r>
            </a:p>
          </p:txBody>
        </p:sp>
        <p:sp>
          <p:nvSpPr>
            <p:cNvPr id="67" name="Isosceles Triangle 66"/>
            <p:cNvSpPr/>
            <p:nvPr/>
          </p:nvSpPr>
          <p:spPr>
            <a:xfrm rot="10800000">
              <a:off x="9984420" y="3356732"/>
              <a:ext cx="229722" cy="198035"/>
            </a:xfrm>
            <a:prstGeom prst="triangle">
              <a:avLst/>
            </a:prstGeom>
            <a:solidFill>
              <a:srgbClr val="E50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30"/>
            <p:cNvGrpSpPr>
              <a:grpSpLocks noChangeAspect="1"/>
            </p:cNvGrpSpPr>
            <p:nvPr/>
          </p:nvGrpSpPr>
          <p:grpSpPr bwMode="auto">
            <a:xfrm>
              <a:off x="9355142" y="3957601"/>
              <a:ext cx="916976" cy="754723"/>
              <a:chOff x="5893" y="2373"/>
              <a:chExt cx="746" cy="614"/>
            </a:xfrm>
            <a:solidFill>
              <a:schemeClr val="bg1"/>
            </a:solidFill>
          </p:grpSpPr>
          <p:sp>
            <p:nvSpPr>
              <p:cNvPr id="115" name="Oval 31"/>
              <p:cNvSpPr>
                <a:spLocks noChangeArrowheads="1"/>
              </p:cNvSpPr>
              <p:nvPr/>
            </p:nvSpPr>
            <p:spPr bwMode="auto">
              <a:xfrm>
                <a:off x="6173" y="2373"/>
                <a:ext cx="185" cy="1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32"/>
              <p:cNvSpPr>
                <a:spLocks noChangeArrowheads="1"/>
              </p:cNvSpPr>
              <p:nvPr/>
            </p:nvSpPr>
            <p:spPr bwMode="auto">
              <a:xfrm>
                <a:off x="6025" y="2498"/>
                <a:ext cx="127" cy="125"/>
              </a:xfrm>
              <a:prstGeom prst="ellipse">
                <a:avLst/>
              </a:pr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33"/>
              <p:cNvSpPr>
                <a:spLocks noChangeArrowheads="1"/>
              </p:cNvSpPr>
              <p:nvPr/>
            </p:nvSpPr>
            <p:spPr bwMode="auto">
              <a:xfrm>
                <a:off x="6381" y="2498"/>
                <a:ext cx="126" cy="125"/>
              </a:xfrm>
              <a:prstGeom prst="ellipse">
                <a:avLst/>
              </a:pr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34"/>
              <p:cNvSpPr>
                <a:spLocks noChangeArrowheads="1"/>
              </p:cNvSpPr>
              <p:nvPr/>
            </p:nvSpPr>
            <p:spPr bwMode="auto">
              <a:xfrm>
                <a:off x="6527" y="2574"/>
                <a:ext cx="84" cy="84"/>
              </a:xfrm>
              <a:prstGeom prst="ellipse">
                <a:avLst/>
              </a:pr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35"/>
              <p:cNvSpPr>
                <a:spLocks noChangeArrowheads="1"/>
              </p:cNvSpPr>
              <p:nvPr/>
            </p:nvSpPr>
            <p:spPr bwMode="auto">
              <a:xfrm>
                <a:off x="5920" y="2574"/>
                <a:ext cx="85" cy="84"/>
              </a:xfrm>
              <a:prstGeom prst="ellipse">
                <a:avLst/>
              </a:pr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36"/>
              <p:cNvSpPr>
                <a:spLocks/>
              </p:cNvSpPr>
              <p:nvPr/>
            </p:nvSpPr>
            <p:spPr bwMode="auto">
              <a:xfrm>
                <a:off x="6120" y="2582"/>
                <a:ext cx="291" cy="405"/>
              </a:xfrm>
              <a:custGeom>
                <a:avLst/>
                <a:gdLst>
                  <a:gd name="T0" fmla="*/ 107 w 214"/>
                  <a:gd name="T1" fmla="*/ 0 h 298"/>
                  <a:gd name="T2" fmla="*/ 0 w 214"/>
                  <a:gd name="T3" fmla="*/ 107 h 298"/>
                  <a:gd name="T4" fmla="*/ 0 w 214"/>
                  <a:gd name="T5" fmla="*/ 298 h 298"/>
                  <a:gd name="T6" fmla="*/ 214 w 214"/>
                  <a:gd name="T7" fmla="*/ 298 h 298"/>
                  <a:gd name="T8" fmla="*/ 214 w 214"/>
                  <a:gd name="T9" fmla="*/ 107 h 298"/>
                  <a:gd name="T10" fmla="*/ 107 w 214"/>
                  <a:gd name="T11" fmla="*/ 0 h 298"/>
                </a:gdLst>
                <a:ahLst/>
                <a:cxnLst>
                  <a:cxn ang="0">
                    <a:pos x="T0" y="T1"/>
                  </a:cxn>
                  <a:cxn ang="0">
                    <a:pos x="T2" y="T3"/>
                  </a:cxn>
                  <a:cxn ang="0">
                    <a:pos x="T4" y="T5"/>
                  </a:cxn>
                  <a:cxn ang="0">
                    <a:pos x="T6" y="T7"/>
                  </a:cxn>
                  <a:cxn ang="0">
                    <a:pos x="T8" y="T9"/>
                  </a:cxn>
                  <a:cxn ang="0">
                    <a:pos x="T10" y="T11"/>
                  </a:cxn>
                </a:cxnLst>
                <a:rect l="0" t="0" r="r" b="b"/>
                <a:pathLst>
                  <a:path w="214" h="298">
                    <a:moveTo>
                      <a:pt x="107" y="0"/>
                    </a:moveTo>
                    <a:cubicBezTo>
                      <a:pt x="48" y="0"/>
                      <a:pt x="0" y="48"/>
                      <a:pt x="0" y="107"/>
                    </a:cubicBezTo>
                    <a:cubicBezTo>
                      <a:pt x="0" y="298"/>
                      <a:pt x="0" y="298"/>
                      <a:pt x="0" y="298"/>
                    </a:cubicBezTo>
                    <a:cubicBezTo>
                      <a:pt x="214" y="298"/>
                      <a:pt x="214" y="298"/>
                      <a:pt x="214" y="298"/>
                    </a:cubicBezTo>
                    <a:cubicBezTo>
                      <a:pt x="214" y="107"/>
                      <a:pt x="214" y="107"/>
                      <a:pt x="214" y="107"/>
                    </a:cubicBezTo>
                    <a:cubicBezTo>
                      <a:pt x="214" y="48"/>
                      <a:pt x="166" y="0"/>
                      <a:pt x="10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37"/>
              <p:cNvSpPr>
                <a:spLocks/>
              </p:cNvSpPr>
              <p:nvPr/>
            </p:nvSpPr>
            <p:spPr bwMode="auto">
              <a:xfrm>
                <a:off x="5893" y="2683"/>
                <a:ext cx="88" cy="197"/>
              </a:xfrm>
              <a:custGeom>
                <a:avLst/>
                <a:gdLst>
                  <a:gd name="T0" fmla="*/ 0 w 65"/>
                  <a:gd name="T1" fmla="*/ 51 h 145"/>
                  <a:gd name="T2" fmla="*/ 0 w 65"/>
                  <a:gd name="T3" fmla="*/ 145 h 145"/>
                  <a:gd name="T4" fmla="*/ 53 w 65"/>
                  <a:gd name="T5" fmla="*/ 145 h 145"/>
                  <a:gd name="T6" fmla="*/ 53 w 65"/>
                  <a:gd name="T7" fmla="*/ 48 h 145"/>
                  <a:gd name="T8" fmla="*/ 65 w 65"/>
                  <a:gd name="T9" fmla="*/ 2 h 145"/>
                  <a:gd name="T10" fmla="*/ 51 w 65"/>
                  <a:gd name="T11" fmla="*/ 0 h 145"/>
                  <a:gd name="T12" fmla="*/ 0 w 65"/>
                  <a:gd name="T13" fmla="*/ 51 h 145"/>
                </a:gdLst>
                <a:ahLst/>
                <a:cxnLst>
                  <a:cxn ang="0">
                    <a:pos x="T0" y="T1"/>
                  </a:cxn>
                  <a:cxn ang="0">
                    <a:pos x="T2" y="T3"/>
                  </a:cxn>
                  <a:cxn ang="0">
                    <a:pos x="T4" y="T5"/>
                  </a:cxn>
                  <a:cxn ang="0">
                    <a:pos x="T6" y="T7"/>
                  </a:cxn>
                  <a:cxn ang="0">
                    <a:pos x="T8" y="T9"/>
                  </a:cxn>
                  <a:cxn ang="0">
                    <a:pos x="T10" y="T11"/>
                  </a:cxn>
                  <a:cxn ang="0">
                    <a:pos x="T12" y="T13"/>
                  </a:cxn>
                </a:cxnLst>
                <a:rect l="0" t="0" r="r" b="b"/>
                <a:pathLst>
                  <a:path w="65" h="145">
                    <a:moveTo>
                      <a:pt x="0" y="51"/>
                    </a:moveTo>
                    <a:cubicBezTo>
                      <a:pt x="0" y="145"/>
                      <a:pt x="0" y="145"/>
                      <a:pt x="0" y="145"/>
                    </a:cubicBezTo>
                    <a:cubicBezTo>
                      <a:pt x="53" y="145"/>
                      <a:pt x="53" y="145"/>
                      <a:pt x="53" y="145"/>
                    </a:cubicBezTo>
                    <a:cubicBezTo>
                      <a:pt x="53" y="48"/>
                      <a:pt x="53" y="48"/>
                      <a:pt x="53" y="48"/>
                    </a:cubicBezTo>
                    <a:cubicBezTo>
                      <a:pt x="53" y="31"/>
                      <a:pt x="58" y="16"/>
                      <a:pt x="65" y="2"/>
                    </a:cubicBezTo>
                    <a:cubicBezTo>
                      <a:pt x="61" y="1"/>
                      <a:pt x="56" y="0"/>
                      <a:pt x="51" y="0"/>
                    </a:cubicBezTo>
                    <a:cubicBezTo>
                      <a:pt x="23" y="0"/>
                      <a:pt x="0" y="23"/>
                      <a:pt x="0" y="51"/>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38"/>
              <p:cNvSpPr>
                <a:spLocks/>
              </p:cNvSpPr>
              <p:nvPr/>
            </p:nvSpPr>
            <p:spPr bwMode="auto">
              <a:xfrm>
                <a:off x="6416" y="2647"/>
                <a:ext cx="129" cy="282"/>
              </a:xfrm>
              <a:custGeom>
                <a:avLst/>
                <a:gdLst>
                  <a:gd name="T0" fmla="*/ 21 w 95"/>
                  <a:gd name="T1" fmla="*/ 0 h 207"/>
                  <a:gd name="T2" fmla="*/ 0 w 95"/>
                  <a:gd name="T3" fmla="*/ 3 h 207"/>
                  <a:gd name="T4" fmla="*/ 14 w 95"/>
                  <a:gd name="T5" fmla="*/ 59 h 207"/>
                  <a:gd name="T6" fmla="*/ 14 w 95"/>
                  <a:gd name="T7" fmla="*/ 207 h 207"/>
                  <a:gd name="T8" fmla="*/ 95 w 95"/>
                  <a:gd name="T9" fmla="*/ 207 h 207"/>
                  <a:gd name="T10" fmla="*/ 95 w 95"/>
                  <a:gd name="T11" fmla="*/ 74 h 207"/>
                  <a:gd name="T12" fmla="*/ 21 w 95"/>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95" h="207">
                    <a:moveTo>
                      <a:pt x="21" y="0"/>
                    </a:moveTo>
                    <a:cubicBezTo>
                      <a:pt x="14" y="0"/>
                      <a:pt x="7" y="1"/>
                      <a:pt x="0" y="3"/>
                    </a:cubicBezTo>
                    <a:cubicBezTo>
                      <a:pt x="9" y="20"/>
                      <a:pt x="14" y="39"/>
                      <a:pt x="14" y="59"/>
                    </a:cubicBezTo>
                    <a:cubicBezTo>
                      <a:pt x="14" y="207"/>
                      <a:pt x="14" y="207"/>
                      <a:pt x="14" y="207"/>
                    </a:cubicBezTo>
                    <a:cubicBezTo>
                      <a:pt x="95" y="207"/>
                      <a:pt x="95" y="207"/>
                      <a:pt x="95" y="207"/>
                    </a:cubicBezTo>
                    <a:cubicBezTo>
                      <a:pt x="95" y="74"/>
                      <a:pt x="95" y="74"/>
                      <a:pt x="95" y="74"/>
                    </a:cubicBezTo>
                    <a:cubicBezTo>
                      <a:pt x="95" y="33"/>
                      <a:pt x="62" y="0"/>
                      <a:pt x="21" y="0"/>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39"/>
              <p:cNvSpPr>
                <a:spLocks/>
              </p:cNvSpPr>
              <p:nvPr/>
            </p:nvSpPr>
            <p:spPr bwMode="auto">
              <a:xfrm>
                <a:off x="6550" y="2683"/>
                <a:ext cx="89" cy="197"/>
              </a:xfrm>
              <a:custGeom>
                <a:avLst/>
                <a:gdLst>
                  <a:gd name="T0" fmla="*/ 14 w 65"/>
                  <a:gd name="T1" fmla="*/ 0 h 145"/>
                  <a:gd name="T2" fmla="*/ 0 w 65"/>
                  <a:gd name="T3" fmla="*/ 2 h 145"/>
                  <a:gd name="T4" fmla="*/ 13 w 65"/>
                  <a:gd name="T5" fmla="*/ 48 h 145"/>
                  <a:gd name="T6" fmla="*/ 13 w 65"/>
                  <a:gd name="T7" fmla="*/ 145 h 145"/>
                  <a:gd name="T8" fmla="*/ 65 w 65"/>
                  <a:gd name="T9" fmla="*/ 145 h 145"/>
                  <a:gd name="T10" fmla="*/ 65 w 65"/>
                  <a:gd name="T11" fmla="*/ 51 h 145"/>
                  <a:gd name="T12" fmla="*/ 14 w 65"/>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65" h="145">
                    <a:moveTo>
                      <a:pt x="14" y="0"/>
                    </a:moveTo>
                    <a:cubicBezTo>
                      <a:pt x="9" y="0"/>
                      <a:pt x="5" y="1"/>
                      <a:pt x="0" y="2"/>
                    </a:cubicBezTo>
                    <a:cubicBezTo>
                      <a:pt x="8" y="16"/>
                      <a:pt x="13" y="31"/>
                      <a:pt x="13" y="48"/>
                    </a:cubicBezTo>
                    <a:cubicBezTo>
                      <a:pt x="13" y="145"/>
                      <a:pt x="13" y="145"/>
                      <a:pt x="13" y="145"/>
                    </a:cubicBezTo>
                    <a:cubicBezTo>
                      <a:pt x="65" y="145"/>
                      <a:pt x="65" y="145"/>
                      <a:pt x="65" y="145"/>
                    </a:cubicBezTo>
                    <a:cubicBezTo>
                      <a:pt x="65" y="51"/>
                      <a:pt x="65" y="51"/>
                      <a:pt x="65" y="51"/>
                    </a:cubicBezTo>
                    <a:cubicBezTo>
                      <a:pt x="65" y="23"/>
                      <a:pt x="42" y="0"/>
                      <a:pt x="14" y="0"/>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40"/>
              <p:cNvSpPr>
                <a:spLocks/>
              </p:cNvSpPr>
              <p:nvPr/>
            </p:nvSpPr>
            <p:spPr bwMode="auto">
              <a:xfrm>
                <a:off x="5988" y="2647"/>
                <a:ext cx="128" cy="282"/>
              </a:xfrm>
              <a:custGeom>
                <a:avLst/>
                <a:gdLst>
                  <a:gd name="T0" fmla="*/ 0 w 94"/>
                  <a:gd name="T1" fmla="*/ 74 h 207"/>
                  <a:gd name="T2" fmla="*/ 0 w 94"/>
                  <a:gd name="T3" fmla="*/ 207 h 207"/>
                  <a:gd name="T4" fmla="*/ 80 w 94"/>
                  <a:gd name="T5" fmla="*/ 207 h 207"/>
                  <a:gd name="T6" fmla="*/ 80 w 94"/>
                  <a:gd name="T7" fmla="*/ 59 h 207"/>
                  <a:gd name="T8" fmla="*/ 94 w 94"/>
                  <a:gd name="T9" fmla="*/ 3 h 207"/>
                  <a:gd name="T10" fmla="*/ 74 w 94"/>
                  <a:gd name="T11" fmla="*/ 0 h 207"/>
                  <a:gd name="T12" fmla="*/ 0 w 94"/>
                  <a:gd name="T13" fmla="*/ 74 h 207"/>
                </a:gdLst>
                <a:ahLst/>
                <a:cxnLst>
                  <a:cxn ang="0">
                    <a:pos x="T0" y="T1"/>
                  </a:cxn>
                  <a:cxn ang="0">
                    <a:pos x="T2" y="T3"/>
                  </a:cxn>
                  <a:cxn ang="0">
                    <a:pos x="T4" y="T5"/>
                  </a:cxn>
                  <a:cxn ang="0">
                    <a:pos x="T6" y="T7"/>
                  </a:cxn>
                  <a:cxn ang="0">
                    <a:pos x="T8" y="T9"/>
                  </a:cxn>
                  <a:cxn ang="0">
                    <a:pos x="T10" y="T11"/>
                  </a:cxn>
                  <a:cxn ang="0">
                    <a:pos x="T12" y="T13"/>
                  </a:cxn>
                </a:cxnLst>
                <a:rect l="0" t="0" r="r" b="b"/>
                <a:pathLst>
                  <a:path w="94" h="207">
                    <a:moveTo>
                      <a:pt x="0" y="74"/>
                    </a:moveTo>
                    <a:cubicBezTo>
                      <a:pt x="0" y="207"/>
                      <a:pt x="0" y="207"/>
                      <a:pt x="0" y="207"/>
                    </a:cubicBezTo>
                    <a:cubicBezTo>
                      <a:pt x="80" y="207"/>
                      <a:pt x="80" y="207"/>
                      <a:pt x="80" y="207"/>
                    </a:cubicBezTo>
                    <a:cubicBezTo>
                      <a:pt x="80" y="59"/>
                      <a:pt x="80" y="59"/>
                      <a:pt x="80" y="59"/>
                    </a:cubicBezTo>
                    <a:cubicBezTo>
                      <a:pt x="80" y="39"/>
                      <a:pt x="86" y="20"/>
                      <a:pt x="94" y="3"/>
                    </a:cubicBezTo>
                    <a:cubicBezTo>
                      <a:pt x="88" y="1"/>
                      <a:pt x="81" y="0"/>
                      <a:pt x="74" y="0"/>
                    </a:cubicBezTo>
                    <a:cubicBezTo>
                      <a:pt x="33" y="0"/>
                      <a:pt x="0" y="33"/>
                      <a:pt x="0" y="74"/>
                    </a:cubicBezTo>
                    <a:close/>
                  </a:path>
                </a:pathLst>
              </a:custGeom>
              <a:solidFill>
                <a:srgbClr val="E50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5849440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100"/>
                                  </p:stCondLst>
                                  <p:childTnLst>
                                    <p:set>
                                      <p:cBhvr>
                                        <p:cTn id="10" dur="1" fill="hold">
                                          <p:stCondLst>
                                            <p:cond delay="0"/>
                                          </p:stCondLst>
                                        </p:cTn>
                                        <p:tgtEl>
                                          <p:spTgt spid="127"/>
                                        </p:tgtEl>
                                        <p:attrNameLst>
                                          <p:attrName>style.visibility</p:attrName>
                                        </p:attrNameLst>
                                      </p:cBhvr>
                                      <p:to>
                                        <p:strVal val="visible"/>
                                      </p:to>
                                    </p:set>
                                    <p:anim calcmode="lin" valueType="num">
                                      <p:cBhvr additive="base">
                                        <p:cTn id="11" dur="500" fill="hold"/>
                                        <p:tgtEl>
                                          <p:spTgt spid="127"/>
                                        </p:tgtEl>
                                        <p:attrNameLst>
                                          <p:attrName>ppt_x</p:attrName>
                                        </p:attrNameLst>
                                      </p:cBhvr>
                                      <p:tavLst>
                                        <p:tav tm="0">
                                          <p:val>
                                            <p:strVal val="1+#ppt_w/2"/>
                                          </p:val>
                                        </p:tav>
                                        <p:tav tm="100000">
                                          <p:val>
                                            <p:strVal val="#ppt_x"/>
                                          </p:val>
                                        </p:tav>
                                      </p:tavLst>
                                    </p:anim>
                                    <p:anim calcmode="lin" valueType="num">
                                      <p:cBhvr additive="base">
                                        <p:cTn id="12" dur="500" fill="hold"/>
                                        <p:tgtEl>
                                          <p:spTgt spid="127"/>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300"/>
                                  </p:stCondLst>
                                  <p:childTnLst>
                                    <p:set>
                                      <p:cBhvr>
                                        <p:cTn id="14" dur="1" fill="hold">
                                          <p:stCondLst>
                                            <p:cond delay="0"/>
                                          </p:stCondLst>
                                        </p:cTn>
                                        <p:tgtEl>
                                          <p:spTgt spid="128"/>
                                        </p:tgtEl>
                                        <p:attrNameLst>
                                          <p:attrName>style.visibility</p:attrName>
                                        </p:attrNameLst>
                                      </p:cBhvr>
                                      <p:to>
                                        <p:strVal val="visible"/>
                                      </p:to>
                                    </p:set>
                                    <p:anim calcmode="lin" valueType="num">
                                      <p:cBhvr additive="base">
                                        <p:cTn id="15" dur="500" fill="hold"/>
                                        <p:tgtEl>
                                          <p:spTgt spid="128"/>
                                        </p:tgtEl>
                                        <p:attrNameLst>
                                          <p:attrName>ppt_x</p:attrName>
                                        </p:attrNameLst>
                                      </p:cBhvr>
                                      <p:tavLst>
                                        <p:tav tm="0">
                                          <p:val>
                                            <p:strVal val="1+#ppt_w/2"/>
                                          </p:val>
                                        </p:tav>
                                        <p:tav tm="100000">
                                          <p:val>
                                            <p:strVal val="#ppt_x"/>
                                          </p:val>
                                        </p:tav>
                                      </p:tavLst>
                                    </p:anim>
                                    <p:anim calcmode="lin" valueType="num">
                                      <p:cBhvr additive="base">
                                        <p:cTn id="16" dur="500" fill="hold"/>
                                        <p:tgtEl>
                                          <p:spTgt spid="128"/>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134"/>
                                        </p:tgtEl>
                                        <p:attrNameLst>
                                          <p:attrName>style.visibility</p:attrName>
                                        </p:attrNameLst>
                                      </p:cBhvr>
                                      <p:to>
                                        <p:strVal val="visible"/>
                                      </p:to>
                                    </p:set>
                                    <p:anim calcmode="lin" valueType="num">
                                      <p:cBhvr additive="base">
                                        <p:cTn id="19" dur="500" fill="hold"/>
                                        <p:tgtEl>
                                          <p:spTgt spid="134"/>
                                        </p:tgtEl>
                                        <p:attrNameLst>
                                          <p:attrName>ppt_x</p:attrName>
                                        </p:attrNameLst>
                                      </p:cBhvr>
                                      <p:tavLst>
                                        <p:tav tm="0">
                                          <p:val>
                                            <p:strVal val="1+#ppt_w/2"/>
                                          </p:val>
                                        </p:tav>
                                        <p:tav tm="100000">
                                          <p:val>
                                            <p:strVal val="#ppt_x"/>
                                          </p:val>
                                        </p:tav>
                                      </p:tavLst>
                                    </p:anim>
                                    <p:anim calcmode="lin" valueType="num">
                                      <p:cBhvr additive="base">
                                        <p:cTn id="20" dur="500" fill="hold"/>
                                        <p:tgtEl>
                                          <p:spTgt spid="134"/>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700"/>
                                  </p:stCondLst>
                                  <p:childTnLst>
                                    <p:set>
                                      <p:cBhvr>
                                        <p:cTn id="22" dur="1" fill="hold">
                                          <p:stCondLst>
                                            <p:cond delay="0"/>
                                          </p:stCondLst>
                                        </p:cTn>
                                        <p:tgtEl>
                                          <p:spTgt spid="132"/>
                                        </p:tgtEl>
                                        <p:attrNameLst>
                                          <p:attrName>style.visibility</p:attrName>
                                        </p:attrNameLst>
                                      </p:cBhvr>
                                      <p:to>
                                        <p:strVal val="visible"/>
                                      </p:to>
                                    </p:set>
                                    <p:anim calcmode="lin" valueType="num">
                                      <p:cBhvr additive="base">
                                        <p:cTn id="23" dur="500" fill="hold"/>
                                        <p:tgtEl>
                                          <p:spTgt spid="132"/>
                                        </p:tgtEl>
                                        <p:attrNameLst>
                                          <p:attrName>ppt_x</p:attrName>
                                        </p:attrNameLst>
                                      </p:cBhvr>
                                      <p:tavLst>
                                        <p:tav tm="0">
                                          <p:val>
                                            <p:strVal val="1+#ppt_w/2"/>
                                          </p:val>
                                        </p:tav>
                                        <p:tav tm="100000">
                                          <p:val>
                                            <p:strVal val="#ppt_x"/>
                                          </p:val>
                                        </p:tav>
                                      </p:tavLst>
                                    </p:anim>
                                    <p:anim calcmode="lin" valueType="num">
                                      <p:cBhvr additive="base">
                                        <p:cTn id="24" dur="500" fill="hold"/>
                                        <p:tgtEl>
                                          <p:spTgt spid="132"/>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900"/>
                                  </p:stCondLst>
                                  <p:childTnLst>
                                    <p:set>
                                      <p:cBhvr>
                                        <p:cTn id="26" dur="1" fill="hold">
                                          <p:stCondLst>
                                            <p:cond delay="0"/>
                                          </p:stCondLst>
                                        </p:cTn>
                                        <p:tgtEl>
                                          <p:spTgt spid="133"/>
                                        </p:tgtEl>
                                        <p:attrNameLst>
                                          <p:attrName>style.visibility</p:attrName>
                                        </p:attrNameLst>
                                      </p:cBhvr>
                                      <p:to>
                                        <p:strVal val="visible"/>
                                      </p:to>
                                    </p:set>
                                    <p:anim calcmode="lin" valueType="num">
                                      <p:cBhvr additive="base">
                                        <p:cTn id="27" dur="500" fill="hold"/>
                                        <p:tgtEl>
                                          <p:spTgt spid="133"/>
                                        </p:tgtEl>
                                        <p:attrNameLst>
                                          <p:attrName>ppt_x</p:attrName>
                                        </p:attrNameLst>
                                      </p:cBhvr>
                                      <p:tavLst>
                                        <p:tav tm="0">
                                          <p:val>
                                            <p:strVal val="1+#ppt_w/2"/>
                                          </p:val>
                                        </p:tav>
                                        <p:tav tm="100000">
                                          <p:val>
                                            <p:strVal val="#ppt_x"/>
                                          </p:val>
                                        </p:tav>
                                      </p:tavLst>
                                    </p:anim>
                                    <p:anim calcmode="lin" valueType="num">
                                      <p:cBhvr additive="base">
                                        <p:cTn id="28" dur="500" fill="hold"/>
                                        <p:tgtEl>
                                          <p:spTgt spid="133"/>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100"/>
                                  </p:stCondLst>
                                  <p:childTnLst>
                                    <p:set>
                                      <p:cBhvr>
                                        <p:cTn id="30" dur="1" fill="hold">
                                          <p:stCondLst>
                                            <p:cond delay="0"/>
                                          </p:stCondLst>
                                        </p:cTn>
                                        <p:tgtEl>
                                          <p:spTgt spid="135"/>
                                        </p:tgtEl>
                                        <p:attrNameLst>
                                          <p:attrName>style.visibility</p:attrName>
                                        </p:attrNameLst>
                                      </p:cBhvr>
                                      <p:to>
                                        <p:strVal val="visible"/>
                                      </p:to>
                                    </p:set>
                                    <p:anim calcmode="lin" valueType="num">
                                      <p:cBhvr additive="base">
                                        <p:cTn id="31" dur="500" fill="hold"/>
                                        <p:tgtEl>
                                          <p:spTgt spid="135"/>
                                        </p:tgtEl>
                                        <p:attrNameLst>
                                          <p:attrName>ppt_x</p:attrName>
                                        </p:attrNameLst>
                                      </p:cBhvr>
                                      <p:tavLst>
                                        <p:tav tm="0">
                                          <p:val>
                                            <p:strVal val="1+#ppt_w/2"/>
                                          </p:val>
                                        </p:tav>
                                        <p:tav tm="100000">
                                          <p:val>
                                            <p:strVal val="#ppt_x"/>
                                          </p:val>
                                        </p:tav>
                                      </p:tavLst>
                                    </p:anim>
                                    <p:anim calcmode="lin" valueType="num">
                                      <p:cBhvr additive="base">
                                        <p:cTn id="32" dur="5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0"/>
            <a:ext cx="12192000" cy="6858000"/>
          </a:xfrm>
          <a:prstGeom prst="rect">
            <a:avLst/>
          </a:prstGeom>
          <a:gradFill>
            <a:gsLst>
              <a:gs pos="0">
                <a:srgbClr val="9D054D"/>
              </a:gs>
              <a:gs pos="48000">
                <a:srgbClr val="F82489"/>
              </a:gs>
              <a:gs pos="83000">
                <a:srgbClr val="F951A1"/>
              </a:gs>
              <a:gs pos="100000">
                <a:srgbClr val="F94D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pic>
        <p:nvPicPr>
          <p:cNvPr id="44" name="Picture 4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p:cNvSpPr/>
          <p:nvPr/>
        </p:nvSpPr>
        <p:spPr>
          <a:xfrm>
            <a:off x="0" y="-15240"/>
            <a:ext cx="5821680" cy="687324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7421880"/>
              <a:gd name="connsiteY0" fmla="*/ 15240 h 6873240"/>
              <a:gd name="connsiteX1" fmla="*/ 7421880 w 7421880"/>
              <a:gd name="connsiteY1" fmla="*/ 0 h 6873240"/>
              <a:gd name="connsiteX2" fmla="*/ 6096000 w 7421880"/>
              <a:gd name="connsiteY2" fmla="*/ 6873240 h 6873240"/>
              <a:gd name="connsiteX3" fmla="*/ 0 w 7421880"/>
              <a:gd name="connsiteY3" fmla="*/ 6873240 h 6873240"/>
              <a:gd name="connsiteX4" fmla="*/ 0 w 7421880"/>
              <a:gd name="connsiteY4" fmla="*/ 1524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1880" h="6873240">
                <a:moveTo>
                  <a:pt x="0" y="15240"/>
                </a:moveTo>
                <a:lnTo>
                  <a:pt x="7421880" y="0"/>
                </a:lnTo>
                <a:lnTo>
                  <a:pt x="6096000" y="6873240"/>
                </a:lnTo>
                <a:lnTo>
                  <a:pt x="0" y="6873240"/>
                </a:lnTo>
                <a:lnTo>
                  <a:pt x="0" y="15240"/>
                </a:lnTo>
                <a:close/>
              </a:path>
            </a:pathLst>
          </a:custGeom>
          <a:solidFill>
            <a:srgbClr val="14B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
          <p:cNvSpPr/>
          <p:nvPr/>
        </p:nvSpPr>
        <p:spPr>
          <a:xfrm>
            <a:off x="0" y="-7620"/>
            <a:ext cx="5821680" cy="687324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7421880"/>
              <a:gd name="connsiteY0" fmla="*/ 15240 h 6873240"/>
              <a:gd name="connsiteX1" fmla="*/ 7421880 w 7421880"/>
              <a:gd name="connsiteY1" fmla="*/ 0 h 6873240"/>
              <a:gd name="connsiteX2" fmla="*/ 6096000 w 7421880"/>
              <a:gd name="connsiteY2" fmla="*/ 6873240 h 6873240"/>
              <a:gd name="connsiteX3" fmla="*/ 0 w 7421880"/>
              <a:gd name="connsiteY3" fmla="*/ 6873240 h 6873240"/>
              <a:gd name="connsiteX4" fmla="*/ 0 w 7421880"/>
              <a:gd name="connsiteY4" fmla="*/ 1524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1880" h="6873240">
                <a:moveTo>
                  <a:pt x="0" y="15240"/>
                </a:moveTo>
                <a:lnTo>
                  <a:pt x="7421880" y="0"/>
                </a:lnTo>
                <a:lnTo>
                  <a:pt x="6096000" y="6873240"/>
                </a:lnTo>
                <a:lnTo>
                  <a:pt x="0" y="6873240"/>
                </a:lnTo>
                <a:lnTo>
                  <a:pt x="0" y="15240"/>
                </a:lnTo>
                <a:close/>
              </a:path>
            </a:pathLst>
          </a:custGeom>
          <a:solidFill>
            <a:srgbClr val="D80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0" y="5808149"/>
            <a:ext cx="12192000" cy="1049857"/>
            <a:chOff x="0" y="5808149"/>
            <a:chExt cx="12192000" cy="1049857"/>
          </a:xfrm>
        </p:grpSpPr>
        <p:grpSp>
          <p:nvGrpSpPr>
            <p:cNvPr id="36" name="Group 35"/>
            <p:cNvGrpSpPr/>
            <p:nvPr/>
          </p:nvGrpSpPr>
          <p:grpSpPr>
            <a:xfrm>
              <a:off x="0" y="6326301"/>
              <a:ext cx="12192000" cy="531705"/>
              <a:chOff x="0" y="4744720"/>
              <a:chExt cx="9144000" cy="398778"/>
            </a:xfrm>
          </p:grpSpPr>
          <p:sp>
            <p:nvSpPr>
              <p:cNvPr id="38" name="Rectangle 37"/>
              <p:cNvSpPr/>
              <p:nvPr/>
            </p:nvSpPr>
            <p:spPr>
              <a:xfrm>
                <a:off x="0" y="4744720"/>
                <a:ext cx="9144000" cy="398778"/>
              </a:xfrm>
              <a:prstGeom prst="rect">
                <a:avLst/>
              </a:prstGeom>
              <a:solidFill>
                <a:srgbClr val="005C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6191" y="4821611"/>
                <a:ext cx="964283" cy="250817"/>
              </a:xfrm>
              <a:prstGeom prst="rect">
                <a:avLst/>
              </a:prstGeom>
            </p:spPr>
          </p:pic>
        </p:grpSp>
        <p:pic>
          <p:nvPicPr>
            <p:cNvPr id="37" name="Picture 2" descr="Image result for dell logo pn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36172" y="5808149"/>
              <a:ext cx="784004" cy="784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320040" y="0"/>
            <a:ext cx="5140960" cy="853440"/>
            <a:chOff x="320040" y="0"/>
            <a:chExt cx="5140960" cy="853440"/>
          </a:xfrm>
          <a:solidFill>
            <a:srgbClr val="9D054D"/>
          </a:solidFill>
        </p:grpSpPr>
        <p:sp>
          <p:nvSpPr>
            <p:cNvPr id="42" name="Rectangle: Top Corners Rounded 41"/>
            <p:cNvSpPr/>
            <p:nvPr/>
          </p:nvSpPr>
          <p:spPr>
            <a:xfrm rot="10800000">
              <a:off x="320040" y="0"/>
              <a:ext cx="5140960" cy="853440"/>
            </a:xfrm>
            <a:prstGeom prst="round2SameRect">
              <a:avLst/>
            </a:prstGeom>
            <a:solidFill>
              <a:srgbClr val="14B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539858" y="52226"/>
              <a:ext cx="4832241" cy="748988"/>
            </a:xfrm>
            <a:prstGeom prst="rect">
              <a:avLst/>
            </a:prstGeom>
            <a:noFill/>
            <a:ln>
              <a:noFill/>
            </a:ln>
          </p:spPr>
          <p:txBody>
            <a:bodyPr wrap="square" rtlCol="0">
              <a:spAutoFit/>
            </a:bodyPr>
            <a:lstStyle/>
            <a:p>
              <a:r>
                <a:rPr lang="en-US" sz="4267" b="1" dirty="0">
                  <a:solidFill>
                    <a:srgbClr val="9D054D"/>
                  </a:solidFill>
                  <a:ea typeface="+mj-ea"/>
                  <a:cs typeface="du Co Headline 16 Light" panose="020B0503060202020204" pitchFamily="34" charset="0"/>
                </a:rPr>
                <a:t>MARKET</a:t>
              </a:r>
              <a:r>
                <a:rPr lang="en-US" sz="4267" b="1" dirty="0">
                  <a:solidFill>
                    <a:srgbClr val="E50772"/>
                  </a:solidFill>
                  <a:ea typeface="+mj-ea"/>
                  <a:cs typeface="du Co Headline 16 Light" panose="020B0503060202020204" pitchFamily="34" charset="0"/>
                </a:rPr>
                <a:t> </a:t>
              </a:r>
              <a:r>
                <a:rPr lang="en-US" sz="4267" b="1" dirty="0">
                  <a:solidFill>
                    <a:schemeClr val="bg1"/>
                  </a:solidFill>
                  <a:ea typeface="+mj-ea"/>
                  <a:cs typeface="du Co Headline 16 Light" panose="020B0503060202020204" pitchFamily="34" charset="0"/>
                </a:rPr>
                <a:t>OVERVIEW</a:t>
              </a:r>
              <a:endParaRPr lang="en-US" dirty="0">
                <a:solidFill>
                  <a:schemeClr val="bg1"/>
                </a:solidFill>
              </a:endParaRPr>
            </a:p>
          </p:txBody>
        </p:sp>
      </p:grpSp>
      <p:grpSp>
        <p:nvGrpSpPr>
          <p:cNvPr id="89" name="Group 88"/>
          <p:cNvGrpSpPr/>
          <p:nvPr/>
        </p:nvGrpSpPr>
        <p:grpSpPr>
          <a:xfrm>
            <a:off x="1143976" y="3210933"/>
            <a:ext cx="2573447" cy="1079757"/>
            <a:chOff x="1220176" y="3165213"/>
            <a:chExt cx="2573447" cy="1079757"/>
          </a:xfrm>
        </p:grpSpPr>
        <p:sp>
          <p:nvSpPr>
            <p:cNvPr id="72" name="TextBox 71"/>
            <p:cNvSpPr txBox="1"/>
            <p:nvPr/>
          </p:nvSpPr>
          <p:spPr>
            <a:xfrm>
              <a:off x="1220176" y="3165213"/>
              <a:ext cx="2573447" cy="913070"/>
            </a:xfrm>
            <a:prstGeom prst="rect">
              <a:avLst/>
            </a:prstGeom>
            <a:noFill/>
          </p:spPr>
          <p:txBody>
            <a:bodyPr wrap="square" rtlCol="0">
              <a:spAutoFit/>
            </a:bodyPr>
            <a:lstStyle/>
            <a:p>
              <a:pPr lvl="0"/>
              <a:r>
                <a:rPr lang="en-US" sz="8000" b="1" spc="-4" baseline="3413" dirty="0">
                  <a:solidFill>
                    <a:schemeClr val="bg1"/>
                  </a:solidFill>
                  <a:ea typeface="ＭＳ Ｐゴシック" charset="0"/>
                  <a:cs typeface="Calibri"/>
                </a:rPr>
                <a:t>2014</a:t>
              </a:r>
              <a:endParaRPr lang="en-US" sz="2800" b="1" spc="-4" baseline="3413" dirty="0">
                <a:solidFill>
                  <a:schemeClr val="bg1"/>
                </a:solidFill>
                <a:ea typeface="ＭＳ Ｐゴシック" charset="0"/>
                <a:cs typeface="Calibri"/>
              </a:endParaRPr>
            </a:p>
          </p:txBody>
        </p:sp>
        <p:sp>
          <p:nvSpPr>
            <p:cNvPr id="74" name="TextBox 73"/>
            <p:cNvSpPr txBox="1"/>
            <p:nvPr/>
          </p:nvSpPr>
          <p:spPr>
            <a:xfrm>
              <a:off x="1220176" y="3865379"/>
              <a:ext cx="2573447" cy="379591"/>
            </a:xfrm>
            <a:prstGeom prst="rect">
              <a:avLst/>
            </a:prstGeom>
            <a:noFill/>
          </p:spPr>
          <p:txBody>
            <a:bodyPr wrap="square" rtlCol="0">
              <a:spAutoFit/>
            </a:bodyPr>
            <a:lstStyle/>
            <a:p>
              <a:pPr lvl="0"/>
              <a:r>
                <a:rPr lang="en-US" sz="2800" b="1" spc="-4" baseline="3413" dirty="0">
                  <a:solidFill>
                    <a:prstClr val="white"/>
                  </a:solidFill>
                  <a:ea typeface="ＭＳ Ｐゴシック" charset="0"/>
                  <a:cs typeface="Calibri"/>
                </a:rPr>
                <a:t>Public Bed Resignation</a:t>
              </a:r>
            </a:p>
          </p:txBody>
        </p:sp>
      </p:grpSp>
      <p:grpSp>
        <p:nvGrpSpPr>
          <p:cNvPr id="46" name="Group 45"/>
          <p:cNvGrpSpPr/>
          <p:nvPr/>
        </p:nvGrpSpPr>
        <p:grpSpPr>
          <a:xfrm>
            <a:off x="1131167" y="1365086"/>
            <a:ext cx="2758917" cy="1667900"/>
            <a:chOff x="1207367" y="1319366"/>
            <a:chExt cx="2758917" cy="1667900"/>
          </a:xfrm>
        </p:grpSpPr>
        <p:sp>
          <p:nvSpPr>
            <p:cNvPr id="54" name="TextBox 53"/>
            <p:cNvSpPr txBox="1"/>
            <p:nvPr/>
          </p:nvSpPr>
          <p:spPr>
            <a:xfrm>
              <a:off x="1220176" y="1319366"/>
              <a:ext cx="1549305" cy="923330"/>
            </a:xfrm>
            <a:prstGeom prst="rect">
              <a:avLst/>
            </a:prstGeom>
            <a:noFill/>
          </p:spPr>
          <p:txBody>
            <a:bodyPr wrap="square" rtlCol="0" anchor="ctr">
              <a:spAutoFit/>
            </a:bodyPr>
            <a:lstStyle/>
            <a:p>
              <a:pPr lvl="0"/>
              <a:r>
                <a:rPr lang="en-US" sz="5400" b="1" spc="-4" baseline="3413" dirty="0">
                  <a:solidFill>
                    <a:schemeClr val="bg1"/>
                  </a:solidFill>
                  <a:ea typeface="ＭＳ Ｐゴシック" charset="0"/>
                  <a:cs typeface="Calibri"/>
                </a:rPr>
                <a:t>Claims</a:t>
              </a:r>
              <a:endParaRPr lang="en-US" sz="4400" dirty="0">
                <a:solidFill>
                  <a:schemeClr val="bg1"/>
                </a:solidFill>
              </a:endParaRPr>
            </a:p>
          </p:txBody>
        </p:sp>
        <p:sp>
          <p:nvSpPr>
            <p:cNvPr id="55" name="TextBox 54"/>
            <p:cNvSpPr txBox="1"/>
            <p:nvPr/>
          </p:nvSpPr>
          <p:spPr>
            <a:xfrm>
              <a:off x="1207367" y="2279380"/>
              <a:ext cx="2758917" cy="707886"/>
            </a:xfrm>
            <a:prstGeom prst="rect">
              <a:avLst/>
            </a:prstGeom>
            <a:noFill/>
          </p:spPr>
          <p:txBody>
            <a:bodyPr wrap="square" rtlCol="0">
              <a:spAutoFit/>
            </a:bodyPr>
            <a:lstStyle/>
            <a:p>
              <a:pPr lvl="0"/>
              <a:r>
                <a:rPr lang="en-US" sz="6000" b="1" spc="-4" baseline="3413" dirty="0">
                  <a:solidFill>
                    <a:prstClr val="white"/>
                  </a:solidFill>
                  <a:ea typeface="ＭＳ Ｐゴシック" charset="0"/>
                  <a:cs typeface="Calibri"/>
                </a:rPr>
                <a:t>2015 – 6.5% </a:t>
              </a:r>
              <a:endParaRPr lang="en-US" sz="3200" b="1" spc="-4" baseline="3413" dirty="0">
                <a:solidFill>
                  <a:prstClr val="white"/>
                </a:solidFill>
                <a:ea typeface="ＭＳ Ｐゴシック" charset="0"/>
                <a:cs typeface="Calibri"/>
              </a:endParaRPr>
            </a:p>
          </p:txBody>
        </p:sp>
        <p:sp>
          <p:nvSpPr>
            <p:cNvPr id="82" name="TextBox 81"/>
            <p:cNvSpPr txBox="1"/>
            <p:nvPr/>
          </p:nvSpPr>
          <p:spPr>
            <a:xfrm>
              <a:off x="1207887" y="1769787"/>
              <a:ext cx="1923019" cy="769441"/>
            </a:xfrm>
            <a:prstGeom prst="rect">
              <a:avLst/>
            </a:prstGeom>
            <a:noFill/>
          </p:spPr>
          <p:txBody>
            <a:bodyPr wrap="square" rtlCol="0" anchor="ctr">
              <a:spAutoFit/>
            </a:bodyPr>
            <a:lstStyle/>
            <a:p>
              <a:pPr lvl="0"/>
              <a:r>
                <a:rPr lang="en-US" sz="4400" b="1" spc="-4" baseline="3413" dirty="0">
                  <a:solidFill>
                    <a:schemeClr val="bg1"/>
                  </a:solidFill>
                  <a:ea typeface="ＭＳ Ｐゴシック" charset="0"/>
                  <a:cs typeface="Calibri"/>
                </a:rPr>
                <a:t>inflation</a:t>
              </a:r>
              <a:endParaRPr lang="en-US" sz="3600" dirty="0">
                <a:solidFill>
                  <a:schemeClr val="bg1"/>
                </a:solidFill>
              </a:endParaRPr>
            </a:p>
          </p:txBody>
        </p:sp>
      </p:grpSp>
      <p:grpSp>
        <p:nvGrpSpPr>
          <p:cNvPr id="53" name="Group 52"/>
          <p:cNvGrpSpPr>
            <a:grpSpLocks noChangeAspect="1"/>
          </p:cNvGrpSpPr>
          <p:nvPr/>
        </p:nvGrpSpPr>
        <p:grpSpPr bwMode="auto">
          <a:xfrm>
            <a:off x="2705570" y="1314216"/>
            <a:ext cx="1047982" cy="1051975"/>
            <a:chOff x="3596" y="1453"/>
            <a:chExt cx="1050" cy="1054"/>
          </a:xfrm>
          <a:solidFill>
            <a:schemeClr val="bg1"/>
          </a:solidFill>
        </p:grpSpPr>
        <p:sp>
          <p:nvSpPr>
            <p:cNvPr id="56" name="Freeform 5"/>
            <p:cNvSpPr>
              <a:spLocks noEditPoints="1"/>
            </p:cNvSpPr>
            <p:nvPr/>
          </p:nvSpPr>
          <p:spPr bwMode="auto">
            <a:xfrm>
              <a:off x="4484" y="1636"/>
              <a:ext cx="35" cy="56"/>
            </a:xfrm>
            <a:custGeom>
              <a:avLst/>
              <a:gdLst>
                <a:gd name="T0" fmla="*/ 5 w 5"/>
                <a:gd name="T1" fmla="*/ 4 h 8"/>
                <a:gd name="T2" fmla="*/ 0 w 5"/>
                <a:gd name="T3" fmla="*/ 0 h 8"/>
                <a:gd name="T4" fmla="*/ 0 w 5"/>
                <a:gd name="T5" fmla="*/ 8 h 8"/>
                <a:gd name="T6" fmla="*/ 5 w 5"/>
                <a:gd name="T7" fmla="*/ 4 h 8"/>
                <a:gd name="T8" fmla="*/ 5 w 5"/>
                <a:gd name="T9" fmla="*/ 4 h 8"/>
                <a:gd name="T10" fmla="*/ 5 w 5"/>
                <a:gd name="T11" fmla="*/ 4 h 8"/>
              </a:gdLst>
              <a:ahLst/>
              <a:cxnLst>
                <a:cxn ang="0">
                  <a:pos x="T0" y="T1"/>
                </a:cxn>
                <a:cxn ang="0">
                  <a:pos x="T2" y="T3"/>
                </a:cxn>
                <a:cxn ang="0">
                  <a:pos x="T4" y="T5"/>
                </a:cxn>
                <a:cxn ang="0">
                  <a:pos x="T6" y="T7"/>
                </a:cxn>
                <a:cxn ang="0">
                  <a:pos x="T8" y="T9"/>
                </a:cxn>
                <a:cxn ang="0">
                  <a:pos x="T10" y="T11"/>
                </a:cxn>
              </a:cxnLst>
              <a:rect l="0" t="0" r="r" b="b"/>
              <a:pathLst>
                <a:path w="5" h="8">
                  <a:moveTo>
                    <a:pt x="5" y="4"/>
                  </a:moveTo>
                  <a:cubicBezTo>
                    <a:pt x="5" y="1"/>
                    <a:pt x="2" y="1"/>
                    <a:pt x="0" y="0"/>
                  </a:cubicBezTo>
                  <a:cubicBezTo>
                    <a:pt x="0" y="8"/>
                    <a:pt x="0" y="8"/>
                    <a:pt x="0" y="8"/>
                  </a:cubicBezTo>
                  <a:cubicBezTo>
                    <a:pt x="2" y="8"/>
                    <a:pt x="5" y="7"/>
                    <a:pt x="5" y="4"/>
                  </a:cubicBezTo>
                  <a:close/>
                  <a:moveTo>
                    <a:pt x="5" y="4"/>
                  </a:moveTo>
                  <a:cubicBezTo>
                    <a:pt x="5" y="4"/>
                    <a:pt x="5" y="4"/>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
            <p:cNvSpPr>
              <a:spLocks noEditPoints="1"/>
            </p:cNvSpPr>
            <p:nvPr/>
          </p:nvSpPr>
          <p:spPr bwMode="auto">
            <a:xfrm>
              <a:off x="4434" y="1545"/>
              <a:ext cx="36" cy="49"/>
            </a:xfrm>
            <a:custGeom>
              <a:avLst/>
              <a:gdLst>
                <a:gd name="T0" fmla="*/ 5 w 5"/>
                <a:gd name="T1" fmla="*/ 0 h 7"/>
                <a:gd name="T2" fmla="*/ 0 w 5"/>
                <a:gd name="T3" fmla="*/ 4 h 7"/>
                <a:gd name="T4" fmla="*/ 5 w 5"/>
                <a:gd name="T5" fmla="*/ 7 h 7"/>
                <a:gd name="T6" fmla="*/ 5 w 5"/>
                <a:gd name="T7" fmla="*/ 0 h 7"/>
                <a:gd name="T8" fmla="*/ 5 w 5"/>
                <a:gd name="T9" fmla="*/ 0 h 7"/>
                <a:gd name="T10" fmla="*/ 5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5" y="0"/>
                  </a:moveTo>
                  <a:cubicBezTo>
                    <a:pt x="2" y="0"/>
                    <a:pt x="0" y="2"/>
                    <a:pt x="0" y="4"/>
                  </a:cubicBezTo>
                  <a:cubicBezTo>
                    <a:pt x="0" y="6"/>
                    <a:pt x="2" y="7"/>
                    <a:pt x="5" y="7"/>
                  </a:cubicBezTo>
                  <a:lnTo>
                    <a:pt x="5" y="0"/>
                  </a:ln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7"/>
            <p:cNvSpPr>
              <a:spLocks noEditPoints="1"/>
            </p:cNvSpPr>
            <p:nvPr/>
          </p:nvSpPr>
          <p:spPr bwMode="auto">
            <a:xfrm>
              <a:off x="4307" y="1453"/>
              <a:ext cx="339" cy="337"/>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13 w 48"/>
                <a:gd name="T11" fmla="*/ 18 h 48"/>
                <a:gd name="T12" fmla="*/ 23 w 48"/>
                <a:gd name="T13" fmla="*/ 9 h 48"/>
                <a:gd name="T14" fmla="*/ 23 w 48"/>
                <a:gd name="T15" fmla="*/ 7 h 48"/>
                <a:gd name="T16" fmla="*/ 24 w 48"/>
                <a:gd name="T17" fmla="*/ 6 h 48"/>
                <a:gd name="T18" fmla="*/ 25 w 48"/>
                <a:gd name="T19" fmla="*/ 7 h 48"/>
                <a:gd name="T20" fmla="*/ 25 w 48"/>
                <a:gd name="T21" fmla="*/ 9 h 48"/>
                <a:gd name="T22" fmla="*/ 34 w 48"/>
                <a:gd name="T23" fmla="*/ 15 h 48"/>
                <a:gd name="T24" fmla="*/ 32 w 48"/>
                <a:gd name="T25" fmla="*/ 18 h 48"/>
                <a:gd name="T26" fmla="*/ 25 w 48"/>
                <a:gd name="T27" fmla="*/ 13 h 48"/>
                <a:gd name="T28" fmla="*/ 25 w 48"/>
                <a:gd name="T29" fmla="*/ 21 h 48"/>
                <a:gd name="T30" fmla="*/ 35 w 48"/>
                <a:gd name="T31" fmla="*/ 30 h 48"/>
                <a:gd name="T32" fmla="*/ 25 w 48"/>
                <a:gd name="T33" fmla="*/ 38 h 48"/>
                <a:gd name="T34" fmla="*/ 25 w 48"/>
                <a:gd name="T35" fmla="*/ 40 h 48"/>
                <a:gd name="T36" fmla="*/ 24 w 48"/>
                <a:gd name="T37" fmla="*/ 42 h 48"/>
                <a:gd name="T38" fmla="*/ 23 w 48"/>
                <a:gd name="T39" fmla="*/ 40 h 48"/>
                <a:gd name="T40" fmla="*/ 23 w 48"/>
                <a:gd name="T41" fmla="*/ 38 h 48"/>
                <a:gd name="T42" fmla="*/ 13 w 48"/>
                <a:gd name="T43" fmla="*/ 31 h 48"/>
                <a:gd name="T44" fmla="*/ 15 w 48"/>
                <a:gd name="T45" fmla="*/ 28 h 48"/>
                <a:gd name="T46" fmla="*/ 23 w 48"/>
                <a:gd name="T47" fmla="*/ 34 h 48"/>
                <a:gd name="T48" fmla="*/ 23 w 48"/>
                <a:gd name="T49" fmla="*/ 26 h 48"/>
                <a:gd name="T50" fmla="*/ 13 w 48"/>
                <a:gd name="T51" fmla="*/ 18 h 48"/>
                <a:gd name="T52" fmla="*/ 13 w 48"/>
                <a:gd name="T53" fmla="*/ 18 h 48"/>
                <a:gd name="T54" fmla="*/ 13 w 48"/>
                <a:gd name="T55"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48">
                  <a:moveTo>
                    <a:pt x="24" y="48"/>
                  </a:moveTo>
                  <a:cubicBezTo>
                    <a:pt x="37" y="48"/>
                    <a:pt x="48" y="37"/>
                    <a:pt x="48" y="24"/>
                  </a:cubicBezTo>
                  <a:cubicBezTo>
                    <a:pt x="48" y="11"/>
                    <a:pt x="37" y="0"/>
                    <a:pt x="24" y="0"/>
                  </a:cubicBezTo>
                  <a:cubicBezTo>
                    <a:pt x="11" y="0"/>
                    <a:pt x="0" y="11"/>
                    <a:pt x="0" y="24"/>
                  </a:cubicBezTo>
                  <a:cubicBezTo>
                    <a:pt x="0" y="37"/>
                    <a:pt x="11" y="48"/>
                    <a:pt x="24" y="48"/>
                  </a:cubicBezTo>
                  <a:close/>
                  <a:moveTo>
                    <a:pt x="13" y="18"/>
                  </a:moveTo>
                  <a:cubicBezTo>
                    <a:pt x="13" y="12"/>
                    <a:pt x="18" y="10"/>
                    <a:pt x="23" y="9"/>
                  </a:cubicBezTo>
                  <a:cubicBezTo>
                    <a:pt x="23" y="7"/>
                    <a:pt x="23" y="7"/>
                    <a:pt x="23" y="7"/>
                  </a:cubicBezTo>
                  <a:cubicBezTo>
                    <a:pt x="23" y="7"/>
                    <a:pt x="23" y="6"/>
                    <a:pt x="24" y="6"/>
                  </a:cubicBezTo>
                  <a:cubicBezTo>
                    <a:pt x="25" y="6"/>
                    <a:pt x="25" y="7"/>
                    <a:pt x="25" y="7"/>
                  </a:cubicBezTo>
                  <a:cubicBezTo>
                    <a:pt x="25" y="9"/>
                    <a:pt x="25" y="9"/>
                    <a:pt x="25" y="9"/>
                  </a:cubicBezTo>
                  <a:cubicBezTo>
                    <a:pt x="28" y="9"/>
                    <a:pt x="34" y="11"/>
                    <a:pt x="34" y="15"/>
                  </a:cubicBezTo>
                  <a:cubicBezTo>
                    <a:pt x="34" y="17"/>
                    <a:pt x="33" y="18"/>
                    <a:pt x="32" y="18"/>
                  </a:cubicBezTo>
                  <a:cubicBezTo>
                    <a:pt x="29" y="18"/>
                    <a:pt x="29" y="13"/>
                    <a:pt x="25" y="13"/>
                  </a:cubicBezTo>
                  <a:cubicBezTo>
                    <a:pt x="25" y="21"/>
                    <a:pt x="25" y="21"/>
                    <a:pt x="25" y="21"/>
                  </a:cubicBezTo>
                  <a:cubicBezTo>
                    <a:pt x="30" y="22"/>
                    <a:pt x="35" y="23"/>
                    <a:pt x="35" y="30"/>
                  </a:cubicBezTo>
                  <a:cubicBezTo>
                    <a:pt x="35" y="35"/>
                    <a:pt x="31" y="37"/>
                    <a:pt x="25" y="38"/>
                  </a:cubicBezTo>
                  <a:cubicBezTo>
                    <a:pt x="25" y="40"/>
                    <a:pt x="25" y="40"/>
                    <a:pt x="25" y="40"/>
                  </a:cubicBezTo>
                  <a:cubicBezTo>
                    <a:pt x="25" y="41"/>
                    <a:pt x="25" y="42"/>
                    <a:pt x="24" y="42"/>
                  </a:cubicBezTo>
                  <a:cubicBezTo>
                    <a:pt x="23" y="42"/>
                    <a:pt x="23" y="41"/>
                    <a:pt x="23" y="40"/>
                  </a:cubicBezTo>
                  <a:cubicBezTo>
                    <a:pt x="23" y="38"/>
                    <a:pt x="23" y="38"/>
                    <a:pt x="23" y="38"/>
                  </a:cubicBezTo>
                  <a:cubicBezTo>
                    <a:pt x="16" y="38"/>
                    <a:pt x="13" y="34"/>
                    <a:pt x="13" y="31"/>
                  </a:cubicBezTo>
                  <a:cubicBezTo>
                    <a:pt x="13" y="29"/>
                    <a:pt x="14" y="28"/>
                    <a:pt x="15" y="28"/>
                  </a:cubicBezTo>
                  <a:cubicBezTo>
                    <a:pt x="20" y="28"/>
                    <a:pt x="16" y="34"/>
                    <a:pt x="23" y="34"/>
                  </a:cubicBezTo>
                  <a:cubicBezTo>
                    <a:pt x="23" y="26"/>
                    <a:pt x="23" y="26"/>
                    <a:pt x="23" y="26"/>
                  </a:cubicBezTo>
                  <a:cubicBezTo>
                    <a:pt x="17" y="25"/>
                    <a:pt x="13" y="22"/>
                    <a:pt x="13" y="18"/>
                  </a:cubicBezTo>
                  <a:close/>
                  <a:moveTo>
                    <a:pt x="13" y="18"/>
                  </a:moveTo>
                  <a:cubicBezTo>
                    <a:pt x="13" y="18"/>
                    <a:pt x="13" y="18"/>
                    <a:pt x="13"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8"/>
            <p:cNvSpPr>
              <a:spLocks noEditPoints="1"/>
            </p:cNvSpPr>
            <p:nvPr/>
          </p:nvSpPr>
          <p:spPr bwMode="auto">
            <a:xfrm>
              <a:off x="3610" y="2198"/>
              <a:ext cx="240" cy="309"/>
            </a:xfrm>
            <a:custGeom>
              <a:avLst/>
              <a:gdLst>
                <a:gd name="T0" fmla="*/ 27 w 34"/>
                <a:gd name="T1" fmla="*/ 0 h 44"/>
                <a:gd name="T2" fmla="*/ 7 w 34"/>
                <a:gd name="T3" fmla="*/ 0 h 44"/>
                <a:gd name="T4" fmla="*/ 0 w 34"/>
                <a:gd name="T5" fmla="*/ 7 h 44"/>
                <a:gd name="T6" fmla="*/ 0 w 34"/>
                <a:gd name="T7" fmla="*/ 38 h 44"/>
                <a:gd name="T8" fmla="*/ 7 w 34"/>
                <a:gd name="T9" fmla="*/ 44 h 44"/>
                <a:gd name="T10" fmla="*/ 27 w 34"/>
                <a:gd name="T11" fmla="*/ 44 h 44"/>
                <a:gd name="T12" fmla="*/ 34 w 34"/>
                <a:gd name="T13" fmla="*/ 38 h 44"/>
                <a:gd name="T14" fmla="*/ 34 w 34"/>
                <a:gd name="T15" fmla="*/ 7 h 44"/>
                <a:gd name="T16" fmla="*/ 27 w 34"/>
                <a:gd name="T17" fmla="*/ 0 h 44"/>
                <a:gd name="T18" fmla="*/ 27 w 34"/>
                <a:gd name="T19" fmla="*/ 0 h 44"/>
                <a:gd name="T20" fmla="*/ 27 w 34"/>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4">
                  <a:moveTo>
                    <a:pt x="27" y="0"/>
                  </a:moveTo>
                  <a:cubicBezTo>
                    <a:pt x="7" y="0"/>
                    <a:pt x="7" y="0"/>
                    <a:pt x="7" y="0"/>
                  </a:cubicBezTo>
                  <a:cubicBezTo>
                    <a:pt x="3" y="0"/>
                    <a:pt x="0" y="3"/>
                    <a:pt x="0" y="7"/>
                  </a:cubicBezTo>
                  <a:cubicBezTo>
                    <a:pt x="0" y="38"/>
                    <a:pt x="0" y="38"/>
                    <a:pt x="0" y="38"/>
                  </a:cubicBezTo>
                  <a:cubicBezTo>
                    <a:pt x="0" y="41"/>
                    <a:pt x="3" y="44"/>
                    <a:pt x="7" y="44"/>
                  </a:cubicBezTo>
                  <a:cubicBezTo>
                    <a:pt x="27" y="44"/>
                    <a:pt x="27" y="44"/>
                    <a:pt x="27" y="44"/>
                  </a:cubicBezTo>
                  <a:cubicBezTo>
                    <a:pt x="31" y="44"/>
                    <a:pt x="34" y="41"/>
                    <a:pt x="34" y="38"/>
                  </a:cubicBezTo>
                  <a:cubicBezTo>
                    <a:pt x="34" y="7"/>
                    <a:pt x="34" y="7"/>
                    <a:pt x="34" y="7"/>
                  </a:cubicBezTo>
                  <a:cubicBezTo>
                    <a:pt x="34" y="3"/>
                    <a:pt x="31" y="0"/>
                    <a:pt x="27" y="0"/>
                  </a:cubicBezTo>
                  <a:close/>
                  <a:moveTo>
                    <a:pt x="27" y="0"/>
                  </a:moveTo>
                  <a:cubicBezTo>
                    <a:pt x="27" y="0"/>
                    <a:pt x="27" y="0"/>
                    <a:pt x="27" y="0"/>
                  </a:cubicBezTo>
                </a:path>
              </a:pathLst>
            </a:custGeom>
            <a:solidFill>
              <a:srgbClr val="005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
            <p:cNvSpPr>
              <a:spLocks noEditPoints="1"/>
            </p:cNvSpPr>
            <p:nvPr/>
          </p:nvSpPr>
          <p:spPr bwMode="auto">
            <a:xfrm>
              <a:off x="3983" y="2029"/>
              <a:ext cx="240" cy="478"/>
            </a:xfrm>
            <a:custGeom>
              <a:avLst/>
              <a:gdLst>
                <a:gd name="T0" fmla="*/ 27 w 34"/>
                <a:gd name="T1" fmla="*/ 0 h 68"/>
                <a:gd name="T2" fmla="*/ 7 w 34"/>
                <a:gd name="T3" fmla="*/ 0 h 68"/>
                <a:gd name="T4" fmla="*/ 0 w 34"/>
                <a:gd name="T5" fmla="*/ 7 h 68"/>
                <a:gd name="T6" fmla="*/ 0 w 34"/>
                <a:gd name="T7" fmla="*/ 62 h 68"/>
                <a:gd name="T8" fmla="*/ 7 w 34"/>
                <a:gd name="T9" fmla="*/ 68 h 68"/>
                <a:gd name="T10" fmla="*/ 27 w 34"/>
                <a:gd name="T11" fmla="*/ 68 h 68"/>
                <a:gd name="T12" fmla="*/ 34 w 34"/>
                <a:gd name="T13" fmla="*/ 62 h 68"/>
                <a:gd name="T14" fmla="*/ 34 w 34"/>
                <a:gd name="T15" fmla="*/ 7 h 68"/>
                <a:gd name="T16" fmla="*/ 27 w 34"/>
                <a:gd name="T17" fmla="*/ 0 h 68"/>
                <a:gd name="T18" fmla="*/ 27 w 34"/>
                <a:gd name="T19" fmla="*/ 0 h 68"/>
                <a:gd name="T20" fmla="*/ 27 w 34"/>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68">
                  <a:moveTo>
                    <a:pt x="27" y="0"/>
                  </a:moveTo>
                  <a:cubicBezTo>
                    <a:pt x="7" y="0"/>
                    <a:pt x="7" y="0"/>
                    <a:pt x="7" y="0"/>
                  </a:cubicBezTo>
                  <a:cubicBezTo>
                    <a:pt x="3" y="0"/>
                    <a:pt x="0" y="3"/>
                    <a:pt x="0" y="7"/>
                  </a:cubicBezTo>
                  <a:cubicBezTo>
                    <a:pt x="0" y="62"/>
                    <a:pt x="0" y="62"/>
                    <a:pt x="0" y="62"/>
                  </a:cubicBezTo>
                  <a:cubicBezTo>
                    <a:pt x="0" y="65"/>
                    <a:pt x="3" y="68"/>
                    <a:pt x="7" y="68"/>
                  </a:cubicBezTo>
                  <a:cubicBezTo>
                    <a:pt x="27" y="68"/>
                    <a:pt x="27" y="68"/>
                    <a:pt x="27" y="68"/>
                  </a:cubicBezTo>
                  <a:cubicBezTo>
                    <a:pt x="31" y="68"/>
                    <a:pt x="34" y="65"/>
                    <a:pt x="34" y="62"/>
                  </a:cubicBezTo>
                  <a:cubicBezTo>
                    <a:pt x="34" y="7"/>
                    <a:pt x="34" y="7"/>
                    <a:pt x="34" y="7"/>
                  </a:cubicBezTo>
                  <a:cubicBezTo>
                    <a:pt x="34" y="3"/>
                    <a:pt x="31" y="0"/>
                    <a:pt x="27" y="0"/>
                  </a:cubicBezTo>
                  <a:close/>
                  <a:moveTo>
                    <a:pt x="27" y="0"/>
                  </a:moveTo>
                  <a:cubicBezTo>
                    <a:pt x="27" y="0"/>
                    <a:pt x="27" y="0"/>
                    <a:pt x="27" y="0"/>
                  </a:cubicBezTo>
                </a:path>
              </a:pathLst>
            </a:custGeom>
            <a:solidFill>
              <a:srgbClr val="005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0"/>
            <p:cNvSpPr>
              <a:spLocks noEditPoints="1"/>
            </p:cNvSpPr>
            <p:nvPr/>
          </p:nvSpPr>
          <p:spPr bwMode="auto">
            <a:xfrm>
              <a:off x="4357" y="1840"/>
              <a:ext cx="239" cy="667"/>
            </a:xfrm>
            <a:custGeom>
              <a:avLst/>
              <a:gdLst>
                <a:gd name="T0" fmla="*/ 27 w 34"/>
                <a:gd name="T1" fmla="*/ 0 h 95"/>
                <a:gd name="T2" fmla="*/ 7 w 34"/>
                <a:gd name="T3" fmla="*/ 0 h 95"/>
                <a:gd name="T4" fmla="*/ 0 w 34"/>
                <a:gd name="T5" fmla="*/ 7 h 95"/>
                <a:gd name="T6" fmla="*/ 0 w 34"/>
                <a:gd name="T7" fmla="*/ 89 h 95"/>
                <a:gd name="T8" fmla="*/ 7 w 34"/>
                <a:gd name="T9" fmla="*/ 95 h 95"/>
                <a:gd name="T10" fmla="*/ 27 w 34"/>
                <a:gd name="T11" fmla="*/ 95 h 95"/>
                <a:gd name="T12" fmla="*/ 34 w 34"/>
                <a:gd name="T13" fmla="*/ 89 h 95"/>
                <a:gd name="T14" fmla="*/ 34 w 34"/>
                <a:gd name="T15" fmla="*/ 7 h 95"/>
                <a:gd name="T16" fmla="*/ 27 w 34"/>
                <a:gd name="T17" fmla="*/ 0 h 95"/>
                <a:gd name="T18" fmla="*/ 27 w 34"/>
                <a:gd name="T19" fmla="*/ 0 h 95"/>
                <a:gd name="T20" fmla="*/ 27 w 34"/>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95">
                  <a:moveTo>
                    <a:pt x="27" y="0"/>
                  </a:moveTo>
                  <a:cubicBezTo>
                    <a:pt x="7" y="0"/>
                    <a:pt x="7" y="0"/>
                    <a:pt x="7" y="0"/>
                  </a:cubicBezTo>
                  <a:cubicBezTo>
                    <a:pt x="3" y="0"/>
                    <a:pt x="0" y="3"/>
                    <a:pt x="0" y="7"/>
                  </a:cubicBezTo>
                  <a:cubicBezTo>
                    <a:pt x="0" y="89"/>
                    <a:pt x="0" y="89"/>
                    <a:pt x="0" y="89"/>
                  </a:cubicBezTo>
                  <a:cubicBezTo>
                    <a:pt x="0" y="92"/>
                    <a:pt x="3" y="95"/>
                    <a:pt x="7" y="95"/>
                  </a:cubicBezTo>
                  <a:cubicBezTo>
                    <a:pt x="27" y="95"/>
                    <a:pt x="27" y="95"/>
                    <a:pt x="27" y="95"/>
                  </a:cubicBezTo>
                  <a:cubicBezTo>
                    <a:pt x="31" y="95"/>
                    <a:pt x="34" y="92"/>
                    <a:pt x="34" y="89"/>
                  </a:cubicBezTo>
                  <a:cubicBezTo>
                    <a:pt x="34" y="7"/>
                    <a:pt x="34" y="7"/>
                    <a:pt x="34" y="7"/>
                  </a:cubicBezTo>
                  <a:cubicBezTo>
                    <a:pt x="34" y="3"/>
                    <a:pt x="31" y="0"/>
                    <a:pt x="27" y="0"/>
                  </a:cubicBezTo>
                  <a:close/>
                  <a:moveTo>
                    <a:pt x="27" y="0"/>
                  </a:moveTo>
                  <a:cubicBezTo>
                    <a:pt x="27" y="0"/>
                    <a:pt x="27" y="0"/>
                    <a:pt x="27" y="0"/>
                  </a:cubicBezTo>
                </a:path>
              </a:pathLst>
            </a:custGeom>
            <a:solidFill>
              <a:srgbClr val="005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1"/>
            <p:cNvSpPr>
              <a:spLocks noEditPoints="1"/>
            </p:cNvSpPr>
            <p:nvPr/>
          </p:nvSpPr>
          <p:spPr bwMode="auto">
            <a:xfrm>
              <a:off x="3596" y="1671"/>
              <a:ext cx="683" cy="407"/>
            </a:xfrm>
            <a:custGeom>
              <a:avLst/>
              <a:gdLst>
                <a:gd name="T0" fmla="*/ 94 w 97"/>
                <a:gd name="T1" fmla="*/ 4 h 58"/>
                <a:gd name="T2" fmla="*/ 77 w 97"/>
                <a:gd name="T3" fmla="*/ 1 h 58"/>
                <a:gd name="T4" fmla="*/ 74 w 97"/>
                <a:gd name="T5" fmla="*/ 2 h 58"/>
                <a:gd name="T6" fmla="*/ 73 w 97"/>
                <a:gd name="T7" fmla="*/ 6 h 58"/>
                <a:gd name="T8" fmla="*/ 77 w 97"/>
                <a:gd name="T9" fmla="*/ 13 h 58"/>
                <a:gd name="T10" fmla="*/ 2 w 97"/>
                <a:gd name="T11" fmla="*/ 51 h 58"/>
                <a:gd name="T12" fmla="*/ 0 w 97"/>
                <a:gd name="T13" fmla="*/ 56 h 58"/>
                <a:gd name="T14" fmla="*/ 3 w 97"/>
                <a:gd name="T15" fmla="*/ 58 h 58"/>
                <a:gd name="T16" fmla="*/ 5 w 97"/>
                <a:gd name="T17" fmla="*/ 57 h 58"/>
                <a:gd name="T18" fmla="*/ 80 w 97"/>
                <a:gd name="T19" fmla="*/ 19 h 58"/>
                <a:gd name="T20" fmla="*/ 84 w 97"/>
                <a:gd name="T21" fmla="*/ 25 h 58"/>
                <a:gd name="T22" fmla="*/ 87 w 97"/>
                <a:gd name="T23" fmla="*/ 27 h 58"/>
                <a:gd name="T24" fmla="*/ 87 w 97"/>
                <a:gd name="T25" fmla="*/ 27 h 58"/>
                <a:gd name="T26" fmla="*/ 90 w 97"/>
                <a:gd name="T27" fmla="*/ 25 h 58"/>
                <a:gd name="T28" fmla="*/ 97 w 97"/>
                <a:gd name="T29" fmla="*/ 9 h 58"/>
                <a:gd name="T30" fmla="*/ 96 w 97"/>
                <a:gd name="T31" fmla="*/ 6 h 58"/>
                <a:gd name="T32" fmla="*/ 94 w 97"/>
                <a:gd name="T33" fmla="*/ 4 h 58"/>
                <a:gd name="T34" fmla="*/ 94 w 97"/>
                <a:gd name="T35" fmla="*/ 4 h 58"/>
                <a:gd name="T36" fmla="*/ 94 w 97"/>
                <a:gd name="T3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58">
                  <a:moveTo>
                    <a:pt x="94" y="4"/>
                  </a:moveTo>
                  <a:cubicBezTo>
                    <a:pt x="77" y="1"/>
                    <a:pt x="77" y="1"/>
                    <a:pt x="77" y="1"/>
                  </a:cubicBezTo>
                  <a:cubicBezTo>
                    <a:pt x="76" y="0"/>
                    <a:pt x="74" y="1"/>
                    <a:pt x="74" y="2"/>
                  </a:cubicBezTo>
                  <a:cubicBezTo>
                    <a:pt x="73" y="3"/>
                    <a:pt x="73" y="4"/>
                    <a:pt x="73" y="6"/>
                  </a:cubicBezTo>
                  <a:cubicBezTo>
                    <a:pt x="77" y="13"/>
                    <a:pt x="77" y="13"/>
                    <a:pt x="77" y="13"/>
                  </a:cubicBezTo>
                  <a:cubicBezTo>
                    <a:pt x="2" y="51"/>
                    <a:pt x="2" y="51"/>
                    <a:pt x="2" y="51"/>
                  </a:cubicBezTo>
                  <a:cubicBezTo>
                    <a:pt x="0" y="52"/>
                    <a:pt x="0" y="54"/>
                    <a:pt x="0" y="56"/>
                  </a:cubicBezTo>
                  <a:cubicBezTo>
                    <a:pt x="1" y="57"/>
                    <a:pt x="2" y="58"/>
                    <a:pt x="3" y="58"/>
                  </a:cubicBezTo>
                  <a:cubicBezTo>
                    <a:pt x="4" y="58"/>
                    <a:pt x="4" y="58"/>
                    <a:pt x="5" y="57"/>
                  </a:cubicBezTo>
                  <a:cubicBezTo>
                    <a:pt x="80" y="19"/>
                    <a:pt x="80" y="19"/>
                    <a:pt x="80" y="19"/>
                  </a:cubicBezTo>
                  <a:cubicBezTo>
                    <a:pt x="84" y="25"/>
                    <a:pt x="84" y="25"/>
                    <a:pt x="84" y="25"/>
                  </a:cubicBezTo>
                  <a:cubicBezTo>
                    <a:pt x="84" y="26"/>
                    <a:pt x="86" y="27"/>
                    <a:pt x="87" y="27"/>
                  </a:cubicBezTo>
                  <a:cubicBezTo>
                    <a:pt x="87" y="27"/>
                    <a:pt x="87" y="27"/>
                    <a:pt x="87" y="27"/>
                  </a:cubicBezTo>
                  <a:cubicBezTo>
                    <a:pt x="88" y="27"/>
                    <a:pt x="89" y="26"/>
                    <a:pt x="90" y="25"/>
                  </a:cubicBezTo>
                  <a:cubicBezTo>
                    <a:pt x="97" y="9"/>
                    <a:pt x="97" y="9"/>
                    <a:pt x="97" y="9"/>
                  </a:cubicBezTo>
                  <a:cubicBezTo>
                    <a:pt x="97" y="8"/>
                    <a:pt x="97" y="7"/>
                    <a:pt x="96" y="6"/>
                  </a:cubicBezTo>
                  <a:cubicBezTo>
                    <a:pt x="96" y="5"/>
                    <a:pt x="95" y="4"/>
                    <a:pt x="94" y="4"/>
                  </a:cubicBezTo>
                  <a:close/>
                  <a:moveTo>
                    <a:pt x="94" y="4"/>
                  </a:moveTo>
                  <a:cubicBezTo>
                    <a:pt x="94" y="4"/>
                    <a:pt x="94" y="4"/>
                    <a:pt x="94" y="4"/>
                  </a:cubicBezTo>
                </a:path>
              </a:pathLst>
            </a:custGeom>
            <a:solidFill>
              <a:srgbClr val="14BE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89"/>
          <p:cNvGrpSpPr/>
          <p:nvPr/>
        </p:nvGrpSpPr>
        <p:grpSpPr>
          <a:xfrm>
            <a:off x="1987734" y="4677001"/>
            <a:ext cx="1902350" cy="805349"/>
            <a:chOff x="2063934" y="4631281"/>
            <a:chExt cx="1902350" cy="805349"/>
          </a:xfrm>
        </p:grpSpPr>
        <p:sp>
          <p:nvSpPr>
            <p:cNvPr id="80" name="TextBox 79"/>
            <p:cNvSpPr txBox="1"/>
            <p:nvPr/>
          </p:nvSpPr>
          <p:spPr>
            <a:xfrm>
              <a:off x="2063934" y="4631281"/>
              <a:ext cx="1729689" cy="543739"/>
            </a:xfrm>
            <a:prstGeom prst="rect">
              <a:avLst/>
            </a:prstGeom>
            <a:noFill/>
          </p:spPr>
          <p:txBody>
            <a:bodyPr wrap="square" rtlCol="0">
              <a:spAutoFit/>
            </a:bodyPr>
            <a:lstStyle/>
            <a:p>
              <a:pPr lvl="0"/>
              <a:r>
                <a:rPr lang="en-US" sz="4400" b="1" spc="-4" baseline="3413" dirty="0">
                  <a:solidFill>
                    <a:schemeClr val="bg1"/>
                  </a:solidFill>
                  <a:ea typeface="ＭＳ Ｐゴシック" charset="0"/>
                  <a:cs typeface="Calibri"/>
                </a:rPr>
                <a:t>Increased</a:t>
              </a:r>
            </a:p>
          </p:txBody>
        </p:sp>
        <p:sp>
          <p:nvSpPr>
            <p:cNvPr id="81" name="TextBox 80"/>
            <p:cNvSpPr txBox="1"/>
            <p:nvPr/>
          </p:nvSpPr>
          <p:spPr>
            <a:xfrm>
              <a:off x="2086317" y="4913410"/>
              <a:ext cx="1879967" cy="523220"/>
            </a:xfrm>
            <a:prstGeom prst="rect">
              <a:avLst/>
            </a:prstGeom>
            <a:noFill/>
          </p:spPr>
          <p:txBody>
            <a:bodyPr wrap="square" rtlCol="0">
              <a:spAutoFit/>
            </a:bodyPr>
            <a:lstStyle/>
            <a:p>
              <a:pPr lvl="0"/>
              <a:r>
                <a:rPr lang="en-US" sz="2800" b="1" spc="-4" baseline="3413" dirty="0">
                  <a:solidFill>
                    <a:schemeClr val="bg1"/>
                  </a:solidFill>
                  <a:ea typeface="ＭＳ Ｐゴシック" charset="0"/>
                </a:rPr>
                <a:t>Claim Volumes</a:t>
              </a:r>
              <a:endParaRPr lang="en-US" sz="2000" dirty="0">
                <a:solidFill>
                  <a:schemeClr val="bg1"/>
                </a:solidFill>
              </a:endParaRPr>
            </a:p>
          </p:txBody>
        </p:sp>
      </p:grpSp>
      <p:grpSp>
        <p:nvGrpSpPr>
          <p:cNvPr id="83" name="Group 4"/>
          <p:cNvGrpSpPr>
            <a:grpSpLocks noChangeAspect="1"/>
          </p:cNvGrpSpPr>
          <p:nvPr/>
        </p:nvGrpSpPr>
        <p:grpSpPr bwMode="auto">
          <a:xfrm>
            <a:off x="1264090" y="4614209"/>
            <a:ext cx="756559" cy="907057"/>
            <a:chOff x="2965" y="1202"/>
            <a:chExt cx="1674" cy="2007"/>
          </a:xfrm>
          <a:solidFill>
            <a:srgbClr val="005C99"/>
          </a:solidFill>
        </p:grpSpPr>
        <p:sp>
          <p:nvSpPr>
            <p:cNvPr id="84" name="Freeform 5"/>
            <p:cNvSpPr>
              <a:spLocks noEditPoints="1"/>
            </p:cNvSpPr>
            <p:nvPr/>
          </p:nvSpPr>
          <p:spPr bwMode="auto">
            <a:xfrm>
              <a:off x="2965" y="1202"/>
              <a:ext cx="1674" cy="2007"/>
            </a:xfrm>
            <a:custGeom>
              <a:avLst/>
              <a:gdLst>
                <a:gd name="T0" fmla="*/ 1177 w 1288"/>
                <a:gd name="T1" fmla="*/ 0 h 1549"/>
                <a:gd name="T2" fmla="*/ 322 w 1288"/>
                <a:gd name="T3" fmla="*/ 0 h 1549"/>
                <a:gd name="T4" fmla="*/ 211 w 1288"/>
                <a:gd name="T5" fmla="*/ 111 h 1549"/>
                <a:gd name="T6" fmla="*/ 211 w 1288"/>
                <a:gd name="T7" fmla="*/ 181 h 1549"/>
                <a:gd name="T8" fmla="*/ 111 w 1288"/>
                <a:gd name="T9" fmla="*/ 181 h 1549"/>
                <a:gd name="T10" fmla="*/ 0 w 1288"/>
                <a:gd name="T11" fmla="*/ 292 h 1549"/>
                <a:gd name="T12" fmla="*/ 0 w 1288"/>
                <a:gd name="T13" fmla="*/ 1439 h 1549"/>
                <a:gd name="T14" fmla="*/ 111 w 1288"/>
                <a:gd name="T15" fmla="*/ 1549 h 1549"/>
                <a:gd name="T16" fmla="*/ 966 w 1288"/>
                <a:gd name="T17" fmla="*/ 1549 h 1549"/>
                <a:gd name="T18" fmla="*/ 1077 w 1288"/>
                <a:gd name="T19" fmla="*/ 1439 h 1549"/>
                <a:gd name="T20" fmla="*/ 1077 w 1288"/>
                <a:gd name="T21" fmla="*/ 1368 h 1549"/>
                <a:gd name="T22" fmla="*/ 1177 w 1288"/>
                <a:gd name="T23" fmla="*/ 1368 h 1549"/>
                <a:gd name="T24" fmla="*/ 1288 w 1288"/>
                <a:gd name="T25" fmla="*/ 1258 h 1549"/>
                <a:gd name="T26" fmla="*/ 1288 w 1288"/>
                <a:gd name="T27" fmla="*/ 111 h 1549"/>
                <a:gd name="T28" fmla="*/ 1177 w 1288"/>
                <a:gd name="T29" fmla="*/ 0 h 1549"/>
                <a:gd name="T30" fmla="*/ 988 w 1288"/>
                <a:gd name="T31" fmla="*/ 1439 h 1549"/>
                <a:gd name="T32" fmla="*/ 966 w 1288"/>
                <a:gd name="T33" fmla="*/ 1461 h 1549"/>
                <a:gd name="T34" fmla="*/ 111 w 1288"/>
                <a:gd name="T35" fmla="*/ 1461 h 1549"/>
                <a:gd name="T36" fmla="*/ 88 w 1288"/>
                <a:gd name="T37" fmla="*/ 1439 h 1549"/>
                <a:gd name="T38" fmla="*/ 88 w 1288"/>
                <a:gd name="T39" fmla="*/ 292 h 1549"/>
                <a:gd name="T40" fmla="*/ 111 w 1288"/>
                <a:gd name="T41" fmla="*/ 269 h 1549"/>
                <a:gd name="T42" fmla="*/ 211 w 1288"/>
                <a:gd name="T43" fmla="*/ 269 h 1549"/>
                <a:gd name="T44" fmla="*/ 211 w 1288"/>
                <a:gd name="T45" fmla="*/ 1258 h 1549"/>
                <a:gd name="T46" fmla="*/ 322 w 1288"/>
                <a:gd name="T47" fmla="*/ 1368 h 1549"/>
                <a:gd name="T48" fmla="*/ 988 w 1288"/>
                <a:gd name="T49" fmla="*/ 1368 h 1549"/>
                <a:gd name="T50" fmla="*/ 988 w 1288"/>
                <a:gd name="T51" fmla="*/ 1439 h 1549"/>
                <a:gd name="T52" fmla="*/ 1200 w 1288"/>
                <a:gd name="T53" fmla="*/ 1258 h 1549"/>
                <a:gd name="T54" fmla="*/ 1177 w 1288"/>
                <a:gd name="T55" fmla="*/ 1280 h 1549"/>
                <a:gd name="T56" fmla="*/ 322 w 1288"/>
                <a:gd name="T57" fmla="*/ 1280 h 1549"/>
                <a:gd name="T58" fmla="*/ 299 w 1288"/>
                <a:gd name="T59" fmla="*/ 1258 h 1549"/>
                <a:gd name="T60" fmla="*/ 299 w 1288"/>
                <a:gd name="T61" fmla="*/ 111 h 1549"/>
                <a:gd name="T62" fmla="*/ 322 w 1288"/>
                <a:gd name="T63" fmla="*/ 88 h 1549"/>
                <a:gd name="T64" fmla="*/ 1177 w 1288"/>
                <a:gd name="T65" fmla="*/ 88 h 1549"/>
                <a:gd name="T66" fmla="*/ 1200 w 1288"/>
                <a:gd name="T67" fmla="*/ 111 h 1549"/>
                <a:gd name="T68" fmla="*/ 1200 w 1288"/>
                <a:gd name="T69" fmla="*/ 1258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8" h="1549">
                  <a:moveTo>
                    <a:pt x="1177" y="0"/>
                  </a:moveTo>
                  <a:cubicBezTo>
                    <a:pt x="322" y="0"/>
                    <a:pt x="322" y="0"/>
                    <a:pt x="322" y="0"/>
                  </a:cubicBezTo>
                  <a:cubicBezTo>
                    <a:pt x="261" y="0"/>
                    <a:pt x="211" y="50"/>
                    <a:pt x="211" y="111"/>
                  </a:cubicBezTo>
                  <a:cubicBezTo>
                    <a:pt x="211" y="181"/>
                    <a:pt x="211" y="181"/>
                    <a:pt x="211" y="181"/>
                  </a:cubicBezTo>
                  <a:cubicBezTo>
                    <a:pt x="111" y="181"/>
                    <a:pt x="111" y="181"/>
                    <a:pt x="111" y="181"/>
                  </a:cubicBezTo>
                  <a:cubicBezTo>
                    <a:pt x="50" y="181"/>
                    <a:pt x="0" y="231"/>
                    <a:pt x="0" y="292"/>
                  </a:cubicBezTo>
                  <a:cubicBezTo>
                    <a:pt x="0" y="1439"/>
                    <a:pt x="0" y="1439"/>
                    <a:pt x="0" y="1439"/>
                  </a:cubicBezTo>
                  <a:cubicBezTo>
                    <a:pt x="0" y="1500"/>
                    <a:pt x="50" y="1549"/>
                    <a:pt x="111" y="1549"/>
                  </a:cubicBezTo>
                  <a:cubicBezTo>
                    <a:pt x="966" y="1549"/>
                    <a:pt x="966" y="1549"/>
                    <a:pt x="966" y="1549"/>
                  </a:cubicBezTo>
                  <a:cubicBezTo>
                    <a:pt x="1027" y="1549"/>
                    <a:pt x="1077" y="1500"/>
                    <a:pt x="1077" y="1439"/>
                  </a:cubicBezTo>
                  <a:cubicBezTo>
                    <a:pt x="1077" y="1368"/>
                    <a:pt x="1077" y="1368"/>
                    <a:pt x="1077" y="1368"/>
                  </a:cubicBezTo>
                  <a:cubicBezTo>
                    <a:pt x="1177" y="1368"/>
                    <a:pt x="1177" y="1368"/>
                    <a:pt x="1177" y="1368"/>
                  </a:cubicBezTo>
                  <a:cubicBezTo>
                    <a:pt x="1238" y="1368"/>
                    <a:pt x="1288" y="1319"/>
                    <a:pt x="1288" y="1258"/>
                  </a:cubicBezTo>
                  <a:cubicBezTo>
                    <a:pt x="1288" y="111"/>
                    <a:pt x="1288" y="111"/>
                    <a:pt x="1288" y="111"/>
                  </a:cubicBezTo>
                  <a:cubicBezTo>
                    <a:pt x="1288" y="50"/>
                    <a:pt x="1238" y="0"/>
                    <a:pt x="1177" y="0"/>
                  </a:cubicBezTo>
                  <a:close/>
                  <a:moveTo>
                    <a:pt x="988" y="1439"/>
                  </a:moveTo>
                  <a:cubicBezTo>
                    <a:pt x="988" y="1451"/>
                    <a:pt x="979" y="1461"/>
                    <a:pt x="966" y="1461"/>
                  </a:cubicBezTo>
                  <a:cubicBezTo>
                    <a:pt x="111" y="1461"/>
                    <a:pt x="111" y="1461"/>
                    <a:pt x="111" y="1461"/>
                  </a:cubicBezTo>
                  <a:cubicBezTo>
                    <a:pt x="98" y="1461"/>
                    <a:pt x="88" y="1451"/>
                    <a:pt x="88" y="1439"/>
                  </a:cubicBezTo>
                  <a:cubicBezTo>
                    <a:pt x="88" y="292"/>
                    <a:pt x="88" y="292"/>
                    <a:pt x="88" y="292"/>
                  </a:cubicBezTo>
                  <a:cubicBezTo>
                    <a:pt x="88" y="279"/>
                    <a:pt x="98" y="269"/>
                    <a:pt x="111" y="269"/>
                  </a:cubicBezTo>
                  <a:cubicBezTo>
                    <a:pt x="211" y="269"/>
                    <a:pt x="211" y="269"/>
                    <a:pt x="211" y="269"/>
                  </a:cubicBezTo>
                  <a:cubicBezTo>
                    <a:pt x="211" y="1258"/>
                    <a:pt x="211" y="1258"/>
                    <a:pt x="211" y="1258"/>
                  </a:cubicBezTo>
                  <a:cubicBezTo>
                    <a:pt x="211" y="1319"/>
                    <a:pt x="261" y="1368"/>
                    <a:pt x="322" y="1368"/>
                  </a:cubicBezTo>
                  <a:cubicBezTo>
                    <a:pt x="988" y="1368"/>
                    <a:pt x="988" y="1368"/>
                    <a:pt x="988" y="1368"/>
                  </a:cubicBezTo>
                  <a:lnTo>
                    <a:pt x="988" y="1439"/>
                  </a:lnTo>
                  <a:close/>
                  <a:moveTo>
                    <a:pt x="1200" y="1258"/>
                  </a:moveTo>
                  <a:cubicBezTo>
                    <a:pt x="1200" y="1270"/>
                    <a:pt x="1190" y="1280"/>
                    <a:pt x="1177" y="1280"/>
                  </a:cubicBezTo>
                  <a:cubicBezTo>
                    <a:pt x="322" y="1280"/>
                    <a:pt x="322" y="1280"/>
                    <a:pt x="322" y="1280"/>
                  </a:cubicBezTo>
                  <a:cubicBezTo>
                    <a:pt x="309" y="1280"/>
                    <a:pt x="299" y="1270"/>
                    <a:pt x="299" y="1258"/>
                  </a:cubicBezTo>
                  <a:cubicBezTo>
                    <a:pt x="299" y="111"/>
                    <a:pt x="299" y="111"/>
                    <a:pt x="299" y="111"/>
                  </a:cubicBezTo>
                  <a:cubicBezTo>
                    <a:pt x="299" y="98"/>
                    <a:pt x="309" y="88"/>
                    <a:pt x="322" y="88"/>
                  </a:cubicBezTo>
                  <a:cubicBezTo>
                    <a:pt x="1177" y="88"/>
                    <a:pt x="1177" y="88"/>
                    <a:pt x="1177" y="88"/>
                  </a:cubicBezTo>
                  <a:cubicBezTo>
                    <a:pt x="1190" y="88"/>
                    <a:pt x="1200" y="98"/>
                    <a:pt x="1200" y="111"/>
                  </a:cubicBezTo>
                  <a:lnTo>
                    <a:pt x="1200" y="1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
            <p:cNvSpPr>
              <a:spLocks/>
            </p:cNvSpPr>
            <p:nvPr/>
          </p:nvSpPr>
          <p:spPr bwMode="auto">
            <a:xfrm>
              <a:off x="3460" y="1559"/>
              <a:ext cx="958" cy="114"/>
            </a:xfrm>
            <a:custGeom>
              <a:avLst/>
              <a:gdLst>
                <a:gd name="T0" fmla="*/ 693 w 737"/>
                <a:gd name="T1" fmla="*/ 0 h 88"/>
                <a:gd name="T2" fmla="*/ 44 w 737"/>
                <a:gd name="T3" fmla="*/ 0 h 88"/>
                <a:gd name="T4" fmla="*/ 0 w 737"/>
                <a:gd name="T5" fmla="*/ 44 h 88"/>
                <a:gd name="T6" fmla="*/ 44 w 737"/>
                <a:gd name="T7" fmla="*/ 88 h 88"/>
                <a:gd name="T8" fmla="*/ 693 w 737"/>
                <a:gd name="T9" fmla="*/ 88 h 88"/>
                <a:gd name="T10" fmla="*/ 737 w 737"/>
                <a:gd name="T11" fmla="*/ 44 h 88"/>
                <a:gd name="T12" fmla="*/ 693 w 737"/>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737" h="88">
                  <a:moveTo>
                    <a:pt x="693" y="0"/>
                  </a:moveTo>
                  <a:cubicBezTo>
                    <a:pt x="44" y="0"/>
                    <a:pt x="44" y="0"/>
                    <a:pt x="44" y="0"/>
                  </a:cubicBezTo>
                  <a:cubicBezTo>
                    <a:pt x="20" y="0"/>
                    <a:pt x="0" y="19"/>
                    <a:pt x="0" y="44"/>
                  </a:cubicBezTo>
                  <a:cubicBezTo>
                    <a:pt x="0" y="68"/>
                    <a:pt x="20" y="88"/>
                    <a:pt x="44" y="88"/>
                  </a:cubicBezTo>
                  <a:cubicBezTo>
                    <a:pt x="693" y="88"/>
                    <a:pt x="693" y="88"/>
                    <a:pt x="693" y="88"/>
                  </a:cubicBezTo>
                  <a:cubicBezTo>
                    <a:pt x="717" y="88"/>
                    <a:pt x="737" y="68"/>
                    <a:pt x="737" y="44"/>
                  </a:cubicBezTo>
                  <a:cubicBezTo>
                    <a:pt x="737" y="19"/>
                    <a:pt x="717" y="0"/>
                    <a:pt x="693" y="0"/>
                  </a:cubicBezTo>
                  <a:close/>
                </a:path>
              </a:pathLst>
            </a:custGeom>
            <a:solidFill>
              <a:srgbClr val="14BE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7"/>
            <p:cNvSpPr>
              <a:spLocks/>
            </p:cNvSpPr>
            <p:nvPr/>
          </p:nvSpPr>
          <p:spPr bwMode="auto">
            <a:xfrm>
              <a:off x="3460" y="1831"/>
              <a:ext cx="958" cy="114"/>
            </a:xfrm>
            <a:custGeom>
              <a:avLst/>
              <a:gdLst>
                <a:gd name="T0" fmla="*/ 693 w 737"/>
                <a:gd name="T1" fmla="*/ 0 h 88"/>
                <a:gd name="T2" fmla="*/ 44 w 737"/>
                <a:gd name="T3" fmla="*/ 0 h 88"/>
                <a:gd name="T4" fmla="*/ 0 w 737"/>
                <a:gd name="T5" fmla="*/ 44 h 88"/>
                <a:gd name="T6" fmla="*/ 44 w 737"/>
                <a:gd name="T7" fmla="*/ 88 h 88"/>
                <a:gd name="T8" fmla="*/ 693 w 737"/>
                <a:gd name="T9" fmla="*/ 88 h 88"/>
                <a:gd name="T10" fmla="*/ 737 w 737"/>
                <a:gd name="T11" fmla="*/ 44 h 88"/>
                <a:gd name="T12" fmla="*/ 693 w 737"/>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737" h="88">
                  <a:moveTo>
                    <a:pt x="693" y="0"/>
                  </a:moveTo>
                  <a:cubicBezTo>
                    <a:pt x="44" y="0"/>
                    <a:pt x="44" y="0"/>
                    <a:pt x="44" y="0"/>
                  </a:cubicBezTo>
                  <a:cubicBezTo>
                    <a:pt x="20" y="0"/>
                    <a:pt x="0" y="20"/>
                    <a:pt x="0" y="44"/>
                  </a:cubicBezTo>
                  <a:cubicBezTo>
                    <a:pt x="0" y="69"/>
                    <a:pt x="20" y="88"/>
                    <a:pt x="44" y="88"/>
                  </a:cubicBezTo>
                  <a:cubicBezTo>
                    <a:pt x="693" y="88"/>
                    <a:pt x="693" y="88"/>
                    <a:pt x="693" y="88"/>
                  </a:cubicBezTo>
                  <a:cubicBezTo>
                    <a:pt x="717" y="88"/>
                    <a:pt x="737" y="69"/>
                    <a:pt x="737" y="44"/>
                  </a:cubicBezTo>
                  <a:cubicBezTo>
                    <a:pt x="737" y="20"/>
                    <a:pt x="717" y="0"/>
                    <a:pt x="693" y="0"/>
                  </a:cubicBezTo>
                  <a:close/>
                </a:path>
              </a:pathLst>
            </a:custGeom>
            <a:solidFill>
              <a:srgbClr val="14BE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
            <p:cNvSpPr>
              <a:spLocks/>
            </p:cNvSpPr>
            <p:nvPr/>
          </p:nvSpPr>
          <p:spPr bwMode="auto">
            <a:xfrm>
              <a:off x="3460" y="2103"/>
              <a:ext cx="958" cy="115"/>
            </a:xfrm>
            <a:custGeom>
              <a:avLst/>
              <a:gdLst>
                <a:gd name="T0" fmla="*/ 693 w 737"/>
                <a:gd name="T1" fmla="*/ 0 h 89"/>
                <a:gd name="T2" fmla="*/ 44 w 737"/>
                <a:gd name="T3" fmla="*/ 0 h 89"/>
                <a:gd name="T4" fmla="*/ 0 w 737"/>
                <a:gd name="T5" fmla="*/ 44 h 89"/>
                <a:gd name="T6" fmla="*/ 44 w 737"/>
                <a:gd name="T7" fmla="*/ 89 h 89"/>
                <a:gd name="T8" fmla="*/ 693 w 737"/>
                <a:gd name="T9" fmla="*/ 89 h 89"/>
                <a:gd name="T10" fmla="*/ 737 w 737"/>
                <a:gd name="T11" fmla="*/ 44 h 89"/>
                <a:gd name="T12" fmla="*/ 693 w 73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737" h="89">
                  <a:moveTo>
                    <a:pt x="693" y="0"/>
                  </a:moveTo>
                  <a:cubicBezTo>
                    <a:pt x="44" y="0"/>
                    <a:pt x="44" y="0"/>
                    <a:pt x="44" y="0"/>
                  </a:cubicBezTo>
                  <a:cubicBezTo>
                    <a:pt x="20" y="0"/>
                    <a:pt x="0" y="20"/>
                    <a:pt x="0" y="44"/>
                  </a:cubicBezTo>
                  <a:cubicBezTo>
                    <a:pt x="0" y="69"/>
                    <a:pt x="20" y="89"/>
                    <a:pt x="44" y="89"/>
                  </a:cubicBezTo>
                  <a:cubicBezTo>
                    <a:pt x="693" y="89"/>
                    <a:pt x="693" y="89"/>
                    <a:pt x="693" y="89"/>
                  </a:cubicBezTo>
                  <a:cubicBezTo>
                    <a:pt x="717" y="89"/>
                    <a:pt x="737" y="69"/>
                    <a:pt x="737" y="44"/>
                  </a:cubicBezTo>
                  <a:cubicBezTo>
                    <a:pt x="737" y="20"/>
                    <a:pt x="717" y="0"/>
                    <a:pt x="693" y="0"/>
                  </a:cubicBezTo>
                  <a:close/>
                </a:path>
              </a:pathLst>
            </a:custGeom>
            <a:solidFill>
              <a:srgbClr val="14BE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
            <p:cNvSpPr>
              <a:spLocks/>
            </p:cNvSpPr>
            <p:nvPr/>
          </p:nvSpPr>
          <p:spPr bwMode="auto">
            <a:xfrm>
              <a:off x="3460" y="2376"/>
              <a:ext cx="958" cy="114"/>
            </a:xfrm>
            <a:custGeom>
              <a:avLst/>
              <a:gdLst>
                <a:gd name="T0" fmla="*/ 693 w 737"/>
                <a:gd name="T1" fmla="*/ 0 h 88"/>
                <a:gd name="T2" fmla="*/ 44 w 737"/>
                <a:gd name="T3" fmla="*/ 0 h 88"/>
                <a:gd name="T4" fmla="*/ 0 w 737"/>
                <a:gd name="T5" fmla="*/ 44 h 88"/>
                <a:gd name="T6" fmla="*/ 44 w 737"/>
                <a:gd name="T7" fmla="*/ 88 h 88"/>
                <a:gd name="T8" fmla="*/ 693 w 737"/>
                <a:gd name="T9" fmla="*/ 88 h 88"/>
                <a:gd name="T10" fmla="*/ 737 w 737"/>
                <a:gd name="T11" fmla="*/ 44 h 88"/>
                <a:gd name="T12" fmla="*/ 693 w 737"/>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737" h="88">
                  <a:moveTo>
                    <a:pt x="693" y="0"/>
                  </a:moveTo>
                  <a:cubicBezTo>
                    <a:pt x="44" y="0"/>
                    <a:pt x="44" y="0"/>
                    <a:pt x="44" y="0"/>
                  </a:cubicBezTo>
                  <a:cubicBezTo>
                    <a:pt x="20" y="0"/>
                    <a:pt x="0" y="19"/>
                    <a:pt x="0" y="44"/>
                  </a:cubicBezTo>
                  <a:cubicBezTo>
                    <a:pt x="0" y="68"/>
                    <a:pt x="20" y="88"/>
                    <a:pt x="44" y="88"/>
                  </a:cubicBezTo>
                  <a:cubicBezTo>
                    <a:pt x="693" y="88"/>
                    <a:pt x="693" y="88"/>
                    <a:pt x="693" y="88"/>
                  </a:cubicBezTo>
                  <a:cubicBezTo>
                    <a:pt x="717" y="88"/>
                    <a:pt x="737" y="68"/>
                    <a:pt x="737" y="44"/>
                  </a:cubicBezTo>
                  <a:cubicBezTo>
                    <a:pt x="737" y="19"/>
                    <a:pt x="717" y="0"/>
                    <a:pt x="693" y="0"/>
                  </a:cubicBezTo>
                  <a:close/>
                </a:path>
              </a:pathLst>
            </a:custGeom>
            <a:solidFill>
              <a:srgbClr val="14BE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3" name="Group 14"/>
          <p:cNvGrpSpPr>
            <a:grpSpLocks noChangeAspect="1"/>
          </p:cNvGrpSpPr>
          <p:nvPr/>
        </p:nvGrpSpPr>
        <p:grpSpPr bwMode="auto">
          <a:xfrm>
            <a:off x="2693281" y="3322546"/>
            <a:ext cx="1024142" cy="623611"/>
            <a:chOff x="2729" y="1483"/>
            <a:chExt cx="2222" cy="1353"/>
          </a:xfrm>
          <a:solidFill>
            <a:srgbClr val="2DB5EA"/>
          </a:solidFill>
        </p:grpSpPr>
        <p:sp>
          <p:nvSpPr>
            <p:cNvPr id="75" name="Freeform 15"/>
            <p:cNvSpPr>
              <a:spLocks noEditPoints="1"/>
            </p:cNvSpPr>
            <p:nvPr/>
          </p:nvSpPr>
          <p:spPr bwMode="auto">
            <a:xfrm>
              <a:off x="2729" y="1483"/>
              <a:ext cx="2222" cy="1353"/>
            </a:xfrm>
            <a:custGeom>
              <a:avLst/>
              <a:gdLst>
                <a:gd name="T0" fmla="*/ 1507 w 1638"/>
                <a:gd name="T1" fmla="*/ 736 h 998"/>
                <a:gd name="T2" fmla="*/ 1507 w 1638"/>
                <a:gd name="T3" fmla="*/ 998 h 998"/>
                <a:gd name="T4" fmla="*/ 1638 w 1638"/>
                <a:gd name="T5" fmla="*/ 998 h 998"/>
                <a:gd name="T6" fmla="*/ 1638 w 1638"/>
                <a:gd name="T7" fmla="*/ 605 h 998"/>
                <a:gd name="T8" fmla="*/ 131 w 1638"/>
                <a:gd name="T9" fmla="*/ 605 h 998"/>
                <a:gd name="T10" fmla="*/ 131 w 1638"/>
                <a:gd name="T11" fmla="*/ 67 h 998"/>
                <a:gd name="T12" fmla="*/ 112 w 1638"/>
                <a:gd name="T13" fmla="*/ 21 h 998"/>
                <a:gd name="T14" fmla="*/ 66 w 1638"/>
                <a:gd name="T15" fmla="*/ 0 h 998"/>
                <a:gd name="T16" fmla="*/ 19 w 1638"/>
                <a:gd name="T17" fmla="*/ 21 h 998"/>
                <a:gd name="T18" fmla="*/ 0 w 1638"/>
                <a:gd name="T19" fmla="*/ 67 h 998"/>
                <a:gd name="T20" fmla="*/ 0 w 1638"/>
                <a:gd name="T21" fmla="*/ 998 h 998"/>
                <a:gd name="T22" fmla="*/ 131 w 1638"/>
                <a:gd name="T23" fmla="*/ 998 h 998"/>
                <a:gd name="T24" fmla="*/ 131 w 1638"/>
                <a:gd name="T25" fmla="*/ 736 h 998"/>
                <a:gd name="T26" fmla="*/ 1507 w 1638"/>
                <a:gd name="T27" fmla="*/ 736 h 998"/>
                <a:gd name="T28" fmla="*/ 1507 w 1638"/>
                <a:gd name="T29" fmla="*/ 736 h 998"/>
                <a:gd name="T30" fmla="*/ 1507 w 1638"/>
                <a:gd name="T31" fmla="*/ 736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8" h="998">
                  <a:moveTo>
                    <a:pt x="1507" y="736"/>
                  </a:moveTo>
                  <a:cubicBezTo>
                    <a:pt x="1507" y="998"/>
                    <a:pt x="1507" y="998"/>
                    <a:pt x="1507" y="998"/>
                  </a:cubicBezTo>
                  <a:cubicBezTo>
                    <a:pt x="1638" y="998"/>
                    <a:pt x="1638" y="998"/>
                    <a:pt x="1638" y="998"/>
                  </a:cubicBezTo>
                  <a:cubicBezTo>
                    <a:pt x="1638" y="605"/>
                    <a:pt x="1638" y="605"/>
                    <a:pt x="1638" y="605"/>
                  </a:cubicBezTo>
                  <a:cubicBezTo>
                    <a:pt x="131" y="605"/>
                    <a:pt x="131" y="605"/>
                    <a:pt x="131" y="605"/>
                  </a:cubicBezTo>
                  <a:cubicBezTo>
                    <a:pt x="131" y="67"/>
                    <a:pt x="131" y="67"/>
                    <a:pt x="131" y="67"/>
                  </a:cubicBezTo>
                  <a:cubicBezTo>
                    <a:pt x="131" y="50"/>
                    <a:pt x="125" y="35"/>
                    <a:pt x="112" y="21"/>
                  </a:cubicBezTo>
                  <a:cubicBezTo>
                    <a:pt x="99" y="7"/>
                    <a:pt x="84" y="0"/>
                    <a:pt x="66" y="0"/>
                  </a:cubicBezTo>
                  <a:cubicBezTo>
                    <a:pt x="47" y="0"/>
                    <a:pt x="32" y="7"/>
                    <a:pt x="19" y="21"/>
                  </a:cubicBezTo>
                  <a:cubicBezTo>
                    <a:pt x="6" y="35"/>
                    <a:pt x="0" y="50"/>
                    <a:pt x="0" y="67"/>
                  </a:cubicBezTo>
                  <a:cubicBezTo>
                    <a:pt x="0" y="998"/>
                    <a:pt x="0" y="998"/>
                    <a:pt x="0" y="998"/>
                  </a:cubicBezTo>
                  <a:cubicBezTo>
                    <a:pt x="131" y="998"/>
                    <a:pt x="131" y="998"/>
                    <a:pt x="131" y="998"/>
                  </a:cubicBezTo>
                  <a:cubicBezTo>
                    <a:pt x="131" y="736"/>
                    <a:pt x="131" y="736"/>
                    <a:pt x="131" y="736"/>
                  </a:cubicBezTo>
                  <a:lnTo>
                    <a:pt x="1507" y="736"/>
                  </a:lnTo>
                  <a:close/>
                  <a:moveTo>
                    <a:pt x="1507" y="736"/>
                  </a:moveTo>
                  <a:cubicBezTo>
                    <a:pt x="1507" y="736"/>
                    <a:pt x="1507" y="736"/>
                    <a:pt x="1507" y="736"/>
                  </a:cubicBezTo>
                </a:path>
              </a:pathLst>
            </a:custGeom>
            <a:solidFill>
              <a:srgbClr val="005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6"/>
            <p:cNvSpPr>
              <a:spLocks noEditPoints="1"/>
            </p:cNvSpPr>
            <p:nvPr/>
          </p:nvSpPr>
          <p:spPr bwMode="auto">
            <a:xfrm>
              <a:off x="3025" y="1613"/>
              <a:ext cx="329" cy="325"/>
            </a:xfrm>
            <a:custGeom>
              <a:avLst/>
              <a:gdLst>
                <a:gd name="T0" fmla="*/ 120 w 243"/>
                <a:gd name="T1" fmla="*/ 240 h 240"/>
                <a:gd name="T2" fmla="*/ 206 w 243"/>
                <a:gd name="T3" fmla="*/ 205 h 240"/>
                <a:gd name="T4" fmla="*/ 243 w 243"/>
                <a:gd name="T5" fmla="*/ 120 h 240"/>
                <a:gd name="T6" fmla="*/ 206 w 243"/>
                <a:gd name="T7" fmla="*/ 35 h 240"/>
                <a:gd name="T8" fmla="*/ 120 w 243"/>
                <a:gd name="T9" fmla="*/ 0 h 240"/>
                <a:gd name="T10" fmla="*/ 35 w 243"/>
                <a:gd name="T11" fmla="*/ 35 h 240"/>
                <a:gd name="T12" fmla="*/ 0 w 243"/>
                <a:gd name="T13" fmla="*/ 120 h 240"/>
                <a:gd name="T14" fmla="*/ 35 w 243"/>
                <a:gd name="T15" fmla="*/ 205 h 240"/>
                <a:gd name="T16" fmla="*/ 120 w 243"/>
                <a:gd name="T17" fmla="*/ 240 h 240"/>
                <a:gd name="T18" fmla="*/ 120 w 243"/>
                <a:gd name="T19" fmla="*/ 240 h 240"/>
                <a:gd name="T20" fmla="*/ 120 w 243"/>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240">
                  <a:moveTo>
                    <a:pt x="120" y="240"/>
                  </a:moveTo>
                  <a:cubicBezTo>
                    <a:pt x="153" y="240"/>
                    <a:pt x="181" y="228"/>
                    <a:pt x="206" y="205"/>
                  </a:cubicBezTo>
                  <a:cubicBezTo>
                    <a:pt x="231" y="181"/>
                    <a:pt x="243" y="153"/>
                    <a:pt x="243" y="120"/>
                  </a:cubicBezTo>
                  <a:cubicBezTo>
                    <a:pt x="243" y="87"/>
                    <a:pt x="231" y="59"/>
                    <a:pt x="206" y="35"/>
                  </a:cubicBezTo>
                  <a:cubicBezTo>
                    <a:pt x="181" y="12"/>
                    <a:pt x="153" y="0"/>
                    <a:pt x="120" y="0"/>
                  </a:cubicBezTo>
                  <a:cubicBezTo>
                    <a:pt x="87" y="0"/>
                    <a:pt x="58" y="12"/>
                    <a:pt x="35" y="35"/>
                  </a:cubicBezTo>
                  <a:cubicBezTo>
                    <a:pt x="11" y="59"/>
                    <a:pt x="0" y="87"/>
                    <a:pt x="0" y="120"/>
                  </a:cubicBezTo>
                  <a:cubicBezTo>
                    <a:pt x="0" y="153"/>
                    <a:pt x="11" y="181"/>
                    <a:pt x="35" y="205"/>
                  </a:cubicBezTo>
                  <a:cubicBezTo>
                    <a:pt x="58" y="228"/>
                    <a:pt x="87" y="240"/>
                    <a:pt x="120" y="240"/>
                  </a:cubicBezTo>
                  <a:close/>
                  <a:moveTo>
                    <a:pt x="120" y="240"/>
                  </a:moveTo>
                  <a:cubicBezTo>
                    <a:pt x="120" y="240"/>
                    <a:pt x="120" y="240"/>
                    <a:pt x="120" y="240"/>
                  </a:cubicBezTo>
                </a:path>
              </a:pathLst>
            </a:custGeom>
            <a:solidFill>
              <a:srgbClr val="14BE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7"/>
            <p:cNvSpPr>
              <a:spLocks noEditPoints="1"/>
            </p:cNvSpPr>
            <p:nvPr/>
          </p:nvSpPr>
          <p:spPr bwMode="auto">
            <a:xfrm>
              <a:off x="3029" y="1700"/>
              <a:ext cx="1922" cy="469"/>
            </a:xfrm>
            <a:custGeom>
              <a:avLst/>
              <a:gdLst>
                <a:gd name="T0" fmla="*/ 1417 w 1417"/>
                <a:gd name="T1" fmla="*/ 346 h 346"/>
                <a:gd name="T2" fmla="*/ 1417 w 1417"/>
                <a:gd name="T3" fmla="*/ 186 h 346"/>
                <a:gd name="T4" fmla="*/ 1390 w 1417"/>
                <a:gd name="T5" fmla="*/ 123 h 346"/>
                <a:gd name="T6" fmla="*/ 1321 w 1417"/>
                <a:gd name="T7" fmla="*/ 93 h 346"/>
                <a:gd name="T8" fmla="*/ 371 w 1417"/>
                <a:gd name="T9" fmla="*/ 0 h 346"/>
                <a:gd name="T10" fmla="*/ 365 w 1417"/>
                <a:gd name="T11" fmla="*/ 0 h 346"/>
                <a:gd name="T12" fmla="*/ 321 w 1417"/>
                <a:gd name="T13" fmla="*/ 18 h 346"/>
                <a:gd name="T14" fmla="*/ 304 w 1417"/>
                <a:gd name="T15" fmla="*/ 61 h 346"/>
                <a:gd name="T16" fmla="*/ 304 w 1417"/>
                <a:gd name="T17" fmla="*/ 246 h 346"/>
                <a:gd name="T18" fmla="*/ 61 w 1417"/>
                <a:gd name="T19" fmla="*/ 246 h 346"/>
                <a:gd name="T20" fmla="*/ 0 w 1417"/>
                <a:gd name="T21" fmla="*/ 296 h 346"/>
                <a:gd name="T22" fmla="*/ 61 w 1417"/>
                <a:gd name="T23" fmla="*/ 346 h 346"/>
                <a:gd name="T24" fmla="*/ 1417 w 1417"/>
                <a:gd name="T25" fmla="*/ 346 h 346"/>
                <a:gd name="T26" fmla="*/ 1417 w 1417"/>
                <a:gd name="T27" fmla="*/ 346 h 346"/>
                <a:gd name="T28" fmla="*/ 1417 w 1417"/>
                <a:gd name="T29"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7" h="346">
                  <a:moveTo>
                    <a:pt x="1417" y="346"/>
                  </a:moveTo>
                  <a:cubicBezTo>
                    <a:pt x="1417" y="186"/>
                    <a:pt x="1417" y="186"/>
                    <a:pt x="1417" y="186"/>
                  </a:cubicBezTo>
                  <a:cubicBezTo>
                    <a:pt x="1417" y="160"/>
                    <a:pt x="1408" y="139"/>
                    <a:pt x="1390" y="123"/>
                  </a:cubicBezTo>
                  <a:cubicBezTo>
                    <a:pt x="1372" y="107"/>
                    <a:pt x="1349" y="97"/>
                    <a:pt x="1321" y="93"/>
                  </a:cubicBezTo>
                  <a:cubicBezTo>
                    <a:pt x="371" y="0"/>
                    <a:pt x="371" y="0"/>
                    <a:pt x="371" y="0"/>
                  </a:cubicBezTo>
                  <a:cubicBezTo>
                    <a:pt x="365" y="0"/>
                    <a:pt x="365" y="0"/>
                    <a:pt x="365" y="0"/>
                  </a:cubicBezTo>
                  <a:cubicBezTo>
                    <a:pt x="348" y="0"/>
                    <a:pt x="333" y="6"/>
                    <a:pt x="321" y="18"/>
                  </a:cubicBezTo>
                  <a:cubicBezTo>
                    <a:pt x="310" y="29"/>
                    <a:pt x="304" y="44"/>
                    <a:pt x="304" y="61"/>
                  </a:cubicBezTo>
                  <a:cubicBezTo>
                    <a:pt x="304" y="246"/>
                    <a:pt x="304" y="246"/>
                    <a:pt x="304" y="246"/>
                  </a:cubicBezTo>
                  <a:cubicBezTo>
                    <a:pt x="61" y="246"/>
                    <a:pt x="61" y="246"/>
                    <a:pt x="61" y="246"/>
                  </a:cubicBezTo>
                  <a:cubicBezTo>
                    <a:pt x="20" y="246"/>
                    <a:pt x="0" y="263"/>
                    <a:pt x="0" y="296"/>
                  </a:cubicBezTo>
                  <a:cubicBezTo>
                    <a:pt x="0" y="329"/>
                    <a:pt x="20" y="346"/>
                    <a:pt x="61" y="346"/>
                  </a:cubicBezTo>
                  <a:lnTo>
                    <a:pt x="1417" y="346"/>
                  </a:lnTo>
                  <a:close/>
                  <a:moveTo>
                    <a:pt x="1417" y="346"/>
                  </a:moveTo>
                  <a:cubicBezTo>
                    <a:pt x="1417" y="346"/>
                    <a:pt x="1417" y="346"/>
                    <a:pt x="1417" y="346"/>
                  </a:cubicBezTo>
                </a:path>
              </a:pathLst>
            </a:custGeom>
            <a:solidFill>
              <a:srgbClr val="14BE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4514735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700"/>
                                            <p:tgtEl>
                                              <p:spTgt spid="44"/>
                                            </p:tgtEl>
                                          </p:cBhvr>
                                        </p:animEffect>
                                      </p:childTnLst>
                                    </p:cTn>
                                  </p:par>
                                  <p:par>
                                    <p:cTn id="8" presetID="6" presetClass="emph" presetSubtype="0" fill="hold" nodeType="withEffect">
                                      <p:stCondLst>
                                        <p:cond delay="0"/>
                                      </p:stCondLst>
                                      <p:childTnLst>
                                        <p:animScale>
                                          <p:cBhvr>
                                            <p:cTn id="9" dur="7600" fill="hold"/>
                                            <p:tgtEl>
                                              <p:spTgt spid="44"/>
                                            </p:tgtEl>
                                          </p:cBhvr>
                                          <p:by x="150000" y="150000"/>
                                        </p:animScale>
                                      </p:childTnLst>
                                    </p:cTn>
                                  </p:par>
                                  <p:par>
                                    <p:cTn id="10" presetID="2" presetClass="entr" presetSubtype="8" decel="100000"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1600"/>
                                      </p:stCondLst>
                                      <p:childTnLst>
                                        <p:set>
                                          <p:cBhvr>
                                            <p:cTn id="15" dur="1" fill="hold">
                                              <p:stCondLst>
                                                <p:cond delay="0"/>
                                              </p:stCondLst>
                                            </p:cTn>
                                            <p:tgtEl>
                                              <p:spTgt spid="91"/>
                                            </p:tgtEl>
                                            <p:attrNameLst>
                                              <p:attrName>style.visibility</p:attrName>
                                            </p:attrNameLst>
                                          </p:cBhvr>
                                          <p:to>
                                            <p:strVal val="visible"/>
                                          </p:to>
                                        </p:set>
                                        <p:anim calcmode="lin" valueType="num">
                                          <p:cBhvr additive="base">
                                            <p:cTn id="16" dur="500" fill="hold"/>
                                            <p:tgtEl>
                                              <p:spTgt spid="91"/>
                                            </p:tgtEl>
                                            <p:attrNameLst>
                                              <p:attrName>ppt_x</p:attrName>
                                            </p:attrNameLst>
                                          </p:cBhvr>
                                          <p:tavLst>
                                            <p:tav tm="0">
                                              <p:val>
                                                <p:strVal val="0-#ppt_w/2"/>
                                              </p:val>
                                            </p:tav>
                                            <p:tav tm="100000">
                                              <p:val>
                                                <p:strVal val="#ppt_x"/>
                                              </p:val>
                                            </p:tav>
                                          </p:tavLst>
                                        </p:anim>
                                        <p:anim calcmode="lin" valueType="num">
                                          <p:cBhvr additive="base">
                                            <p:cTn id="17" dur="500" fill="hold"/>
                                            <p:tgtEl>
                                              <p:spTgt spid="91"/>
                                            </p:tgtEl>
                                            <p:attrNameLst>
                                              <p:attrName>ppt_y</p:attrName>
                                            </p:attrNameLst>
                                          </p:cBhvr>
                                          <p:tavLst>
                                            <p:tav tm="0">
                                              <p:val>
                                                <p:strVal val="#ppt_y"/>
                                              </p:val>
                                            </p:tav>
                                            <p:tav tm="100000">
                                              <p:val>
                                                <p:strVal val="#ppt_y"/>
                                              </p:val>
                                            </p:tav>
                                          </p:tavLst>
                                        </p:anim>
                                      </p:childTnLst>
                                    </p:cTn>
                                  </p:par>
                                  <p:par>
                                    <p:cTn id="18" presetID="2" presetClass="entr" presetSubtype="1" decel="100000" fill="hold" nodeType="withEffect">
                                      <p:stCondLst>
                                        <p:cond delay="17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0-#ppt_h/2"/>
                                              </p:val>
                                            </p:tav>
                                            <p:tav tm="100000">
                                              <p:val>
                                                <p:strVal val="#ppt_y"/>
                                              </p:val>
                                            </p:tav>
                                          </p:tavLst>
                                        </p:anim>
                                      </p:childTnLst>
                                    </p:cTn>
                                  </p:par>
                                  <p:par>
                                    <p:cTn id="22" presetID="2" presetClass="entr" presetSubtype="8" decel="100000" fill="hold" nodeType="withEffect">
                                      <p:stCondLst>
                                        <p:cond delay="190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0-#ppt_w/2"/>
                                              </p:val>
                                            </p:tav>
                                            <p:tav tm="100000">
                                              <p:val>
                                                <p:strVal val="#ppt_x"/>
                                              </p:val>
                                            </p:tav>
                                          </p:tavLst>
                                        </p:anim>
                                        <p:anim calcmode="lin" valueType="num">
                                          <p:cBhvr additive="base">
                                            <p:cTn id="25" dur="500" fill="hold"/>
                                            <p:tgtEl>
                                              <p:spTgt spid="53"/>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210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500" fill="hold"/>
                                            <p:tgtEl>
                                              <p:spTgt spid="46"/>
                                            </p:tgtEl>
                                            <p:attrNameLst>
                                              <p:attrName>ppt_x</p:attrName>
                                            </p:attrNameLst>
                                          </p:cBhvr>
                                          <p:tavLst>
                                            <p:tav tm="0">
                                              <p:val>
                                                <p:strVal val="0-#ppt_w/2"/>
                                              </p:val>
                                            </p:tav>
                                            <p:tav tm="100000">
                                              <p:val>
                                                <p:strVal val="#ppt_x"/>
                                              </p:val>
                                            </p:tav>
                                          </p:tavLst>
                                        </p:anim>
                                        <p:anim calcmode="lin" valueType="num">
                                          <p:cBhvr additive="base">
                                            <p:cTn id="29" dur="500" fill="hold"/>
                                            <p:tgtEl>
                                              <p:spTgt spid="46"/>
                                            </p:tgtEl>
                                            <p:attrNameLst>
                                              <p:attrName>ppt_y</p:attrName>
                                            </p:attrNameLst>
                                          </p:cBhvr>
                                          <p:tavLst>
                                            <p:tav tm="0">
                                              <p:val>
                                                <p:strVal val="#ppt_y"/>
                                              </p:val>
                                            </p:tav>
                                            <p:tav tm="100000">
                                              <p:val>
                                                <p:strVal val="#ppt_y"/>
                                              </p:val>
                                            </p:tav>
                                          </p:tavLst>
                                        </p:anim>
                                      </p:childTnLst>
                                    </p:cTn>
                                  </p:par>
                                  <p:par>
                                    <p:cTn id="30" presetID="2" presetClass="entr" presetSubtype="8" decel="100000" fill="hold" nodeType="withEffect">
                                      <p:stCondLst>
                                        <p:cond delay="2300"/>
                                      </p:stCondLst>
                                      <p:childTnLst>
                                        <p:set>
                                          <p:cBhvr>
                                            <p:cTn id="31" dur="1" fill="hold">
                                              <p:stCondLst>
                                                <p:cond delay="0"/>
                                              </p:stCondLst>
                                            </p:cTn>
                                            <p:tgtEl>
                                              <p:spTgt spid="73"/>
                                            </p:tgtEl>
                                            <p:attrNameLst>
                                              <p:attrName>style.visibility</p:attrName>
                                            </p:attrNameLst>
                                          </p:cBhvr>
                                          <p:to>
                                            <p:strVal val="visible"/>
                                          </p:to>
                                        </p:set>
                                        <p:anim calcmode="lin" valueType="num">
                                          <p:cBhvr additive="base">
                                            <p:cTn id="32" dur="500" fill="hold"/>
                                            <p:tgtEl>
                                              <p:spTgt spid="73"/>
                                            </p:tgtEl>
                                            <p:attrNameLst>
                                              <p:attrName>ppt_x</p:attrName>
                                            </p:attrNameLst>
                                          </p:cBhvr>
                                          <p:tavLst>
                                            <p:tav tm="0">
                                              <p:val>
                                                <p:strVal val="0-#ppt_w/2"/>
                                              </p:val>
                                            </p:tav>
                                            <p:tav tm="100000">
                                              <p:val>
                                                <p:strVal val="#ppt_x"/>
                                              </p:val>
                                            </p:tav>
                                          </p:tavLst>
                                        </p:anim>
                                        <p:anim calcmode="lin" valueType="num">
                                          <p:cBhvr additive="base">
                                            <p:cTn id="33" dur="500" fill="hold"/>
                                            <p:tgtEl>
                                              <p:spTgt spid="73"/>
                                            </p:tgtEl>
                                            <p:attrNameLst>
                                              <p:attrName>ppt_y</p:attrName>
                                            </p:attrNameLst>
                                          </p:cBhvr>
                                          <p:tavLst>
                                            <p:tav tm="0">
                                              <p:val>
                                                <p:strVal val="#ppt_y"/>
                                              </p:val>
                                            </p:tav>
                                            <p:tav tm="100000">
                                              <p:val>
                                                <p:strVal val="#ppt_y"/>
                                              </p:val>
                                            </p:tav>
                                          </p:tavLst>
                                        </p:anim>
                                      </p:childTnLst>
                                    </p:cTn>
                                  </p:par>
                                  <p:par>
                                    <p:cTn id="34" presetID="2" presetClass="entr" presetSubtype="8" decel="100000" fill="hold" nodeType="withEffect">
                                      <p:stCondLst>
                                        <p:cond delay="2500"/>
                                      </p:stCondLst>
                                      <p:childTnLst>
                                        <p:set>
                                          <p:cBhvr>
                                            <p:cTn id="35" dur="1" fill="hold">
                                              <p:stCondLst>
                                                <p:cond delay="0"/>
                                              </p:stCondLst>
                                            </p:cTn>
                                            <p:tgtEl>
                                              <p:spTgt spid="89"/>
                                            </p:tgtEl>
                                            <p:attrNameLst>
                                              <p:attrName>style.visibility</p:attrName>
                                            </p:attrNameLst>
                                          </p:cBhvr>
                                          <p:to>
                                            <p:strVal val="visible"/>
                                          </p:to>
                                        </p:set>
                                        <p:anim calcmode="lin" valueType="num">
                                          <p:cBhvr additive="base">
                                            <p:cTn id="36" dur="500" fill="hold"/>
                                            <p:tgtEl>
                                              <p:spTgt spid="89"/>
                                            </p:tgtEl>
                                            <p:attrNameLst>
                                              <p:attrName>ppt_x</p:attrName>
                                            </p:attrNameLst>
                                          </p:cBhvr>
                                          <p:tavLst>
                                            <p:tav tm="0">
                                              <p:val>
                                                <p:strVal val="0-#ppt_w/2"/>
                                              </p:val>
                                            </p:tav>
                                            <p:tav tm="100000">
                                              <p:val>
                                                <p:strVal val="#ppt_x"/>
                                              </p:val>
                                            </p:tav>
                                          </p:tavLst>
                                        </p:anim>
                                        <p:anim calcmode="lin" valueType="num">
                                          <p:cBhvr additive="base">
                                            <p:cTn id="37" dur="500" fill="hold"/>
                                            <p:tgtEl>
                                              <p:spTgt spid="8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38000">
                                      <p:stCondLst>
                                        <p:cond delay="2600"/>
                                      </p:stCondLst>
                                      <p:childTnLst>
                                        <p:set>
                                          <p:cBhvr>
                                            <p:cTn id="39" dur="1" fill="hold">
                                              <p:stCondLst>
                                                <p:cond delay="0"/>
                                              </p:stCondLst>
                                            </p:cTn>
                                            <p:tgtEl>
                                              <p:spTgt spid="90"/>
                                            </p:tgtEl>
                                            <p:attrNameLst>
                                              <p:attrName>style.visibility</p:attrName>
                                            </p:attrNameLst>
                                          </p:cBhvr>
                                          <p:to>
                                            <p:strVal val="visible"/>
                                          </p:to>
                                        </p:set>
                                        <p:anim calcmode="lin" valueType="num" p14:bounceEnd="38000">
                                          <p:cBhvr additive="base">
                                            <p:cTn id="40" dur="500" fill="hold"/>
                                            <p:tgtEl>
                                              <p:spTgt spid="90"/>
                                            </p:tgtEl>
                                            <p:attrNameLst>
                                              <p:attrName>ppt_x</p:attrName>
                                            </p:attrNameLst>
                                          </p:cBhvr>
                                          <p:tavLst>
                                            <p:tav tm="0">
                                              <p:val>
                                                <p:strVal val="0-#ppt_w/2"/>
                                              </p:val>
                                            </p:tav>
                                            <p:tav tm="100000">
                                              <p:val>
                                                <p:strVal val="#ppt_x"/>
                                              </p:val>
                                            </p:tav>
                                          </p:tavLst>
                                        </p:anim>
                                        <p:anim calcmode="lin" valueType="num" p14:bounceEnd="38000">
                                          <p:cBhvr additive="base">
                                            <p:cTn id="41" dur="500" fill="hold"/>
                                            <p:tgtEl>
                                              <p:spTgt spid="9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14:presetBounceEnd="38000">
                                      <p:stCondLst>
                                        <p:cond delay="2800"/>
                                      </p:stCondLst>
                                      <p:childTnLst>
                                        <p:set>
                                          <p:cBhvr>
                                            <p:cTn id="43" dur="1" fill="hold">
                                              <p:stCondLst>
                                                <p:cond delay="0"/>
                                              </p:stCondLst>
                                            </p:cTn>
                                            <p:tgtEl>
                                              <p:spTgt spid="83"/>
                                            </p:tgtEl>
                                            <p:attrNameLst>
                                              <p:attrName>style.visibility</p:attrName>
                                            </p:attrNameLst>
                                          </p:cBhvr>
                                          <p:to>
                                            <p:strVal val="visible"/>
                                          </p:to>
                                        </p:set>
                                        <p:anim calcmode="lin" valueType="num" p14:bounceEnd="38000">
                                          <p:cBhvr additive="base">
                                            <p:cTn id="44" dur="500" fill="hold"/>
                                            <p:tgtEl>
                                              <p:spTgt spid="83"/>
                                            </p:tgtEl>
                                            <p:attrNameLst>
                                              <p:attrName>ppt_x</p:attrName>
                                            </p:attrNameLst>
                                          </p:cBhvr>
                                          <p:tavLst>
                                            <p:tav tm="0">
                                              <p:val>
                                                <p:strVal val="0-#ppt_w/2"/>
                                              </p:val>
                                            </p:tav>
                                            <p:tav tm="100000">
                                              <p:val>
                                                <p:strVal val="#ppt_x"/>
                                              </p:val>
                                            </p:tav>
                                          </p:tavLst>
                                        </p:anim>
                                        <p:anim calcmode="lin" valueType="num" p14:bounceEnd="38000">
                                          <p:cBhvr additive="base">
                                            <p:cTn id="45"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700"/>
                                            <p:tgtEl>
                                              <p:spTgt spid="44"/>
                                            </p:tgtEl>
                                          </p:cBhvr>
                                        </p:animEffect>
                                      </p:childTnLst>
                                    </p:cTn>
                                  </p:par>
                                  <p:par>
                                    <p:cTn id="8" presetID="6" presetClass="emph" presetSubtype="0" fill="hold" nodeType="withEffect">
                                      <p:stCondLst>
                                        <p:cond delay="0"/>
                                      </p:stCondLst>
                                      <p:childTnLst>
                                        <p:animScale>
                                          <p:cBhvr>
                                            <p:cTn id="9" dur="7600" fill="hold"/>
                                            <p:tgtEl>
                                              <p:spTgt spid="44"/>
                                            </p:tgtEl>
                                          </p:cBhvr>
                                          <p:by x="150000" y="150000"/>
                                        </p:animScale>
                                      </p:childTnLst>
                                    </p:cTn>
                                  </p:par>
                                  <p:par>
                                    <p:cTn id="10" presetID="2" presetClass="entr" presetSubtype="8" decel="100000"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1600"/>
                                      </p:stCondLst>
                                      <p:childTnLst>
                                        <p:set>
                                          <p:cBhvr>
                                            <p:cTn id="15" dur="1" fill="hold">
                                              <p:stCondLst>
                                                <p:cond delay="0"/>
                                              </p:stCondLst>
                                            </p:cTn>
                                            <p:tgtEl>
                                              <p:spTgt spid="91"/>
                                            </p:tgtEl>
                                            <p:attrNameLst>
                                              <p:attrName>style.visibility</p:attrName>
                                            </p:attrNameLst>
                                          </p:cBhvr>
                                          <p:to>
                                            <p:strVal val="visible"/>
                                          </p:to>
                                        </p:set>
                                        <p:anim calcmode="lin" valueType="num">
                                          <p:cBhvr additive="base">
                                            <p:cTn id="16" dur="500" fill="hold"/>
                                            <p:tgtEl>
                                              <p:spTgt spid="91"/>
                                            </p:tgtEl>
                                            <p:attrNameLst>
                                              <p:attrName>ppt_x</p:attrName>
                                            </p:attrNameLst>
                                          </p:cBhvr>
                                          <p:tavLst>
                                            <p:tav tm="0">
                                              <p:val>
                                                <p:strVal val="0-#ppt_w/2"/>
                                              </p:val>
                                            </p:tav>
                                            <p:tav tm="100000">
                                              <p:val>
                                                <p:strVal val="#ppt_x"/>
                                              </p:val>
                                            </p:tav>
                                          </p:tavLst>
                                        </p:anim>
                                        <p:anim calcmode="lin" valueType="num">
                                          <p:cBhvr additive="base">
                                            <p:cTn id="17" dur="500" fill="hold"/>
                                            <p:tgtEl>
                                              <p:spTgt spid="91"/>
                                            </p:tgtEl>
                                            <p:attrNameLst>
                                              <p:attrName>ppt_y</p:attrName>
                                            </p:attrNameLst>
                                          </p:cBhvr>
                                          <p:tavLst>
                                            <p:tav tm="0">
                                              <p:val>
                                                <p:strVal val="#ppt_y"/>
                                              </p:val>
                                            </p:tav>
                                            <p:tav tm="100000">
                                              <p:val>
                                                <p:strVal val="#ppt_y"/>
                                              </p:val>
                                            </p:tav>
                                          </p:tavLst>
                                        </p:anim>
                                      </p:childTnLst>
                                    </p:cTn>
                                  </p:par>
                                  <p:par>
                                    <p:cTn id="18" presetID="2" presetClass="entr" presetSubtype="1" decel="100000" fill="hold" nodeType="withEffect">
                                      <p:stCondLst>
                                        <p:cond delay="17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0-#ppt_h/2"/>
                                              </p:val>
                                            </p:tav>
                                            <p:tav tm="100000">
                                              <p:val>
                                                <p:strVal val="#ppt_y"/>
                                              </p:val>
                                            </p:tav>
                                          </p:tavLst>
                                        </p:anim>
                                      </p:childTnLst>
                                    </p:cTn>
                                  </p:par>
                                  <p:par>
                                    <p:cTn id="22" presetID="2" presetClass="entr" presetSubtype="8" decel="100000" fill="hold" nodeType="withEffect">
                                      <p:stCondLst>
                                        <p:cond delay="190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0-#ppt_w/2"/>
                                              </p:val>
                                            </p:tav>
                                            <p:tav tm="100000">
                                              <p:val>
                                                <p:strVal val="#ppt_x"/>
                                              </p:val>
                                            </p:tav>
                                          </p:tavLst>
                                        </p:anim>
                                        <p:anim calcmode="lin" valueType="num">
                                          <p:cBhvr additive="base">
                                            <p:cTn id="25" dur="500" fill="hold"/>
                                            <p:tgtEl>
                                              <p:spTgt spid="53"/>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210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500" fill="hold"/>
                                            <p:tgtEl>
                                              <p:spTgt spid="46"/>
                                            </p:tgtEl>
                                            <p:attrNameLst>
                                              <p:attrName>ppt_x</p:attrName>
                                            </p:attrNameLst>
                                          </p:cBhvr>
                                          <p:tavLst>
                                            <p:tav tm="0">
                                              <p:val>
                                                <p:strVal val="0-#ppt_w/2"/>
                                              </p:val>
                                            </p:tav>
                                            <p:tav tm="100000">
                                              <p:val>
                                                <p:strVal val="#ppt_x"/>
                                              </p:val>
                                            </p:tav>
                                          </p:tavLst>
                                        </p:anim>
                                        <p:anim calcmode="lin" valueType="num">
                                          <p:cBhvr additive="base">
                                            <p:cTn id="29" dur="500" fill="hold"/>
                                            <p:tgtEl>
                                              <p:spTgt spid="46"/>
                                            </p:tgtEl>
                                            <p:attrNameLst>
                                              <p:attrName>ppt_y</p:attrName>
                                            </p:attrNameLst>
                                          </p:cBhvr>
                                          <p:tavLst>
                                            <p:tav tm="0">
                                              <p:val>
                                                <p:strVal val="#ppt_y"/>
                                              </p:val>
                                            </p:tav>
                                            <p:tav tm="100000">
                                              <p:val>
                                                <p:strVal val="#ppt_y"/>
                                              </p:val>
                                            </p:tav>
                                          </p:tavLst>
                                        </p:anim>
                                      </p:childTnLst>
                                    </p:cTn>
                                  </p:par>
                                  <p:par>
                                    <p:cTn id="30" presetID="2" presetClass="entr" presetSubtype="8" decel="100000" fill="hold" nodeType="withEffect">
                                      <p:stCondLst>
                                        <p:cond delay="2300"/>
                                      </p:stCondLst>
                                      <p:childTnLst>
                                        <p:set>
                                          <p:cBhvr>
                                            <p:cTn id="31" dur="1" fill="hold">
                                              <p:stCondLst>
                                                <p:cond delay="0"/>
                                              </p:stCondLst>
                                            </p:cTn>
                                            <p:tgtEl>
                                              <p:spTgt spid="73"/>
                                            </p:tgtEl>
                                            <p:attrNameLst>
                                              <p:attrName>style.visibility</p:attrName>
                                            </p:attrNameLst>
                                          </p:cBhvr>
                                          <p:to>
                                            <p:strVal val="visible"/>
                                          </p:to>
                                        </p:set>
                                        <p:anim calcmode="lin" valueType="num">
                                          <p:cBhvr additive="base">
                                            <p:cTn id="32" dur="500" fill="hold"/>
                                            <p:tgtEl>
                                              <p:spTgt spid="73"/>
                                            </p:tgtEl>
                                            <p:attrNameLst>
                                              <p:attrName>ppt_x</p:attrName>
                                            </p:attrNameLst>
                                          </p:cBhvr>
                                          <p:tavLst>
                                            <p:tav tm="0">
                                              <p:val>
                                                <p:strVal val="0-#ppt_w/2"/>
                                              </p:val>
                                            </p:tav>
                                            <p:tav tm="100000">
                                              <p:val>
                                                <p:strVal val="#ppt_x"/>
                                              </p:val>
                                            </p:tav>
                                          </p:tavLst>
                                        </p:anim>
                                        <p:anim calcmode="lin" valueType="num">
                                          <p:cBhvr additive="base">
                                            <p:cTn id="33" dur="500" fill="hold"/>
                                            <p:tgtEl>
                                              <p:spTgt spid="73"/>
                                            </p:tgtEl>
                                            <p:attrNameLst>
                                              <p:attrName>ppt_y</p:attrName>
                                            </p:attrNameLst>
                                          </p:cBhvr>
                                          <p:tavLst>
                                            <p:tav tm="0">
                                              <p:val>
                                                <p:strVal val="#ppt_y"/>
                                              </p:val>
                                            </p:tav>
                                            <p:tav tm="100000">
                                              <p:val>
                                                <p:strVal val="#ppt_y"/>
                                              </p:val>
                                            </p:tav>
                                          </p:tavLst>
                                        </p:anim>
                                      </p:childTnLst>
                                    </p:cTn>
                                  </p:par>
                                  <p:par>
                                    <p:cTn id="34" presetID="2" presetClass="entr" presetSubtype="8" decel="100000" fill="hold" nodeType="withEffect">
                                      <p:stCondLst>
                                        <p:cond delay="2500"/>
                                      </p:stCondLst>
                                      <p:childTnLst>
                                        <p:set>
                                          <p:cBhvr>
                                            <p:cTn id="35" dur="1" fill="hold">
                                              <p:stCondLst>
                                                <p:cond delay="0"/>
                                              </p:stCondLst>
                                            </p:cTn>
                                            <p:tgtEl>
                                              <p:spTgt spid="89"/>
                                            </p:tgtEl>
                                            <p:attrNameLst>
                                              <p:attrName>style.visibility</p:attrName>
                                            </p:attrNameLst>
                                          </p:cBhvr>
                                          <p:to>
                                            <p:strVal val="visible"/>
                                          </p:to>
                                        </p:set>
                                        <p:anim calcmode="lin" valueType="num">
                                          <p:cBhvr additive="base">
                                            <p:cTn id="36" dur="500" fill="hold"/>
                                            <p:tgtEl>
                                              <p:spTgt spid="89"/>
                                            </p:tgtEl>
                                            <p:attrNameLst>
                                              <p:attrName>ppt_x</p:attrName>
                                            </p:attrNameLst>
                                          </p:cBhvr>
                                          <p:tavLst>
                                            <p:tav tm="0">
                                              <p:val>
                                                <p:strVal val="0-#ppt_w/2"/>
                                              </p:val>
                                            </p:tav>
                                            <p:tav tm="100000">
                                              <p:val>
                                                <p:strVal val="#ppt_x"/>
                                              </p:val>
                                            </p:tav>
                                          </p:tavLst>
                                        </p:anim>
                                        <p:anim calcmode="lin" valueType="num">
                                          <p:cBhvr additive="base">
                                            <p:cTn id="37" dur="500" fill="hold"/>
                                            <p:tgtEl>
                                              <p:spTgt spid="8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600"/>
                                      </p:stCondLst>
                                      <p:childTnLst>
                                        <p:set>
                                          <p:cBhvr>
                                            <p:cTn id="39" dur="1" fill="hold">
                                              <p:stCondLst>
                                                <p:cond delay="0"/>
                                              </p:stCondLst>
                                            </p:cTn>
                                            <p:tgtEl>
                                              <p:spTgt spid="90"/>
                                            </p:tgtEl>
                                            <p:attrNameLst>
                                              <p:attrName>style.visibility</p:attrName>
                                            </p:attrNameLst>
                                          </p:cBhvr>
                                          <p:to>
                                            <p:strVal val="visible"/>
                                          </p:to>
                                        </p:set>
                                        <p:anim calcmode="lin" valueType="num">
                                          <p:cBhvr additive="base">
                                            <p:cTn id="40" dur="500" fill="hold"/>
                                            <p:tgtEl>
                                              <p:spTgt spid="90"/>
                                            </p:tgtEl>
                                            <p:attrNameLst>
                                              <p:attrName>ppt_x</p:attrName>
                                            </p:attrNameLst>
                                          </p:cBhvr>
                                          <p:tavLst>
                                            <p:tav tm="0">
                                              <p:val>
                                                <p:strVal val="0-#ppt_w/2"/>
                                              </p:val>
                                            </p:tav>
                                            <p:tav tm="100000">
                                              <p:val>
                                                <p:strVal val="#ppt_x"/>
                                              </p:val>
                                            </p:tav>
                                          </p:tavLst>
                                        </p:anim>
                                        <p:anim calcmode="lin" valueType="num">
                                          <p:cBhvr additive="base">
                                            <p:cTn id="41" dur="500" fill="hold"/>
                                            <p:tgtEl>
                                              <p:spTgt spid="9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2800"/>
                                      </p:stCondLst>
                                      <p:childTnLst>
                                        <p:set>
                                          <p:cBhvr>
                                            <p:cTn id="43" dur="1" fill="hold">
                                              <p:stCondLst>
                                                <p:cond delay="0"/>
                                              </p:stCondLst>
                                            </p:cTn>
                                            <p:tgtEl>
                                              <p:spTgt spid="83"/>
                                            </p:tgtEl>
                                            <p:attrNameLst>
                                              <p:attrName>style.visibility</p:attrName>
                                            </p:attrNameLst>
                                          </p:cBhvr>
                                          <p:to>
                                            <p:strVal val="visible"/>
                                          </p:to>
                                        </p:set>
                                        <p:anim calcmode="lin" valueType="num">
                                          <p:cBhvr additive="base">
                                            <p:cTn id="44" dur="500" fill="hold"/>
                                            <p:tgtEl>
                                              <p:spTgt spid="83"/>
                                            </p:tgtEl>
                                            <p:attrNameLst>
                                              <p:attrName>ppt_x</p:attrName>
                                            </p:attrNameLst>
                                          </p:cBhvr>
                                          <p:tavLst>
                                            <p:tav tm="0">
                                              <p:val>
                                                <p:strVal val="0-#ppt_w/2"/>
                                              </p:val>
                                            </p:tav>
                                            <p:tav tm="100000">
                                              <p:val>
                                                <p:strVal val="#ppt_x"/>
                                              </p:val>
                                            </p:tav>
                                          </p:tavLst>
                                        </p:anim>
                                        <p:anim calcmode="lin" valueType="num">
                                          <p:cBhvr additive="base">
                                            <p:cTn id="45"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a:ln>
            <a:noFill/>
          </a:ln>
        </p:spPr>
      </p:pic>
      <p:sp>
        <p:nvSpPr>
          <p:cNvPr id="15" name="Rectangle 14"/>
          <p:cNvSpPr/>
          <p:nvPr/>
        </p:nvSpPr>
        <p:spPr>
          <a:xfrm>
            <a:off x="350127" y="-998489"/>
            <a:ext cx="3656874" cy="2988218"/>
          </a:xfrm>
          <a:prstGeom prst="rect">
            <a:avLst/>
          </a:prstGeom>
          <a:solidFill>
            <a:schemeClr val="bg1">
              <a:alpha val="8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017" y="163662"/>
            <a:ext cx="843551" cy="663919"/>
          </a:xfrm>
          <a:prstGeom prst="rect">
            <a:avLst/>
          </a:prstGeom>
        </p:spPr>
      </p:pic>
      <p:sp>
        <p:nvSpPr>
          <p:cNvPr id="5" name="Rectangle 4"/>
          <p:cNvSpPr/>
          <p:nvPr/>
        </p:nvSpPr>
        <p:spPr>
          <a:xfrm>
            <a:off x="0" y="0"/>
            <a:ext cx="12192000" cy="6858000"/>
          </a:xfrm>
          <a:prstGeom prst="rect">
            <a:avLst/>
          </a:prstGeom>
          <a:solidFill>
            <a:srgbClr val="D8192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9948" b="100000" l="9972" r="99293"/>
                    </a14:imgEffect>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p:blipFill>
        <p:spPr bwMode="auto">
          <a:xfrm flipH="1">
            <a:off x="1491342" y="475001"/>
            <a:ext cx="4266258" cy="63993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46715" y="1605790"/>
            <a:ext cx="1697901" cy="584775"/>
          </a:xfrm>
          <a:prstGeom prst="rect">
            <a:avLst/>
          </a:prstGeom>
          <a:noFill/>
        </p:spPr>
        <p:txBody>
          <a:bodyPr wrap="none" rtlCol="0">
            <a:spAutoFit/>
          </a:bodyPr>
          <a:lstStyle/>
          <a:p>
            <a:r>
              <a:rPr lang="en-US" sz="3200" b="1" dirty="0">
                <a:solidFill>
                  <a:schemeClr val="bg1"/>
                </a:solidFill>
              </a:rPr>
              <a:t>MISSION</a:t>
            </a:r>
          </a:p>
        </p:txBody>
      </p:sp>
      <p:sp>
        <p:nvSpPr>
          <p:cNvPr id="10" name="TextBox 9"/>
          <p:cNvSpPr txBox="1"/>
          <p:nvPr/>
        </p:nvSpPr>
        <p:spPr>
          <a:xfrm>
            <a:off x="5779372" y="2045635"/>
            <a:ext cx="4182258" cy="1200329"/>
          </a:xfrm>
          <a:prstGeom prst="rect">
            <a:avLst/>
          </a:prstGeom>
          <a:noFill/>
        </p:spPr>
        <p:txBody>
          <a:bodyPr wrap="square" rtlCol="0">
            <a:spAutoFit/>
          </a:bodyPr>
          <a:lstStyle>
            <a:defPPr>
              <a:defRPr lang="en-US"/>
            </a:defPPr>
            <a:lvl1pPr>
              <a:defRPr sz="1600">
                <a:solidFill>
                  <a:schemeClr val="bg1"/>
                </a:solidFill>
                <a:latin typeface="Corbel" pitchFamily="34" charset="0"/>
                <a:ea typeface="MS PGothic" panose="020B0600070205080204" pitchFamily="34" charset="-128"/>
              </a:defRPr>
            </a:lvl1pPr>
          </a:lstStyle>
          <a:p>
            <a:r>
              <a:rPr lang="en-US" sz="1800" dirty="0">
                <a:latin typeface="+mn-lt"/>
              </a:rPr>
              <a:t>Provide the best possible standards of care and rehabilitation to our residents and enable them to live their lives to the greatest of their human potential</a:t>
            </a:r>
          </a:p>
        </p:txBody>
      </p:sp>
      <p:sp>
        <p:nvSpPr>
          <p:cNvPr id="12" name="TextBox 11"/>
          <p:cNvSpPr txBox="1"/>
          <p:nvPr/>
        </p:nvSpPr>
        <p:spPr>
          <a:xfrm>
            <a:off x="5735828" y="3609696"/>
            <a:ext cx="1386918" cy="584775"/>
          </a:xfrm>
          <a:prstGeom prst="rect">
            <a:avLst/>
          </a:prstGeom>
          <a:noFill/>
        </p:spPr>
        <p:txBody>
          <a:bodyPr wrap="none" rtlCol="0">
            <a:spAutoFit/>
          </a:bodyPr>
          <a:lstStyle/>
          <a:p>
            <a:r>
              <a:rPr lang="en-US" sz="3200" b="1" dirty="0">
                <a:solidFill>
                  <a:schemeClr val="bg1"/>
                </a:solidFill>
              </a:rPr>
              <a:t>VISION</a:t>
            </a:r>
          </a:p>
        </p:txBody>
      </p:sp>
      <p:sp>
        <p:nvSpPr>
          <p:cNvPr id="13" name="TextBox 12"/>
          <p:cNvSpPr txBox="1"/>
          <p:nvPr/>
        </p:nvSpPr>
        <p:spPr>
          <a:xfrm>
            <a:off x="5757600" y="4053872"/>
            <a:ext cx="4529400" cy="923330"/>
          </a:xfrm>
          <a:prstGeom prst="rect">
            <a:avLst/>
          </a:prstGeom>
          <a:noFill/>
        </p:spPr>
        <p:txBody>
          <a:bodyPr wrap="square" rtlCol="0">
            <a:spAutoFit/>
          </a:bodyPr>
          <a:lstStyle/>
          <a:p>
            <a:r>
              <a:rPr lang="en-US" dirty="0">
                <a:solidFill>
                  <a:schemeClr val="bg1"/>
                </a:solidFill>
                <a:ea typeface="MS PGothic" panose="020B0600070205080204" pitchFamily="34" charset="-128"/>
              </a:rPr>
              <a:t>To be the leading provider of long-term rehabilitative care for chronically ill residents at internationally accredited standards</a:t>
            </a:r>
          </a:p>
        </p:txBody>
      </p:sp>
      <p:cxnSp>
        <p:nvCxnSpPr>
          <p:cNvPr id="16" name="Straight Connector 15"/>
          <p:cNvCxnSpPr/>
          <p:nvPr/>
        </p:nvCxnSpPr>
        <p:spPr>
          <a:xfrm flipV="1">
            <a:off x="5842152" y="3420220"/>
            <a:ext cx="41412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2051017" y="163662"/>
            <a:ext cx="843551" cy="663919"/>
          </a:xfrm>
          <a:prstGeom prst="rect">
            <a:avLst/>
          </a:prstGeom>
        </p:spPr>
      </p:pic>
      <p:grpSp>
        <p:nvGrpSpPr>
          <p:cNvPr id="28" name="Group 27"/>
          <p:cNvGrpSpPr/>
          <p:nvPr/>
        </p:nvGrpSpPr>
        <p:grpSpPr>
          <a:xfrm>
            <a:off x="8817056" y="6544543"/>
            <a:ext cx="1654591" cy="246221"/>
            <a:chOff x="7293055" y="6544542"/>
            <a:chExt cx="1654591" cy="246221"/>
          </a:xfrm>
        </p:grpSpPr>
        <p:pic>
          <p:nvPicPr>
            <p:cNvPr id="29" name="Picture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23106" y="6549897"/>
              <a:ext cx="724540" cy="235513"/>
            </a:xfrm>
            <a:prstGeom prst="rect">
              <a:avLst/>
            </a:prstGeom>
          </p:spPr>
        </p:pic>
        <p:sp>
          <p:nvSpPr>
            <p:cNvPr id="30" name="TextBox 29"/>
            <p:cNvSpPr txBox="1"/>
            <p:nvPr/>
          </p:nvSpPr>
          <p:spPr>
            <a:xfrm>
              <a:off x="7293055" y="6544542"/>
              <a:ext cx="944489" cy="246221"/>
            </a:xfrm>
            <a:prstGeom prst="rect">
              <a:avLst/>
            </a:prstGeom>
            <a:noFill/>
          </p:spPr>
          <p:txBody>
            <a:bodyPr wrap="none" rtlCol="0">
              <a:spAutoFit/>
            </a:bodyPr>
            <a:lstStyle/>
            <a:p>
              <a:r>
                <a:rPr lang="en-US" sz="1000" dirty="0">
                  <a:solidFill>
                    <a:schemeClr val="bg1"/>
                  </a:solidFill>
                  <a:latin typeface="+mj-lt"/>
                </a:rPr>
                <a:t>A subsidiary of</a:t>
              </a:r>
            </a:p>
          </p:txBody>
        </p:sp>
      </p:grpSp>
    </p:spTree>
    <p:extLst>
      <p:ext uri="{BB962C8B-B14F-4D97-AF65-F5344CB8AC3E}">
        <p14:creationId xmlns:p14="http://schemas.microsoft.com/office/powerpoint/2010/main" val="4123507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6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xit" presetSubtype="0" fill="hold" grpId="0" nodeType="withEffect">
                                  <p:stCondLst>
                                    <p:cond delay="6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 presetClass="entr" presetSubtype="8" decel="100000" fill="hold" nodeType="withEffect">
                                  <p:stCondLst>
                                    <p:cond delay="11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12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135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15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1+#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16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18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1+#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6" presetClass="emph" presetSubtype="0" decel="60000" fill="hold" nodeType="withEffect">
                                  <p:stCondLst>
                                    <p:cond delay="0"/>
                                  </p:stCondLst>
                                  <p:childTnLst>
                                    <p:animScale>
                                      <p:cBhvr>
                                        <p:cTn id="39" dur="200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9" grpId="0"/>
      <p:bldP spid="10"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86" y="0"/>
            <a:ext cx="12202886" cy="6833690"/>
          </a:xfrm>
          <a:prstGeom prst="rect">
            <a:avLst/>
          </a:prstGeom>
          <a:ln>
            <a:noFill/>
          </a:ln>
        </p:spPr>
      </p:pic>
      <p:sp>
        <p:nvSpPr>
          <p:cNvPr id="11" name="Oval 10"/>
          <p:cNvSpPr/>
          <p:nvPr/>
        </p:nvSpPr>
        <p:spPr>
          <a:xfrm>
            <a:off x="768608" y="-1291473"/>
            <a:ext cx="3339916" cy="3481586"/>
          </a:xfrm>
          <a:prstGeom prst="ellipse">
            <a:avLst/>
          </a:prstGeom>
          <a:solidFill>
            <a:schemeClr val="bg1">
              <a:alpha val="80000"/>
            </a:schemeClr>
          </a:solidFill>
          <a:ln>
            <a:solidFill>
              <a:schemeClr val="bg1"/>
            </a:solidFill>
          </a:ln>
          <a:effectLst>
            <a:softEdge rad="838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017" y="163662"/>
            <a:ext cx="843551" cy="663919"/>
          </a:xfrm>
          <a:prstGeom prst="rect">
            <a:avLst/>
          </a:prstGeom>
        </p:spPr>
      </p:pic>
      <p:sp>
        <p:nvSpPr>
          <p:cNvPr id="12" name="Rectangle 11"/>
          <p:cNvSpPr/>
          <p:nvPr/>
        </p:nvSpPr>
        <p:spPr>
          <a:xfrm>
            <a:off x="-10886" y="1"/>
            <a:ext cx="12202886" cy="6857999"/>
          </a:xfrm>
          <a:prstGeom prst="rect">
            <a:avLst/>
          </a:prstGeom>
          <a:solidFill>
            <a:srgbClr val="D8192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2051017" y="163662"/>
            <a:ext cx="843551" cy="663919"/>
          </a:xfrm>
          <a:prstGeom prst="rect">
            <a:avLst/>
          </a:prstGeom>
        </p:spPr>
      </p:pic>
      <p:sp>
        <p:nvSpPr>
          <p:cNvPr id="10" name="Rectangle 9"/>
          <p:cNvSpPr/>
          <p:nvPr/>
        </p:nvSpPr>
        <p:spPr>
          <a:xfrm>
            <a:off x="-10886" y="3845103"/>
            <a:ext cx="12202886" cy="3012898"/>
          </a:xfrm>
          <a:prstGeom prst="rect">
            <a:avLst/>
          </a:prstGeom>
          <a:solidFill>
            <a:schemeClr val="tx1">
              <a:lumMod val="75000"/>
              <a:lumOff val="2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8817056" y="6544543"/>
            <a:ext cx="1654591" cy="246221"/>
            <a:chOff x="7293055" y="6544542"/>
            <a:chExt cx="1654591" cy="246221"/>
          </a:xfrm>
        </p:grpSpPr>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3106" y="6549897"/>
              <a:ext cx="724540" cy="235513"/>
            </a:xfrm>
            <a:prstGeom prst="rect">
              <a:avLst/>
            </a:prstGeom>
          </p:spPr>
        </p:pic>
        <p:sp>
          <p:nvSpPr>
            <p:cNvPr id="17" name="TextBox 16"/>
            <p:cNvSpPr txBox="1"/>
            <p:nvPr/>
          </p:nvSpPr>
          <p:spPr>
            <a:xfrm>
              <a:off x="7293055" y="6544542"/>
              <a:ext cx="944489" cy="246221"/>
            </a:xfrm>
            <a:prstGeom prst="rect">
              <a:avLst/>
            </a:prstGeom>
            <a:noFill/>
          </p:spPr>
          <p:txBody>
            <a:bodyPr wrap="none" rtlCol="0">
              <a:spAutoFit/>
            </a:bodyPr>
            <a:lstStyle/>
            <a:p>
              <a:r>
                <a:rPr lang="en-US" sz="1000" dirty="0">
                  <a:solidFill>
                    <a:schemeClr val="bg1"/>
                  </a:solidFill>
                  <a:latin typeface="+mj-lt"/>
                </a:rPr>
                <a:t>A subsidiary of</a:t>
              </a:r>
            </a:p>
          </p:txBody>
        </p:sp>
      </p:grpSp>
      <p:grpSp>
        <p:nvGrpSpPr>
          <p:cNvPr id="55" name="Group 54"/>
          <p:cNvGrpSpPr/>
          <p:nvPr/>
        </p:nvGrpSpPr>
        <p:grpSpPr>
          <a:xfrm>
            <a:off x="6920149" y="2536281"/>
            <a:ext cx="2981993" cy="905266"/>
            <a:chOff x="4799749" y="925204"/>
            <a:chExt cx="2981993" cy="905266"/>
          </a:xfrm>
        </p:grpSpPr>
        <p:sp>
          <p:nvSpPr>
            <p:cNvPr id="19" name="TextBox 18"/>
            <p:cNvSpPr txBox="1"/>
            <p:nvPr/>
          </p:nvSpPr>
          <p:spPr>
            <a:xfrm>
              <a:off x="4799749" y="1141212"/>
              <a:ext cx="1814792" cy="461665"/>
            </a:xfrm>
            <a:prstGeom prst="rect">
              <a:avLst/>
            </a:prstGeom>
            <a:noFill/>
          </p:spPr>
          <p:txBody>
            <a:bodyPr wrap="none" rtlCol="0">
              <a:spAutoFit/>
            </a:bodyPr>
            <a:lstStyle/>
            <a:p>
              <a:r>
                <a:rPr lang="en-US" sz="2400" b="1" dirty="0">
                  <a:solidFill>
                    <a:schemeClr val="bg1"/>
                  </a:solidFill>
                </a:rPr>
                <a:t>2 facilities </a:t>
              </a:r>
              <a:r>
                <a:rPr lang="en-US" sz="1400" dirty="0">
                  <a:solidFill>
                    <a:schemeClr val="bg1"/>
                  </a:solidFill>
                  <a:ea typeface="MS PGothic" panose="020B0600070205080204" pitchFamily="34" charset="-128"/>
                </a:rPr>
                <a:t>and</a:t>
              </a:r>
            </a:p>
          </p:txBody>
        </p:sp>
        <p:sp>
          <p:nvSpPr>
            <p:cNvPr id="20" name="TextBox 19"/>
            <p:cNvSpPr txBox="1"/>
            <p:nvPr/>
          </p:nvSpPr>
          <p:spPr>
            <a:xfrm>
              <a:off x="4799749" y="925204"/>
              <a:ext cx="2707455" cy="369332"/>
            </a:xfrm>
            <a:prstGeom prst="rect">
              <a:avLst/>
            </a:prstGeom>
            <a:noFill/>
          </p:spPr>
          <p:txBody>
            <a:bodyPr wrap="square" rtlCol="0">
              <a:spAutoFit/>
            </a:bodyPr>
            <a:lstStyle>
              <a:defPPr>
                <a:defRPr lang="en-US"/>
              </a:defPPr>
              <a:lvl1pPr>
                <a:defRPr sz="1600">
                  <a:solidFill>
                    <a:schemeClr val="bg1"/>
                  </a:solidFill>
                  <a:latin typeface="Corbel" pitchFamily="34" charset="0"/>
                  <a:ea typeface="MS PGothic" panose="020B0600070205080204" pitchFamily="34" charset="-128"/>
                </a:defRPr>
              </a:lvl1pPr>
            </a:lstStyle>
            <a:p>
              <a:r>
                <a:rPr lang="en-US" sz="1800" dirty="0" err="1">
                  <a:latin typeface="+mn-lt"/>
                </a:rPr>
                <a:t>ProVita</a:t>
              </a:r>
              <a:r>
                <a:rPr lang="en-US" sz="1800" dirty="0">
                  <a:latin typeface="+mn-lt"/>
                </a:rPr>
                <a:t> manages </a:t>
              </a:r>
            </a:p>
          </p:txBody>
        </p:sp>
        <p:sp>
          <p:nvSpPr>
            <p:cNvPr id="21" name="TextBox 20"/>
            <p:cNvSpPr txBox="1"/>
            <p:nvPr/>
          </p:nvSpPr>
          <p:spPr>
            <a:xfrm>
              <a:off x="4799749" y="1461138"/>
              <a:ext cx="1573476" cy="369332"/>
            </a:xfrm>
            <a:prstGeom prst="rect">
              <a:avLst/>
            </a:prstGeom>
            <a:noFill/>
          </p:spPr>
          <p:txBody>
            <a:bodyPr wrap="square" rtlCol="0">
              <a:spAutoFit/>
            </a:bodyPr>
            <a:lstStyle>
              <a:defPPr>
                <a:defRPr lang="en-US"/>
              </a:defPPr>
              <a:lvl1pPr>
                <a:defRPr sz="1600">
                  <a:solidFill>
                    <a:schemeClr val="bg1"/>
                  </a:solidFill>
                  <a:latin typeface="Corbel" pitchFamily="34" charset="0"/>
                  <a:ea typeface="MS PGothic" panose="020B0600070205080204" pitchFamily="34" charset="-128"/>
                </a:defRPr>
              </a:lvl1pPr>
            </a:lstStyle>
            <a:p>
              <a:r>
                <a:rPr lang="en-US" sz="1800" dirty="0">
                  <a:latin typeface="+mn-lt"/>
                </a:rPr>
                <a:t>within the UAE</a:t>
              </a:r>
            </a:p>
          </p:txBody>
        </p:sp>
        <p:sp>
          <p:nvSpPr>
            <p:cNvPr id="58" name="TextBox 57"/>
            <p:cNvSpPr txBox="1"/>
            <p:nvPr/>
          </p:nvSpPr>
          <p:spPr>
            <a:xfrm>
              <a:off x="6374434" y="1141212"/>
              <a:ext cx="1407308" cy="461665"/>
            </a:xfrm>
            <a:prstGeom prst="rect">
              <a:avLst/>
            </a:prstGeom>
            <a:noFill/>
          </p:spPr>
          <p:txBody>
            <a:bodyPr wrap="none" rtlCol="0">
              <a:spAutoFit/>
            </a:bodyPr>
            <a:lstStyle/>
            <a:p>
              <a:r>
                <a:rPr lang="en-US" sz="2400" b="1" dirty="0">
                  <a:solidFill>
                    <a:schemeClr val="bg1"/>
                  </a:solidFill>
                </a:rPr>
                <a:t>1 </a:t>
              </a:r>
              <a:r>
                <a:rPr lang="en-US" sz="2400" b="1" dirty="0" err="1">
                  <a:solidFill>
                    <a:schemeClr val="bg1"/>
                  </a:solidFill>
                </a:rPr>
                <a:t>LTC</a:t>
              </a:r>
              <a:r>
                <a:rPr lang="en-US" sz="2400" b="1" dirty="0">
                  <a:solidFill>
                    <a:schemeClr val="bg1"/>
                  </a:solidFill>
                </a:rPr>
                <a:t> unit</a:t>
              </a:r>
            </a:p>
          </p:txBody>
        </p:sp>
      </p:grpSp>
      <p:grpSp>
        <p:nvGrpSpPr>
          <p:cNvPr id="54" name="Group 53"/>
          <p:cNvGrpSpPr/>
          <p:nvPr/>
        </p:nvGrpSpPr>
        <p:grpSpPr>
          <a:xfrm>
            <a:off x="2360220" y="1674038"/>
            <a:ext cx="4572413" cy="3032509"/>
            <a:chOff x="1952672" y="204539"/>
            <a:chExt cx="2147943" cy="1424556"/>
          </a:xfrm>
          <a:solidFill>
            <a:srgbClr val="FF2F2F"/>
          </a:solidFill>
        </p:grpSpPr>
        <p:sp>
          <p:nvSpPr>
            <p:cNvPr id="51" name="Freeform 156"/>
            <p:cNvSpPr>
              <a:spLocks/>
            </p:cNvSpPr>
            <p:nvPr/>
          </p:nvSpPr>
          <p:spPr bwMode="auto">
            <a:xfrm>
              <a:off x="1952672" y="204539"/>
              <a:ext cx="2147943" cy="1424556"/>
            </a:xfrm>
            <a:custGeom>
              <a:avLst/>
              <a:gdLst>
                <a:gd name="T0" fmla="*/ 2147483647 w 54"/>
                <a:gd name="T1" fmla="*/ 2147483647 h 39"/>
                <a:gd name="T2" fmla="*/ 0 w 54"/>
                <a:gd name="T3" fmla="*/ 2147483647 h 39"/>
                <a:gd name="T4" fmla="*/ 0 w 54"/>
                <a:gd name="T5" fmla="*/ 2147483647 h 39"/>
                <a:gd name="T6" fmla="*/ 2147483647 w 54"/>
                <a:gd name="T7" fmla="*/ 2147483647 h 39"/>
                <a:gd name="T8" fmla="*/ 2147483647 w 54"/>
                <a:gd name="T9" fmla="*/ 2147483647 h 39"/>
                <a:gd name="T10" fmla="*/ 2147483647 w 54"/>
                <a:gd name="T11" fmla="*/ 2147483647 h 39"/>
                <a:gd name="T12" fmla="*/ 2147483647 w 54"/>
                <a:gd name="T13" fmla="*/ 2147483647 h 39"/>
                <a:gd name="T14" fmla="*/ 2147483647 w 54"/>
                <a:gd name="T15" fmla="*/ 2147483647 h 39"/>
                <a:gd name="T16" fmla="*/ 2147483647 w 54"/>
                <a:gd name="T17" fmla="*/ 2147483647 h 39"/>
                <a:gd name="T18" fmla="*/ 2147483647 w 54"/>
                <a:gd name="T19" fmla="*/ 2147483647 h 39"/>
                <a:gd name="T20" fmla="*/ 2147483647 w 54"/>
                <a:gd name="T21" fmla="*/ 2147483647 h 39"/>
                <a:gd name="T22" fmla="*/ 2147483647 w 54"/>
                <a:gd name="T23" fmla="*/ 2147483647 h 39"/>
                <a:gd name="T24" fmla="*/ 2147483647 w 54"/>
                <a:gd name="T25" fmla="*/ 2147483647 h 39"/>
                <a:gd name="T26" fmla="*/ 2147483647 w 54"/>
                <a:gd name="T27" fmla="*/ 2147483647 h 39"/>
                <a:gd name="T28" fmla="*/ 2147483647 w 54"/>
                <a:gd name="T29" fmla="*/ 0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39"/>
                <a:gd name="T71" fmla="*/ 54 w 54"/>
                <a:gd name="T72" fmla="*/ 39 h 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39">
                  <a:moveTo>
                    <a:pt x="1" y="15"/>
                  </a:moveTo>
                  <a:lnTo>
                    <a:pt x="0" y="16"/>
                  </a:lnTo>
                  <a:lnTo>
                    <a:pt x="0" y="19"/>
                  </a:lnTo>
                  <a:lnTo>
                    <a:pt x="6" y="23"/>
                  </a:lnTo>
                  <a:lnTo>
                    <a:pt x="9" y="33"/>
                  </a:lnTo>
                  <a:lnTo>
                    <a:pt x="24" y="36"/>
                  </a:lnTo>
                  <a:lnTo>
                    <a:pt x="40" y="39"/>
                  </a:lnTo>
                  <a:lnTo>
                    <a:pt x="42" y="37"/>
                  </a:lnTo>
                  <a:lnTo>
                    <a:pt x="45" y="23"/>
                  </a:lnTo>
                  <a:lnTo>
                    <a:pt x="51" y="21"/>
                  </a:lnTo>
                  <a:lnTo>
                    <a:pt x="49" y="11"/>
                  </a:lnTo>
                  <a:lnTo>
                    <a:pt x="51" y="13"/>
                  </a:lnTo>
                  <a:lnTo>
                    <a:pt x="54" y="11"/>
                  </a:lnTo>
                  <a:lnTo>
                    <a:pt x="53" y="2"/>
                  </a:lnTo>
                  <a:lnTo>
                    <a:pt x="51" y="0"/>
                  </a:lnTo>
                  <a:lnTo>
                    <a:pt x="46" y="3"/>
                  </a:lnTo>
                  <a:lnTo>
                    <a:pt x="40" y="11"/>
                  </a:lnTo>
                  <a:lnTo>
                    <a:pt x="29" y="21"/>
                  </a:lnTo>
                  <a:lnTo>
                    <a:pt x="13" y="22"/>
                  </a:lnTo>
                  <a:lnTo>
                    <a:pt x="6" y="20"/>
                  </a:lnTo>
                  <a:lnTo>
                    <a:pt x="2" y="18"/>
                  </a:lnTo>
                  <a:lnTo>
                    <a:pt x="2" y="15"/>
                  </a:lnTo>
                  <a:lnTo>
                    <a:pt x="1" y="15"/>
                  </a:lnTo>
                  <a:close/>
                </a:path>
              </a:pathLst>
            </a:custGeom>
            <a:noFill/>
            <a:ln w="6350">
              <a:solidFill>
                <a:schemeClr val="bg1"/>
              </a:solidFill>
              <a:round/>
              <a:headEnd/>
              <a:tailEnd/>
            </a:ln>
          </p:spPr>
          <p:txBody>
            <a:bodyPr/>
            <a:lstStyle/>
            <a:p>
              <a:endParaRPr lang="en-US" dirty="0"/>
            </a:p>
          </p:txBody>
        </p:sp>
        <p:sp>
          <p:nvSpPr>
            <p:cNvPr id="52" name="Oval 51"/>
            <p:cNvSpPr/>
            <p:nvPr/>
          </p:nvSpPr>
          <p:spPr>
            <a:xfrm>
              <a:off x="3217207" y="802079"/>
              <a:ext cx="115141" cy="11514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1200" dirty="0">
                  <a:solidFill>
                    <a:schemeClr val="bg1"/>
                  </a:solidFill>
                </a:rPr>
                <a:t>     Abu Dhabi</a:t>
              </a:r>
            </a:p>
          </p:txBody>
        </p:sp>
        <p:sp>
          <p:nvSpPr>
            <p:cNvPr id="53" name="Oval 52"/>
            <p:cNvSpPr/>
            <p:nvPr/>
          </p:nvSpPr>
          <p:spPr>
            <a:xfrm>
              <a:off x="3342493" y="991573"/>
              <a:ext cx="115141" cy="11514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r"/>
              <a:r>
                <a:rPr lang="en-US" sz="1200" dirty="0">
                  <a:solidFill>
                    <a:schemeClr val="bg1"/>
                  </a:solidFill>
                </a:rPr>
                <a:t> Al Ain     </a:t>
              </a:r>
            </a:p>
          </p:txBody>
        </p:sp>
      </p:grpSp>
      <p:grpSp>
        <p:nvGrpSpPr>
          <p:cNvPr id="83" name="Group 82"/>
          <p:cNvGrpSpPr/>
          <p:nvPr/>
        </p:nvGrpSpPr>
        <p:grpSpPr>
          <a:xfrm>
            <a:off x="6832944" y="3432845"/>
            <a:ext cx="2135667" cy="1273703"/>
            <a:chOff x="4782158" y="2015390"/>
            <a:chExt cx="2135667" cy="1273703"/>
          </a:xfrm>
        </p:grpSpPr>
        <p:pic>
          <p:nvPicPr>
            <p:cNvPr id="56" name="Picture 55"/>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6150365" y="2379941"/>
              <a:ext cx="544600" cy="544600"/>
            </a:xfrm>
            <a:prstGeom prst="rect">
              <a:avLst/>
            </a:prstGeom>
          </p:spPr>
        </p:pic>
        <p:sp>
          <p:nvSpPr>
            <p:cNvPr id="80" name="TextBox 79"/>
            <p:cNvSpPr txBox="1"/>
            <p:nvPr/>
          </p:nvSpPr>
          <p:spPr>
            <a:xfrm>
              <a:off x="4862726" y="2015390"/>
              <a:ext cx="618573" cy="369332"/>
            </a:xfrm>
            <a:prstGeom prst="rect">
              <a:avLst/>
            </a:prstGeom>
            <a:noFill/>
          </p:spPr>
          <p:txBody>
            <a:bodyPr wrap="square" rtlCol="0">
              <a:spAutoFit/>
            </a:bodyPr>
            <a:lstStyle>
              <a:defPPr>
                <a:defRPr lang="en-US"/>
              </a:defPPr>
              <a:lvl1pPr>
                <a:defRPr sz="1600">
                  <a:solidFill>
                    <a:schemeClr val="bg1"/>
                  </a:solidFill>
                  <a:latin typeface="Corbel" pitchFamily="34" charset="0"/>
                  <a:ea typeface="MS PGothic" panose="020B0600070205080204" pitchFamily="34" charset="-128"/>
                </a:defRPr>
              </a:lvl1pPr>
            </a:lstStyle>
            <a:p>
              <a:r>
                <a:rPr lang="en-US" sz="1800" dirty="0">
                  <a:latin typeface="+mn-lt"/>
                </a:rPr>
                <a:t>with</a:t>
              </a:r>
            </a:p>
          </p:txBody>
        </p:sp>
        <p:sp>
          <p:nvSpPr>
            <p:cNvPr id="81" name="TextBox 80"/>
            <p:cNvSpPr txBox="1"/>
            <p:nvPr/>
          </p:nvSpPr>
          <p:spPr>
            <a:xfrm>
              <a:off x="4782158" y="2144410"/>
              <a:ext cx="1353256" cy="1015663"/>
            </a:xfrm>
            <a:prstGeom prst="rect">
              <a:avLst/>
            </a:prstGeom>
            <a:noFill/>
          </p:spPr>
          <p:txBody>
            <a:bodyPr wrap="none" rtlCol="0">
              <a:spAutoFit/>
            </a:bodyPr>
            <a:lstStyle/>
            <a:p>
              <a:r>
                <a:rPr lang="en-US" sz="6000" b="1" dirty="0">
                  <a:solidFill>
                    <a:schemeClr val="bg1"/>
                  </a:solidFill>
                </a:rPr>
                <a:t>140</a:t>
              </a:r>
            </a:p>
          </p:txBody>
        </p:sp>
        <p:sp>
          <p:nvSpPr>
            <p:cNvPr id="82" name="TextBox 81"/>
            <p:cNvSpPr txBox="1"/>
            <p:nvPr/>
          </p:nvSpPr>
          <p:spPr>
            <a:xfrm>
              <a:off x="4862726" y="2919761"/>
              <a:ext cx="2055099" cy="369332"/>
            </a:xfrm>
            <a:prstGeom prst="rect">
              <a:avLst/>
            </a:prstGeom>
            <a:noFill/>
          </p:spPr>
          <p:txBody>
            <a:bodyPr wrap="square" rtlCol="0">
              <a:spAutoFit/>
            </a:bodyPr>
            <a:lstStyle>
              <a:defPPr>
                <a:defRPr lang="en-US"/>
              </a:defPPr>
              <a:lvl1pPr>
                <a:defRPr sz="1600">
                  <a:solidFill>
                    <a:schemeClr val="bg1"/>
                  </a:solidFill>
                  <a:latin typeface="Corbel" pitchFamily="34" charset="0"/>
                  <a:ea typeface="MS PGothic" panose="020B0600070205080204" pitchFamily="34" charset="-128"/>
                </a:defRPr>
              </a:lvl1pPr>
            </a:lstStyle>
            <a:p>
              <a:r>
                <a:rPr lang="en-US" sz="1800" dirty="0">
                  <a:latin typeface="+mn-lt"/>
                </a:rPr>
                <a:t>total licensed beds</a:t>
              </a:r>
            </a:p>
          </p:txBody>
        </p:sp>
      </p:grpSp>
      <p:pic>
        <p:nvPicPr>
          <p:cNvPr id="84" name="Picture 8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61672" y="4240122"/>
            <a:ext cx="4444773" cy="2093654"/>
          </a:xfrm>
          <a:prstGeom prst="rect">
            <a:avLst/>
          </a:prstGeom>
          <a:ln>
            <a:noFill/>
          </a:ln>
          <a:effectLst/>
        </p:spPr>
      </p:pic>
      <p:pic>
        <p:nvPicPr>
          <p:cNvPr id="85" name="Picture 84"/>
          <p:cNvPicPr>
            <a:picLocks noChangeAspect="1"/>
          </p:cNvPicPr>
          <p:nvPr/>
        </p:nvPicPr>
        <p:blipFill>
          <a:blip r:embed="rId10"/>
          <a:stretch>
            <a:fillRect/>
          </a:stretch>
        </p:blipFill>
        <p:spPr>
          <a:xfrm>
            <a:off x="5661672" y="4240122"/>
            <a:ext cx="4444773" cy="2093656"/>
          </a:xfrm>
          <a:prstGeom prst="rect">
            <a:avLst/>
          </a:prstGeom>
        </p:spPr>
      </p:pic>
      <p:grpSp>
        <p:nvGrpSpPr>
          <p:cNvPr id="93" name="Group 92"/>
          <p:cNvGrpSpPr/>
          <p:nvPr/>
        </p:nvGrpSpPr>
        <p:grpSpPr>
          <a:xfrm>
            <a:off x="2390092" y="4794398"/>
            <a:ext cx="2661994" cy="1099280"/>
            <a:chOff x="1188052" y="4304856"/>
            <a:chExt cx="2661994" cy="1099280"/>
          </a:xfrm>
        </p:grpSpPr>
        <p:pic>
          <p:nvPicPr>
            <p:cNvPr id="87" name="Picture 86"/>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1204624" y="5084578"/>
              <a:ext cx="221663" cy="221663"/>
            </a:xfrm>
            <a:prstGeom prst="rect">
              <a:avLst/>
            </a:prstGeom>
          </p:spPr>
        </p:pic>
        <p:sp>
          <p:nvSpPr>
            <p:cNvPr id="88" name="TextBox 87"/>
            <p:cNvSpPr txBox="1"/>
            <p:nvPr/>
          </p:nvSpPr>
          <p:spPr>
            <a:xfrm>
              <a:off x="1549416" y="4304856"/>
              <a:ext cx="1521570" cy="461665"/>
            </a:xfrm>
            <a:prstGeom prst="rect">
              <a:avLst/>
            </a:prstGeom>
            <a:noFill/>
          </p:spPr>
          <p:txBody>
            <a:bodyPr wrap="none" rtlCol="0">
              <a:spAutoFit/>
            </a:bodyPr>
            <a:lstStyle/>
            <a:p>
              <a:r>
                <a:rPr lang="en-US" sz="2400" b="1" dirty="0">
                  <a:solidFill>
                    <a:schemeClr val="bg1"/>
                  </a:solidFill>
                </a:rPr>
                <a:t>Abu Dhabi</a:t>
              </a:r>
            </a:p>
          </p:txBody>
        </p:sp>
        <p:pic>
          <p:nvPicPr>
            <p:cNvPr id="89" name="Picture 88"/>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1188052" y="4743032"/>
              <a:ext cx="254808" cy="254808"/>
            </a:xfrm>
            <a:prstGeom prst="rect">
              <a:avLst/>
            </a:prstGeom>
          </p:spPr>
        </p:pic>
        <p:sp>
          <p:nvSpPr>
            <p:cNvPr id="90" name="TextBox 89"/>
            <p:cNvSpPr txBox="1"/>
            <p:nvPr/>
          </p:nvSpPr>
          <p:spPr>
            <a:xfrm>
              <a:off x="1549416" y="4626383"/>
              <a:ext cx="1824410" cy="461665"/>
            </a:xfrm>
            <a:prstGeom prst="rect">
              <a:avLst/>
            </a:prstGeom>
            <a:noFill/>
          </p:spPr>
          <p:txBody>
            <a:bodyPr wrap="none" rtlCol="0">
              <a:spAutoFit/>
            </a:bodyPr>
            <a:lstStyle/>
            <a:p>
              <a:r>
                <a:rPr lang="en-US" sz="2400" dirty="0">
                  <a:solidFill>
                    <a:schemeClr val="bg1"/>
                  </a:solidFill>
                </a:rPr>
                <a:t>January 2011</a:t>
              </a:r>
            </a:p>
          </p:txBody>
        </p:sp>
        <p:sp>
          <p:nvSpPr>
            <p:cNvPr id="91" name="TextBox 90"/>
            <p:cNvSpPr txBox="1"/>
            <p:nvPr/>
          </p:nvSpPr>
          <p:spPr>
            <a:xfrm>
              <a:off x="1549416" y="4942471"/>
              <a:ext cx="2300630" cy="461665"/>
            </a:xfrm>
            <a:prstGeom prst="rect">
              <a:avLst/>
            </a:prstGeom>
            <a:noFill/>
          </p:spPr>
          <p:txBody>
            <a:bodyPr wrap="none" rtlCol="0">
              <a:spAutoFit/>
            </a:bodyPr>
            <a:lstStyle/>
            <a:p>
              <a:r>
                <a:rPr lang="en-US" sz="2400" dirty="0">
                  <a:solidFill>
                    <a:schemeClr val="bg1"/>
                  </a:solidFill>
                </a:rPr>
                <a:t>66 Licensed Beds</a:t>
              </a:r>
            </a:p>
          </p:txBody>
        </p:sp>
        <p:pic>
          <p:nvPicPr>
            <p:cNvPr id="92" name="Picture 91"/>
            <p:cNvPicPr>
              <a:picLocks noChangeAspect="1"/>
            </p:cNvPicPr>
            <p:nvPr/>
          </p:nvPicPr>
          <p:blipFill>
            <a:blip r:embed="rId13" cstate="screen">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1188052" y="4414829"/>
              <a:ext cx="254808" cy="254808"/>
            </a:xfrm>
            <a:prstGeom prst="rect">
              <a:avLst/>
            </a:prstGeom>
          </p:spPr>
        </p:pic>
      </p:grpSp>
      <p:grpSp>
        <p:nvGrpSpPr>
          <p:cNvPr id="95" name="Group 94"/>
          <p:cNvGrpSpPr/>
          <p:nvPr/>
        </p:nvGrpSpPr>
        <p:grpSpPr>
          <a:xfrm>
            <a:off x="2390092" y="4794398"/>
            <a:ext cx="2661994" cy="1099280"/>
            <a:chOff x="1188052" y="4304856"/>
            <a:chExt cx="2661994" cy="1099280"/>
          </a:xfrm>
        </p:grpSpPr>
        <p:pic>
          <p:nvPicPr>
            <p:cNvPr id="96" name="Picture 95"/>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1204624" y="5084578"/>
              <a:ext cx="221663" cy="221663"/>
            </a:xfrm>
            <a:prstGeom prst="rect">
              <a:avLst/>
            </a:prstGeom>
          </p:spPr>
        </p:pic>
        <p:sp>
          <p:nvSpPr>
            <p:cNvPr id="97" name="TextBox 96"/>
            <p:cNvSpPr txBox="1"/>
            <p:nvPr/>
          </p:nvSpPr>
          <p:spPr>
            <a:xfrm>
              <a:off x="1549416" y="4304856"/>
              <a:ext cx="941283" cy="461665"/>
            </a:xfrm>
            <a:prstGeom prst="rect">
              <a:avLst/>
            </a:prstGeom>
            <a:noFill/>
          </p:spPr>
          <p:txBody>
            <a:bodyPr wrap="none" rtlCol="0">
              <a:spAutoFit/>
            </a:bodyPr>
            <a:lstStyle/>
            <a:p>
              <a:r>
                <a:rPr lang="en-US" sz="2400" b="1" dirty="0">
                  <a:solidFill>
                    <a:schemeClr val="bg1"/>
                  </a:solidFill>
                </a:rPr>
                <a:t>Al Ain</a:t>
              </a:r>
            </a:p>
          </p:txBody>
        </p:sp>
        <p:pic>
          <p:nvPicPr>
            <p:cNvPr id="98" name="Picture 97"/>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1188052" y="4743032"/>
              <a:ext cx="254808" cy="254808"/>
            </a:xfrm>
            <a:prstGeom prst="rect">
              <a:avLst/>
            </a:prstGeom>
          </p:spPr>
        </p:pic>
        <p:sp>
          <p:nvSpPr>
            <p:cNvPr id="99" name="TextBox 98"/>
            <p:cNvSpPr txBox="1"/>
            <p:nvPr/>
          </p:nvSpPr>
          <p:spPr>
            <a:xfrm>
              <a:off x="1549416" y="4626383"/>
              <a:ext cx="1409745" cy="461665"/>
            </a:xfrm>
            <a:prstGeom prst="rect">
              <a:avLst/>
            </a:prstGeom>
            <a:noFill/>
          </p:spPr>
          <p:txBody>
            <a:bodyPr wrap="none" rtlCol="0">
              <a:spAutoFit/>
            </a:bodyPr>
            <a:lstStyle/>
            <a:p>
              <a:r>
                <a:rPr lang="en-US" sz="2400" dirty="0">
                  <a:solidFill>
                    <a:schemeClr val="bg1"/>
                  </a:solidFill>
                </a:rPr>
                <a:t>May 2013</a:t>
              </a:r>
            </a:p>
          </p:txBody>
        </p:sp>
        <p:sp>
          <p:nvSpPr>
            <p:cNvPr id="100" name="TextBox 99"/>
            <p:cNvSpPr txBox="1"/>
            <p:nvPr/>
          </p:nvSpPr>
          <p:spPr>
            <a:xfrm>
              <a:off x="1549416" y="4942471"/>
              <a:ext cx="2300630" cy="461665"/>
            </a:xfrm>
            <a:prstGeom prst="rect">
              <a:avLst/>
            </a:prstGeom>
            <a:noFill/>
          </p:spPr>
          <p:txBody>
            <a:bodyPr wrap="none" rtlCol="0">
              <a:spAutoFit/>
            </a:bodyPr>
            <a:lstStyle/>
            <a:p>
              <a:r>
                <a:rPr lang="en-US" sz="2400" dirty="0">
                  <a:solidFill>
                    <a:schemeClr val="bg1"/>
                  </a:solidFill>
                </a:rPr>
                <a:t>48 Licensed Beds</a:t>
              </a:r>
            </a:p>
          </p:txBody>
        </p:sp>
        <p:pic>
          <p:nvPicPr>
            <p:cNvPr id="101" name="Picture 100"/>
            <p:cNvPicPr>
              <a:picLocks noChangeAspect="1"/>
            </p:cNvPicPr>
            <p:nvPr/>
          </p:nvPicPr>
          <p:blipFill>
            <a:blip r:embed="rId13" cstate="screen">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1188052" y="4414829"/>
              <a:ext cx="254808" cy="254808"/>
            </a:xfrm>
            <a:prstGeom prst="rect">
              <a:avLst/>
            </a:prstGeom>
          </p:spPr>
        </p:pic>
      </p:grpSp>
      <p:pic>
        <p:nvPicPr>
          <p:cNvPr id="102" name="Picture 10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656020" y="4240122"/>
            <a:ext cx="4450424" cy="2104398"/>
          </a:xfrm>
          <a:prstGeom prst="rect">
            <a:avLst/>
          </a:prstGeom>
        </p:spPr>
      </p:pic>
      <p:pic>
        <p:nvPicPr>
          <p:cNvPr id="104" name="Picture 103"/>
          <p:cNvPicPr>
            <a:picLocks noChangeAspect="1"/>
          </p:cNvPicPr>
          <p:nvPr/>
        </p:nvPicPr>
        <p:blipFill rotWithShape="1">
          <a:blip r:embed="rId17" cstate="screen">
            <a:extLst>
              <a:ext uri="{28A0092B-C50C-407E-A947-70E740481C1C}">
                <a14:useLocalDpi xmlns:a14="http://schemas.microsoft.com/office/drawing/2010/main"/>
              </a:ext>
            </a:extLst>
          </a:blip>
          <a:srcRect t="9381" b="9777"/>
          <a:stretch/>
        </p:blipFill>
        <p:spPr>
          <a:xfrm>
            <a:off x="5656020" y="4240122"/>
            <a:ext cx="4450424" cy="2104398"/>
          </a:xfrm>
          <a:prstGeom prst="rect">
            <a:avLst/>
          </a:prstGeom>
        </p:spPr>
      </p:pic>
      <p:pic>
        <p:nvPicPr>
          <p:cNvPr id="103" name="Picture 102"/>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656020" y="4240122"/>
            <a:ext cx="4450424" cy="2104398"/>
          </a:xfrm>
          <a:prstGeom prst="rect">
            <a:avLst/>
          </a:prstGeom>
        </p:spPr>
      </p:pic>
      <p:grpSp>
        <p:nvGrpSpPr>
          <p:cNvPr id="43" name="Group 42"/>
          <p:cNvGrpSpPr/>
          <p:nvPr/>
        </p:nvGrpSpPr>
        <p:grpSpPr>
          <a:xfrm>
            <a:off x="2390092" y="4805270"/>
            <a:ext cx="2803636" cy="1305400"/>
            <a:chOff x="1188052" y="4304856"/>
            <a:chExt cx="2803636" cy="1305400"/>
          </a:xfrm>
        </p:grpSpPr>
        <p:pic>
          <p:nvPicPr>
            <p:cNvPr id="44" name="Picture 43"/>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1204624" y="5290698"/>
              <a:ext cx="221663" cy="221663"/>
            </a:xfrm>
            <a:prstGeom prst="rect">
              <a:avLst/>
            </a:prstGeom>
          </p:spPr>
        </p:pic>
        <p:sp>
          <p:nvSpPr>
            <p:cNvPr id="45" name="TextBox 44"/>
            <p:cNvSpPr txBox="1"/>
            <p:nvPr/>
          </p:nvSpPr>
          <p:spPr>
            <a:xfrm>
              <a:off x="1549416" y="4304856"/>
              <a:ext cx="2442272" cy="584775"/>
            </a:xfrm>
            <a:prstGeom prst="rect">
              <a:avLst/>
            </a:prstGeom>
            <a:noFill/>
          </p:spPr>
          <p:txBody>
            <a:bodyPr wrap="none" rtlCol="0">
              <a:spAutoFit/>
            </a:bodyPr>
            <a:lstStyle/>
            <a:p>
              <a:r>
                <a:rPr lang="en-US" b="1" dirty="0" err="1">
                  <a:solidFill>
                    <a:schemeClr val="bg1"/>
                  </a:solidFill>
                </a:rPr>
                <a:t>NMC</a:t>
              </a:r>
              <a:r>
                <a:rPr lang="en-US" b="1" dirty="0">
                  <a:solidFill>
                    <a:schemeClr val="bg1"/>
                  </a:solidFill>
                </a:rPr>
                <a:t> Royal Hospital </a:t>
              </a:r>
              <a:r>
                <a:rPr lang="en-US" b="1" dirty="0" err="1">
                  <a:solidFill>
                    <a:schemeClr val="bg1"/>
                  </a:solidFill>
                </a:rPr>
                <a:t>LTC</a:t>
              </a:r>
              <a:endParaRPr lang="en-US" b="1" dirty="0">
                <a:solidFill>
                  <a:schemeClr val="bg1"/>
                </a:solidFill>
              </a:endParaRPr>
            </a:p>
            <a:p>
              <a:r>
                <a:rPr lang="en-US" sz="1400" b="1" dirty="0">
                  <a:solidFill>
                    <a:schemeClr val="bg1"/>
                  </a:solidFill>
                </a:rPr>
                <a:t>Managed by </a:t>
              </a:r>
              <a:r>
                <a:rPr lang="en-US" sz="1400" b="1" dirty="0" err="1">
                  <a:solidFill>
                    <a:schemeClr val="bg1"/>
                  </a:solidFill>
                </a:rPr>
                <a:t>ProVita</a:t>
              </a:r>
              <a:endParaRPr lang="en-US" sz="1400" b="1" dirty="0">
                <a:solidFill>
                  <a:schemeClr val="bg1"/>
                </a:solidFill>
              </a:endParaRPr>
            </a:p>
          </p:txBody>
        </p:sp>
        <p:pic>
          <p:nvPicPr>
            <p:cNvPr id="46" name="Picture 45"/>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1188052" y="4949152"/>
              <a:ext cx="254808" cy="254808"/>
            </a:xfrm>
            <a:prstGeom prst="rect">
              <a:avLst/>
            </a:prstGeom>
          </p:spPr>
        </p:pic>
        <p:sp>
          <p:nvSpPr>
            <p:cNvPr id="47" name="TextBox 46"/>
            <p:cNvSpPr txBox="1"/>
            <p:nvPr/>
          </p:nvSpPr>
          <p:spPr>
            <a:xfrm>
              <a:off x="1549416" y="4832503"/>
              <a:ext cx="1409745" cy="461665"/>
            </a:xfrm>
            <a:prstGeom prst="rect">
              <a:avLst/>
            </a:prstGeom>
            <a:noFill/>
          </p:spPr>
          <p:txBody>
            <a:bodyPr wrap="none" rtlCol="0">
              <a:spAutoFit/>
            </a:bodyPr>
            <a:lstStyle/>
            <a:p>
              <a:r>
                <a:rPr lang="en-US" sz="2400" dirty="0">
                  <a:solidFill>
                    <a:schemeClr val="bg1"/>
                  </a:solidFill>
                </a:rPr>
                <a:t>May 2016</a:t>
              </a:r>
            </a:p>
          </p:txBody>
        </p:sp>
        <p:sp>
          <p:nvSpPr>
            <p:cNvPr id="48" name="TextBox 47"/>
            <p:cNvSpPr txBox="1"/>
            <p:nvPr/>
          </p:nvSpPr>
          <p:spPr>
            <a:xfrm>
              <a:off x="1549416" y="5148591"/>
              <a:ext cx="2300630" cy="461665"/>
            </a:xfrm>
            <a:prstGeom prst="rect">
              <a:avLst/>
            </a:prstGeom>
            <a:noFill/>
          </p:spPr>
          <p:txBody>
            <a:bodyPr wrap="none" rtlCol="0">
              <a:spAutoFit/>
            </a:bodyPr>
            <a:lstStyle/>
            <a:p>
              <a:r>
                <a:rPr lang="en-US" sz="2400" dirty="0">
                  <a:solidFill>
                    <a:schemeClr val="bg1"/>
                  </a:solidFill>
                </a:rPr>
                <a:t>26 Licensed Beds</a:t>
              </a:r>
            </a:p>
          </p:txBody>
        </p:sp>
        <p:pic>
          <p:nvPicPr>
            <p:cNvPr id="49" name="Picture 48"/>
            <p:cNvPicPr>
              <a:picLocks noChangeAspect="1"/>
            </p:cNvPicPr>
            <p:nvPr/>
          </p:nvPicPr>
          <p:blipFill>
            <a:blip r:embed="rId13" cstate="screen">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a:xfrm flipH="1">
              <a:off x="1188052" y="4414829"/>
              <a:ext cx="254808" cy="254808"/>
            </a:xfrm>
            <a:prstGeom prst="rect">
              <a:avLst/>
            </a:prstGeom>
          </p:spPr>
        </p:pic>
      </p:grpSp>
      <p:pic>
        <p:nvPicPr>
          <p:cNvPr id="57" name="Picture 56"/>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656021" y="4240123"/>
            <a:ext cx="4440859" cy="2096055"/>
          </a:xfrm>
          <a:prstGeom prst="rect">
            <a:avLst/>
          </a:prstGeom>
        </p:spPr>
      </p:pic>
      <p:pic>
        <p:nvPicPr>
          <p:cNvPr id="50" name="Picture 49"/>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662606" y="4240123"/>
            <a:ext cx="4434273" cy="2096055"/>
          </a:xfrm>
          <a:prstGeom prst="rect">
            <a:avLst/>
          </a:prstGeom>
        </p:spPr>
      </p:pic>
    </p:spTree>
    <p:extLst>
      <p:ext uri="{BB962C8B-B14F-4D97-AF65-F5344CB8AC3E}">
        <p14:creationId xmlns:p14="http://schemas.microsoft.com/office/powerpoint/2010/main" val="41686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60000" fill="hold" nodeType="withEffect">
                                      <p:stCondLst>
                                        <p:cond delay="0"/>
                                      </p:stCondLst>
                                      <p:childTnLst>
                                        <p:animScale>
                                          <p:cBhvr>
                                            <p:cTn id="6" dur="2000" fill="hold"/>
                                            <p:tgtEl>
                                              <p:spTgt spid="14"/>
                                            </p:tgtEl>
                                          </p:cBhvr>
                                          <p:by x="110000" y="110000"/>
                                        </p:animScale>
                                      </p:childTnLst>
                                    </p:cTn>
                                  </p:par>
                                  <p:par>
                                    <p:cTn id="7" presetID="10" presetClass="entr" presetSubtype="0" fill="hold" grpId="0" nodeType="withEffect">
                                      <p:stCondLst>
                                        <p:cond delay="6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6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0" nodeType="withEffect">
                                      <p:stCondLst>
                                        <p:cond delay="60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 presetClass="entr" presetSubtype="8" fill="hold" nodeType="withEffect" p14:presetBounceEnd="60000">
                                      <p:stCondLst>
                                        <p:cond delay="1200"/>
                                      </p:stCondLst>
                                      <p:childTnLst>
                                        <p:set>
                                          <p:cBhvr>
                                            <p:cTn id="17" dur="1" fill="hold">
                                              <p:stCondLst>
                                                <p:cond delay="0"/>
                                              </p:stCondLst>
                                            </p:cTn>
                                            <p:tgtEl>
                                              <p:spTgt spid="54"/>
                                            </p:tgtEl>
                                            <p:attrNameLst>
                                              <p:attrName>style.visibility</p:attrName>
                                            </p:attrNameLst>
                                          </p:cBhvr>
                                          <p:to>
                                            <p:strVal val="visible"/>
                                          </p:to>
                                        </p:set>
                                        <p:anim calcmode="lin" valueType="num" p14:bounceEnd="60000">
                                          <p:cBhvr additive="base">
                                            <p:cTn id="18" dur="500" fill="hold"/>
                                            <p:tgtEl>
                                              <p:spTgt spid="54"/>
                                            </p:tgtEl>
                                            <p:attrNameLst>
                                              <p:attrName>ppt_x</p:attrName>
                                            </p:attrNameLst>
                                          </p:cBhvr>
                                          <p:tavLst>
                                            <p:tav tm="0">
                                              <p:val>
                                                <p:strVal val="0-#ppt_w/2"/>
                                              </p:val>
                                            </p:tav>
                                            <p:tav tm="100000">
                                              <p:val>
                                                <p:strVal val="#ppt_x"/>
                                              </p:val>
                                            </p:tav>
                                          </p:tavLst>
                                        </p:anim>
                                        <p:anim calcmode="lin" valueType="num" p14:bounceEnd="60000">
                                          <p:cBhvr additive="base">
                                            <p:cTn id="19" dur="500" fill="hold"/>
                                            <p:tgtEl>
                                              <p:spTgt spid="5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60000">
                                      <p:stCondLst>
                                        <p:cond delay="1200"/>
                                      </p:stCondLst>
                                      <p:childTnLst>
                                        <p:set>
                                          <p:cBhvr>
                                            <p:cTn id="21" dur="1" fill="hold">
                                              <p:stCondLst>
                                                <p:cond delay="0"/>
                                              </p:stCondLst>
                                            </p:cTn>
                                            <p:tgtEl>
                                              <p:spTgt spid="55"/>
                                            </p:tgtEl>
                                            <p:attrNameLst>
                                              <p:attrName>style.visibility</p:attrName>
                                            </p:attrNameLst>
                                          </p:cBhvr>
                                          <p:to>
                                            <p:strVal val="visible"/>
                                          </p:to>
                                        </p:set>
                                        <p:anim calcmode="lin" valueType="num" p14:bounceEnd="60000">
                                          <p:cBhvr additive="base">
                                            <p:cTn id="22" dur="500" fill="hold"/>
                                            <p:tgtEl>
                                              <p:spTgt spid="55"/>
                                            </p:tgtEl>
                                            <p:attrNameLst>
                                              <p:attrName>ppt_x</p:attrName>
                                            </p:attrNameLst>
                                          </p:cBhvr>
                                          <p:tavLst>
                                            <p:tav tm="0">
                                              <p:val>
                                                <p:strVal val="1+#ppt_w/2"/>
                                              </p:val>
                                            </p:tav>
                                            <p:tav tm="100000">
                                              <p:val>
                                                <p:strVal val="#ppt_x"/>
                                              </p:val>
                                            </p:tav>
                                          </p:tavLst>
                                        </p:anim>
                                        <p:anim calcmode="lin" valueType="num" p14:bounceEnd="60000">
                                          <p:cBhvr additive="base">
                                            <p:cTn id="23" dur="500" fill="hold"/>
                                            <p:tgtEl>
                                              <p:spTgt spid="5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60000">
                                      <p:stCondLst>
                                        <p:cond delay="1300"/>
                                      </p:stCondLst>
                                      <p:childTnLst>
                                        <p:set>
                                          <p:cBhvr>
                                            <p:cTn id="25" dur="1" fill="hold">
                                              <p:stCondLst>
                                                <p:cond delay="0"/>
                                              </p:stCondLst>
                                            </p:cTn>
                                            <p:tgtEl>
                                              <p:spTgt spid="83"/>
                                            </p:tgtEl>
                                            <p:attrNameLst>
                                              <p:attrName>style.visibility</p:attrName>
                                            </p:attrNameLst>
                                          </p:cBhvr>
                                          <p:to>
                                            <p:strVal val="visible"/>
                                          </p:to>
                                        </p:set>
                                        <p:anim calcmode="lin" valueType="num" p14:bounceEnd="60000">
                                          <p:cBhvr additive="base">
                                            <p:cTn id="26" dur="500" fill="hold"/>
                                            <p:tgtEl>
                                              <p:spTgt spid="83"/>
                                            </p:tgtEl>
                                            <p:attrNameLst>
                                              <p:attrName>ppt_x</p:attrName>
                                            </p:attrNameLst>
                                          </p:cBhvr>
                                          <p:tavLst>
                                            <p:tav tm="0">
                                              <p:val>
                                                <p:strVal val="1+#ppt_w/2"/>
                                              </p:val>
                                            </p:tav>
                                            <p:tav tm="100000">
                                              <p:val>
                                                <p:strVal val="#ppt_x"/>
                                              </p:val>
                                            </p:tav>
                                          </p:tavLst>
                                        </p:anim>
                                        <p:anim calcmode="lin" valueType="num" p14:bounceEnd="60000">
                                          <p:cBhvr additive="base">
                                            <p:cTn id="27"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64" presetClass="path" presetSubtype="0" decel="100000" fill="hold" nodeType="withEffect">
                                      <p:stCondLst>
                                        <p:cond delay="0"/>
                                      </p:stCondLst>
                                      <p:childTnLst>
                                        <p:animMotion origin="layout" path="M -3.05556E-6 2.22222E-6 L -3.05556E-6 -0.16991 " pathEditMode="relative" rAng="0" ptsTypes="AA">
                                          <p:cBhvr>
                                            <p:cTn id="35" dur="500" fill="hold"/>
                                            <p:tgtEl>
                                              <p:spTgt spid="54"/>
                                            </p:tgtEl>
                                            <p:attrNameLst>
                                              <p:attrName>ppt_x</p:attrName>
                                              <p:attrName>ppt_y</p:attrName>
                                            </p:attrNameLst>
                                          </p:cBhvr>
                                          <p:rCtr x="0" y="-8495"/>
                                        </p:animMotion>
                                      </p:childTnLst>
                                    </p:cTn>
                                  </p:par>
                                  <p:par>
                                    <p:cTn id="36" presetID="64" presetClass="path" presetSubtype="0" decel="100000" fill="hold" nodeType="withEffect">
                                      <p:stCondLst>
                                        <p:cond delay="100"/>
                                      </p:stCondLst>
                                      <p:childTnLst>
                                        <p:animMotion origin="layout" path="M -4.44444E-6 3.7037E-7 L -4.44444E-6 -0.18125 " pathEditMode="relative" rAng="0" ptsTypes="AA">
                                          <p:cBhvr>
                                            <p:cTn id="37" dur="500" fill="hold"/>
                                            <p:tgtEl>
                                              <p:spTgt spid="55"/>
                                            </p:tgtEl>
                                            <p:attrNameLst>
                                              <p:attrName>ppt_x</p:attrName>
                                              <p:attrName>ppt_y</p:attrName>
                                            </p:attrNameLst>
                                          </p:cBhvr>
                                          <p:rCtr x="0" y="-9074"/>
                                        </p:animMotion>
                                      </p:childTnLst>
                                    </p:cTn>
                                  </p:par>
                                  <p:par>
                                    <p:cTn id="38" presetID="64" presetClass="path" presetSubtype="0" decel="100000" fill="hold" nodeType="withEffect">
                                      <p:stCondLst>
                                        <p:cond delay="100"/>
                                      </p:stCondLst>
                                      <p:childTnLst>
                                        <p:animMotion origin="layout" path="M 4.16667E-6 2.96296E-6 L 4.16667E-6 -0.17477 " pathEditMode="relative" rAng="0" ptsTypes="AA">
                                          <p:cBhvr>
                                            <p:cTn id="39" dur="500" fill="hold"/>
                                            <p:tgtEl>
                                              <p:spTgt spid="83"/>
                                            </p:tgtEl>
                                            <p:attrNameLst>
                                              <p:attrName>ppt_x</p:attrName>
                                              <p:attrName>ppt_y</p:attrName>
                                            </p:attrNameLst>
                                          </p:cBhvr>
                                          <p:rCtr x="0" y="-8750"/>
                                        </p:animMotion>
                                      </p:childTnLst>
                                    </p:cTn>
                                  </p:par>
                                  <p:par>
                                    <p:cTn id="40" presetID="2" presetClass="entr" presetSubtype="8" fill="hold" nodeType="withEffect" p14:presetBounceEnd="60000">
                                      <p:stCondLst>
                                        <p:cond delay="300"/>
                                      </p:stCondLst>
                                      <p:childTnLst>
                                        <p:set>
                                          <p:cBhvr>
                                            <p:cTn id="41" dur="1" fill="hold">
                                              <p:stCondLst>
                                                <p:cond delay="0"/>
                                              </p:stCondLst>
                                            </p:cTn>
                                            <p:tgtEl>
                                              <p:spTgt spid="93"/>
                                            </p:tgtEl>
                                            <p:attrNameLst>
                                              <p:attrName>style.visibility</p:attrName>
                                            </p:attrNameLst>
                                          </p:cBhvr>
                                          <p:to>
                                            <p:strVal val="visible"/>
                                          </p:to>
                                        </p:set>
                                        <p:anim calcmode="lin" valueType="num" p14:bounceEnd="60000">
                                          <p:cBhvr additive="base">
                                            <p:cTn id="42" dur="500" fill="hold"/>
                                            <p:tgtEl>
                                              <p:spTgt spid="93"/>
                                            </p:tgtEl>
                                            <p:attrNameLst>
                                              <p:attrName>ppt_x</p:attrName>
                                            </p:attrNameLst>
                                          </p:cBhvr>
                                          <p:tavLst>
                                            <p:tav tm="0">
                                              <p:val>
                                                <p:strVal val="0-#ppt_w/2"/>
                                              </p:val>
                                            </p:tav>
                                            <p:tav tm="100000">
                                              <p:val>
                                                <p:strVal val="#ppt_x"/>
                                              </p:val>
                                            </p:tav>
                                          </p:tavLst>
                                        </p:anim>
                                        <p:anim calcmode="lin" valueType="num" p14:bounceEnd="60000">
                                          <p:cBhvr additive="base">
                                            <p:cTn id="43" dur="500" fill="hold"/>
                                            <p:tgtEl>
                                              <p:spTgt spid="93"/>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14:presetBounceEnd="60000">
                                      <p:stCondLst>
                                        <p:cond delay="300"/>
                                      </p:stCondLst>
                                      <p:childTnLst>
                                        <p:set>
                                          <p:cBhvr>
                                            <p:cTn id="45" dur="1" fill="hold">
                                              <p:stCondLst>
                                                <p:cond delay="0"/>
                                              </p:stCondLst>
                                            </p:cTn>
                                            <p:tgtEl>
                                              <p:spTgt spid="84"/>
                                            </p:tgtEl>
                                            <p:attrNameLst>
                                              <p:attrName>style.visibility</p:attrName>
                                            </p:attrNameLst>
                                          </p:cBhvr>
                                          <p:to>
                                            <p:strVal val="visible"/>
                                          </p:to>
                                        </p:set>
                                        <p:anim calcmode="lin" valueType="num" p14:bounceEnd="60000">
                                          <p:cBhvr additive="base">
                                            <p:cTn id="46" dur="500" fill="hold"/>
                                            <p:tgtEl>
                                              <p:spTgt spid="84"/>
                                            </p:tgtEl>
                                            <p:attrNameLst>
                                              <p:attrName>ppt_x</p:attrName>
                                            </p:attrNameLst>
                                          </p:cBhvr>
                                          <p:tavLst>
                                            <p:tav tm="0">
                                              <p:val>
                                                <p:strVal val="1+#ppt_w/2"/>
                                              </p:val>
                                            </p:tav>
                                            <p:tav tm="100000">
                                              <p:val>
                                                <p:strVal val="#ppt_x"/>
                                              </p:val>
                                            </p:tav>
                                          </p:tavLst>
                                        </p:anim>
                                        <p:anim calcmode="lin" valueType="num" p14:bounceEnd="60000">
                                          <p:cBhvr additive="base">
                                            <p:cTn id="47" dur="500" fill="hold"/>
                                            <p:tgtEl>
                                              <p:spTgt spid="84"/>
                                            </p:tgtEl>
                                            <p:attrNameLst>
                                              <p:attrName>ppt_y</p:attrName>
                                            </p:attrNameLst>
                                          </p:cBhvr>
                                          <p:tavLst>
                                            <p:tav tm="0">
                                              <p:val>
                                                <p:strVal val="#ppt_y"/>
                                              </p:val>
                                            </p:tav>
                                            <p:tav tm="100000">
                                              <p:val>
                                                <p:strVal val="#ppt_y"/>
                                              </p:val>
                                            </p:tav>
                                          </p:tavLst>
                                        </p:anim>
                                      </p:childTnLst>
                                    </p:cTn>
                                  </p:par>
                                  <p:par>
                                    <p:cTn id="48" presetID="10" presetClass="entr" presetSubtype="0" fill="hold" nodeType="withEffect">
                                      <p:stCondLst>
                                        <p:cond delay="360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500"/>
                                            <p:tgtEl>
                                              <p:spTgt spid="85"/>
                                            </p:tgtEl>
                                          </p:cBhvr>
                                        </p:animEffect>
                                      </p:childTnLst>
                                    </p:cTn>
                                  </p:par>
                                  <p:par>
                                    <p:cTn id="51" presetID="10" presetClass="exit" presetSubtype="0" fill="hold" nodeType="withEffect">
                                      <p:stCondLst>
                                        <p:cond delay="4100"/>
                                      </p:stCondLst>
                                      <p:childTnLst>
                                        <p:animEffect transition="out" filter="fade">
                                          <p:cBhvr>
                                            <p:cTn id="52" dur="500"/>
                                            <p:tgtEl>
                                              <p:spTgt spid="84"/>
                                            </p:tgtEl>
                                          </p:cBhvr>
                                        </p:animEffect>
                                        <p:set>
                                          <p:cBhvr>
                                            <p:cTn id="53" dur="1" fill="hold">
                                              <p:stCondLst>
                                                <p:cond delay="499"/>
                                              </p:stCondLst>
                                            </p:cTn>
                                            <p:tgtEl>
                                              <p:spTgt spid="8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8" accel="100000" fill="hold" nodeType="clickEffect">
                                      <p:stCondLst>
                                        <p:cond delay="0"/>
                                      </p:stCondLst>
                                      <p:childTnLst>
                                        <p:anim calcmode="lin" valueType="num">
                                          <p:cBhvr additive="base">
                                            <p:cTn id="57" dur="500"/>
                                            <p:tgtEl>
                                              <p:spTgt spid="93"/>
                                            </p:tgtEl>
                                            <p:attrNameLst>
                                              <p:attrName>ppt_x</p:attrName>
                                            </p:attrNameLst>
                                          </p:cBhvr>
                                          <p:tavLst>
                                            <p:tav tm="0">
                                              <p:val>
                                                <p:strVal val="ppt_x"/>
                                              </p:val>
                                            </p:tav>
                                            <p:tav tm="100000">
                                              <p:val>
                                                <p:strVal val="0-ppt_w/2"/>
                                              </p:val>
                                            </p:tav>
                                          </p:tavLst>
                                        </p:anim>
                                        <p:anim calcmode="lin" valueType="num">
                                          <p:cBhvr additive="base">
                                            <p:cTn id="58" dur="500"/>
                                            <p:tgtEl>
                                              <p:spTgt spid="93"/>
                                            </p:tgtEl>
                                            <p:attrNameLst>
                                              <p:attrName>ppt_y</p:attrName>
                                            </p:attrNameLst>
                                          </p:cBhvr>
                                          <p:tavLst>
                                            <p:tav tm="0">
                                              <p:val>
                                                <p:strVal val="ppt_y"/>
                                              </p:val>
                                            </p:tav>
                                            <p:tav tm="100000">
                                              <p:val>
                                                <p:strVal val="ppt_y"/>
                                              </p:val>
                                            </p:tav>
                                          </p:tavLst>
                                        </p:anim>
                                        <p:set>
                                          <p:cBhvr>
                                            <p:cTn id="59" dur="1" fill="hold">
                                              <p:stCondLst>
                                                <p:cond delay="499"/>
                                              </p:stCondLst>
                                            </p:cTn>
                                            <p:tgtEl>
                                              <p:spTgt spid="93"/>
                                            </p:tgtEl>
                                            <p:attrNameLst>
                                              <p:attrName>style.visibility</p:attrName>
                                            </p:attrNameLst>
                                          </p:cBhvr>
                                          <p:to>
                                            <p:strVal val="hidden"/>
                                          </p:to>
                                        </p:set>
                                      </p:childTnLst>
                                    </p:cTn>
                                  </p:par>
                                  <p:par>
                                    <p:cTn id="60" presetID="2" presetClass="exit" presetSubtype="2" accel="100000" fill="hold" nodeType="withEffect">
                                      <p:stCondLst>
                                        <p:cond delay="0"/>
                                      </p:stCondLst>
                                      <p:childTnLst>
                                        <p:anim calcmode="lin" valueType="num">
                                          <p:cBhvr additive="base">
                                            <p:cTn id="61" dur="500"/>
                                            <p:tgtEl>
                                              <p:spTgt spid="85"/>
                                            </p:tgtEl>
                                            <p:attrNameLst>
                                              <p:attrName>ppt_x</p:attrName>
                                            </p:attrNameLst>
                                          </p:cBhvr>
                                          <p:tavLst>
                                            <p:tav tm="0">
                                              <p:val>
                                                <p:strVal val="ppt_x"/>
                                              </p:val>
                                            </p:tav>
                                            <p:tav tm="100000">
                                              <p:val>
                                                <p:strVal val="1+ppt_w/2"/>
                                              </p:val>
                                            </p:tav>
                                          </p:tavLst>
                                        </p:anim>
                                        <p:anim calcmode="lin" valueType="num">
                                          <p:cBhvr additive="base">
                                            <p:cTn id="62" dur="500"/>
                                            <p:tgtEl>
                                              <p:spTgt spid="85"/>
                                            </p:tgtEl>
                                            <p:attrNameLst>
                                              <p:attrName>ppt_y</p:attrName>
                                            </p:attrNameLst>
                                          </p:cBhvr>
                                          <p:tavLst>
                                            <p:tav tm="0">
                                              <p:val>
                                                <p:strVal val="ppt_y"/>
                                              </p:val>
                                            </p:tav>
                                            <p:tav tm="100000">
                                              <p:val>
                                                <p:strVal val="ppt_y"/>
                                              </p:val>
                                            </p:tav>
                                          </p:tavLst>
                                        </p:anim>
                                        <p:set>
                                          <p:cBhvr>
                                            <p:cTn id="63" dur="1" fill="hold">
                                              <p:stCondLst>
                                                <p:cond delay="499"/>
                                              </p:stCondLst>
                                            </p:cTn>
                                            <p:tgtEl>
                                              <p:spTgt spid="85"/>
                                            </p:tgtEl>
                                            <p:attrNameLst>
                                              <p:attrName>style.visibility</p:attrName>
                                            </p:attrNameLst>
                                          </p:cBhvr>
                                          <p:to>
                                            <p:strVal val="hidden"/>
                                          </p:to>
                                        </p:set>
                                      </p:childTnLst>
                                    </p:cTn>
                                  </p:par>
                                  <p:par>
                                    <p:cTn id="64" presetID="2" presetClass="entr" presetSubtype="8" fill="hold" nodeType="withEffect" p14:presetBounceEnd="60000">
                                      <p:stCondLst>
                                        <p:cond delay="400"/>
                                      </p:stCondLst>
                                      <p:childTnLst>
                                        <p:set>
                                          <p:cBhvr>
                                            <p:cTn id="65" dur="1" fill="hold">
                                              <p:stCondLst>
                                                <p:cond delay="0"/>
                                              </p:stCondLst>
                                            </p:cTn>
                                            <p:tgtEl>
                                              <p:spTgt spid="95"/>
                                            </p:tgtEl>
                                            <p:attrNameLst>
                                              <p:attrName>style.visibility</p:attrName>
                                            </p:attrNameLst>
                                          </p:cBhvr>
                                          <p:to>
                                            <p:strVal val="visible"/>
                                          </p:to>
                                        </p:set>
                                        <p:anim calcmode="lin" valueType="num" p14:bounceEnd="60000">
                                          <p:cBhvr additive="base">
                                            <p:cTn id="6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67" dur="500" fill="hold"/>
                                            <p:tgtEl>
                                              <p:spTgt spid="95"/>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14:presetBounceEnd="60000">
                                      <p:stCondLst>
                                        <p:cond delay="400"/>
                                      </p:stCondLst>
                                      <p:childTnLst>
                                        <p:set>
                                          <p:cBhvr>
                                            <p:cTn id="69" dur="1" fill="hold">
                                              <p:stCondLst>
                                                <p:cond delay="0"/>
                                              </p:stCondLst>
                                            </p:cTn>
                                            <p:tgtEl>
                                              <p:spTgt spid="102"/>
                                            </p:tgtEl>
                                            <p:attrNameLst>
                                              <p:attrName>style.visibility</p:attrName>
                                            </p:attrNameLst>
                                          </p:cBhvr>
                                          <p:to>
                                            <p:strVal val="visible"/>
                                          </p:to>
                                        </p:set>
                                        <p:anim calcmode="lin" valueType="num" p14:bounceEnd="60000">
                                          <p:cBhvr additive="base">
                                            <p:cTn id="70" dur="500" fill="hold"/>
                                            <p:tgtEl>
                                              <p:spTgt spid="102"/>
                                            </p:tgtEl>
                                            <p:attrNameLst>
                                              <p:attrName>ppt_x</p:attrName>
                                            </p:attrNameLst>
                                          </p:cBhvr>
                                          <p:tavLst>
                                            <p:tav tm="0">
                                              <p:val>
                                                <p:strVal val="1+#ppt_w/2"/>
                                              </p:val>
                                            </p:tav>
                                            <p:tav tm="100000">
                                              <p:val>
                                                <p:strVal val="#ppt_x"/>
                                              </p:val>
                                            </p:tav>
                                          </p:tavLst>
                                        </p:anim>
                                        <p:anim calcmode="lin" valueType="num" p14:bounceEnd="60000">
                                          <p:cBhvr additive="base">
                                            <p:cTn id="71" dur="500" fill="hold"/>
                                            <p:tgtEl>
                                              <p:spTgt spid="102"/>
                                            </p:tgtEl>
                                            <p:attrNameLst>
                                              <p:attrName>ppt_y</p:attrName>
                                            </p:attrNameLst>
                                          </p:cBhvr>
                                          <p:tavLst>
                                            <p:tav tm="0">
                                              <p:val>
                                                <p:strVal val="#ppt_y"/>
                                              </p:val>
                                            </p:tav>
                                            <p:tav tm="100000">
                                              <p:val>
                                                <p:strVal val="#ppt_y"/>
                                              </p:val>
                                            </p:tav>
                                          </p:tavLst>
                                        </p:anim>
                                      </p:childTnLst>
                                    </p:cTn>
                                  </p:par>
                                  <p:par>
                                    <p:cTn id="72" presetID="10" presetClass="entr" presetSubtype="0" fill="hold" nodeType="withEffect">
                                      <p:stCondLst>
                                        <p:cond delay="2000"/>
                                      </p:stCondLst>
                                      <p:childTnLst>
                                        <p:set>
                                          <p:cBhvr>
                                            <p:cTn id="73" dur="1" fill="hold">
                                              <p:stCondLst>
                                                <p:cond delay="0"/>
                                              </p:stCondLst>
                                            </p:cTn>
                                            <p:tgtEl>
                                              <p:spTgt spid="104"/>
                                            </p:tgtEl>
                                            <p:attrNameLst>
                                              <p:attrName>style.visibility</p:attrName>
                                            </p:attrNameLst>
                                          </p:cBhvr>
                                          <p:to>
                                            <p:strVal val="visible"/>
                                          </p:to>
                                        </p:set>
                                        <p:animEffect transition="in" filter="fade">
                                          <p:cBhvr>
                                            <p:cTn id="74" dur="500"/>
                                            <p:tgtEl>
                                              <p:spTgt spid="104"/>
                                            </p:tgtEl>
                                          </p:cBhvr>
                                        </p:animEffect>
                                      </p:childTnLst>
                                    </p:cTn>
                                  </p:par>
                                  <p:par>
                                    <p:cTn id="75" presetID="10" presetClass="entr" presetSubtype="0" fill="hold" nodeType="withEffect">
                                      <p:stCondLst>
                                        <p:cond delay="4000"/>
                                      </p:stCondLst>
                                      <p:childTnLst>
                                        <p:set>
                                          <p:cBhvr>
                                            <p:cTn id="76" dur="1" fill="hold">
                                              <p:stCondLst>
                                                <p:cond delay="0"/>
                                              </p:stCondLst>
                                            </p:cTn>
                                            <p:tgtEl>
                                              <p:spTgt spid="103"/>
                                            </p:tgtEl>
                                            <p:attrNameLst>
                                              <p:attrName>style.visibility</p:attrName>
                                            </p:attrNameLst>
                                          </p:cBhvr>
                                          <p:to>
                                            <p:strVal val="visible"/>
                                          </p:to>
                                        </p:set>
                                        <p:animEffect transition="in" filter="fade">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xit" presetSubtype="8" accel="100000" fill="hold" nodeType="clickEffect">
                                      <p:stCondLst>
                                        <p:cond delay="0"/>
                                      </p:stCondLst>
                                      <p:childTnLst>
                                        <p:anim calcmode="lin" valueType="num">
                                          <p:cBhvr additive="base">
                                            <p:cTn id="81" dur="500"/>
                                            <p:tgtEl>
                                              <p:spTgt spid="95"/>
                                            </p:tgtEl>
                                            <p:attrNameLst>
                                              <p:attrName>ppt_x</p:attrName>
                                            </p:attrNameLst>
                                          </p:cBhvr>
                                          <p:tavLst>
                                            <p:tav tm="0">
                                              <p:val>
                                                <p:strVal val="ppt_x"/>
                                              </p:val>
                                            </p:tav>
                                            <p:tav tm="100000">
                                              <p:val>
                                                <p:strVal val="0-ppt_w/2"/>
                                              </p:val>
                                            </p:tav>
                                          </p:tavLst>
                                        </p:anim>
                                        <p:anim calcmode="lin" valueType="num">
                                          <p:cBhvr additive="base">
                                            <p:cTn id="82" dur="500"/>
                                            <p:tgtEl>
                                              <p:spTgt spid="95"/>
                                            </p:tgtEl>
                                            <p:attrNameLst>
                                              <p:attrName>ppt_y</p:attrName>
                                            </p:attrNameLst>
                                          </p:cBhvr>
                                          <p:tavLst>
                                            <p:tav tm="0">
                                              <p:val>
                                                <p:strVal val="ppt_y"/>
                                              </p:val>
                                            </p:tav>
                                            <p:tav tm="100000">
                                              <p:val>
                                                <p:strVal val="ppt_y"/>
                                              </p:val>
                                            </p:tav>
                                          </p:tavLst>
                                        </p:anim>
                                        <p:set>
                                          <p:cBhvr>
                                            <p:cTn id="83" dur="1" fill="hold">
                                              <p:stCondLst>
                                                <p:cond delay="499"/>
                                              </p:stCondLst>
                                            </p:cTn>
                                            <p:tgtEl>
                                              <p:spTgt spid="95"/>
                                            </p:tgtEl>
                                            <p:attrNameLst>
                                              <p:attrName>style.visibility</p:attrName>
                                            </p:attrNameLst>
                                          </p:cBhvr>
                                          <p:to>
                                            <p:strVal val="hidden"/>
                                          </p:to>
                                        </p:set>
                                      </p:childTnLst>
                                    </p:cTn>
                                  </p:par>
                                  <p:par>
                                    <p:cTn id="84" presetID="2" presetClass="exit" presetSubtype="2" accel="100000" fill="hold" nodeType="withEffect">
                                      <p:stCondLst>
                                        <p:cond delay="0"/>
                                      </p:stCondLst>
                                      <p:childTnLst>
                                        <p:anim calcmode="lin" valueType="num">
                                          <p:cBhvr additive="base">
                                            <p:cTn id="85" dur="500"/>
                                            <p:tgtEl>
                                              <p:spTgt spid="103"/>
                                            </p:tgtEl>
                                            <p:attrNameLst>
                                              <p:attrName>ppt_x</p:attrName>
                                            </p:attrNameLst>
                                          </p:cBhvr>
                                          <p:tavLst>
                                            <p:tav tm="0">
                                              <p:val>
                                                <p:strVal val="ppt_x"/>
                                              </p:val>
                                            </p:tav>
                                            <p:tav tm="100000">
                                              <p:val>
                                                <p:strVal val="1+ppt_w/2"/>
                                              </p:val>
                                            </p:tav>
                                          </p:tavLst>
                                        </p:anim>
                                        <p:anim calcmode="lin" valueType="num">
                                          <p:cBhvr additive="base">
                                            <p:cTn id="86" dur="500"/>
                                            <p:tgtEl>
                                              <p:spTgt spid="103"/>
                                            </p:tgtEl>
                                            <p:attrNameLst>
                                              <p:attrName>ppt_y</p:attrName>
                                            </p:attrNameLst>
                                          </p:cBhvr>
                                          <p:tavLst>
                                            <p:tav tm="0">
                                              <p:val>
                                                <p:strVal val="ppt_y"/>
                                              </p:val>
                                            </p:tav>
                                            <p:tav tm="100000">
                                              <p:val>
                                                <p:strVal val="ppt_y"/>
                                              </p:val>
                                            </p:tav>
                                          </p:tavLst>
                                        </p:anim>
                                        <p:set>
                                          <p:cBhvr>
                                            <p:cTn id="87" dur="1" fill="hold">
                                              <p:stCondLst>
                                                <p:cond delay="499"/>
                                              </p:stCondLst>
                                            </p:cTn>
                                            <p:tgtEl>
                                              <p:spTgt spid="103"/>
                                            </p:tgtEl>
                                            <p:attrNameLst>
                                              <p:attrName>style.visibility</p:attrName>
                                            </p:attrNameLst>
                                          </p:cBhvr>
                                          <p:to>
                                            <p:strVal val="hidden"/>
                                          </p:to>
                                        </p:set>
                                      </p:childTnLst>
                                    </p:cTn>
                                  </p:par>
                                  <p:par>
                                    <p:cTn id="88" presetID="2" presetClass="exit" presetSubtype="2" accel="100000" fill="hold" nodeType="withEffect">
                                      <p:stCondLst>
                                        <p:cond delay="0"/>
                                      </p:stCondLst>
                                      <p:childTnLst>
                                        <p:anim calcmode="lin" valueType="num">
                                          <p:cBhvr additive="base">
                                            <p:cTn id="89" dur="500"/>
                                            <p:tgtEl>
                                              <p:spTgt spid="104"/>
                                            </p:tgtEl>
                                            <p:attrNameLst>
                                              <p:attrName>ppt_x</p:attrName>
                                            </p:attrNameLst>
                                          </p:cBhvr>
                                          <p:tavLst>
                                            <p:tav tm="0">
                                              <p:val>
                                                <p:strVal val="ppt_x"/>
                                              </p:val>
                                            </p:tav>
                                            <p:tav tm="100000">
                                              <p:val>
                                                <p:strVal val="1+ppt_w/2"/>
                                              </p:val>
                                            </p:tav>
                                          </p:tavLst>
                                        </p:anim>
                                        <p:anim calcmode="lin" valueType="num">
                                          <p:cBhvr additive="base">
                                            <p:cTn id="90" dur="500"/>
                                            <p:tgtEl>
                                              <p:spTgt spid="104"/>
                                            </p:tgtEl>
                                            <p:attrNameLst>
                                              <p:attrName>ppt_y</p:attrName>
                                            </p:attrNameLst>
                                          </p:cBhvr>
                                          <p:tavLst>
                                            <p:tav tm="0">
                                              <p:val>
                                                <p:strVal val="ppt_y"/>
                                              </p:val>
                                            </p:tav>
                                            <p:tav tm="100000">
                                              <p:val>
                                                <p:strVal val="ppt_y"/>
                                              </p:val>
                                            </p:tav>
                                          </p:tavLst>
                                        </p:anim>
                                        <p:set>
                                          <p:cBhvr>
                                            <p:cTn id="91" dur="1" fill="hold">
                                              <p:stCondLst>
                                                <p:cond delay="499"/>
                                              </p:stCondLst>
                                            </p:cTn>
                                            <p:tgtEl>
                                              <p:spTgt spid="104"/>
                                            </p:tgtEl>
                                            <p:attrNameLst>
                                              <p:attrName>style.visibility</p:attrName>
                                            </p:attrNameLst>
                                          </p:cBhvr>
                                          <p:to>
                                            <p:strVal val="hidden"/>
                                          </p:to>
                                        </p:set>
                                      </p:childTnLst>
                                    </p:cTn>
                                  </p:par>
                                  <p:par>
                                    <p:cTn id="92" presetID="2" presetClass="exit" presetSubtype="2" accel="100000" fill="hold" nodeType="withEffect">
                                      <p:stCondLst>
                                        <p:cond delay="0"/>
                                      </p:stCondLst>
                                      <p:childTnLst>
                                        <p:anim calcmode="lin" valueType="num">
                                          <p:cBhvr additive="base">
                                            <p:cTn id="93" dur="500"/>
                                            <p:tgtEl>
                                              <p:spTgt spid="102"/>
                                            </p:tgtEl>
                                            <p:attrNameLst>
                                              <p:attrName>ppt_x</p:attrName>
                                            </p:attrNameLst>
                                          </p:cBhvr>
                                          <p:tavLst>
                                            <p:tav tm="0">
                                              <p:val>
                                                <p:strVal val="ppt_x"/>
                                              </p:val>
                                            </p:tav>
                                            <p:tav tm="100000">
                                              <p:val>
                                                <p:strVal val="1+ppt_w/2"/>
                                              </p:val>
                                            </p:tav>
                                          </p:tavLst>
                                        </p:anim>
                                        <p:anim calcmode="lin" valueType="num">
                                          <p:cBhvr additive="base">
                                            <p:cTn id="94" dur="500"/>
                                            <p:tgtEl>
                                              <p:spTgt spid="102"/>
                                            </p:tgtEl>
                                            <p:attrNameLst>
                                              <p:attrName>ppt_y</p:attrName>
                                            </p:attrNameLst>
                                          </p:cBhvr>
                                          <p:tavLst>
                                            <p:tav tm="0">
                                              <p:val>
                                                <p:strVal val="ppt_y"/>
                                              </p:val>
                                            </p:tav>
                                            <p:tav tm="100000">
                                              <p:val>
                                                <p:strVal val="ppt_y"/>
                                              </p:val>
                                            </p:tav>
                                          </p:tavLst>
                                        </p:anim>
                                        <p:set>
                                          <p:cBhvr>
                                            <p:cTn id="95" dur="1" fill="hold">
                                              <p:stCondLst>
                                                <p:cond delay="499"/>
                                              </p:stCondLst>
                                            </p:cTn>
                                            <p:tgtEl>
                                              <p:spTgt spid="102"/>
                                            </p:tgtEl>
                                            <p:attrNameLst>
                                              <p:attrName>style.visibility</p:attrName>
                                            </p:attrNameLst>
                                          </p:cBhvr>
                                          <p:to>
                                            <p:strVal val="hidden"/>
                                          </p:to>
                                        </p:set>
                                      </p:childTnLst>
                                    </p:cTn>
                                  </p:par>
                                  <p:par>
                                    <p:cTn id="96" presetID="2" presetClass="entr" presetSubtype="8" fill="hold" nodeType="withEffect" p14:presetBounceEnd="60000">
                                      <p:stCondLst>
                                        <p:cond delay="400"/>
                                      </p:stCondLst>
                                      <p:childTnLst>
                                        <p:set>
                                          <p:cBhvr>
                                            <p:cTn id="97" dur="1" fill="hold">
                                              <p:stCondLst>
                                                <p:cond delay="0"/>
                                              </p:stCondLst>
                                            </p:cTn>
                                            <p:tgtEl>
                                              <p:spTgt spid="43"/>
                                            </p:tgtEl>
                                            <p:attrNameLst>
                                              <p:attrName>style.visibility</p:attrName>
                                            </p:attrNameLst>
                                          </p:cBhvr>
                                          <p:to>
                                            <p:strVal val="visible"/>
                                          </p:to>
                                        </p:set>
                                        <p:anim calcmode="lin" valueType="num" p14:bounceEnd="60000">
                                          <p:cBhvr additive="base">
                                            <p:cTn id="98" dur="500" fill="hold"/>
                                            <p:tgtEl>
                                              <p:spTgt spid="43"/>
                                            </p:tgtEl>
                                            <p:attrNameLst>
                                              <p:attrName>ppt_x</p:attrName>
                                            </p:attrNameLst>
                                          </p:cBhvr>
                                          <p:tavLst>
                                            <p:tav tm="0">
                                              <p:val>
                                                <p:strVal val="0-#ppt_w/2"/>
                                              </p:val>
                                            </p:tav>
                                            <p:tav tm="100000">
                                              <p:val>
                                                <p:strVal val="#ppt_x"/>
                                              </p:val>
                                            </p:tav>
                                          </p:tavLst>
                                        </p:anim>
                                        <p:anim calcmode="lin" valueType="num" p14:bounceEnd="60000">
                                          <p:cBhvr additive="base">
                                            <p:cTn id="99" dur="500" fill="hold"/>
                                            <p:tgtEl>
                                              <p:spTgt spid="43"/>
                                            </p:tgtEl>
                                            <p:attrNameLst>
                                              <p:attrName>ppt_y</p:attrName>
                                            </p:attrNameLst>
                                          </p:cBhvr>
                                          <p:tavLst>
                                            <p:tav tm="0">
                                              <p:val>
                                                <p:strVal val="#ppt_y"/>
                                              </p:val>
                                            </p:tav>
                                            <p:tav tm="100000">
                                              <p:val>
                                                <p:strVal val="#ppt_y"/>
                                              </p:val>
                                            </p:tav>
                                          </p:tavLst>
                                        </p:anim>
                                      </p:childTnLst>
                                    </p:cTn>
                                  </p:par>
                                  <p:par>
                                    <p:cTn id="100" presetID="2" presetClass="entr" presetSubtype="2" fill="hold" nodeType="withEffect" p14:presetBounceEnd="64000">
                                      <p:stCondLst>
                                        <p:cond delay="400"/>
                                      </p:stCondLst>
                                      <p:childTnLst>
                                        <p:set>
                                          <p:cBhvr>
                                            <p:cTn id="101" dur="1" fill="hold">
                                              <p:stCondLst>
                                                <p:cond delay="0"/>
                                              </p:stCondLst>
                                            </p:cTn>
                                            <p:tgtEl>
                                              <p:spTgt spid="57"/>
                                            </p:tgtEl>
                                            <p:attrNameLst>
                                              <p:attrName>style.visibility</p:attrName>
                                            </p:attrNameLst>
                                          </p:cBhvr>
                                          <p:to>
                                            <p:strVal val="visible"/>
                                          </p:to>
                                        </p:set>
                                        <p:anim calcmode="lin" valueType="num" p14:bounceEnd="64000">
                                          <p:cBhvr additive="base">
                                            <p:cTn id="102" dur="500" fill="hold"/>
                                            <p:tgtEl>
                                              <p:spTgt spid="57"/>
                                            </p:tgtEl>
                                            <p:attrNameLst>
                                              <p:attrName>ppt_x</p:attrName>
                                            </p:attrNameLst>
                                          </p:cBhvr>
                                          <p:tavLst>
                                            <p:tav tm="0">
                                              <p:val>
                                                <p:strVal val="1+#ppt_w/2"/>
                                              </p:val>
                                            </p:tav>
                                            <p:tav tm="100000">
                                              <p:val>
                                                <p:strVal val="#ppt_x"/>
                                              </p:val>
                                            </p:tav>
                                          </p:tavLst>
                                        </p:anim>
                                        <p:anim calcmode="lin" valueType="num" p14:bounceEnd="64000">
                                          <p:cBhvr additive="base">
                                            <p:cTn id="103" dur="500" fill="hold"/>
                                            <p:tgtEl>
                                              <p:spTgt spid="57"/>
                                            </p:tgtEl>
                                            <p:attrNameLst>
                                              <p:attrName>ppt_y</p:attrName>
                                            </p:attrNameLst>
                                          </p:cBhvr>
                                          <p:tavLst>
                                            <p:tav tm="0">
                                              <p:val>
                                                <p:strVal val="#ppt_y"/>
                                              </p:val>
                                            </p:tav>
                                            <p:tav tm="100000">
                                              <p:val>
                                                <p:strVal val="#ppt_y"/>
                                              </p:val>
                                            </p:tav>
                                          </p:tavLst>
                                        </p:anim>
                                      </p:childTnLst>
                                    </p:cTn>
                                  </p:par>
                                  <p:par>
                                    <p:cTn id="104" presetID="10" presetClass="entr" presetSubtype="0" fill="hold" nodeType="withEffect">
                                      <p:stCondLst>
                                        <p:cond delay="200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60000" fill="hold" nodeType="withEffect">
                                      <p:stCondLst>
                                        <p:cond delay="0"/>
                                      </p:stCondLst>
                                      <p:childTnLst>
                                        <p:animScale>
                                          <p:cBhvr>
                                            <p:cTn id="6" dur="2000" fill="hold"/>
                                            <p:tgtEl>
                                              <p:spTgt spid="14"/>
                                            </p:tgtEl>
                                          </p:cBhvr>
                                          <p:by x="110000" y="110000"/>
                                        </p:animScale>
                                      </p:childTnLst>
                                    </p:cTn>
                                  </p:par>
                                  <p:par>
                                    <p:cTn id="7" presetID="10" presetClass="entr" presetSubtype="0" fill="hold" grpId="0" nodeType="withEffect">
                                      <p:stCondLst>
                                        <p:cond delay="6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6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0" nodeType="withEffect">
                                      <p:stCondLst>
                                        <p:cond delay="60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 presetClass="entr" presetSubtype="8" fill="hold" nodeType="withEffect">
                                      <p:stCondLst>
                                        <p:cond delay="120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fill="hold"/>
                                            <p:tgtEl>
                                              <p:spTgt spid="54"/>
                                            </p:tgtEl>
                                            <p:attrNameLst>
                                              <p:attrName>ppt_x</p:attrName>
                                            </p:attrNameLst>
                                          </p:cBhvr>
                                          <p:tavLst>
                                            <p:tav tm="0">
                                              <p:val>
                                                <p:strVal val="0-#ppt_w/2"/>
                                              </p:val>
                                            </p:tav>
                                            <p:tav tm="100000">
                                              <p:val>
                                                <p:strVal val="#ppt_x"/>
                                              </p:val>
                                            </p:tav>
                                          </p:tavLst>
                                        </p:anim>
                                        <p:anim calcmode="lin" valueType="num">
                                          <p:cBhvr additive="base">
                                            <p:cTn id="19" dur="500" fill="hold"/>
                                            <p:tgtEl>
                                              <p:spTgt spid="5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20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1+#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1300"/>
                                      </p:stCondLst>
                                      <p:childTnLst>
                                        <p:set>
                                          <p:cBhvr>
                                            <p:cTn id="25" dur="1" fill="hold">
                                              <p:stCondLst>
                                                <p:cond delay="0"/>
                                              </p:stCondLst>
                                            </p:cTn>
                                            <p:tgtEl>
                                              <p:spTgt spid="83"/>
                                            </p:tgtEl>
                                            <p:attrNameLst>
                                              <p:attrName>style.visibility</p:attrName>
                                            </p:attrNameLst>
                                          </p:cBhvr>
                                          <p:to>
                                            <p:strVal val="visible"/>
                                          </p:to>
                                        </p:set>
                                        <p:anim calcmode="lin" valueType="num">
                                          <p:cBhvr additive="base">
                                            <p:cTn id="26" dur="500" fill="hold"/>
                                            <p:tgtEl>
                                              <p:spTgt spid="83"/>
                                            </p:tgtEl>
                                            <p:attrNameLst>
                                              <p:attrName>ppt_x</p:attrName>
                                            </p:attrNameLst>
                                          </p:cBhvr>
                                          <p:tavLst>
                                            <p:tav tm="0">
                                              <p:val>
                                                <p:strVal val="1+#ppt_w/2"/>
                                              </p:val>
                                            </p:tav>
                                            <p:tav tm="100000">
                                              <p:val>
                                                <p:strVal val="#ppt_x"/>
                                              </p:val>
                                            </p:tav>
                                          </p:tavLst>
                                        </p:anim>
                                        <p:anim calcmode="lin" valueType="num">
                                          <p:cBhvr additive="base">
                                            <p:cTn id="27"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64" presetClass="path" presetSubtype="0" decel="100000" fill="hold" nodeType="withEffect">
                                      <p:stCondLst>
                                        <p:cond delay="0"/>
                                      </p:stCondLst>
                                      <p:childTnLst>
                                        <p:animMotion origin="layout" path="M -3.05556E-6 2.22222E-6 L -3.05556E-6 -0.16991 " pathEditMode="relative" rAng="0" ptsTypes="AA">
                                          <p:cBhvr>
                                            <p:cTn id="35" dur="500" fill="hold"/>
                                            <p:tgtEl>
                                              <p:spTgt spid="54"/>
                                            </p:tgtEl>
                                            <p:attrNameLst>
                                              <p:attrName>ppt_x</p:attrName>
                                              <p:attrName>ppt_y</p:attrName>
                                            </p:attrNameLst>
                                          </p:cBhvr>
                                          <p:rCtr x="0" y="-8495"/>
                                        </p:animMotion>
                                      </p:childTnLst>
                                    </p:cTn>
                                  </p:par>
                                  <p:par>
                                    <p:cTn id="36" presetID="64" presetClass="path" presetSubtype="0" decel="100000" fill="hold" nodeType="withEffect">
                                      <p:stCondLst>
                                        <p:cond delay="100"/>
                                      </p:stCondLst>
                                      <p:childTnLst>
                                        <p:animMotion origin="layout" path="M -4.44444E-6 -7.40741E-7 L -4.44444E-6 -0.18125 " pathEditMode="relative" rAng="0" ptsTypes="AA">
                                          <p:cBhvr>
                                            <p:cTn id="37" dur="500" fill="hold"/>
                                            <p:tgtEl>
                                              <p:spTgt spid="55"/>
                                            </p:tgtEl>
                                            <p:attrNameLst>
                                              <p:attrName>ppt_x</p:attrName>
                                              <p:attrName>ppt_y</p:attrName>
                                            </p:attrNameLst>
                                          </p:cBhvr>
                                          <p:rCtr x="0" y="-9074"/>
                                        </p:animMotion>
                                      </p:childTnLst>
                                    </p:cTn>
                                  </p:par>
                                  <p:par>
                                    <p:cTn id="38" presetID="64" presetClass="path" presetSubtype="0" decel="100000" fill="hold" nodeType="withEffect">
                                      <p:stCondLst>
                                        <p:cond delay="100"/>
                                      </p:stCondLst>
                                      <p:childTnLst>
                                        <p:animMotion origin="layout" path="M 4.16667E-6 2.96296E-6 L 4.16667E-6 -0.17477 " pathEditMode="relative" rAng="0" ptsTypes="AA">
                                          <p:cBhvr>
                                            <p:cTn id="39" dur="500" fill="hold"/>
                                            <p:tgtEl>
                                              <p:spTgt spid="83"/>
                                            </p:tgtEl>
                                            <p:attrNameLst>
                                              <p:attrName>ppt_x</p:attrName>
                                              <p:attrName>ppt_y</p:attrName>
                                            </p:attrNameLst>
                                          </p:cBhvr>
                                          <p:rCtr x="0" y="-8750"/>
                                        </p:animMotion>
                                      </p:childTnLst>
                                    </p:cTn>
                                  </p:par>
                                  <p:par>
                                    <p:cTn id="40" presetID="2" presetClass="entr" presetSubtype="8" fill="hold" nodeType="withEffect">
                                      <p:stCondLst>
                                        <p:cond delay="300"/>
                                      </p:stCondLst>
                                      <p:childTnLst>
                                        <p:set>
                                          <p:cBhvr>
                                            <p:cTn id="41" dur="1" fill="hold">
                                              <p:stCondLst>
                                                <p:cond delay="0"/>
                                              </p:stCondLst>
                                            </p:cTn>
                                            <p:tgtEl>
                                              <p:spTgt spid="93"/>
                                            </p:tgtEl>
                                            <p:attrNameLst>
                                              <p:attrName>style.visibility</p:attrName>
                                            </p:attrNameLst>
                                          </p:cBhvr>
                                          <p:to>
                                            <p:strVal val="visible"/>
                                          </p:to>
                                        </p:set>
                                        <p:anim calcmode="lin" valueType="num">
                                          <p:cBhvr additive="base">
                                            <p:cTn id="42" dur="500" fill="hold"/>
                                            <p:tgtEl>
                                              <p:spTgt spid="93"/>
                                            </p:tgtEl>
                                            <p:attrNameLst>
                                              <p:attrName>ppt_x</p:attrName>
                                            </p:attrNameLst>
                                          </p:cBhvr>
                                          <p:tavLst>
                                            <p:tav tm="0">
                                              <p:val>
                                                <p:strVal val="0-#ppt_w/2"/>
                                              </p:val>
                                            </p:tav>
                                            <p:tav tm="100000">
                                              <p:val>
                                                <p:strVal val="#ppt_x"/>
                                              </p:val>
                                            </p:tav>
                                          </p:tavLst>
                                        </p:anim>
                                        <p:anim calcmode="lin" valueType="num">
                                          <p:cBhvr additive="base">
                                            <p:cTn id="43" dur="500" fill="hold"/>
                                            <p:tgtEl>
                                              <p:spTgt spid="93"/>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00"/>
                                      </p:stCondLst>
                                      <p:childTnLst>
                                        <p:set>
                                          <p:cBhvr>
                                            <p:cTn id="45" dur="1" fill="hold">
                                              <p:stCondLst>
                                                <p:cond delay="0"/>
                                              </p:stCondLst>
                                            </p:cTn>
                                            <p:tgtEl>
                                              <p:spTgt spid="84"/>
                                            </p:tgtEl>
                                            <p:attrNameLst>
                                              <p:attrName>style.visibility</p:attrName>
                                            </p:attrNameLst>
                                          </p:cBhvr>
                                          <p:to>
                                            <p:strVal val="visible"/>
                                          </p:to>
                                        </p:set>
                                        <p:anim calcmode="lin" valueType="num">
                                          <p:cBhvr additive="base">
                                            <p:cTn id="46" dur="500" fill="hold"/>
                                            <p:tgtEl>
                                              <p:spTgt spid="84"/>
                                            </p:tgtEl>
                                            <p:attrNameLst>
                                              <p:attrName>ppt_x</p:attrName>
                                            </p:attrNameLst>
                                          </p:cBhvr>
                                          <p:tavLst>
                                            <p:tav tm="0">
                                              <p:val>
                                                <p:strVal val="1+#ppt_w/2"/>
                                              </p:val>
                                            </p:tav>
                                            <p:tav tm="100000">
                                              <p:val>
                                                <p:strVal val="#ppt_x"/>
                                              </p:val>
                                            </p:tav>
                                          </p:tavLst>
                                        </p:anim>
                                        <p:anim calcmode="lin" valueType="num">
                                          <p:cBhvr additive="base">
                                            <p:cTn id="47" dur="500" fill="hold"/>
                                            <p:tgtEl>
                                              <p:spTgt spid="84"/>
                                            </p:tgtEl>
                                            <p:attrNameLst>
                                              <p:attrName>ppt_y</p:attrName>
                                            </p:attrNameLst>
                                          </p:cBhvr>
                                          <p:tavLst>
                                            <p:tav tm="0">
                                              <p:val>
                                                <p:strVal val="#ppt_y"/>
                                              </p:val>
                                            </p:tav>
                                            <p:tav tm="100000">
                                              <p:val>
                                                <p:strVal val="#ppt_y"/>
                                              </p:val>
                                            </p:tav>
                                          </p:tavLst>
                                        </p:anim>
                                      </p:childTnLst>
                                    </p:cTn>
                                  </p:par>
                                  <p:par>
                                    <p:cTn id="48" presetID="10" presetClass="entr" presetSubtype="0" fill="hold" nodeType="withEffect">
                                      <p:stCondLst>
                                        <p:cond delay="360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500"/>
                                            <p:tgtEl>
                                              <p:spTgt spid="85"/>
                                            </p:tgtEl>
                                          </p:cBhvr>
                                        </p:animEffect>
                                      </p:childTnLst>
                                    </p:cTn>
                                  </p:par>
                                  <p:par>
                                    <p:cTn id="51" presetID="10" presetClass="exit" presetSubtype="0" fill="hold" nodeType="withEffect">
                                      <p:stCondLst>
                                        <p:cond delay="4100"/>
                                      </p:stCondLst>
                                      <p:childTnLst>
                                        <p:animEffect transition="out" filter="fade">
                                          <p:cBhvr>
                                            <p:cTn id="52" dur="500"/>
                                            <p:tgtEl>
                                              <p:spTgt spid="84"/>
                                            </p:tgtEl>
                                          </p:cBhvr>
                                        </p:animEffect>
                                        <p:set>
                                          <p:cBhvr>
                                            <p:cTn id="53" dur="1" fill="hold">
                                              <p:stCondLst>
                                                <p:cond delay="499"/>
                                              </p:stCondLst>
                                            </p:cTn>
                                            <p:tgtEl>
                                              <p:spTgt spid="8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8" accel="100000" fill="hold" nodeType="clickEffect">
                                      <p:stCondLst>
                                        <p:cond delay="0"/>
                                      </p:stCondLst>
                                      <p:childTnLst>
                                        <p:anim calcmode="lin" valueType="num">
                                          <p:cBhvr additive="base">
                                            <p:cTn id="57" dur="500"/>
                                            <p:tgtEl>
                                              <p:spTgt spid="93"/>
                                            </p:tgtEl>
                                            <p:attrNameLst>
                                              <p:attrName>ppt_x</p:attrName>
                                            </p:attrNameLst>
                                          </p:cBhvr>
                                          <p:tavLst>
                                            <p:tav tm="0">
                                              <p:val>
                                                <p:strVal val="ppt_x"/>
                                              </p:val>
                                            </p:tav>
                                            <p:tav tm="100000">
                                              <p:val>
                                                <p:strVal val="0-ppt_w/2"/>
                                              </p:val>
                                            </p:tav>
                                          </p:tavLst>
                                        </p:anim>
                                        <p:anim calcmode="lin" valueType="num">
                                          <p:cBhvr additive="base">
                                            <p:cTn id="58" dur="500"/>
                                            <p:tgtEl>
                                              <p:spTgt spid="93"/>
                                            </p:tgtEl>
                                            <p:attrNameLst>
                                              <p:attrName>ppt_y</p:attrName>
                                            </p:attrNameLst>
                                          </p:cBhvr>
                                          <p:tavLst>
                                            <p:tav tm="0">
                                              <p:val>
                                                <p:strVal val="ppt_y"/>
                                              </p:val>
                                            </p:tav>
                                            <p:tav tm="100000">
                                              <p:val>
                                                <p:strVal val="ppt_y"/>
                                              </p:val>
                                            </p:tav>
                                          </p:tavLst>
                                        </p:anim>
                                        <p:set>
                                          <p:cBhvr>
                                            <p:cTn id="59" dur="1" fill="hold">
                                              <p:stCondLst>
                                                <p:cond delay="499"/>
                                              </p:stCondLst>
                                            </p:cTn>
                                            <p:tgtEl>
                                              <p:spTgt spid="93"/>
                                            </p:tgtEl>
                                            <p:attrNameLst>
                                              <p:attrName>style.visibility</p:attrName>
                                            </p:attrNameLst>
                                          </p:cBhvr>
                                          <p:to>
                                            <p:strVal val="hidden"/>
                                          </p:to>
                                        </p:set>
                                      </p:childTnLst>
                                    </p:cTn>
                                  </p:par>
                                  <p:par>
                                    <p:cTn id="60" presetID="2" presetClass="exit" presetSubtype="2" accel="100000" fill="hold" nodeType="withEffect">
                                      <p:stCondLst>
                                        <p:cond delay="0"/>
                                      </p:stCondLst>
                                      <p:childTnLst>
                                        <p:anim calcmode="lin" valueType="num">
                                          <p:cBhvr additive="base">
                                            <p:cTn id="61" dur="500"/>
                                            <p:tgtEl>
                                              <p:spTgt spid="85"/>
                                            </p:tgtEl>
                                            <p:attrNameLst>
                                              <p:attrName>ppt_x</p:attrName>
                                            </p:attrNameLst>
                                          </p:cBhvr>
                                          <p:tavLst>
                                            <p:tav tm="0">
                                              <p:val>
                                                <p:strVal val="ppt_x"/>
                                              </p:val>
                                            </p:tav>
                                            <p:tav tm="100000">
                                              <p:val>
                                                <p:strVal val="1+ppt_w/2"/>
                                              </p:val>
                                            </p:tav>
                                          </p:tavLst>
                                        </p:anim>
                                        <p:anim calcmode="lin" valueType="num">
                                          <p:cBhvr additive="base">
                                            <p:cTn id="62" dur="500"/>
                                            <p:tgtEl>
                                              <p:spTgt spid="85"/>
                                            </p:tgtEl>
                                            <p:attrNameLst>
                                              <p:attrName>ppt_y</p:attrName>
                                            </p:attrNameLst>
                                          </p:cBhvr>
                                          <p:tavLst>
                                            <p:tav tm="0">
                                              <p:val>
                                                <p:strVal val="ppt_y"/>
                                              </p:val>
                                            </p:tav>
                                            <p:tav tm="100000">
                                              <p:val>
                                                <p:strVal val="ppt_y"/>
                                              </p:val>
                                            </p:tav>
                                          </p:tavLst>
                                        </p:anim>
                                        <p:set>
                                          <p:cBhvr>
                                            <p:cTn id="63" dur="1" fill="hold">
                                              <p:stCondLst>
                                                <p:cond delay="499"/>
                                              </p:stCondLst>
                                            </p:cTn>
                                            <p:tgtEl>
                                              <p:spTgt spid="85"/>
                                            </p:tgtEl>
                                            <p:attrNameLst>
                                              <p:attrName>style.visibility</p:attrName>
                                            </p:attrNameLst>
                                          </p:cBhvr>
                                          <p:to>
                                            <p:strVal val="hidden"/>
                                          </p:to>
                                        </p:set>
                                      </p:childTnLst>
                                    </p:cTn>
                                  </p:par>
                                  <p:par>
                                    <p:cTn id="64" presetID="2" presetClass="entr" presetSubtype="8" fill="hold" nodeType="withEffect">
                                      <p:stCondLst>
                                        <p:cond delay="400"/>
                                      </p:stCondLst>
                                      <p:childTnLst>
                                        <p:set>
                                          <p:cBhvr>
                                            <p:cTn id="65" dur="1" fill="hold">
                                              <p:stCondLst>
                                                <p:cond delay="0"/>
                                              </p:stCondLst>
                                            </p:cTn>
                                            <p:tgtEl>
                                              <p:spTgt spid="95"/>
                                            </p:tgtEl>
                                            <p:attrNameLst>
                                              <p:attrName>style.visibility</p:attrName>
                                            </p:attrNameLst>
                                          </p:cBhvr>
                                          <p:to>
                                            <p:strVal val="visible"/>
                                          </p:to>
                                        </p:set>
                                        <p:anim calcmode="lin" valueType="num">
                                          <p:cBhvr additive="base">
                                            <p:cTn id="66" dur="500" fill="hold"/>
                                            <p:tgtEl>
                                              <p:spTgt spid="95"/>
                                            </p:tgtEl>
                                            <p:attrNameLst>
                                              <p:attrName>ppt_x</p:attrName>
                                            </p:attrNameLst>
                                          </p:cBhvr>
                                          <p:tavLst>
                                            <p:tav tm="0">
                                              <p:val>
                                                <p:strVal val="0-#ppt_w/2"/>
                                              </p:val>
                                            </p:tav>
                                            <p:tav tm="100000">
                                              <p:val>
                                                <p:strVal val="#ppt_x"/>
                                              </p:val>
                                            </p:tav>
                                          </p:tavLst>
                                        </p:anim>
                                        <p:anim calcmode="lin" valueType="num">
                                          <p:cBhvr additive="base">
                                            <p:cTn id="67" dur="500" fill="hold"/>
                                            <p:tgtEl>
                                              <p:spTgt spid="95"/>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400"/>
                                      </p:stCondLst>
                                      <p:childTnLst>
                                        <p:set>
                                          <p:cBhvr>
                                            <p:cTn id="69" dur="1" fill="hold">
                                              <p:stCondLst>
                                                <p:cond delay="0"/>
                                              </p:stCondLst>
                                            </p:cTn>
                                            <p:tgtEl>
                                              <p:spTgt spid="102"/>
                                            </p:tgtEl>
                                            <p:attrNameLst>
                                              <p:attrName>style.visibility</p:attrName>
                                            </p:attrNameLst>
                                          </p:cBhvr>
                                          <p:to>
                                            <p:strVal val="visible"/>
                                          </p:to>
                                        </p:set>
                                        <p:anim calcmode="lin" valueType="num">
                                          <p:cBhvr additive="base">
                                            <p:cTn id="70" dur="500" fill="hold"/>
                                            <p:tgtEl>
                                              <p:spTgt spid="102"/>
                                            </p:tgtEl>
                                            <p:attrNameLst>
                                              <p:attrName>ppt_x</p:attrName>
                                            </p:attrNameLst>
                                          </p:cBhvr>
                                          <p:tavLst>
                                            <p:tav tm="0">
                                              <p:val>
                                                <p:strVal val="1+#ppt_w/2"/>
                                              </p:val>
                                            </p:tav>
                                            <p:tav tm="100000">
                                              <p:val>
                                                <p:strVal val="#ppt_x"/>
                                              </p:val>
                                            </p:tav>
                                          </p:tavLst>
                                        </p:anim>
                                        <p:anim calcmode="lin" valueType="num">
                                          <p:cBhvr additive="base">
                                            <p:cTn id="71" dur="500" fill="hold"/>
                                            <p:tgtEl>
                                              <p:spTgt spid="102"/>
                                            </p:tgtEl>
                                            <p:attrNameLst>
                                              <p:attrName>ppt_y</p:attrName>
                                            </p:attrNameLst>
                                          </p:cBhvr>
                                          <p:tavLst>
                                            <p:tav tm="0">
                                              <p:val>
                                                <p:strVal val="#ppt_y"/>
                                              </p:val>
                                            </p:tav>
                                            <p:tav tm="100000">
                                              <p:val>
                                                <p:strVal val="#ppt_y"/>
                                              </p:val>
                                            </p:tav>
                                          </p:tavLst>
                                        </p:anim>
                                      </p:childTnLst>
                                    </p:cTn>
                                  </p:par>
                                  <p:par>
                                    <p:cTn id="72" presetID="10" presetClass="entr" presetSubtype="0" fill="hold" nodeType="withEffect">
                                      <p:stCondLst>
                                        <p:cond delay="2000"/>
                                      </p:stCondLst>
                                      <p:childTnLst>
                                        <p:set>
                                          <p:cBhvr>
                                            <p:cTn id="73" dur="1" fill="hold">
                                              <p:stCondLst>
                                                <p:cond delay="0"/>
                                              </p:stCondLst>
                                            </p:cTn>
                                            <p:tgtEl>
                                              <p:spTgt spid="104"/>
                                            </p:tgtEl>
                                            <p:attrNameLst>
                                              <p:attrName>style.visibility</p:attrName>
                                            </p:attrNameLst>
                                          </p:cBhvr>
                                          <p:to>
                                            <p:strVal val="visible"/>
                                          </p:to>
                                        </p:set>
                                        <p:animEffect transition="in" filter="fade">
                                          <p:cBhvr>
                                            <p:cTn id="74" dur="500"/>
                                            <p:tgtEl>
                                              <p:spTgt spid="104"/>
                                            </p:tgtEl>
                                          </p:cBhvr>
                                        </p:animEffect>
                                      </p:childTnLst>
                                    </p:cTn>
                                  </p:par>
                                  <p:par>
                                    <p:cTn id="75" presetID="10" presetClass="entr" presetSubtype="0" fill="hold" nodeType="withEffect">
                                      <p:stCondLst>
                                        <p:cond delay="4000"/>
                                      </p:stCondLst>
                                      <p:childTnLst>
                                        <p:set>
                                          <p:cBhvr>
                                            <p:cTn id="76" dur="1" fill="hold">
                                              <p:stCondLst>
                                                <p:cond delay="0"/>
                                              </p:stCondLst>
                                            </p:cTn>
                                            <p:tgtEl>
                                              <p:spTgt spid="103"/>
                                            </p:tgtEl>
                                            <p:attrNameLst>
                                              <p:attrName>style.visibility</p:attrName>
                                            </p:attrNameLst>
                                          </p:cBhvr>
                                          <p:to>
                                            <p:strVal val="visible"/>
                                          </p:to>
                                        </p:set>
                                        <p:animEffect transition="in" filter="fade">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xit" presetSubtype="8" accel="100000" fill="hold" nodeType="clickEffect">
                                      <p:stCondLst>
                                        <p:cond delay="0"/>
                                      </p:stCondLst>
                                      <p:childTnLst>
                                        <p:anim calcmode="lin" valueType="num">
                                          <p:cBhvr additive="base">
                                            <p:cTn id="81" dur="500"/>
                                            <p:tgtEl>
                                              <p:spTgt spid="95"/>
                                            </p:tgtEl>
                                            <p:attrNameLst>
                                              <p:attrName>ppt_x</p:attrName>
                                            </p:attrNameLst>
                                          </p:cBhvr>
                                          <p:tavLst>
                                            <p:tav tm="0">
                                              <p:val>
                                                <p:strVal val="ppt_x"/>
                                              </p:val>
                                            </p:tav>
                                            <p:tav tm="100000">
                                              <p:val>
                                                <p:strVal val="0-ppt_w/2"/>
                                              </p:val>
                                            </p:tav>
                                          </p:tavLst>
                                        </p:anim>
                                        <p:anim calcmode="lin" valueType="num">
                                          <p:cBhvr additive="base">
                                            <p:cTn id="82" dur="500"/>
                                            <p:tgtEl>
                                              <p:spTgt spid="95"/>
                                            </p:tgtEl>
                                            <p:attrNameLst>
                                              <p:attrName>ppt_y</p:attrName>
                                            </p:attrNameLst>
                                          </p:cBhvr>
                                          <p:tavLst>
                                            <p:tav tm="0">
                                              <p:val>
                                                <p:strVal val="ppt_y"/>
                                              </p:val>
                                            </p:tav>
                                            <p:tav tm="100000">
                                              <p:val>
                                                <p:strVal val="ppt_y"/>
                                              </p:val>
                                            </p:tav>
                                          </p:tavLst>
                                        </p:anim>
                                        <p:set>
                                          <p:cBhvr>
                                            <p:cTn id="83" dur="1" fill="hold">
                                              <p:stCondLst>
                                                <p:cond delay="499"/>
                                              </p:stCondLst>
                                            </p:cTn>
                                            <p:tgtEl>
                                              <p:spTgt spid="95"/>
                                            </p:tgtEl>
                                            <p:attrNameLst>
                                              <p:attrName>style.visibility</p:attrName>
                                            </p:attrNameLst>
                                          </p:cBhvr>
                                          <p:to>
                                            <p:strVal val="hidden"/>
                                          </p:to>
                                        </p:set>
                                      </p:childTnLst>
                                    </p:cTn>
                                  </p:par>
                                  <p:par>
                                    <p:cTn id="84" presetID="2" presetClass="exit" presetSubtype="2" accel="100000" fill="hold" nodeType="withEffect">
                                      <p:stCondLst>
                                        <p:cond delay="0"/>
                                      </p:stCondLst>
                                      <p:childTnLst>
                                        <p:anim calcmode="lin" valueType="num">
                                          <p:cBhvr additive="base">
                                            <p:cTn id="85" dur="500"/>
                                            <p:tgtEl>
                                              <p:spTgt spid="103"/>
                                            </p:tgtEl>
                                            <p:attrNameLst>
                                              <p:attrName>ppt_x</p:attrName>
                                            </p:attrNameLst>
                                          </p:cBhvr>
                                          <p:tavLst>
                                            <p:tav tm="0">
                                              <p:val>
                                                <p:strVal val="ppt_x"/>
                                              </p:val>
                                            </p:tav>
                                            <p:tav tm="100000">
                                              <p:val>
                                                <p:strVal val="1+ppt_w/2"/>
                                              </p:val>
                                            </p:tav>
                                          </p:tavLst>
                                        </p:anim>
                                        <p:anim calcmode="lin" valueType="num">
                                          <p:cBhvr additive="base">
                                            <p:cTn id="86" dur="500"/>
                                            <p:tgtEl>
                                              <p:spTgt spid="103"/>
                                            </p:tgtEl>
                                            <p:attrNameLst>
                                              <p:attrName>ppt_y</p:attrName>
                                            </p:attrNameLst>
                                          </p:cBhvr>
                                          <p:tavLst>
                                            <p:tav tm="0">
                                              <p:val>
                                                <p:strVal val="ppt_y"/>
                                              </p:val>
                                            </p:tav>
                                            <p:tav tm="100000">
                                              <p:val>
                                                <p:strVal val="ppt_y"/>
                                              </p:val>
                                            </p:tav>
                                          </p:tavLst>
                                        </p:anim>
                                        <p:set>
                                          <p:cBhvr>
                                            <p:cTn id="87" dur="1" fill="hold">
                                              <p:stCondLst>
                                                <p:cond delay="499"/>
                                              </p:stCondLst>
                                            </p:cTn>
                                            <p:tgtEl>
                                              <p:spTgt spid="103"/>
                                            </p:tgtEl>
                                            <p:attrNameLst>
                                              <p:attrName>style.visibility</p:attrName>
                                            </p:attrNameLst>
                                          </p:cBhvr>
                                          <p:to>
                                            <p:strVal val="hidden"/>
                                          </p:to>
                                        </p:set>
                                      </p:childTnLst>
                                    </p:cTn>
                                  </p:par>
                                  <p:par>
                                    <p:cTn id="88" presetID="2" presetClass="exit" presetSubtype="2" accel="100000" fill="hold" nodeType="withEffect">
                                      <p:stCondLst>
                                        <p:cond delay="0"/>
                                      </p:stCondLst>
                                      <p:childTnLst>
                                        <p:anim calcmode="lin" valueType="num">
                                          <p:cBhvr additive="base">
                                            <p:cTn id="89" dur="500"/>
                                            <p:tgtEl>
                                              <p:spTgt spid="104"/>
                                            </p:tgtEl>
                                            <p:attrNameLst>
                                              <p:attrName>ppt_x</p:attrName>
                                            </p:attrNameLst>
                                          </p:cBhvr>
                                          <p:tavLst>
                                            <p:tav tm="0">
                                              <p:val>
                                                <p:strVal val="ppt_x"/>
                                              </p:val>
                                            </p:tav>
                                            <p:tav tm="100000">
                                              <p:val>
                                                <p:strVal val="1+ppt_w/2"/>
                                              </p:val>
                                            </p:tav>
                                          </p:tavLst>
                                        </p:anim>
                                        <p:anim calcmode="lin" valueType="num">
                                          <p:cBhvr additive="base">
                                            <p:cTn id="90" dur="500"/>
                                            <p:tgtEl>
                                              <p:spTgt spid="104"/>
                                            </p:tgtEl>
                                            <p:attrNameLst>
                                              <p:attrName>ppt_y</p:attrName>
                                            </p:attrNameLst>
                                          </p:cBhvr>
                                          <p:tavLst>
                                            <p:tav tm="0">
                                              <p:val>
                                                <p:strVal val="ppt_y"/>
                                              </p:val>
                                            </p:tav>
                                            <p:tav tm="100000">
                                              <p:val>
                                                <p:strVal val="ppt_y"/>
                                              </p:val>
                                            </p:tav>
                                          </p:tavLst>
                                        </p:anim>
                                        <p:set>
                                          <p:cBhvr>
                                            <p:cTn id="91" dur="1" fill="hold">
                                              <p:stCondLst>
                                                <p:cond delay="499"/>
                                              </p:stCondLst>
                                            </p:cTn>
                                            <p:tgtEl>
                                              <p:spTgt spid="104"/>
                                            </p:tgtEl>
                                            <p:attrNameLst>
                                              <p:attrName>style.visibility</p:attrName>
                                            </p:attrNameLst>
                                          </p:cBhvr>
                                          <p:to>
                                            <p:strVal val="hidden"/>
                                          </p:to>
                                        </p:set>
                                      </p:childTnLst>
                                    </p:cTn>
                                  </p:par>
                                  <p:par>
                                    <p:cTn id="92" presetID="2" presetClass="exit" presetSubtype="2" accel="100000" fill="hold" nodeType="withEffect">
                                      <p:stCondLst>
                                        <p:cond delay="0"/>
                                      </p:stCondLst>
                                      <p:childTnLst>
                                        <p:anim calcmode="lin" valueType="num">
                                          <p:cBhvr additive="base">
                                            <p:cTn id="93" dur="500"/>
                                            <p:tgtEl>
                                              <p:spTgt spid="102"/>
                                            </p:tgtEl>
                                            <p:attrNameLst>
                                              <p:attrName>ppt_x</p:attrName>
                                            </p:attrNameLst>
                                          </p:cBhvr>
                                          <p:tavLst>
                                            <p:tav tm="0">
                                              <p:val>
                                                <p:strVal val="ppt_x"/>
                                              </p:val>
                                            </p:tav>
                                            <p:tav tm="100000">
                                              <p:val>
                                                <p:strVal val="1+ppt_w/2"/>
                                              </p:val>
                                            </p:tav>
                                          </p:tavLst>
                                        </p:anim>
                                        <p:anim calcmode="lin" valueType="num">
                                          <p:cBhvr additive="base">
                                            <p:cTn id="94" dur="500"/>
                                            <p:tgtEl>
                                              <p:spTgt spid="102"/>
                                            </p:tgtEl>
                                            <p:attrNameLst>
                                              <p:attrName>ppt_y</p:attrName>
                                            </p:attrNameLst>
                                          </p:cBhvr>
                                          <p:tavLst>
                                            <p:tav tm="0">
                                              <p:val>
                                                <p:strVal val="ppt_y"/>
                                              </p:val>
                                            </p:tav>
                                            <p:tav tm="100000">
                                              <p:val>
                                                <p:strVal val="ppt_y"/>
                                              </p:val>
                                            </p:tav>
                                          </p:tavLst>
                                        </p:anim>
                                        <p:set>
                                          <p:cBhvr>
                                            <p:cTn id="95" dur="1" fill="hold">
                                              <p:stCondLst>
                                                <p:cond delay="499"/>
                                              </p:stCondLst>
                                            </p:cTn>
                                            <p:tgtEl>
                                              <p:spTgt spid="102"/>
                                            </p:tgtEl>
                                            <p:attrNameLst>
                                              <p:attrName>style.visibility</p:attrName>
                                            </p:attrNameLst>
                                          </p:cBhvr>
                                          <p:to>
                                            <p:strVal val="hidden"/>
                                          </p:to>
                                        </p:set>
                                      </p:childTnLst>
                                    </p:cTn>
                                  </p:par>
                                  <p:par>
                                    <p:cTn id="96" presetID="2" presetClass="entr" presetSubtype="8" fill="hold" nodeType="withEffect">
                                      <p:stCondLst>
                                        <p:cond delay="400"/>
                                      </p:stCondLst>
                                      <p:childTnLst>
                                        <p:set>
                                          <p:cBhvr>
                                            <p:cTn id="97" dur="1" fill="hold">
                                              <p:stCondLst>
                                                <p:cond delay="0"/>
                                              </p:stCondLst>
                                            </p:cTn>
                                            <p:tgtEl>
                                              <p:spTgt spid="43"/>
                                            </p:tgtEl>
                                            <p:attrNameLst>
                                              <p:attrName>style.visibility</p:attrName>
                                            </p:attrNameLst>
                                          </p:cBhvr>
                                          <p:to>
                                            <p:strVal val="visible"/>
                                          </p:to>
                                        </p:set>
                                        <p:anim calcmode="lin" valueType="num">
                                          <p:cBhvr additive="base">
                                            <p:cTn id="98" dur="500" fill="hold"/>
                                            <p:tgtEl>
                                              <p:spTgt spid="43"/>
                                            </p:tgtEl>
                                            <p:attrNameLst>
                                              <p:attrName>ppt_x</p:attrName>
                                            </p:attrNameLst>
                                          </p:cBhvr>
                                          <p:tavLst>
                                            <p:tav tm="0">
                                              <p:val>
                                                <p:strVal val="0-#ppt_w/2"/>
                                              </p:val>
                                            </p:tav>
                                            <p:tav tm="100000">
                                              <p:val>
                                                <p:strVal val="#ppt_x"/>
                                              </p:val>
                                            </p:tav>
                                          </p:tavLst>
                                        </p:anim>
                                        <p:anim calcmode="lin" valueType="num">
                                          <p:cBhvr additive="base">
                                            <p:cTn id="99" dur="500" fill="hold"/>
                                            <p:tgtEl>
                                              <p:spTgt spid="43"/>
                                            </p:tgtEl>
                                            <p:attrNameLst>
                                              <p:attrName>ppt_y</p:attrName>
                                            </p:attrNameLst>
                                          </p:cBhvr>
                                          <p:tavLst>
                                            <p:tav tm="0">
                                              <p:val>
                                                <p:strVal val="#ppt_y"/>
                                              </p:val>
                                            </p:tav>
                                            <p:tav tm="100000">
                                              <p:val>
                                                <p:strVal val="#ppt_y"/>
                                              </p:val>
                                            </p:tav>
                                          </p:tavLst>
                                        </p:anim>
                                      </p:childTnLst>
                                    </p:cTn>
                                  </p:par>
                                  <p:par>
                                    <p:cTn id="100" presetID="2" presetClass="entr" presetSubtype="2" fill="hold" nodeType="withEffect">
                                      <p:stCondLst>
                                        <p:cond delay="400"/>
                                      </p:stCondLst>
                                      <p:childTnLst>
                                        <p:set>
                                          <p:cBhvr>
                                            <p:cTn id="101" dur="1" fill="hold">
                                              <p:stCondLst>
                                                <p:cond delay="0"/>
                                              </p:stCondLst>
                                            </p:cTn>
                                            <p:tgtEl>
                                              <p:spTgt spid="57"/>
                                            </p:tgtEl>
                                            <p:attrNameLst>
                                              <p:attrName>style.visibility</p:attrName>
                                            </p:attrNameLst>
                                          </p:cBhvr>
                                          <p:to>
                                            <p:strVal val="visible"/>
                                          </p:to>
                                        </p:set>
                                        <p:anim calcmode="lin" valueType="num">
                                          <p:cBhvr additive="base">
                                            <p:cTn id="102" dur="500" fill="hold"/>
                                            <p:tgtEl>
                                              <p:spTgt spid="57"/>
                                            </p:tgtEl>
                                            <p:attrNameLst>
                                              <p:attrName>ppt_x</p:attrName>
                                            </p:attrNameLst>
                                          </p:cBhvr>
                                          <p:tavLst>
                                            <p:tav tm="0">
                                              <p:val>
                                                <p:strVal val="1+#ppt_w/2"/>
                                              </p:val>
                                            </p:tav>
                                            <p:tav tm="100000">
                                              <p:val>
                                                <p:strVal val="#ppt_x"/>
                                              </p:val>
                                            </p:tav>
                                          </p:tavLst>
                                        </p:anim>
                                        <p:anim calcmode="lin" valueType="num">
                                          <p:cBhvr additive="base">
                                            <p:cTn id="103" dur="500" fill="hold"/>
                                            <p:tgtEl>
                                              <p:spTgt spid="57"/>
                                            </p:tgtEl>
                                            <p:attrNameLst>
                                              <p:attrName>ppt_y</p:attrName>
                                            </p:attrNameLst>
                                          </p:cBhvr>
                                          <p:tavLst>
                                            <p:tav tm="0">
                                              <p:val>
                                                <p:strVal val="#ppt_y"/>
                                              </p:val>
                                            </p:tav>
                                            <p:tav tm="100000">
                                              <p:val>
                                                <p:strVal val="#ppt_y"/>
                                              </p:val>
                                            </p:tav>
                                          </p:tavLst>
                                        </p:anim>
                                      </p:childTnLst>
                                    </p:cTn>
                                  </p:par>
                                  <p:par>
                                    <p:cTn id="104" presetID="10" presetClass="entr" presetSubtype="0" fill="hold" nodeType="withEffect">
                                      <p:stCondLst>
                                        <p:cond delay="200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34359" y="4116002"/>
            <a:ext cx="784553" cy="999315"/>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8912" y="4321920"/>
            <a:ext cx="1109885" cy="793396"/>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51041" y="4057836"/>
            <a:ext cx="302489" cy="280429"/>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28798" y="4270912"/>
            <a:ext cx="326094" cy="844404"/>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54892" y="4270912"/>
            <a:ext cx="604815" cy="844404"/>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57543" y="4321920"/>
            <a:ext cx="607311" cy="793396"/>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64852" y="4116002"/>
            <a:ext cx="525353" cy="999315"/>
          </a:xfrm>
          <a:prstGeom prst="rect">
            <a:avLst/>
          </a:prstGeom>
        </p:spPr>
      </p:pic>
      <p:pic>
        <p:nvPicPr>
          <p:cNvPr id="11" name="Picture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375706" y="4270912"/>
            <a:ext cx="619647" cy="844404"/>
          </a:xfrm>
          <a:prstGeom prst="rect">
            <a:avLst/>
          </a:prstGeom>
        </p:spPr>
      </p:pic>
      <p:pic>
        <p:nvPicPr>
          <p:cNvPr id="12" name="Picture 1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995353" y="4270912"/>
            <a:ext cx="566218" cy="844404"/>
          </a:xfrm>
          <a:prstGeom prst="rect">
            <a:avLst/>
          </a:prstGeom>
        </p:spPr>
      </p:pic>
      <p:pic>
        <p:nvPicPr>
          <p:cNvPr id="13" name="Picture 1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974766" y="3129317"/>
            <a:ext cx="864993" cy="1192601"/>
          </a:xfrm>
          <a:prstGeom prst="rect">
            <a:avLst/>
          </a:prstGeom>
        </p:spPr>
      </p:pic>
      <p:pic>
        <p:nvPicPr>
          <p:cNvPr id="14" name="Picture 1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049836" y="3014213"/>
            <a:ext cx="1167400" cy="1050552"/>
          </a:xfrm>
          <a:prstGeom prst="rect">
            <a:avLst/>
          </a:prstGeom>
        </p:spPr>
      </p:pic>
      <p:pic>
        <p:nvPicPr>
          <p:cNvPr id="15" name="Picture 14"/>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646476" y="3279900"/>
            <a:ext cx="328289" cy="396456"/>
          </a:xfrm>
          <a:prstGeom prst="rect">
            <a:avLst/>
          </a:prstGeom>
        </p:spPr>
      </p:pic>
      <p:pic>
        <p:nvPicPr>
          <p:cNvPr id="16" name="Picture 1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352243" y="3279900"/>
            <a:ext cx="353111" cy="396456"/>
          </a:xfrm>
          <a:prstGeom prst="rect">
            <a:avLst/>
          </a:prstGeom>
        </p:spPr>
      </p:pic>
      <p:pic>
        <p:nvPicPr>
          <p:cNvPr id="17" name="Picture 16"/>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097966" y="1731707"/>
            <a:ext cx="586503" cy="1257987"/>
          </a:xfrm>
          <a:prstGeom prst="rect">
            <a:avLst/>
          </a:prstGeom>
        </p:spPr>
      </p:pic>
      <p:pic>
        <p:nvPicPr>
          <p:cNvPr id="26" name="Picture 25"/>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499359" y="2711807"/>
            <a:ext cx="1618286" cy="604814"/>
          </a:xfrm>
          <a:prstGeom prst="rect">
            <a:avLst/>
          </a:prstGeom>
        </p:spPr>
      </p:pic>
      <p:pic>
        <p:nvPicPr>
          <p:cNvPr id="18" name="Picture 1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096001" y="2630074"/>
            <a:ext cx="588467" cy="1373092"/>
          </a:xfrm>
          <a:prstGeom prst="rect">
            <a:avLst/>
          </a:prstGeom>
        </p:spPr>
      </p:pic>
      <p:pic>
        <p:nvPicPr>
          <p:cNvPr id="19" name="Picture 18"/>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107047" y="2393052"/>
            <a:ext cx="392312" cy="939914"/>
          </a:xfrm>
          <a:prstGeom prst="rect">
            <a:avLst/>
          </a:prstGeom>
        </p:spPr>
      </p:pic>
      <p:pic>
        <p:nvPicPr>
          <p:cNvPr id="20" name="Picture 19"/>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352243" y="1731707"/>
            <a:ext cx="1005299" cy="1257987"/>
          </a:xfrm>
          <a:prstGeom prst="rect">
            <a:avLst/>
          </a:prstGeom>
        </p:spPr>
      </p:pic>
      <p:pic>
        <p:nvPicPr>
          <p:cNvPr id="21" name="Picture 20"/>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352243" y="1731707"/>
            <a:ext cx="1005299" cy="1257987"/>
          </a:xfrm>
          <a:prstGeom prst="rect">
            <a:avLst/>
          </a:prstGeom>
        </p:spPr>
      </p:pic>
      <p:pic>
        <p:nvPicPr>
          <p:cNvPr id="22" name="Picture 21"/>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646476" y="1796411"/>
            <a:ext cx="711066" cy="1193283"/>
          </a:xfrm>
          <a:prstGeom prst="rect">
            <a:avLst/>
          </a:prstGeom>
        </p:spPr>
      </p:pic>
      <p:pic>
        <p:nvPicPr>
          <p:cNvPr id="23" name="Picture 22"/>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352243" y="2106991"/>
            <a:ext cx="294233" cy="523083"/>
          </a:xfrm>
          <a:prstGeom prst="rect">
            <a:avLst/>
          </a:prstGeom>
        </p:spPr>
      </p:pic>
      <p:sp>
        <p:nvSpPr>
          <p:cNvPr id="28" name="Rectangle 27"/>
          <p:cNvSpPr/>
          <p:nvPr/>
        </p:nvSpPr>
        <p:spPr>
          <a:xfrm>
            <a:off x="0" y="0"/>
            <a:ext cx="12192000" cy="6858000"/>
          </a:xfrm>
          <a:prstGeom prst="rect">
            <a:avLst/>
          </a:prstGeom>
          <a:gradFill flip="none" rotWithShape="1">
            <a:gsLst>
              <a:gs pos="0">
                <a:srgbClr val="C00000">
                  <a:lumMod val="63000"/>
                </a:srgbClr>
              </a:gs>
              <a:gs pos="50000">
                <a:srgbClr val="C00000">
                  <a:lumMod val="100000"/>
                </a:srgbClr>
              </a:gs>
              <a:gs pos="100000">
                <a:srgbClr val="FF00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9854"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sysClr val="windowText" lastClr="000000"/>
              </a:solidFill>
              <a:effectLst/>
              <a:uLnTx/>
              <a:uFillTx/>
            </a:endParaRPr>
          </a:p>
        </p:txBody>
      </p:sp>
      <p:pic>
        <p:nvPicPr>
          <p:cNvPr id="27" name="Picture 26"/>
          <p:cNvPicPr>
            <a:picLocks noChangeAspect="1"/>
          </p:cNvPicPr>
          <p:nvPr/>
        </p:nvPicPr>
        <p:blipFill>
          <a:blip r:embed="rId23" cstate="screen">
            <a:biLevel thresh="25000"/>
            <a:extLst>
              <a:ext uri="{28A0092B-C50C-407E-A947-70E740481C1C}">
                <a14:useLocalDpi xmlns:a14="http://schemas.microsoft.com/office/drawing/2010/main"/>
              </a:ext>
            </a:extLst>
          </a:blip>
          <a:stretch>
            <a:fillRect/>
          </a:stretch>
        </p:blipFill>
        <p:spPr>
          <a:xfrm>
            <a:off x="3643497" y="1735847"/>
            <a:ext cx="4921184" cy="3379469"/>
          </a:xfrm>
          <a:prstGeom prst="rect">
            <a:avLst/>
          </a:prstGeom>
        </p:spPr>
      </p:pic>
    </p:spTree>
    <p:extLst>
      <p:ext uri="{BB962C8B-B14F-4D97-AF65-F5344CB8AC3E}">
        <p14:creationId xmlns:p14="http://schemas.microsoft.com/office/powerpoint/2010/main" val="212173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5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8" fill="hold"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4" fill="hold" nodeType="withEffect">
                                  <p:stCondLst>
                                    <p:cond delay="60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1" fill="hold" nodeType="withEffect">
                                  <p:stCondLst>
                                    <p:cond delay="75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2" presetClass="entr" presetSubtype="2" fill="hold" nodeType="withEffect">
                                  <p:stCondLst>
                                    <p:cond delay="950"/>
                                  </p:stCondLst>
                                  <p:childTnLst>
                                    <p:set>
                                      <p:cBhvr>
                                        <p:cTn id="21" dur="1" fill="hold">
                                          <p:stCondLst>
                                            <p:cond delay="0"/>
                                          </p:stCondLst>
                                        </p:cTn>
                                        <p:tgtEl>
                                          <p:spTgt spid="26"/>
                                        </p:tgtEl>
                                        <p:attrNameLst>
                                          <p:attrName>style.visibility</p:attrName>
                                        </p:attrNameLst>
                                      </p:cBhvr>
                                      <p:to>
                                        <p:strVal val="visible"/>
                                      </p:to>
                                    </p:set>
                                    <p:animEffect transition="in" filter="wipe(right)">
                                      <p:cBhvr>
                                        <p:cTn id="22" dur="500"/>
                                        <p:tgtEl>
                                          <p:spTgt spid="26"/>
                                        </p:tgtEl>
                                      </p:cBhvr>
                                    </p:animEffect>
                                  </p:childTnLst>
                                </p:cTn>
                              </p:par>
                              <p:par>
                                <p:cTn id="23" presetID="22" presetClass="entr" presetSubtype="4" fill="hold" nodeType="withEffect">
                                  <p:stCondLst>
                                    <p:cond delay="135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250"/>
                                        <p:tgtEl>
                                          <p:spTgt spid="19"/>
                                        </p:tgtEl>
                                      </p:cBhvr>
                                    </p:animEffect>
                                  </p:childTnLst>
                                </p:cTn>
                              </p:par>
                              <p:par>
                                <p:cTn id="26" presetID="22" presetClass="entr" presetSubtype="1" fill="hold" nodeType="withEffect">
                                  <p:stCondLst>
                                    <p:cond delay="135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nodeType="withEffect">
                                  <p:stCondLst>
                                    <p:cond delay="150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par>
                                <p:cTn id="32" presetID="22" presetClass="entr" presetSubtype="2" fill="hold" nodeType="withEffect">
                                  <p:stCondLst>
                                    <p:cond delay="175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par>
                                <p:cTn id="35" presetID="1" presetClass="entr" presetSubtype="0" fill="hold" nodeType="withEffect">
                                  <p:stCondLst>
                                    <p:cond delay="200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2" presetClass="entr" presetSubtype="4" decel="100000" fill="hold" nodeType="withEffect">
                                  <p:stCondLst>
                                    <p:cond delay="225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235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245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53" presetClass="entr" presetSubtype="16" fill="hold" nodeType="withEffect">
                                  <p:stCondLst>
                                    <p:cond delay="275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fltVal val="0"/>
                                          </p:val>
                                        </p:tav>
                                        <p:tav tm="100000">
                                          <p:val>
                                            <p:strVal val="#ppt_w"/>
                                          </p:val>
                                        </p:tav>
                                      </p:tavLst>
                                    </p:anim>
                                    <p:anim calcmode="lin" valueType="num">
                                      <p:cBhvr>
                                        <p:cTn id="54" dur="250" fill="hold"/>
                                        <p:tgtEl>
                                          <p:spTgt spid="5"/>
                                        </p:tgtEl>
                                        <p:attrNameLst>
                                          <p:attrName>ppt_h</p:attrName>
                                        </p:attrNameLst>
                                      </p:cBhvr>
                                      <p:tavLst>
                                        <p:tav tm="0">
                                          <p:val>
                                            <p:fltVal val="0"/>
                                          </p:val>
                                        </p:tav>
                                        <p:tav tm="100000">
                                          <p:val>
                                            <p:strVal val="#ppt_h"/>
                                          </p:val>
                                        </p:tav>
                                      </p:tavLst>
                                    </p:anim>
                                    <p:animEffect transition="in" filter="fade">
                                      <p:cBhvr>
                                        <p:cTn id="55" dur="250"/>
                                        <p:tgtEl>
                                          <p:spTgt spid="5"/>
                                        </p:tgtEl>
                                      </p:cBhvr>
                                    </p:animEffect>
                                  </p:childTnLst>
                                </p:cTn>
                              </p:par>
                              <p:par>
                                <p:cTn id="56" presetID="6" presetClass="emph" presetSubtype="0" decel="100000" fill="hold" nodeType="withEffect">
                                  <p:stCondLst>
                                    <p:cond delay="3000"/>
                                  </p:stCondLst>
                                  <p:childTnLst>
                                    <p:animScale>
                                      <p:cBhvr>
                                        <p:cTn id="57" dur="250" fill="hold"/>
                                        <p:tgtEl>
                                          <p:spTgt spid="5"/>
                                        </p:tgtEl>
                                      </p:cBhvr>
                                      <p:by x="90000" y="90000"/>
                                    </p:animScale>
                                  </p:childTnLst>
                                </p:cTn>
                              </p:par>
                              <p:par>
                                <p:cTn id="58" presetID="2" presetClass="entr" presetSubtype="4" decel="100000" fill="hold" nodeType="withEffect">
                                  <p:stCondLst>
                                    <p:cond delay="25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4" decel="100000" fill="hold" nodeType="withEffect">
                                  <p:stCondLst>
                                    <p:cond delay="265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1+#ppt_h/2"/>
                                          </p:val>
                                        </p:tav>
                                        <p:tav tm="100000">
                                          <p:val>
                                            <p:strVal val="#ppt_y"/>
                                          </p:val>
                                        </p:tav>
                                      </p:tavLst>
                                    </p:anim>
                                  </p:childTnLst>
                                </p:cTn>
                              </p:par>
                              <p:par>
                                <p:cTn id="66" presetID="2" presetClass="entr" presetSubtype="4" decel="100000" fill="hold" nodeType="withEffect">
                                  <p:stCondLst>
                                    <p:cond delay="27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285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par>
                                <p:cTn id="74" presetID="2" presetClass="entr" presetSubtype="4" decel="100000" fill="hold" nodeType="withEffect">
                                  <p:stCondLst>
                                    <p:cond delay="2950"/>
                                  </p:stCondLst>
                                  <p:childTnLst>
                                    <p:set>
                                      <p:cBhvr>
                                        <p:cTn id="75" dur="1" fill="hold">
                                          <p:stCondLst>
                                            <p:cond delay="0"/>
                                          </p:stCondLst>
                                        </p:cTn>
                                        <p:tgtEl>
                                          <p:spTgt spid="12"/>
                                        </p:tgtEl>
                                        <p:attrNameLst>
                                          <p:attrName>style.visibility</p:attrName>
                                        </p:attrNameLst>
                                      </p:cBhvr>
                                      <p:to>
                                        <p:strVal val="visible"/>
                                      </p:to>
                                    </p:set>
                                    <p:anim calcmode="lin" valueType="num">
                                      <p:cBhvr additive="base">
                                        <p:cTn id="76" dur="500" fill="hold"/>
                                        <p:tgtEl>
                                          <p:spTgt spid="12"/>
                                        </p:tgtEl>
                                        <p:attrNameLst>
                                          <p:attrName>ppt_x</p:attrName>
                                        </p:attrNameLst>
                                      </p:cBhvr>
                                      <p:tavLst>
                                        <p:tav tm="0">
                                          <p:val>
                                            <p:strVal val="#ppt_x"/>
                                          </p:val>
                                        </p:tav>
                                        <p:tav tm="100000">
                                          <p:val>
                                            <p:strVal val="#ppt_x"/>
                                          </p:val>
                                        </p:tav>
                                      </p:tavLst>
                                    </p:anim>
                                    <p:anim calcmode="lin" valueType="num">
                                      <p:cBhvr additive="base">
                                        <p:cTn id="77" dur="500" fill="hold"/>
                                        <p:tgtEl>
                                          <p:spTgt spid="12"/>
                                        </p:tgtEl>
                                        <p:attrNameLst>
                                          <p:attrName>ppt_y</p:attrName>
                                        </p:attrNameLst>
                                      </p:cBhvr>
                                      <p:tavLst>
                                        <p:tav tm="0">
                                          <p:val>
                                            <p:strVal val="1+#ppt_h/2"/>
                                          </p:val>
                                        </p:tav>
                                        <p:tav tm="100000">
                                          <p:val>
                                            <p:strVal val="#ppt_y"/>
                                          </p:val>
                                        </p:tav>
                                      </p:tavLst>
                                    </p:anim>
                                  </p:childTnLst>
                                </p:cTn>
                              </p:par>
                              <p:par>
                                <p:cTn id="78" presetID="2" presetClass="entr" presetSubtype="4" decel="100000" fill="hold" grpId="0" nodeType="withEffect">
                                  <p:stCondLst>
                                    <p:cond delay="3250"/>
                                  </p:stCondLst>
                                  <p:childTnLst>
                                    <p:set>
                                      <p:cBhvr>
                                        <p:cTn id="79" dur="1" fill="hold">
                                          <p:stCondLst>
                                            <p:cond delay="0"/>
                                          </p:stCondLst>
                                        </p:cTn>
                                        <p:tgtEl>
                                          <p:spTgt spid="28"/>
                                        </p:tgtEl>
                                        <p:attrNameLst>
                                          <p:attrName>style.visibility</p:attrName>
                                        </p:attrNameLst>
                                      </p:cBhvr>
                                      <p:to>
                                        <p:strVal val="visible"/>
                                      </p:to>
                                    </p:set>
                                    <p:anim calcmode="lin" valueType="num">
                                      <p:cBhvr additive="base">
                                        <p:cTn id="80" dur="500" fill="hold"/>
                                        <p:tgtEl>
                                          <p:spTgt spid="28"/>
                                        </p:tgtEl>
                                        <p:attrNameLst>
                                          <p:attrName>ppt_x</p:attrName>
                                        </p:attrNameLst>
                                      </p:cBhvr>
                                      <p:tavLst>
                                        <p:tav tm="0">
                                          <p:val>
                                            <p:strVal val="#ppt_x"/>
                                          </p:val>
                                        </p:tav>
                                        <p:tav tm="100000">
                                          <p:val>
                                            <p:strVal val="#ppt_x"/>
                                          </p:val>
                                        </p:tav>
                                      </p:tavLst>
                                    </p:anim>
                                    <p:anim calcmode="lin" valueType="num">
                                      <p:cBhvr additive="base">
                                        <p:cTn id="81" dur="500" fill="hold"/>
                                        <p:tgtEl>
                                          <p:spTgt spid="28"/>
                                        </p:tgtEl>
                                        <p:attrNameLst>
                                          <p:attrName>ppt_y</p:attrName>
                                        </p:attrNameLst>
                                      </p:cBhvr>
                                      <p:tavLst>
                                        <p:tav tm="0">
                                          <p:val>
                                            <p:strVal val="1+#ppt_h/2"/>
                                          </p:val>
                                        </p:tav>
                                        <p:tav tm="100000">
                                          <p:val>
                                            <p:strVal val="#ppt_y"/>
                                          </p:val>
                                        </p:tav>
                                      </p:tavLst>
                                    </p:anim>
                                  </p:childTnLst>
                                </p:cTn>
                              </p:par>
                              <p:par>
                                <p:cTn id="82" presetID="22" presetClass="entr" presetSubtype="4" fill="hold" nodeType="withEffect">
                                  <p:stCondLst>
                                    <p:cond delay="325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4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1999" cy="6858001"/>
          </a:xfrm>
          <a:prstGeom prst="rect">
            <a:avLst/>
          </a:prstGeom>
          <a:ln>
            <a:noFill/>
          </a:ln>
        </p:spPr>
      </p:pic>
      <p:sp>
        <p:nvSpPr>
          <p:cNvPr id="11" name="Oval 10"/>
          <p:cNvSpPr/>
          <p:nvPr/>
        </p:nvSpPr>
        <p:spPr>
          <a:xfrm>
            <a:off x="768608" y="-1291473"/>
            <a:ext cx="3339916" cy="3481586"/>
          </a:xfrm>
          <a:prstGeom prst="ellipse">
            <a:avLst/>
          </a:prstGeom>
          <a:solidFill>
            <a:schemeClr val="bg1">
              <a:alpha val="80000"/>
            </a:schemeClr>
          </a:solidFill>
          <a:ln>
            <a:solidFill>
              <a:schemeClr val="bg1"/>
            </a:solidFill>
          </a:ln>
          <a:effectLst>
            <a:softEdge rad="838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017" y="163662"/>
            <a:ext cx="843551" cy="663919"/>
          </a:xfrm>
          <a:prstGeom prst="rect">
            <a:avLst/>
          </a:prstGeom>
        </p:spPr>
      </p:pic>
      <p:sp>
        <p:nvSpPr>
          <p:cNvPr id="12" name="Rectangle 11"/>
          <p:cNvSpPr/>
          <p:nvPr/>
        </p:nvSpPr>
        <p:spPr>
          <a:xfrm>
            <a:off x="-10885" y="1"/>
            <a:ext cx="12202884" cy="6857999"/>
          </a:xfrm>
          <a:prstGeom prst="rect">
            <a:avLst/>
          </a:prstGeom>
          <a:solidFill>
            <a:srgbClr val="D8192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a:off x="1813" y="4579066"/>
            <a:ext cx="12188374" cy="2278934"/>
          </a:xfrm>
          <a:prstGeom prst="rect">
            <a:avLst/>
          </a:prstGeom>
          <a:solidFill>
            <a:schemeClr val="tx1">
              <a:lumMod val="75000"/>
              <a:lumOff val="2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0885" y="4579066"/>
            <a:ext cx="122010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2051017" y="163662"/>
            <a:ext cx="843551" cy="663919"/>
          </a:xfrm>
          <a:prstGeom prst="rect">
            <a:avLst/>
          </a:prstGeom>
        </p:spPr>
      </p:pic>
      <p:grpSp>
        <p:nvGrpSpPr>
          <p:cNvPr id="15" name="Group 14"/>
          <p:cNvGrpSpPr/>
          <p:nvPr/>
        </p:nvGrpSpPr>
        <p:grpSpPr>
          <a:xfrm>
            <a:off x="8817056" y="6544543"/>
            <a:ext cx="1654591" cy="246221"/>
            <a:chOff x="7293055" y="6544542"/>
            <a:chExt cx="1654591" cy="246221"/>
          </a:xfrm>
        </p:grpSpPr>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3106" y="6549897"/>
              <a:ext cx="724540" cy="235513"/>
            </a:xfrm>
            <a:prstGeom prst="rect">
              <a:avLst/>
            </a:prstGeom>
          </p:spPr>
        </p:pic>
        <p:sp>
          <p:nvSpPr>
            <p:cNvPr id="17" name="TextBox 16"/>
            <p:cNvSpPr txBox="1"/>
            <p:nvPr/>
          </p:nvSpPr>
          <p:spPr>
            <a:xfrm>
              <a:off x="7293055" y="6544542"/>
              <a:ext cx="944489" cy="246221"/>
            </a:xfrm>
            <a:prstGeom prst="rect">
              <a:avLst/>
            </a:prstGeom>
            <a:noFill/>
          </p:spPr>
          <p:txBody>
            <a:bodyPr wrap="none" rtlCol="0">
              <a:spAutoFit/>
            </a:bodyPr>
            <a:lstStyle/>
            <a:p>
              <a:r>
                <a:rPr lang="en-US" sz="1000" dirty="0">
                  <a:solidFill>
                    <a:schemeClr val="bg1"/>
                  </a:solidFill>
                  <a:latin typeface="+mj-lt"/>
                </a:rPr>
                <a:t>A subsidiary of</a:t>
              </a:r>
            </a:p>
          </p:txBody>
        </p:sp>
      </p:grpSp>
      <p:sp>
        <p:nvSpPr>
          <p:cNvPr id="3" name="Rectangle 2"/>
          <p:cNvSpPr/>
          <p:nvPr/>
        </p:nvSpPr>
        <p:spPr>
          <a:xfrm>
            <a:off x="2490952" y="1968939"/>
            <a:ext cx="7256155" cy="954107"/>
          </a:xfrm>
          <a:prstGeom prst="rect">
            <a:avLst/>
          </a:prstGeom>
        </p:spPr>
        <p:txBody>
          <a:bodyPr wrap="square">
            <a:spAutoFit/>
          </a:bodyPr>
          <a:lstStyle/>
          <a:p>
            <a:pPr algn="ctr"/>
            <a:r>
              <a:rPr lang="en-US" sz="2800" b="1" dirty="0">
                <a:solidFill>
                  <a:schemeClr val="bg1"/>
                </a:solidFill>
              </a:rPr>
              <a:t>Specific medical therapies are an integral component of each resident’s treatment plan</a:t>
            </a:r>
          </a:p>
        </p:txBody>
      </p:sp>
      <p:grpSp>
        <p:nvGrpSpPr>
          <p:cNvPr id="39" name="Group 38"/>
          <p:cNvGrpSpPr/>
          <p:nvPr/>
        </p:nvGrpSpPr>
        <p:grpSpPr>
          <a:xfrm>
            <a:off x="1787325" y="3532085"/>
            <a:ext cx="2011681" cy="2443679"/>
            <a:chOff x="4871444" y="4146687"/>
            <a:chExt cx="946950" cy="1150304"/>
          </a:xfrm>
        </p:grpSpPr>
        <p:sp>
          <p:nvSpPr>
            <p:cNvPr id="40" name="Oval 39"/>
            <p:cNvSpPr/>
            <p:nvPr/>
          </p:nvSpPr>
          <p:spPr>
            <a:xfrm>
              <a:off x="4871444" y="4146687"/>
              <a:ext cx="946950" cy="946951"/>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1" name="Rectangle 40"/>
            <p:cNvSpPr/>
            <p:nvPr/>
          </p:nvSpPr>
          <p:spPr>
            <a:xfrm>
              <a:off x="4982756" y="5123137"/>
              <a:ext cx="727983" cy="173854"/>
            </a:xfrm>
            <a:prstGeom prst="rect">
              <a:avLst/>
            </a:prstGeom>
          </p:spPr>
          <p:txBody>
            <a:bodyPr wrap="none">
              <a:spAutoFit/>
            </a:bodyPr>
            <a:lstStyle/>
            <a:p>
              <a:pPr algn="ctr"/>
              <a:r>
                <a:rPr lang="en-US" b="1" dirty="0">
                  <a:solidFill>
                    <a:schemeClr val="bg1"/>
                  </a:solidFill>
                </a:rPr>
                <a:t>Physiotherapy</a:t>
              </a:r>
            </a:p>
          </p:txBody>
        </p:sp>
      </p:grpSp>
      <p:grpSp>
        <p:nvGrpSpPr>
          <p:cNvPr id="42" name="Group 41"/>
          <p:cNvGrpSpPr/>
          <p:nvPr/>
        </p:nvGrpSpPr>
        <p:grpSpPr>
          <a:xfrm>
            <a:off x="3983477" y="3532085"/>
            <a:ext cx="2011981" cy="2779616"/>
            <a:chOff x="3815917" y="4146687"/>
            <a:chExt cx="953784" cy="1317681"/>
          </a:xfrm>
        </p:grpSpPr>
        <p:sp>
          <p:nvSpPr>
            <p:cNvPr id="43" name="Oval 42"/>
            <p:cNvSpPr/>
            <p:nvPr/>
          </p:nvSpPr>
          <p:spPr>
            <a:xfrm>
              <a:off x="3816060" y="4146687"/>
              <a:ext cx="953641" cy="953640"/>
            </a:xfrm>
            <a:prstGeom prst="ellipse">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4" name="Rectangle 43"/>
            <p:cNvSpPr/>
            <p:nvPr/>
          </p:nvSpPr>
          <p:spPr>
            <a:xfrm>
              <a:off x="3815917" y="5157974"/>
              <a:ext cx="950893" cy="306394"/>
            </a:xfrm>
            <a:prstGeom prst="rect">
              <a:avLst/>
            </a:prstGeom>
          </p:spPr>
          <p:txBody>
            <a:bodyPr wrap="square">
              <a:spAutoFit/>
            </a:bodyPr>
            <a:lstStyle/>
            <a:p>
              <a:pPr algn="ctr"/>
              <a:r>
                <a:rPr lang="en-US" b="1" dirty="0">
                  <a:solidFill>
                    <a:schemeClr val="bg1"/>
                  </a:solidFill>
                </a:rPr>
                <a:t>Occupational therapy </a:t>
              </a:r>
            </a:p>
          </p:txBody>
        </p:sp>
      </p:grpSp>
      <p:grpSp>
        <p:nvGrpSpPr>
          <p:cNvPr id="45" name="Group 44"/>
          <p:cNvGrpSpPr/>
          <p:nvPr/>
        </p:nvGrpSpPr>
        <p:grpSpPr>
          <a:xfrm>
            <a:off x="6179928" y="3532084"/>
            <a:ext cx="2011680" cy="2724965"/>
            <a:chOff x="3682219" y="4146687"/>
            <a:chExt cx="960929" cy="1301647"/>
          </a:xfrm>
        </p:grpSpPr>
        <p:sp>
          <p:nvSpPr>
            <p:cNvPr id="46" name="Oval 45"/>
            <p:cNvSpPr/>
            <p:nvPr/>
          </p:nvSpPr>
          <p:spPr>
            <a:xfrm>
              <a:off x="3682219" y="4146687"/>
              <a:ext cx="960929" cy="960929"/>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7" name="Rectangle 46"/>
            <p:cNvSpPr/>
            <p:nvPr/>
          </p:nvSpPr>
          <p:spPr>
            <a:xfrm>
              <a:off x="3824584" y="5139598"/>
              <a:ext cx="665877" cy="308736"/>
            </a:xfrm>
            <a:prstGeom prst="rect">
              <a:avLst/>
            </a:prstGeom>
          </p:spPr>
          <p:txBody>
            <a:bodyPr wrap="square">
              <a:spAutoFit/>
            </a:bodyPr>
            <a:lstStyle/>
            <a:p>
              <a:pPr algn="ctr"/>
              <a:r>
                <a:rPr lang="en-US" b="1" dirty="0">
                  <a:solidFill>
                    <a:schemeClr val="bg1"/>
                  </a:solidFill>
                </a:rPr>
                <a:t>Speech therapy</a:t>
              </a:r>
            </a:p>
          </p:txBody>
        </p:sp>
      </p:grpSp>
      <p:grpSp>
        <p:nvGrpSpPr>
          <p:cNvPr id="48" name="Group 47"/>
          <p:cNvGrpSpPr/>
          <p:nvPr/>
        </p:nvGrpSpPr>
        <p:grpSpPr>
          <a:xfrm>
            <a:off x="8376079" y="3532084"/>
            <a:ext cx="2011681" cy="2721320"/>
            <a:chOff x="3682219" y="4146687"/>
            <a:chExt cx="896032" cy="1212114"/>
          </a:xfrm>
        </p:grpSpPr>
        <p:sp>
          <p:nvSpPr>
            <p:cNvPr id="49" name="Oval 48"/>
            <p:cNvSpPr/>
            <p:nvPr/>
          </p:nvSpPr>
          <p:spPr>
            <a:xfrm>
              <a:off x="3682219" y="4146687"/>
              <a:ext cx="896032" cy="896030"/>
            </a:xfrm>
            <a:prstGeom prst="ellipse">
              <a:avLst/>
            </a:prstGeom>
            <a:blipFill dpi="0" rotWithShape="1">
              <a:blip r:embed="rId9"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51" name="Rectangle 50"/>
            <p:cNvSpPr/>
            <p:nvPr/>
          </p:nvSpPr>
          <p:spPr>
            <a:xfrm>
              <a:off x="3764619" y="5070916"/>
              <a:ext cx="785807" cy="287885"/>
            </a:xfrm>
            <a:prstGeom prst="rect">
              <a:avLst/>
            </a:prstGeom>
          </p:spPr>
          <p:txBody>
            <a:bodyPr wrap="square">
              <a:spAutoFit/>
            </a:bodyPr>
            <a:lstStyle/>
            <a:p>
              <a:pPr algn="ctr"/>
              <a:r>
                <a:rPr lang="en-US" b="1" dirty="0">
                  <a:solidFill>
                    <a:schemeClr val="bg1"/>
                  </a:solidFill>
                </a:rPr>
                <a:t>Respiratory therapy </a:t>
              </a:r>
            </a:p>
          </p:txBody>
        </p:sp>
      </p:grpSp>
    </p:spTree>
    <p:extLst>
      <p:ext uri="{BB962C8B-B14F-4D97-AF65-F5344CB8AC3E}">
        <p14:creationId xmlns:p14="http://schemas.microsoft.com/office/powerpoint/2010/main" val="352243737"/>
      </p:ext>
    </p:extLst>
  </p:cSld>
  <p:clrMapOvr>
    <a:masterClrMapping/>
  </p:clrMapOvr>
  <mc:AlternateContent xmlns:mc="http://schemas.openxmlformats.org/markup-compatibility/2006" xmlns:p14="http://schemas.microsoft.com/office/powerpoint/2010/main">
    <mc:Choice Requires="p14">
      <p:transition p14:dur="250">
        <p14:warp/>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60000" fill="hold" nodeType="withEffect">
                                  <p:stCondLst>
                                    <p:cond delay="0"/>
                                  </p:stCondLst>
                                  <p:childTnLst>
                                    <p:animScale>
                                      <p:cBhvr>
                                        <p:cTn id="6" dur="2000" fill="hold"/>
                                        <p:tgtEl>
                                          <p:spTgt spid="14"/>
                                        </p:tgtEl>
                                      </p:cBhvr>
                                      <p:by x="110000" y="110000"/>
                                    </p:animScale>
                                  </p:childTnLst>
                                </p:cTn>
                              </p:par>
                              <p:par>
                                <p:cTn id="7" presetID="10" presetClass="entr" presetSubtype="0" fill="hold" grpId="0" nodeType="withEffect">
                                  <p:stCondLst>
                                    <p:cond delay="6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6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0" nodeType="withEffect">
                                  <p:stCondLst>
                                    <p:cond delay="60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 presetClass="entr" presetSubtype="1" decel="100000" fill="hold" grpId="0" nodeType="withEffect">
                                  <p:stCondLst>
                                    <p:cond delay="9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par>
                                <p:cTn id="20" presetID="22" presetClass="entr" presetSubtype="8" fill="hold" nodeType="withEffect">
                                  <p:stCondLst>
                                    <p:cond delay="12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50"/>
                                        <p:tgtEl>
                                          <p:spTgt spid="9"/>
                                        </p:tgtEl>
                                      </p:cBhvr>
                                    </p:animEffect>
                                  </p:childTnLst>
                                </p:cTn>
                              </p:par>
                              <p:par>
                                <p:cTn id="23" presetID="2" presetClass="entr" presetSubtype="2" decel="100000" fill="hold" nodeType="withEffect">
                                  <p:stCondLst>
                                    <p:cond delay="120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1+#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130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1+#ppt_w/2"/>
                                          </p:val>
                                        </p:tav>
                                        <p:tav tm="100000">
                                          <p:val>
                                            <p:strVal val="#ppt_x"/>
                                          </p:val>
                                        </p:tav>
                                      </p:tavLst>
                                    </p:anim>
                                    <p:anim calcmode="lin" valueType="num">
                                      <p:cBhvr additive="base">
                                        <p:cTn id="30" dur="500" fill="hold"/>
                                        <p:tgtEl>
                                          <p:spTgt spid="42"/>
                                        </p:tgtEl>
                                        <p:attrNameLst>
                                          <p:attrName>ppt_y</p:attrName>
                                        </p:attrNameLst>
                                      </p:cBhvr>
                                      <p:tavLst>
                                        <p:tav tm="0">
                                          <p:val>
                                            <p:strVal val="#ppt_y"/>
                                          </p:val>
                                        </p:tav>
                                        <p:tav tm="100000">
                                          <p:val>
                                            <p:strVal val="#ppt_y"/>
                                          </p:val>
                                        </p:tav>
                                      </p:tavLst>
                                    </p:anim>
                                  </p:childTnLst>
                                </p:cTn>
                              </p:par>
                              <p:par>
                                <p:cTn id="31" presetID="2" presetClass="entr" presetSubtype="2" decel="100000" fill="hold" nodeType="withEffect">
                                  <p:stCondLst>
                                    <p:cond delay="140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1+#ppt_w/2"/>
                                          </p:val>
                                        </p:tav>
                                        <p:tav tm="100000">
                                          <p:val>
                                            <p:strVal val="#ppt_x"/>
                                          </p:val>
                                        </p:tav>
                                      </p:tavLst>
                                    </p:anim>
                                    <p:anim calcmode="lin" valueType="num">
                                      <p:cBhvr additive="base">
                                        <p:cTn id="34" dur="500" fill="hold"/>
                                        <p:tgtEl>
                                          <p:spTgt spid="45"/>
                                        </p:tgtEl>
                                        <p:attrNameLst>
                                          <p:attrName>ppt_y</p:attrName>
                                        </p:attrNameLst>
                                      </p:cBhvr>
                                      <p:tavLst>
                                        <p:tav tm="0">
                                          <p:val>
                                            <p:strVal val="#ppt_y"/>
                                          </p:val>
                                        </p:tav>
                                        <p:tav tm="100000">
                                          <p:val>
                                            <p:strVal val="#ppt_y"/>
                                          </p:val>
                                        </p:tav>
                                      </p:tavLst>
                                    </p:anim>
                                  </p:childTnLst>
                                </p:cTn>
                              </p:par>
                              <p:par>
                                <p:cTn id="35" presetID="2" presetClass="entr" presetSubtype="2" decel="100000" fill="hold" nodeType="withEffect">
                                  <p:stCondLst>
                                    <p:cond delay="150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1+#ppt_w/2"/>
                                          </p:val>
                                        </p:tav>
                                        <p:tav tm="100000">
                                          <p:val>
                                            <p:strVal val="#ppt_x"/>
                                          </p:val>
                                        </p:tav>
                                      </p:tavLst>
                                    </p:anim>
                                    <p:anim calcmode="lin" valueType="num">
                                      <p:cBhvr additive="base">
                                        <p:cTn id="38" dur="500" fill="hold"/>
                                        <p:tgtEl>
                                          <p:spTgt spid="48"/>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1600"/>
                                  </p:stCondLst>
                                  <p:childTnLst>
                                    <p:set>
                                      <p:cBhvr>
                                        <p:cTn id="40" dur="1" fill="hold">
                                          <p:stCondLst>
                                            <p:cond delay="0"/>
                                          </p:stCondLst>
                                        </p:cTn>
                                        <p:tgtEl>
                                          <p:spTgt spid="187"/>
                                        </p:tgtEl>
                                        <p:attrNameLst>
                                          <p:attrName>style.visibility</p:attrName>
                                        </p:attrNameLst>
                                      </p:cBhvr>
                                      <p:to>
                                        <p:strVal val="visible"/>
                                      </p:to>
                                    </p:set>
                                    <p:anim calcmode="lin" valueType="num">
                                      <p:cBhvr additive="base">
                                        <p:cTn id="41" dur="500" fill="hold"/>
                                        <p:tgtEl>
                                          <p:spTgt spid="187"/>
                                        </p:tgtEl>
                                        <p:attrNameLst>
                                          <p:attrName>ppt_x</p:attrName>
                                        </p:attrNameLst>
                                      </p:cBhvr>
                                      <p:tavLst>
                                        <p:tav tm="0">
                                          <p:val>
                                            <p:strVal val="#ppt_x"/>
                                          </p:val>
                                        </p:tav>
                                        <p:tav tm="100000">
                                          <p:val>
                                            <p:strVal val="#ppt_x"/>
                                          </p:val>
                                        </p:tav>
                                      </p:tavLst>
                                    </p:anim>
                                    <p:anim calcmode="lin" valueType="num">
                                      <p:cBhvr additive="base">
                                        <p:cTn id="42"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7"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a:ln>
            <a:noFill/>
          </a:ln>
        </p:spPr>
      </p:pic>
      <p:sp>
        <p:nvSpPr>
          <p:cNvPr id="11" name="Oval 10"/>
          <p:cNvSpPr/>
          <p:nvPr/>
        </p:nvSpPr>
        <p:spPr>
          <a:xfrm>
            <a:off x="768608" y="-1291473"/>
            <a:ext cx="3339916" cy="3481586"/>
          </a:xfrm>
          <a:prstGeom prst="ellipse">
            <a:avLst/>
          </a:prstGeom>
          <a:solidFill>
            <a:schemeClr val="bg1">
              <a:alpha val="80000"/>
            </a:schemeClr>
          </a:solidFill>
          <a:ln>
            <a:solidFill>
              <a:schemeClr val="bg1"/>
            </a:solidFill>
          </a:ln>
          <a:effectLst>
            <a:softEdge rad="838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017" y="163662"/>
            <a:ext cx="843551" cy="663919"/>
          </a:xfrm>
          <a:prstGeom prst="rect">
            <a:avLst/>
          </a:prstGeom>
        </p:spPr>
      </p:pic>
      <p:sp>
        <p:nvSpPr>
          <p:cNvPr id="12" name="Rectangle 11"/>
          <p:cNvSpPr/>
          <p:nvPr/>
        </p:nvSpPr>
        <p:spPr>
          <a:xfrm>
            <a:off x="-10886" y="1"/>
            <a:ext cx="12202886" cy="6857999"/>
          </a:xfrm>
          <a:prstGeom prst="rect">
            <a:avLst/>
          </a:prstGeom>
          <a:solidFill>
            <a:srgbClr val="D8192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2051017" y="163662"/>
            <a:ext cx="843551" cy="663919"/>
          </a:xfrm>
          <a:prstGeom prst="rect">
            <a:avLst/>
          </a:prstGeom>
        </p:spPr>
      </p:pic>
      <p:grpSp>
        <p:nvGrpSpPr>
          <p:cNvPr id="15" name="Group 14"/>
          <p:cNvGrpSpPr/>
          <p:nvPr/>
        </p:nvGrpSpPr>
        <p:grpSpPr>
          <a:xfrm>
            <a:off x="8817056" y="6544543"/>
            <a:ext cx="1654591" cy="246221"/>
            <a:chOff x="7293055" y="6544542"/>
            <a:chExt cx="1654591" cy="246221"/>
          </a:xfrm>
        </p:grpSpPr>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3106" y="6549897"/>
              <a:ext cx="724540" cy="235513"/>
            </a:xfrm>
            <a:prstGeom prst="rect">
              <a:avLst/>
            </a:prstGeom>
          </p:spPr>
        </p:pic>
        <p:sp>
          <p:nvSpPr>
            <p:cNvPr id="17" name="TextBox 16"/>
            <p:cNvSpPr txBox="1"/>
            <p:nvPr/>
          </p:nvSpPr>
          <p:spPr>
            <a:xfrm>
              <a:off x="7293055" y="6544542"/>
              <a:ext cx="944489" cy="246221"/>
            </a:xfrm>
            <a:prstGeom prst="rect">
              <a:avLst/>
            </a:prstGeom>
            <a:noFill/>
          </p:spPr>
          <p:txBody>
            <a:bodyPr wrap="none" rtlCol="0">
              <a:spAutoFit/>
            </a:bodyPr>
            <a:lstStyle/>
            <a:p>
              <a:r>
                <a:rPr lang="en-US" sz="1000" dirty="0">
                  <a:solidFill>
                    <a:schemeClr val="bg1"/>
                  </a:solidFill>
                  <a:latin typeface="+mj-lt"/>
                </a:rPr>
                <a:t>A subsidiary of</a:t>
              </a:r>
            </a:p>
          </p:txBody>
        </p:sp>
      </p:grpSp>
      <p:sp>
        <p:nvSpPr>
          <p:cNvPr id="3" name="Rectangle 2"/>
          <p:cNvSpPr/>
          <p:nvPr/>
        </p:nvSpPr>
        <p:spPr>
          <a:xfrm>
            <a:off x="4083174" y="736729"/>
            <a:ext cx="4025654" cy="523220"/>
          </a:xfrm>
          <a:prstGeom prst="rect">
            <a:avLst/>
          </a:prstGeom>
        </p:spPr>
        <p:txBody>
          <a:bodyPr wrap="none">
            <a:spAutoFit/>
          </a:bodyPr>
          <a:lstStyle/>
          <a:p>
            <a:pPr algn="ctr"/>
            <a:r>
              <a:rPr lang="en-US" sz="2800" b="1" dirty="0">
                <a:solidFill>
                  <a:schemeClr val="bg1"/>
                </a:solidFill>
              </a:rPr>
              <a:t>Patient Acquisitions Team</a:t>
            </a:r>
          </a:p>
        </p:txBody>
      </p:sp>
      <p:sp>
        <p:nvSpPr>
          <p:cNvPr id="4" name="Oval 3"/>
          <p:cNvSpPr/>
          <p:nvPr/>
        </p:nvSpPr>
        <p:spPr>
          <a:xfrm>
            <a:off x="4191318" y="1648327"/>
            <a:ext cx="1588294" cy="1588294"/>
          </a:xfrm>
          <a:prstGeom prst="ellipse">
            <a:avLst/>
          </a:prstGeom>
          <a:blipFill dpi="0" rotWithShape="1">
            <a:blip r:embed="rId7" cstate="screen">
              <a:grayscl/>
              <a:extLst>
                <a:ext uri="{BEBA8EAE-BF5A-486C-A8C5-ECC9F3942E4B}">
                  <a14:imgProps xmlns:a14="http://schemas.microsoft.com/office/drawing/2010/main">
                    <a14:imgLayer r:embed="rId8">
                      <a14:imgEffect>
                        <a14:backgroundRemoval t="0" b="91494" l="0" r="100000">
                          <a14:foregroundMark x1="31402" y1="54713" x2="91463" y2="74483"/>
                          <a14:foregroundMark x1="29878" y1="65057" x2="66768" y2="81839"/>
                          <a14:foregroundMark x1="61585" y1="48046" x2="46646" y2="59080"/>
                          <a14:foregroundMark x1="45122" y1="48046" x2="32317" y2="74023"/>
                          <a14:foregroundMark x1="50305" y1="59540" x2="40854" y2="70115"/>
                          <a14:foregroundMark x1="26220" y1="74943" x2="97866" y2="74253"/>
                          <a14:foregroundMark x1="34451" y1="70345" x2="29268" y2="82529"/>
                          <a14:foregroundMark x1="77134" y1="69195" x2="95732" y2="79540"/>
                          <a14:backgroundMark x1="44512" y1="8506" x2="43902" y2="10345"/>
                          <a14:backgroundMark x1="36585" y1="13793" x2="35061" y2="14943"/>
                          <a14:backgroundMark x1="50000" y1="9195" x2="51829" y2="9425"/>
                        </a14:backgroundRemoval>
                      </a14:imgEffect>
                      <a14:imgEffect>
                        <a14:brightnessContrast bright="20000"/>
                      </a14:imgEffect>
                    </a14:imgLayer>
                  </a14:imgProps>
                </a:ext>
                <a:ext uri="{28A0092B-C50C-407E-A947-70E740481C1C}">
                  <a14:useLocalDpi xmlns:a14="http://schemas.microsoft.com/office/drawing/2010/main"/>
                </a:ext>
              </a:extLst>
            </a:blip>
            <a:srcRect/>
            <a:stretch>
              <a:fillRect t="-1" b="-2897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153884" y="3430077"/>
            <a:ext cx="1717846" cy="689772"/>
          </a:xfrm>
          <a:prstGeom prst="rect">
            <a:avLst/>
          </a:prstGeom>
          <a:noFill/>
        </p:spPr>
        <p:txBody>
          <a:bodyPr wrap="square" lIns="0" tIns="0" rIns="0" bIns="0" rtlCol="0">
            <a:noAutofit/>
          </a:bodyPr>
          <a:lstStyle/>
          <a:p>
            <a:pPr indent="-253225" algn="ctr"/>
            <a:r>
              <a:rPr lang="en-US" sz="1400" b="1" dirty="0">
                <a:solidFill>
                  <a:schemeClr val="bg1"/>
                </a:solidFill>
              </a:rPr>
              <a:t>Mohammed Arafat, RN</a:t>
            </a:r>
          </a:p>
          <a:p>
            <a:pPr indent="-253225" algn="ctr"/>
            <a:r>
              <a:rPr lang="en-US" sz="1400" dirty="0">
                <a:solidFill>
                  <a:schemeClr val="bg1"/>
                </a:solidFill>
              </a:rPr>
              <a:t>Clinical Relationship Manager</a:t>
            </a:r>
            <a:endParaRPr lang="ar-AE" sz="1400" dirty="0">
              <a:solidFill>
                <a:schemeClr val="bg1"/>
              </a:solidFill>
            </a:endParaRPr>
          </a:p>
        </p:txBody>
      </p:sp>
      <p:grpSp>
        <p:nvGrpSpPr>
          <p:cNvPr id="7" name="Group 6"/>
          <p:cNvGrpSpPr/>
          <p:nvPr/>
        </p:nvGrpSpPr>
        <p:grpSpPr>
          <a:xfrm>
            <a:off x="4000929" y="4193244"/>
            <a:ext cx="2023756" cy="1127440"/>
            <a:chOff x="212677" y="4628980"/>
            <a:chExt cx="2023756" cy="1127440"/>
          </a:xfrm>
        </p:grpSpPr>
        <p:grpSp>
          <p:nvGrpSpPr>
            <p:cNvPr id="6" name="Group 5"/>
            <p:cNvGrpSpPr/>
            <p:nvPr/>
          </p:nvGrpSpPr>
          <p:grpSpPr>
            <a:xfrm>
              <a:off x="338291" y="4628980"/>
              <a:ext cx="1772529" cy="106820"/>
              <a:chOff x="338291" y="4628980"/>
              <a:chExt cx="1772529" cy="106820"/>
            </a:xfrm>
          </p:grpSpPr>
          <p:cxnSp>
            <p:nvCxnSpPr>
              <p:cNvPr id="57" name="Straight Connector 56"/>
              <p:cNvCxnSpPr/>
              <p:nvPr/>
            </p:nvCxnSpPr>
            <p:spPr>
              <a:xfrm flipH="1">
                <a:off x="338291" y="4735800"/>
                <a:ext cx="177252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Isosceles Triangle 4"/>
              <p:cNvSpPr/>
              <p:nvPr/>
            </p:nvSpPr>
            <p:spPr>
              <a:xfrm>
                <a:off x="1162600" y="4628980"/>
                <a:ext cx="123910" cy="1068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endParaRPr lang="en-US" sz="2000" dirty="0"/>
              </a:p>
            </p:txBody>
          </p:sp>
        </p:grpSp>
        <p:sp>
          <p:nvSpPr>
            <p:cNvPr id="58" name="TextBox 57"/>
            <p:cNvSpPr txBox="1"/>
            <p:nvPr/>
          </p:nvSpPr>
          <p:spPr>
            <a:xfrm>
              <a:off x="212677" y="4877004"/>
              <a:ext cx="2023756" cy="879416"/>
            </a:xfrm>
            <a:prstGeom prst="rect">
              <a:avLst/>
            </a:prstGeom>
            <a:noFill/>
          </p:spPr>
          <p:txBody>
            <a:bodyPr wrap="square" lIns="0" tIns="0" rIns="0" bIns="0" rtlCol="0">
              <a:noAutofit/>
            </a:bodyPr>
            <a:lstStyle/>
            <a:p>
              <a:pPr indent="-253225">
                <a:spcAft>
                  <a:spcPts val="1200"/>
                </a:spcAft>
              </a:pPr>
              <a:r>
                <a:rPr lang="en-US" sz="1400" dirty="0">
                  <a:solidFill>
                    <a:schemeClr val="bg1"/>
                  </a:solidFill>
                </a:rPr>
                <a:t>Jordanian National with 7 years experience in the UAE</a:t>
              </a:r>
            </a:p>
            <a:p>
              <a:pPr indent="-253225">
                <a:spcAft>
                  <a:spcPts val="1200"/>
                </a:spcAft>
              </a:pPr>
              <a:r>
                <a:rPr lang="en-US" sz="1400" dirty="0">
                  <a:solidFill>
                    <a:schemeClr val="bg1"/>
                  </a:solidFill>
                </a:rPr>
                <a:t>One of </a:t>
              </a:r>
              <a:r>
                <a:rPr lang="en-US" sz="1400" dirty="0" err="1">
                  <a:solidFill>
                    <a:schemeClr val="bg1"/>
                  </a:solidFill>
                </a:rPr>
                <a:t>ProVita’s</a:t>
              </a:r>
              <a:r>
                <a:rPr lang="en-US" sz="1400" dirty="0">
                  <a:solidFill>
                    <a:schemeClr val="bg1"/>
                  </a:solidFill>
                </a:rPr>
                <a:t> original nursing staff</a:t>
              </a:r>
            </a:p>
          </p:txBody>
        </p:sp>
      </p:grpSp>
      <p:sp>
        <p:nvSpPr>
          <p:cNvPr id="70" name="Oval 69"/>
          <p:cNvSpPr/>
          <p:nvPr/>
        </p:nvSpPr>
        <p:spPr>
          <a:xfrm>
            <a:off x="6291990" y="1648327"/>
            <a:ext cx="1588294" cy="1588294"/>
          </a:xfrm>
          <a:prstGeom prst="ellipse">
            <a:avLst/>
          </a:prstGeom>
          <a:blipFill dpi="0" rotWithShape="1">
            <a:blip r:embed="rId9" cstate="screen">
              <a:grayscl/>
              <a:extLst>
                <a:ext uri="{BEBA8EAE-BF5A-486C-A8C5-ECC9F3942E4B}">
                  <a14:imgProps xmlns:a14="http://schemas.microsoft.com/office/drawing/2010/main">
                    <a14:imgLayer r:embed="rId10">
                      <a14:imgEffect>
                        <a14:backgroundRemoval t="0" b="85253" l="0" r="100000">
                          <a14:foregroundMark x1="35077" y1="65438" x2="40923" y2="85253"/>
                          <a14:backgroundMark x1="76308" y1="34793" x2="76000" y2="41244"/>
                        </a14:backgroundRemoval>
                      </a14:imgEffect>
                      <a14:imgEffect>
                        <a14:brightnessContrast bright="20000" contrast="-20000"/>
                      </a14:imgEffect>
                    </a14:imgLayer>
                  </a14:imgProps>
                </a:ext>
                <a:ext uri="{28A0092B-C50C-407E-A947-70E740481C1C}">
                  <a14:useLocalDpi xmlns:a14="http://schemas.microsoft.com/office/drawing/2010/main"/>
                </a:ext>
              </a:extLst>
            </a:blip>
            <a:srcRect/>
            <a:stretch>
              <a:fillRect b="-35826"/>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6254556" y="3430077"/>
            <a:ext cx="1717846" cy="689772"/>
          </a:xfrm>
          <a:prstGeom prst="rect">
            <a:avLst/>
          </a:prstGeom>
          <a:noFill/>
        </p:spPr>
        <p:txBody>
          <a:bodyPr wrap="square" lIns="0" tIns="0" rIns="0" bIns="0" rtlCol="0">
            <a:noAutofit/>
          </a:bodyPr>
          <a:lstStyle/>
          <a:p>
            <a:pPr indent="-253225" algn="ctr"/>
            <a:r>
              <a:rPr lang="en-US" sz="1400" b="1" dirty="0">
                <a:solidFill>
                  <a:schemeClr val="bg1"/>
                </a:solidFill>
              </a:rPr>
              <a:t>Heba Al </a:t>
            </a:r>
            <a:r>
              <a:rPr lang="en-US" sz="1400" b="1" dirty="0" err="1">
                <a:solidFill>
                  <a:schemeClr val="bg1"/>
                </a:solidFill>
              </a:rPr>
              <a:t>Hangouri</a:t>
            </a:r>
            <a:r>
              <a:rPr lang="en-US" sz="1400" b="1" dirty="0">
                <a:solidFill>
                  <a:schemeClr val="bg1"/>
                </a:solidFill>
              </a:rPr>
              <a:t>, RN</a:t>
            </a:r>
          </a:p>
          <a:p>
            <a:pPr indent="-253225" algn="ctr"/>
            <a:r>
              <a:rPr lang="en-US" sz="1400" dirty="0">
                <a:solidFill>
                  <a:schemeClr val="bg1"/>
                </a:solidFill>
              </a:rPr>
              <a:t>Clinical Relationship Manager</a:t>
            </a:r>
            <a:endParaRPr lang="ar-AE" sz="1400" dirty="0">
              <a:solidFill>
                <a:schemeClr val="bg1"/>
              </a:solidFill>
            </a:endParaRPr>
          </a:p>
        </p:txBody>
      </p:sp>
      <p:grpSp>
        <p:nvGrpSpPr>
          <p:cNvPr id="72" name="Group 71"/>
          <p:cNvGrpSpPr/>
          <p:nvPr/>
        </p:nvGrpSpPr>
        <p:grpSpPr>
          <a:xfrm>
            <a:off x="6101601" y="4193244"/>
            <a:ext cx="2023756" cy="1127440"/>
            <a:chOff x="212677" y="4628980"/>
            <a:chExt cx="2023756" cy="1127440"/>
          </a:xfrm>
        </p:grpSpPr>
        <p:grpSp>
          <p:nvGrpSpPr>
            <p:cNvPr id="73" name="Group 72"/>
            <p:cNvGrpSpPr/>
            <p:nvPr/>
          </p:nvGrpSpPr>
          <p:grpSpPr>
            <a:xfrm>
              <a:off x="338291" y="4628980"/>
              <a:ext cx="1772529" cy="106820"/>
              <a:chOff x="338291" y="4628980"/>
              <a:chExt cx="1772529" cy="106820"/>
            </a:xfrm>
          </p:grpSpPr>
          <p:cxnSp>
            <p:nvCxnSpPr>
              <p:cNvPr id="75" name="Straight Connector 74"/>
              <p:cNvCxnSpPr/>
              <p:nvPr/>
            </p:nvCxnSpPr>
            <p:spPr>
              <a:xfrm flipH="1">
                <a:off x="338291" y="4735800"/>
                <a:ext cx="177252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Isosceles Triangle 75"/>
              <p:cNvSpPr/>
              <p:nvPr/>
            </p:nvSpPr>
            <p:spPr>
              <a:xfrm>
                <a:off x="1162600" y="4628980"/>
                <a:ext cx="123910" cy="1068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endParaRPr lang="en-US" sz="2000" dirty="0"/>
              </a:p>
            </p:txBody>
          </p:sp>
        </p:grpSp>
        <p:sp>
          <p:nvSpPr>
            <p:cNvPr id="74" name="TextBox 73"/>
            <p:cNvSpPr txBox="1"/>
            <p:nvPr/>
          </p:nvSpPr>
          <p:spPr>
            <a:xfrm>
              <a:off x="212677" y="4877004"/>
              <a:ext cx="2023756" cy="879416"/>
            </a:xfrm>
            <a:prstGeom prst="rect">
              <a:avLst/>
            </a:prstGeom>
            <a:noFill/>
          </p:spPr>
          <p:txBody>
            <a:bodyPr wrap="square" lIns="0" tIns="0" rIns="0" bIns="0" rtlCol="0">
              <a:noAutofit/>
            </a:bodyPr>
            <a:lstStyle/>
            <a:p>
              <a:pPr indent="-253225">
                <a:spcAft>
                  <a:spcPts val="1200"/>
                </a:spcAft>
              </a:pPr>
              <a:r>
                <a:rPr lang="en-US" sz="1400" dirty="0">
                  <a:solidFill>
                    <a:schemeClr val="bg1"/>
                  </a:solidFill>
                </a:rPr>
                <a:t>Born, raised and educated in the UAE</a:t>
              </a:r>
            </a:p>
            <a:p>
              <a:pPr indent="-253225">
                <a:spcAft>
                  <a:spcPts val="1200"/>
                </a:spcAft>
              </a:pPr>
              <a:r>
                <a:rPr lang="en-US" sz="1400" dirty="0">
                  <a:solidFill>
                    <a:schemeClr val="bg1"/>
                  </a:solidFill>
                </a:rPr>
                <a:t>Began as Charge Nurse in AA facility</a:t>
              </a:r>
            </a:p>
          </p:txBody>
        </p:sp>
      </p:grpSp>
      <p:sp>
        <p:nvSpPr>
          <p:cNvPr id="77" name="Oval 76"/>
          <p:cNvSpPr/>
          <p:nvPr/>
        </p:nvSpPr>
        <p:spPr>
          <a:xfrm>
            <a:off x="2015627" y="1648327"/>
            <a:ext cx="1588294" cy="1588294"/>
          </a:xfrm>
          <a:prstGeom prst="ellipse">
            <a:avLst/>
          </a:prstGeom>
          <a:blipFill dpi="0" rotWithShape="1">
            <a:blip r:embed="rId11" cstate="screen">
              <a:grayscl/>
              <a:extLst>
                <a:ext uri="{BEBA8EAE-BF5A-486C-A8C5-ECC9F3942E4B}">
                  <a14:imgProps xmlns:a14="http://schemas.microsoft.com/office/drawing/2010/main">
                    <a14:imgLayer r:embed="rId12">
                      <a14:imgEffect>
                        <a14:backgroundRemoval t="6715" b="84173" l="0" r="100000">
                          <a14:foregroundMark x1="82807" y1="53477" x2="91228" y2="78657"/>
                          <a14:foregroundMark x1="68070" y1="66187" x2="11930" y2="79137"/>
                          <a14:foregroundMark x1="18246" y1="58513" x2="10526" y2="67386"/>
                          <a14:foregroundMark x1="19649" y1="53957" x2="9474" y2="62590"/>
                          <a14:foregroundMark x1="31579" y1="38609" x2="33684" y2="27818"/>
                          <a14:foregroundMark x1="29825" y1="37650" x2="26316" y2="36451"/>
                          <a14:foregroundMark x1="28772" y1="29496" x2="30877" y2="23022"/>
                          <a14:foregroundMark x1="30877" y1="20144" x2="35088" y2="14868"/>
                          <a14:foregroundMark x1="88070" y1="51079" x2="95439" y2="55875"/>
                        </a14:backgroundRemoval>
                      </a14:imgEffect>
                    </a14:imgLayer>
                  </a14:imgProps>
                </a:ext>
                <a:ext uri="{28A0092B-C50C-407E-A947-70E740481C1C}">
                  <a14:useLocalDpi xmlns:a14="http://schemas.microsoft.com/office/drawing/2010/main"/>
                </a:ext>
              </a:extLst>
            </a:blip>
            <a:srcRect/>
            <a:stretch>
              <a:fillRect b="-4464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1978193" y="3430077"/>
            <a:ext cx="1717846" cy="689772"/>
          </a:xfrm>
          <a:prstGeom prst="rect">
            <a:avLst/>
          </a:prstGeom>
          <a:noFill/>
        </p:spPr>
        <p:txBody>
          <a:bodyPr wrap="square" lIns="0" tIns="0" rIns="0" bIns="0" rtlCol="0">
            <a:noAutofit/>
          </a:bodyPr>
          <a:lstStyle/>
          <a:p>
            <a:pPr indent="-253225" algn="ctr"/>
            <a:r>
              <a:rPr lang="en-US" sz="1400" b="1" dirty="0">
                <a:solidFill>
                  <a:schemeClr val="bg1"/>
                </a:solidFill>
              </a:rPr>
              <a:t>Katherine Borge</a:t>
            </a:r>
          </a:p>
          <a:p>
            <a:pPr indent="-253225" algn="ctr"/>
            <a:r>
              <a:rPr lang="en-US" sz="1400" dirty="0">
                <a:solidFill>
                  <a:schemeClr val="bg1"/>
                </a:solidFill>
              </a:rPr>
              <a:t>Director of Development</a:t>
            </a:r>
          </a:p>
        </p:txBody>
      </p:sp>
      <p:grpSp>
        <p:nvGrpSpPr>
          <p:cNvPr id="79" name="Group 78"/>
          <p:cNvGrpSpPr/>
          <p:nvPr/>
        </p:nvGrpSpPr>
        <p:grpSpPr>
          <a:xfrm>
            <a:off x="1825238" y="4193244"/>
            <a:ext cx="2023756" cy="1127440"/>
            <a:chOff x="212677" y="4628980"/>
            <a:chExt cx="2023756" cy="1127440"/>
          </a:xfrm>
        </p:grpSpPr>
        <p:grpSp>
          <p:nvGrpSpPr>
            <p:cNvPr id="86" name="Group 85"/>
            <p:cNvGrpSpPr/>
            <p:nvPr/>
          </p:nvGrpSpPr>
          <p:grpSpPr>
            <a:xfrm>
              <a:off x="338291" y="4628980"/>
              <a:ext cx="1772529" cy="106820"/>
              <a:chOff x="338291" y="4628980"/>
              <a:chExt cx="1772529" cy="106820"/>
            </a:xfrm>
          </p:grpSpPr>
          <p:cxnSp>
            <p:nvCxnSpPr>
              <p:cNvPr id="105" name="Straight Connector 104"/>
              <p:cNvCxnSpPr/>
              <p:nvPr/>
            </p:nvCxnSpPr>
            <p:spPr>
              <a:xfrm flipH="1">
                <a:off x="338291" y="4735800"/>
                <a:ext cx="177252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06" name="Isosceles Triangle 105"/>
              <p:cNvSpPr/>
              <p:nvPr/>
            </p:nvSpPr>
            <p:spPr>
              <a:xfrm>
                <a:off x="1162600" y="4628980"/>
                <a:ext cx="123910" cy="1068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endParaRPr lang="en-US" sz="2000" dirty="0"/>
              </a:p>
            </p:txBody>
          </p:sp>
        </p:grpSp>
        <p:sp>
          <p:nvSpPr>
            <p:cNvPr id="94" name="TextBox 93"/>
            <p:cNvSpPr txBox="1"/>
            <p:nvPr/>
          </p:nvSpPr>
          <p:spPr>
            <a:xfrm>
              <a:off x="212677" y="4877004"/>
              <a:ext cx="2023756" cy="879416"/>
            </a:xfrm>
            <a:prstGeom prst="rect">
              <a:avLst/>
            </a:prstGeom>
            <a:noFill/>
          </p:spPr>
          <p:txBody>
            <a:bodyPr wrap="square" lIns="0" tIns="0" rIns="0" bIns="0" rtlCol="0">
              <a:noAutofit/>
            </a:bodyPr>
            <a:lstStyle/>
            <a:p>
              <a:pPr indent="-253225">
                <a:spcAft>
                  <a:spcPts val="1200"/>
                </a:spcAft>
              </a:pPr>
              <a:r>
                <a:rPr lang="en-US" sz="1400" dirty="0">
                  <a:solidFill>
                    <a:schemeClr val="bg1"/>
                  </a:solidFill>
                </a:rPr>
                <a:t>Health Sciences graduate of Northeastern University in Boston, USA</a:t>
              </a:r>
            </a:p>
            <a:p>
              <a:pPr indent="-253225">
                <a:spcAft>
                  <a:spcPts val="1200"/>
                </a:spcAft>
              </a:pPr>
              <a:r>
                <a:rPr lang="en-US" sz="1400" dirty="0">
                  <a:solidFill>
                    <a:schemeClr val="bg1"/>
                  </a:solidFill>
                </a:rPr>
                <a:t>Developed Admissions Department in 2013</a:t>
              </a:r>
            </a:p>
            <a:p>
              <a:pPr indent="-253225">
                <a:spcAft>
                  <a:spcPts val="1200"/>
                </a:spcAft>
              </a:pPr>
              <a:r>
                <a:rPr lang="en-US" sz="1400" dirty="0">
                  <a:solidFill>
                    <a:schemeClr val="bg1"/>
                  </a:solidFill>
                </a:rPr>
                <a:t>Works between UAE and  Boston office</a:t>
              </a:r>
            </a:p>
          </p:txBody>
        </p:sp>
      </p:grpSp>
      <p:sp>
        <p:nvSpPr>
          <p:cNvPr id="107" name="Oval 106"/>
          <p:cNvSpPr/>
          <p:nvPr/>
        </p:nvSpPr>
        <p:spPr>
          <a:xfrm>
            <a:off x="8467734" y="1648327"/>
            <a:ext cx="1588294" cy="1588294"/>
          </a:xfrm>
          <a:prstGeom prst="ellipse">
            <a:avLst/>
          </a:prstGeom>
          <a:blipFill dpi="0" rotWithShape="1">
            <a:blip r:embed="rId13" cstate="screen">
              <a:grayscl/>
              <a:extLst>
                <a:ext uri="{BEBA8EAE-BF5A-486C-A8C5-ECC9F3942E4B}">
                  <a14:imgProps xmlns:a14="http://schemas.microsoft.com/office/drawing/2010/main">
                    <a14:imgLayer r:embed="rId14">
                      <a14:imgEffect>
                        <a14:backgroundRemoval t="6667" b="83333" l="0" r="100000">
                          <a14:foregroundMark x1="14420" y1="57083" x2="34796" y2="57917"/>
                          <a14:foregroundMark x1="68652" y1="55625" x2="56740" y2="71042"/>
                          <a14:foregroundMark x1="15674" y1="58333" x2="940" y2="68750"/>
                          <a14:foregroundMark x1="5329" y1="64375" x2="27273" y2="83333"/>
                          <a14:foregroundMark x1="79624" y1="59583" x2="98746" y2="71042"/>
                        </a14:backgroundRemoval>
                      </a14:imgEffect>
                      <a14:imgEffect>
                        <a14:brightnessContrast bright="20000"/>
                      </a14:imgEffect>
                    </a14:imgLayer>
                  </a14:imgProps>
                </a:ext>
                <a:ext uri="{28A0092B-C50C-407E-A947-70E740481C1C}">
                  <a14:useLocalDpi xmlns:a14="http://schemas.microsoft.com/office/drawing/2010/main"/>
                </a:ext>
              </a:extLst>
            </a:blip>
            <a:srcRect/>
            <a:stretch>
              <a:fillRect b="-4576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8430300" y="3430077"/>
            <a:ext cx="1717846" cy="689772"/>
          </a:xfrm>
          <a:prstGeom prst="rect">
            <a:avLst/>
          </a:prstGeom>
          <a:noFill/>
        </p:spPr>
        <p:txBody>
          <a:bodyPr wrap="square" lIns="0" tIns="0" rIns="0" bIns="0" rtlCol="0">
            <a:noAutofit/>
          </a:bodyPr>
          <a:lstStyle/>
          <a:p>
            <a:pPr indent="-253225" algn="ctr"/>
            <a:r>
              <a:rPr lang="en-US" sz="1400" b="1" dirty="0" err="1">
                <a:solidFill>
                  <a:schemeClr val="bg1"/>
                </a:solidFill>
              </a:rPr>
              <a:t>Vafa</a:t>
            </a:r>
            <a:r>
              <a:rPr lang="en-US" sz="1400" b="1" dirty="0">
                <a:solidFill>
                  <a:schemeClr val="bg1"/>
                </a:solidFill>
              </a:rPr>
              <a:t> </a:t>
            </a:r>
            <a:r>
              <a:rPr lang="en-US" sz="1400" b="1" dirty="0" err="1">
                <a:solidFill>
                  <a:schemeClr val="bg1"/>
                </a:solidFill>
              </a:rPr>
              <a:t>Bagherpoor</a:t>
            </a:r>
            <a:endParaRPr lang="en-US" sz="1400" b="1" dirty="0">
              <a:solidFill>
                <a:schemeClr val="bg1"/>
              </a:solidFill>
            </a:endParaRPr>
          </a:p>
          <a:p>
            <a:pPr indent="-253225" algn="ctr"/>
            <a:r>
              <a:rPr lang="en-US" sz="1400" dirty="0">
                <a:solidFill>
                  <a:schemeClr val="bg1"/>
                </a:solidFill>
              </a:rPr>
              <a:t>Admissions Manager</a:t>
            </a:r>
          </a:p>
        </p:txBody>
      </p:sp>
      <p:grpSp>
        <p:nvGrpSpPr>
          <p:cNvPr id="109" name="Group 108"/>
          <p:cNvGrpSpPr/>
          <p:nvPr/>
        </p:nvGrpSpPr>
        <p:grpSpPr>
          <a:xfrm>
            <a:off x="8277345" y="4193244"/>
            <a:ext cx="2023756" cy="1127440"/>
            <a:chOff x="212677" y="4628980"/>
            <a:chExt cx="2023756" cy="1127440"/>
          </a:xfrm>
        </p:grpSpPr>
        <p:grpSp>
          <p:nvGrpSpPr>
            <p:cNvPr id="110" name="Group 109"/>
            <p:cNvGrpSpPr/>
            <p:nvPr/>
          </p:nvGrpSpPr>
          <p:grpSpPr>
            <a:xfrm>
              <a:off x="338291" y="4628980"/>
              <a:ext cx="1772529" cy="106820"/>
              <a:chOff x="338291" y="4628980"/>
              <a:chExt cx="1772529" cy="106820"/>
            </a:xfrm>
          </p:grpSpPr>
          <p:cxnSp>
            <p:nvCxnSpPr>
              <p:cNvPr id="112" name="Straight Connector 111"/>
              <p:cNvCxnSpPr/>
              <p:nvPr/>
            </p:nvCxnSpPr>
            <p:spPr>
              <a:xfrm flipH="1">
                <a:off x="338291" y="4735800"/>
                <a:ext cx="177252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Isosceles Triangle 112"/>
              <p:cNvSpPr/>
              <p:nvPr/>
            </p:nvSpPr>
            <p:spPr>
              <a:xfrm>
                <a:off x="1162600" y="4628980"/>
                <a:ext cx="123910" cy="1068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endParaRPr lang="en-US" sz="2000" dirty="0"/>
              </a:p>
            </p:txBody>
          </p:sp>
        </p:grpSp>
        <p:sp>
          <p:nvSpPr>
            <p:cNvPr id="111" name="TextBox 110"/>
            <p:cNvSpPr txBox="1"/>
            <p:nvPr/>
          </p:nvSpPr>
          <p:spPr>
            <a:xfrm>
              <a:off x="212677" y="4877004"/>
              <a:ext cx="2023756" cy="879416"/>
            </a:xfrm>
            <a:prstGeom prst="rect">
              <a:avLst/>
            </a:prstGeom>
            <a:noFill/>
          </p:spPr>
          <p:txBody>
            <a:bodyPr wrap="square" lIns="0" tIns="0" rIns="0" bIns="0" rtlCol="0">
              <a:noAutofit/>
            </a:bodyPr>
            <a:lstStyle/>
            <a:p>
              <a:pPr indent="-253225">
                <a:spcAft>
                  <a:spcPts val="1200"/>
                </a:spcAft>
              </a:pPr>
              <a:r>
                <a:rPr lang="en-US" sz="1400" dirty="0">
                  <a:solidFill>
                    <a:schemeClr val="bg1"/>
                  </a:solidFill>
                </a:rPr>
                <a:t>Born, raised and educated in the UAE</a:t>
              </a:r>
            </a:p>
            <a:p>
              <a:pPr indent="-253225">
                <a:spcAft>
                  <a:spcPts val="1200"/>
                </a:spcAft>
              </a:pPr>
              <a:r>
                <a:rPr lang="en-US" sz="1400" dirty="0">
                  <a:solidFill>
                    <a:schemeClr val="bg1"/>
                  </a:solidFill>
                </a:rPr>
                <a:t>Joined </a:t>
              </a:r>
              <a:r>
                <a:rPr lang="en-US" sz="1400" dirty="0" err="1">
                  <a:solidFill>
                    <a:schemeClr val="bg1"/>
                  </a:solidFill>
                </a:rPr>
                <a:t>ProVita</a:t>
              </a:r>
              <a:r>
                <a:rPr lang="en-US" sz="1400" dirty="0">
                  <a:solidFill>
                    <a:schemeClr val="bg1"/>
                  </a:solidFill>
                </a:rPr>
                <a:t> in 2014 as Admissions Assistant</a:t>
              </a:r>
            </a:p>
          </p:txBody>
        </p:sp>
      </p:grpSp>
    </p:spTree>
    <p:extLst>
      <p:ext uri="{BB962C8B-B14F-4D97-AF65-F5344CB8AC3E}">
        <p14:creationId xmlns:p14="http://schemas.microsoft.com/office/powerpoint/2010/main" val="2537514780"/>
      </p:ext>
    </p:extLst>
  </p:cSld>
  <p:clrMapOvr>
    <a:masterClrMapping/>
  </p:clrMapOvr>
  <mc:AlternateContent xmlns:mc="http://schemas.openxmlformats.org/markup-compatibility/2006" xmlns:p14="http://schemas.microsoft.com/office/powerpoint/2010/main">
    <mc:Choice Requires="p14">
      <p:transition p14:dur="250">
        <p14:warp/>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60000" fill="hold" nodeType="withEffect">
                                  <p:stCondLst>
                                    <p:cond delay="0"/>
                                  </p:stCondLst>
                                  <p:childTnLst>
                                    <p:animScale>
                                      <p:cBhvr>
                                        <p:cTn id="6" dur="2000" fill="hold"/>
                                        <p:tgtEl>
                                          <p:spTgt spid="14"/>
                                        </p:tgtEl>
                                      </p:cBhvr>
                                      <p:by x="110000" y="110000"/>
                                    </p:animScale>
                                  </p:childTnLst>
                                </p:cTn>
                              </p:par>
                              <p:par>
                                <p:cTn id="7" presetID="10" presetClass="entr" presetSubtype="0" fill="hold" grpId="0" nodeType="withEffect">
                                  <p:stCondLst>
                                    <p:cond delay="6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6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0" nodeType="withEffect">
                                  <p:stCondLst>
                                    <p:cond delay="60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 presetClass="entr" presetSubtype="1" decel="100000" fill="hold" grpId="0" nodeType="withEffect">
                                  <p:stCondLst>
                                    <p:cond delay="12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1600"/>
                                  </p:stCondLst>
                                  <p:childTnLst>
                                    <p:set>
                                      <p:cBhvr>
                                        <p:cTn id="21" dur="1" fill="hold">
                                          <p:stCondLst>
                                            <p:cond delay="0"/>
                                          </p:stCondLst>
                                        </p:cTn>
                                        <p:tgtEl>
                                          <p:spTgt spid="77"/>
                                        </p:tgtEl>
                                        <p:attrNameLst>
                                          <p:attrName>style.visibility</p:attrName>
                                        </p:attrNameLst>
                                      </p:cBhvr>
                                      <p:to>
                                        <p:strVal val="visible"/>
                                      </p:to>
                                    </p:set>
                                    <p:anim calcmode="lin" valueType="num">
                                      <p:cBhvr additive="base">
                                        <p:cTn id="22" dur="500" fill="hold"/>
                                        <p:tgtEl>
                                          <p:spTgt spid="77"/>
                                        </p:tgtEl>
                                        <p:attrNameLst>
                                          <p:attrName>ppt_x</p:attrName>
                                        </p:attrNameLst>
                                      </p:cBhvr>
                                      <p:tavLst>
                                        <p:tav tm="0">
                                          <p:val>
                                            <p:strVal val="#ppt_x"/>
                                          </p:val>
                                        </p:tav>
                                        <p:tav tm="100000">
                                          <p:val>
                                            <p:strVal val="#ppt_x"/>
                                          </p:val>
                                        </p:tav>
                                      </p:tavLst>
                                    </p:anim>
                                    <p:anim calcmode="lin" valueType="num">
                                      <p:cBhvr additive="base">
                                        <p:cTn id="23" dur="500" fill="hold"/>
                                        <p:tgtEl>
                                          <p:spTgt spid="77"/>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1700"/>
                                  </p:stCondLst>
                                  <p:childTnLst>
                                    <p:set>
                                      <p:cBhvr>
                                        <p:cTn id="25" dur="1" fill="hold">
                                          <p:stCondLst>
                                            <p:cond delay="0"/>
                                          </p:stCondLst>
                                        </p:cTn>
                                        <p:tgtEl>
                                          <p:spTgt spid="78"/>
                                        </p:tgtEl>
                                        <p:attrNameLst>
                                          <p:attrName>style.visibility</p:attrName>
                                        </p:attrNameLst>
                                      </p:cBhvr>
                                      <p:to>
                                        <p:strVal val="visible"/>
                                      </p:to>
                                    </p:set>
                                    <p:anim calcmode="lin" valueType="num">
                                      <p:cBhvr additive="base">
                                        <p:cTn id="26" dur="500" fill="hold"/>
                                        <p:tgtEl>
                                          <p:spTgt spid="78"/>
                                        </p:tgtEl>
                                        <p:attrNameLst>
                                          <p:attrName>ppt_x</p:attrName>
                                        </p:attrNameLst>
                                      </p:cBhvr>
                                      <p:tavLst>
                                        <p:tav tm="0">
                                          <p:val>
                                            <p:strVal val="#ppt_x"/>
                                          </p:val>
                                        </p:tav>
                                        <p:tav tm="100000">
                                          <p:val>
                                            <p:strVal val="#ppt_x"/>
                                          </p:val>
                                        </p:tav>
                                      </p:tavLst>
                                    </p:anim>
                                    <p:anim calcmode="lin" valueType="num">
                                      <p:cBhvr additive="base">
                                        <p:cTn id="27" dur="500" fill="hold"/>
                                        <p:tgtEl>
                                          <p:spTgt spid="78"/>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1800"/>
                                  </p:stCondLst>
                                  <p:childTnLst>
                                    <p:set>
                                      <p:cBhvr>
                                        <p:cTn id="29" dur="1" fill="hold">
                                          <p:stCondLst>
                                            <p:cond delay="0"/>
                                          </p:stCondLst>
                                        </p:cTn>
                                        <p:tgtEl>
                                          <p:spTgt spid="79"/>
                                        </p:tgtEl>
                                        <p:attrNameLst>
                                          <p:attrName>style.visibility</p:attrName>
                                        </p:attrNameLst>
                                      </p:cBhvr>
                                      <p:to>
                                        <p:strVal val="visible"/>
                                      </p:to>
                                    </p:set>
                                    <p:anim calcmode="lin" valueType="num">
                                      <p:cBhvr additive="base">
                                        <p:cTn id="30" dur="500" fill="hold"/>
                                        <p:tgtEl>
                                          <p:spTgt spid="79"/>
                                        </p:tgtEl>
                                        <p:attrNameLst>
                                          <p:attrName>ppt_x</p:attrName>
                                        </p:attrNameLst>
                                      </p:cBhvr>
                                      <p:tavLst>
                                        <p:tav tm="0">
                                          <p:val>
                                            <p:strVal val="#ppt_x"/>
                                          </p:val>
                                        </p:tav>
                                        <p:tav tm="100000">
                                          <p:val>
                                            <p:strVal val="#ppt_x"/>
                                          </p:val>
                                        </p:tav>
                                      </p:tavLst>
                                    </p:anim>
                                    <p:anim calcmode="lin" valueType="num">
                                      <p:cBhvr additive="base">
                                        <p:cTn id="31" dur="500" fill="hold"/>
                                        <p:tgtEl>
                                          <p:spTgt spid="79"/>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190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200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210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2200"/>
                                  </p:stCondLst>
                                  <p:childTnLst>
                                    <p:set>
                                      <p:cBhvr>
                                        <p:cTn id="45" dur="1" fill="hold">
                                          <p:stCondLst>
                                            <p:cond delay="0"/>
                                          </p:stCondLst>
                                        </p:cTn>
                                        <p:tgtEl>
                                          <p:spTgt spid="70"/>
                                        </p:tgtEl>
                                        <p:attrNameLst>
                                          <p:attrName>style.visibility</p:attrName>
                                        </p:attrNameLst>
                                      </p:cBhvr>
                                      <p:to>
                                        <p:strVal val="visible"/>
                                      </p:to>
                                    </p:set>
                                    <p:anim calcmode="lin" valueType="num">
                                      <p:cBhvr additive="base">
                                        <p:cTn id="46" dur="500" fill="hold"/>
                                        <p:tgtEl>
                                          <p:spTgt spid="70"/>
                                        </p:tgtEl>
                                        <p:attrNameLst>
                                          <p:attrName>ppt_x</p:attrName>
                                        </p:attrNameLst>
                                      </p:cBhvr>
                                      <p:tavLst>
                                        <p:tav tm="0">
                                          <p:val>
                                            <p:strVal val="#ppt_x"/>
                                          </p:val>
                                        </p:tav>
                                        <p:tav tm="100000">
                                          <p:val>
                                            <p:strVal val="#ppt_x"/>
                                          </p:val>
                                        </p:tav>
                                      </p:tavLst>
                                    </p:anim>
                                    <p:anim calcmode="lin" valueType="num">
                                      <p:cBhvr additive="base">
                                        <p:cTn id="47" dur="500" fill="hold"/>
                                        <p:tgtEl>
                                          <p:spTgt spid="70"/>
                                        </p:tgtEl>
                                        <p:attrNameLst>
                                          <p:attrName>ppt_y</p:attrName>
                                        </p:attrNameLst>
                                      </p:cBhvr>
                                      <p:tavLst>
                                        <p:tav tm="0">
                                          <p:val>
                                            <p:strVal val="1+#ppt_h/2"/>
                                          </p:val>
                                        </p:tav>
                                        <p:tav tm="100000">
                                          <p:val>
                                            <p:strVal val="#ppt_y"/>
                                          </p:val>
                                        </p:tav>
                                      </p:tavLst>
                                    </p:anim>
                                  </p:childTnLst>
                                </p:cTn>
                              </p:par>
                              <p:par>
                                <p:cTn id="48" presetID="2" presetClass="entr" presetSubtype="4" decel="100000" fill="hold" grpId="0" nodeType="withEffect">
                                  <p:stCondLst>
                                    <p:cond delay="2300"/>
                                  </p:stCondLst>
                                  <p:childTnLst>
                                    <p:set>
                                      <p:cBhvr>
                                        <p:cTn id="49" dur="1" fill="hold">
                                          <p:stCondLst>
                                            <p:cond delay="0"/>
                                          </p:stCondLst>
                                        </p:cTn>
                                        <p:tgtEl>
                                          <p:spTgt spid="71"/>
                                        </p:tgtEl>
                                        <p:attrNameLst>
                                          <p:attrName>style.visibility</p:attrName>
                                        </p:attrNameLst>
                                      </p:cBhvr>
                                      <p:to>
                                        <p:strVal val="visible"/>
                                      </p:to>
                                    </p:set>
                                    <p:anim calcmode="lin" valueType="num">
                                      <p:cBhvr additive="base">
                                        <p:cTn id="50" dur="500" fill="hold"/>
                                        <p:tgtEl>
                                          <p:spTgt spid="71"/>
                                        </p:tgtEl>
                                        <p:attrNameLst>
                                          <p:attrName>ppt_x</p:attrName>
                                        </p:attrNameLst>
                                      </p:cBhvr>
                                      <p:tavLst>
                                        <p:tav tm="0">
                                          <p:val>
                                            <p:strVal val="#ppt_x"/>
                                          </p:val>
                                        </p:tav>
                                        <p:tav tm="100000">
                                          <p:val>
                                            <p:strVal val="#ppt_x"/>
                                          </p:val>
                                        </p:tav>
                                      </p:tavLst>
                                    </p:anim>
                                    <p:anim calcmode="lin" valueType="num">
                                      <p:cBhvr additive="base">
                                        <p:cTn id="51" dur="500" fill="hold"/>
                                        <p:tgtEl>
                                          <p:spTgt spid="71"/>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2400"/>
                                  </p:stCondLst>
                                  <p:childTnLst>
                                    <p:set>
                                      <p:cBhvr>
                                        <p:cTn id="53" dur="1" fill="hold">
                                          <p:stCondLst>
                                            <p:cond delay="0"/>
                                          </p:stCondLst>
                                        </p:cTn>
                                        <p:tgtEl>
                                          <p:spTgt spid="72"/>
                                        </p:tgtEl>
                                        <p:attrNameLst>
                                          <p:attrName>style.visibility</p:attrName>
                                        </p:attrNameLst>
                                      </p:cBhvr>
                                      <p:to>
                                        <p:strVal val="visible"/>
                                      </p:to>
                                    </p:set>
                                    <p:anim calcmode="lin" valueType="num">
                                      <p:cBhvr additive="base">
                                        <p:cTn id="54" dur="500" fill="hold"/>
                                        <p:tgtEl>
                                          <p:spTgt spid="72"/>
                                        </p:tgtEl>
                                        <p:attrNameLst>
                                          <p:attrName>ppt_x</p:attrName>
                                        </p:attrNameLst>
                                      </p:cBhvr>
                                      <p:tavLst>
                                        <p:tav tm="0">
                                          <p:val>
                                            <p:strVal val="#ppt_x"/>
                                          </p:val>
                                        </p:tav>
                                        <p:tav tm="100000">
                                          <p:val>
                                            <p:strVal val="#ppt_x"/>
                                          </p:val>
                                        </p:tav>
                                      </p:tavLst>
                                    </p:anim>
                                    <p:anim calcmode="lin" valueType="num">
                                      <p:cBhvr additive="base">
                                        <p:cTn id="55" dur="500" fill="hold"/>
                                        <p:tgtEl>
                                          <p:spTgt spid="72"/>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2500"/>
                                  </p:stCondLst>
                                  <p:childTnLst>
                                    <p:set>
                                      <p:cBhvr>
                                        <p:cTn id="57" dur="1" fill="hold">
                                          <p:stCondLst>
                                            <p:cond delay="0"/>
                                          </p:stCondLst>
                                        </p:cTn>
                                        <p:tgtEl>
                                          <p:spTgt spid="107"/>
                                        </p:tgtEl>
                                        <p:attrNameLst>
                                          <p:attrName>style.visibility</p:attrName>
                                        </p:attrNameLst>
                                      </p:cBhvr>
                                      <p:to>
                                        <p:strVal val="visible"/>
                                      </p:to>
                                    </p:set>
                                    <p:anim calcmode="lin" valueType="num">
                                      <p:cBhvr additive="base">
                                        <p:cTn id="58" dur="500" fill="hold"/>
                                        <p:tgtEl>
                                          <p:spTgt spid="107"/>
                                        </p:tgtEl>
                                        <p:attrNameLst>
                                          <p:attrName>ppt_x</p:attrName>
                                        </p:attrNameLst>
                                      </p:cBhvr>
                                      <p:tavLst>
                                        <p:tav tm="0">
                                          <p:val>
                                            <p:strVal val="#ppt_x"/>
                                          </p:val>
                                        </p:tav>
                                        <p:tav tm="100000">
                                          <p:val>
                                            <p:strVal val="#ppt_x"/>
                                          </p:val>
                                        </p:tav>
                                      </p:tavLst>
                                    </p:anim>
                                    <p:anim calcmode="lin" valueType="num">
                                      <p:cBhvr additive="base">
                                        <p:cTn id="59" dur="500" fill="hold"/>
                                        <p:tgtEl>
                                          <p:spTgt spid="107"/>
                                        </p:tgtEl>
                                        <p:attrNameLst>
                                          <p:attrName>ppt_y</p:attrName>
                                        </p:attrNameLst>
                                      </p:cBhvr>
                                      <p:tavLst>
                                        <p:tav tm="0">
                                          <p:val>
                                            <p:strVal val="1+#ppt_h/2"/>
                                          </p:val>
                                        </p:tav>
                                        <p:tav tm="100000">
                                          <p:val>
                                            <p:strVal val="#ppt_y"/>
                                          </p:val>
                                        </p:tav>
                                      </p:tavLst>
                                    </p:anim>
                                  </p:childTnLst>
                                </p:cTn>
                              </p:par>
                              <p:par>
                                <p:cTn id="60" presetID="2" presetClass="entr" presetSubtype="4" decel="100000" fill="hold" grpId="0" nodeType="withEffect">
                                  <p:stCondLst>
                                    <p:cond delay="2600"/>
                                  </p:stCondLst>
                                  <p:childTnLst>
                                    <p:set>
                                      <p:cBhvr>
                                        <p:cTn id="61" dur="1" fill="hold">
                                          <p:stCondLst>
                                            <p:cond delay="0"/>
                                          </p:stCondLst>
                                        </p:cTn>
                                        <p:tgtEl>
                                          <p:spTgt spid="108"/>
                                        </p:tgtEl>
                                        <p:attrNameLst>
                                          <p:attrName>style.visibility</p:attrName>
                                        </p:attrNameLst>
                                      </p:cBhvr>
                                      <p:to>
                                        <p:strVal val="visible"/>
                                      </p:to>
                                    </p:set>
                                    <p:anim calcmode="lin" valueType="num">
                                      <p:cBhvr additive="base">
                                        <p:cTn id="62" dur="500" fill="hold"/>
                                        <p:tgtEl>
                                          <p:spTgt spid="108"/>
                                        </p:tgtEl>
                                        <p:attrNameLst>
                                          <p:attrName>ppt_x</p:attrName>
                                        </p:attrNameLst>
                                      </p:cBhvr>
                                      <p:tavLst>
                                        <p:tav tm="0">
                                          <p:val>
                                            <p:strVal val="#ppt_x"/>
                                          </p:val>
                                        </p:tav>
                                        <p:tav tm="100000">
                                          <p:val>
                                            <p:strVal val="#ppt_x"/>
                                          </p:val>
                                        </p:tav>
                                      </p:tavLst>
                                    </p:anim>
                                    <p:anim calcmode="lin" valueType="num">
                                      <p:cBhvr additive="base">
                                        <p:cTn id="63" dur="500" fill="hold"/>
                                        <p:tgtEl>
                                          <p:spTgt spid="108"/>
                                        </p:tgtEl>
                                        <p:attrNameLst>
                                          <p:attrName>ppt_y</p:attrName>
                                        </p:attrNameLst>
                                      </p:cBhvr>
                                      <p:tavLst>
                                        <p:tav tm="0">
                                          <p:val>
                                            <p:strVal val="1+#ppt_h/2"/>
                                          </p:val>
                                        </p:tav>
                                        <p:tav tm="100000">
                                          <p:val>
                                            <p:strVal val="#ppt_y"/>
                                          </p:val>
                                        </p:tav>
                                      </p:tavLst>
                                    </p:anim>
                                  </p:childTnLst>
                                </p:cTn>
                              </p:par>
                              <p:par>
                                <p:cTn id="64" presetID="2" presetClass="entr" presetSubtype="4" decel="100000" fill="hold" nodeType="withEffect">
                                  <p:stCondLst>
                                    <p:cond delay="2700"/>
                                  </p:stCondLst>
                                  <p:childTnLst>
                                    <p:set>
                                      <p:cBhvr>
                                        <p:cTn id="65" dur="1" fill="hold">
                                          <p:stCondLst>
                                            <p:cond delay="0"/>
                                          </p:stCondLst>
                                        </p:cTn>
                                        <p:tgtEl>
                                          <p:spTgt spid="109"/>
                                        </p:tgtEl>
                                        <p:attrNameLst>
                                          <p:attrName>style.visibility</p:attrName>
                                        </p:attrNameLst>
                                      </p:cBhvr>
                                      <p:to>
                                        <p:strVal val="visible"/>
                                      </p:to>
                                    </p:set>
                                    <p:anim calcmode="lin" valueType="num">
                                      <p:cBhvr additive="base">
                                        <p:cTn id="66" dur="500" fill="hold"/>
                                        <p:tgtEl>
                                          <p:spTgt spid="109"/>
                                        </p:tgtEl>
                                        <p:attrNameLst>
                                          <p:attrName>ppt_x</p:attrName>
                                        </p:attrNameLst>
                                      </p:cBhvr>
                                      <p:tavLst>
                                        <p:tav tm="0">
                                          <p:val>
                                            <p:strVal val="#ppt_x"/>
                                          </p:val>
                                        </p:tav>
                                        <p:tav tm="100000">
                                          <p:val>
                                            <p:strVal val="#ppt_x"/>
                                          </p:val>
                                        </p:tav>
                                      </p:tavLst>
                                    </p:anim>
                                    <p:anim calcmode="lin" valueType="num">
                                      <p:cBhvr additive="base">
                                        <p:cTn id="67"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P spid="4" grpId="0" animBg="1"/>
      <p:bldP spid="50" grpId="0"/>
      <p:bldP spid="70" grpId="0" animBg="1"/>
      <p:bldP spid="71" grpId="0"/>
      <p:bldP spid="77" grpId="0" animBg="1"/>
      <p:bldP spid="78" grpId="0"/>
      <p:bldP spid="107" grpId="0" animBg="1"/>
      <p:bldP spid="10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241696" cy="6858001"/>
          </a:xfrm>
          <a:prstGeom prst="rect">
            <a:avLst/>
          </a:prstGeom>
        </p:spPr>
      </p:pic>
      <p:sp>
        <p:nvSpPr>
          <p:cNvPr id="26" name="Rectangle 25"/>
          <p:cNvSpPr/>
          <p:nvPr/>
        </p:nvSpPr>
        <p:spPr>
          <a:xfrm>
            <a:off x="0" y="0"/>
            <a:ext cx="12192000" cy="6858000"/>
          </a:xfrm>
          <a:prstGeom prst="rect">
            <a:avLst/>
          </a:prstGeom>
          <a:solidFill>
            <a:srgbClr val="A556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52" name="Picture 51"/>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941" b="94581" l="1359" r="94022">
                        <a14:foregroundMark x1="8152" y1="90148" x2="64402" y2="52217"/>
                        <a14:backgroundMark x1="0" y1="28571" x2="36141" y2="29557"/>
                      </a14:backgroundRemoval>
                    </a14:imgEffect>
                  </a14:imgLayer>
                </a14:imgProps>
              </a:ext>
              <a:ext uri="{28A0092B-C50C-407E-A947-70E740481C1C}">
                <a14:useLocalDpi xmlns:a14="http://schemas.microsoft.com/office/drawing/2010/main"/>
              </a:ext>
            </a:extLst>
          </a:blip>
          <a:srcRect/>
          <a:stretch/>
        </p:blipFill>
        <p:spPr>
          <a:xfrm>
            <a:off x="10074442" y="33142"/>
            <a:ext cx="2167254" cy="1193826"/>
          </a:xfrm>
          <a:prstGeom prst="rect">
            <a:avLst/>
          </a:prstGeom>
          <a:effectLst>
            <a:outerShdw blurRad="25400" dist="25400" dir="5400000" algn="t" rotWithShape="0">
              <a:prstClr val="black">
                <a:alpha val="25000"/>
              </a:prstClr>
            </a:outerShdw>
          </a:effectLst>
        </p:spPr>
      </p:pic>
      <p:sp>
        <p:nvSpPr>
          <p:cNvPr id="10" name="TextBox 9"/>
          <p:cNvSpPr txBox="1"/>
          <p:nvPr/>
        </p:nvSpPr>
        <p:spPr>
          <a:xfrm>
            <a:off x="3551892" y="2627665"/>
            <a:ext cx="7780830" cy="1015663"/>
          </a:xfrm>
          <a:prstGeom prst="rect">
            <a:avLst/>
          </a:prstGeom>
          <a:noFill/>
        </p:spPr>
        <p:txBody>
          <a:bodyPr wrap="square" rtlCol="0">
            <a:spAutoFit/>
          </a:bodyPr>
          <a:lstStyle/>
          <a:p>
            <a:r>
              <a:rPr lang="en-US" sz="6000" b="1" spc="-150" dirty="0">
                <a:solidFill>
                  <a:srgbClr val="FB9F4E"/>
                </a:solidFill>
              </a:rPr>
              <a:t>OPPORTUNITY is there….</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53011" y="5735723"/>
            <a:ext cx="711023" cy="1002078"/>
          </a:xfrm>
          <a:prstGeom prst="rect">
            <a:avLst/>
          </a:prstGeom>
        </p:spPr>
      </p:pic>
      <p:sp>
        <p:nvSpPr>
          <p:cNvPr id="12" name="TextBox 11"/>
          <p:cNvSpPr txBox="1"/>
          <p:nvPr/>
        </p:nvSpPr>
        <p:spPr>
          <a:xfrm>
            <a:off x="3551891" y="3411695"/>
            <a:ext cx="9120903" cy="923330"/>
          </a:xfrm>
          <a:prstGeom prst="rect">
            <a:avLst/>
          </a:prstGeom>
          <a:noFill/>
        </p:spPr>
        <p:txBody>
          <a:bodyPr wrap="square" rtlCol="0">
            <a:spAutoFit/>
          </a:bodyPr>
          <a:lstStyle/>
          <a:p>
            <a:r>
              <a:rPr lang="en-US" sz="5400" b="1" spc="-150" dirty="0">
                <a:solidFill>
                  <a:srgbClr val="FB9F4E"/>
                </a:solidFill>
              </a:rPr>
              <a:t>there is customer DEMAND!!</a:t>
            </a:r>
          </a:p>
        </p:txBody>
      </p:sp>
      <p:pic>
        <p:nvPicPr>
          <p:cNvPr id="2" name="Picture 1"/>
          <p:cNvPicPr>
            <a:picLocks noChangeAspect="1"/>
          </p:cNvPicPr>
          <p:nvPr/>
        </p:nvPicPr>
        <p:blipFill>
          <a:blip r:embed="rId6"/>
          <a:stretch>
            <a:fillRect/>
          </a:stretch>
        </p:blipFill>
        <p:spPr>
          <a:xfrm>
            <a:off x="480795" y="2035617"/>
            <a:ext cx="3507545" cy="3498482"/>
          </a:xfrm>
          <a:prstGeom prst="rect">
            <a:avLst/>
          </a:prstGeom>
        </p:spPr>
      </p:pic>
    </p:spTree>
    <p:extLst>
      <p:ext uri="{BB962C8B-B14F-4D97-AF65-F5344CB8AC3E}">
        <p14:creationId xmlns:p14="http://schemas.microsoft.com/office/powerpoint/2010/main" val="90502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 presetClass="entr" presetSubtype="2" decel="100000" fill="hold" nodeType="withEffect">
                                  <p:stCondLst>
                                    <p:cond delay="2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800" fill="hold"/>
                                        <p:tgtEl>
                                          <p:spTgt spid="2"/>
                                        </p:tgtEl>
                                        <p:attrNameLst>
                                          <p:attrName>ppt_x</p:attrName>
                                        </p:attrNameLst>
                                      </p:cBhvr>
                                      <p:tavLst>
                                        <p:tav tm="0">
                                          <p:val>
                                            <p:strVal val="1+#ppt_w/2"/>
                                          </p:val>
                                        </p:tav>
                                        <p:tav tm="100000">
                                          <p:val>
                                            <p:strVal val="#ppt_x"/>
                                          </p:val>
                                        </p:tav>
                                      </p:tavLst>
                                    </p:anim>
                                    <p:anim calcmode="lin" valueType="num">
                                      <p:cBhvr additive="base">
                                        <p:cTn id="11" dur="800" fill="hold"/>
                                        <p:tgtEl>
                                          <p:spTgt spid="2"/>
                                        </p:tgtEl>
                                        <p:attrNameLst>
                                          <p:attrName>ppt_y</p:attrName>
                                        </p:attrNameLst>
                                      </p:cBhvr>
                                      <p:tavLst>
                                        <p:tav tm="0">
                                          <p:val>
                                            <p:strVal val="#ppt_y"/>
                                          </p:val>
                                        </p:tav>
                                        <p:tav tm="100000">
                                          <p:val>
                                            <p:strVal val="#ppt_y"/>
                                          </p:val>
                                        </p:tav>
                                      </p:tavLst>
                                    </p:anim>
                                  </p:childTnLst>
                                </p:cTn>
                              </p:par>
                              <p:par>
                                <p:cTn id="12" presetID="22" presetClass="entr" presetSubtype="2" fill="hold" grpId="0" nodeType="withEffect">
                                  <p:stCondLst>
                                    <p:cond delay="300"/>
                                  </p:stCondLst>
                                  <p:childTnLst>
                                    <p:set>
                                      <p:cBhvr>
                                        <p:cTn id="13" dur="1" fill="hold">
                                          <p:stCondLst>
                                            <p:cond delay="0"/>
                                          </p:stCondLst>
                                        </p:cTn>
                                        <p:tgtEl>
                                          <p:spTgt spid="10"/>
                                        </p:tgtEl>
                                        <p:attrNameLst>
                                          <p:attrName>style.visibility</p:attrName>
                                        </p:attrNameLst>
                                      </p:cBhvr>
                                      <p:to>
                                        <p:strVal val="visible"/>
                                      </p:to>
                                    </p:set>
                                    <p:animEffect transition="in" filter="wipe(right)">
                                      <p:cBhvr>
                                        <p:cTn id="14" dur="500"/>
                                        <p:tgtEl>
                                          <p:spTgt spid="10"/>
                                        </p:tgtEl>
                                      </p:cBhvr>
                                    </p:animEffect>
                                  </p:childTnLst>
                                </p:cTn>
                              </p:par>
                              <p:par>
                                <p:cTn id="15" presetID="22" presetClass="entr" presetSubtype="2"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241696" cy="6858001"/>
          </a:xfrm>
          <a:prstGeom prst="rect">
            <a:avLst/>
          </a:prstGeom>
        </p:spPr>
      </p:pic>
      <p:sp>
        <p:nvSpPr>
          <p:cNvPr id="26" name="Rectangle 25"/>
          <p:cNvSpPr/>
          <p:nvPr/>
        </p:nvSpPr>
        <p:spPr>
          <a:xfrm>
            <a:off x="0" y="0"/>
            <a:ext cx="12192000" cy="6858000"/>
          </a:xfrm>
          <a:prstGeom prst="rect">
            <a:avLst/>
          </a:prstGeom>
          <a:solidFill>
            <a:srgbClr val="A556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7" name="Rectangle 106"/>
          <p:cNvSpPr/>
          <p:nvPr/>
        </p:nvSpPr>
        <p:spPr>
          <a:xfrm>
            <a:off x="0" y="300067"/>
            <a:ext cx="12192000" cy="865990"/>
          </a:xfrm>
          <a:prstGeom prst="rect">
            <a:avLst/>
          </a:prstGeom>
          <a:solidFill>
            <a:srgbClr val="FB9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3302" y="420091"/>
            <a:ext cx="9868017" cy="646331"/>
          </a:xfrm>
          <a:prstGeom prst="rect">
            <a:avLst/>
          </a:prstGeom>
          <a:noFill/>
          <a:effectLst/>
        </p:spPr>
        <p:txBody>
          <a:bodyPr wrap="square" rtlCol="0">
            <a:spAutoFit/>
          </a:bodyPr>
          <a:lstStyle/>
          <a:p>
            <a:r>
              <a:rPr lang="en-US" sz="3600" b="1" spc="-150" dirty="0">
                <a:solidFill>
                  <a:schemeClr val="bg1"/>
                </a:solidFill>
                <a:ea typeface="Circular Book" panose="02000503000000020003" pitchFamily="2" charset="0"/>
              </a:rPr>
              <a:t>OPPORTUNITY is there….there is customer DEMAND!!</a:t>
            </a:r>
          </a:p>
        </p:txBody>
      </p:sp>
      <p:pic>
        <p:nvPicPr>
          <p:cNvPr id="52" name="Picture 51"/>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941" b="94581" l="1359" r="94022">
                        <a14:foregroundMark x1="8152" y1="90148" x2="64402" y2="52217"/>
                        <a14:backgroundMark x1="0" y1="28571" x2="36141" y2="29557"/>
                      </a14:backgroundRemoval>
                    </a14:imgEffect>
                  </a14:imgLayer>
                </a14:imgProps>
              </a:ext>
              <a:ext uri="{28A0092B-C50C-407E-A947-70E740481C1C}">
                <a14:useLocalDpi xmlns:a14="http://schemas.microsoft.com/office/drawing/2010/main"/>
              </a:ext>
            </a:extLst>
          </a:blip>
          <a:srcRect/>
          <a:stretch/>
        </p:blipFill>
        <p:spPr>
          <a:xfrm>
            <a:off x="10074442" y="33142"/>
            <a:ext cx="2167254" cy="1193826"/>
          </a:xfrm>
          <a:prstGeom prst="rect">
            <a:avLst/>
          </a:prstGeom>
          <a:effectLst>
            <a:outerShdw blurRad="25400" dist="25400" dir="5400000" algn="t" rotWithShape="0">
              <a:prstClr val="black">
                <a:alpha val="25000"/>
              </a:prstClr>
            </a:outerShdw>
          </a:effectLst>
        </p:spPr>
      </p:pic>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53011" y="5735723"/>
            <a:ext cx="711023" cy="1002078"/>
          </a:xfrm>
          <a:prstGeom prst="rect">
            <a:avLst/>
          </a:prstGeom>
        </p:spPr>
      </p:pic>
      <p:sp>
        <p:nvSpPr>
          <p:cNvPr id="48" name="TextBox 47"/>
          <p:cNvSpPr txBox="1"/>
          <p:nvPr/>
        </p:nvSpPr>
        <p:spPr>
          <a:xfrm>
            <a:off x="605348" y="1890762"/>
            <a:ext cx="4119051" cy="646331"/>
          </a:xfrm>
          <a:prstGeom prst="rect">
            <a:avLst/>
          </a:prstGeom>
          <a:noFill/>
          <a:effectLst/>
        </p:spPr>
        <p:txBody>
          <a:bodyPr wrap="square" rtlCol="0">
            <a:spAutoFit/>
          </a:bodyPr>
          <a:lstStyle/>
          <a:p>
            <a:r>
              <a:rPr lang="en-US" sz="3600" b="1" spc="-150" dirty="0">
                <a:solidFill>
                  <a:schemeClr val="bg1"/>
                </a:solidFill>
                <a:ea typeface="Circular Book" panose="02000503000000020003" pitchFamily="2" charset="0"/>
              </a:rPr>
              <a:t>Broadband </a:t>
            </a:r>
            <a:r>
              <a:rPr lang="en-US" sz="2800" spc="-150" dirty="0">
                <a:solidFill>
                  <a:schemeClr val="bg1"/>
                </a:solidFill>
                <a:ea typeface="Circular Book" panose="02000503000000020003" pitchFamily="2" charset="0"/>
              </a:rPr>
              <a:t>Total Market</a:t>
            </a:r>
            <a:endParaRPr lang="en-US" sz="3600" spc="-150" dirty="0">
              <a:solidFill>
                <a:schemeClr val="bg1"/>
              </a:solidFill>
              <a:ea typeface="Circular Book" panose="02000503000000020003" pitchFamily="2" charset="0"/>
            </a:endParaRPr>
          </a:p>
        </p:txBody>
      </p:sp>
      <p:grpSp>
        <p:nvGrpSpPr>
          <p:cNvPr id="7" name="Group 4"/>
          <p:cNvGrpSpPr>
            <a:grpSpLocks noChangeAspect="1"/>
          </p:cNvGrpSpPr>
          <p:nvPr/>
        </p:nvGrpSpPr>
        <p:grpSpPr bwMode="auto">
          <a:xfrm>
            <a:off x="2194772" y="2642034"/>
            <a:ext cx="3017308" cy="2966751"/>
            <a:chOff x="3189" y="1515"/>
            <a:chExt cx="1313" cy="1291"/>
          </a:xfrm>
        </p:grpSpPr>
        <p:sp>
          <p:nvSpPr>
            <p:cNvPr id="11" name="Freeform 5"/>
            <p:cNvSpPr>
              <a:spLocks/>
            </p:cNvSpPr>
            <p:nvPr/>
          </p:nvSpPr>
          <p:spPr bwMode="auto">
            <a:xfrm>
              <a:off x="3210" y="1515"/>
              <a:ext cx="1292" cy="1291"/>
            </a:xfrm>
            <a:custGeom>
              <a:avLst/>
              <a:gdLst>
                <a:gd name="T0" fmla="*/ 18 w 952"/>
                <a:gd name="T1" fmla="*/ 347 h 952"/>
                <a:gd name="T2" fmla="*/ 0 w 952"/>
                <a:gd name="T3" fmla="*/ 476 h 952"/>
                <a:gd name="T4" fmla="*/ 476 w 952"/>
                <a:gd name="T5" fmla="*/ 952 h 952"/>
                <a:gd name="T6" fmla="*/ 952 w 952"/>
                <a:gd name="T7" fmla="*/ 476 h 952"/>
                <a:gd name="T8" fmla="*/ 476 w 952"/>
                <a:gd name="T9" fmla="*/ 0 h 952"/>
                <a:gd name="T10" fmla="*/ 62 w 952"/>
                <a:gd name="T11" fmla="*/ 241 h 952"/>
              </a:gdLst>
              <a:ahLst/>
              <a:cxnLst>
                <a:cxn ang="0">
                  <a:pos x="T0" y="T1"/>
                </a:cxn>
                <a:cxn ang="0">
                  <a:pos x="T2" y="T3"/>
                </a:cxn>
                <a:cxn ang="0">
                  <a:pos x="T4" y="T5"/>
                </a:cxn>
                <a:cxn ang="0">
                  <a:pos x="T6" y="T7"/>
                </a:cxn>
                <a:cxn ang="0">
                  <a:pos x="T8" y="T9"/>
                </a:cxn>
                <a:cxn ang="0">
                  <a:pos x="T10" y="T11"/>
                </a:cxn>
              </a:cxnLst>
              <a:rect l="0" t="0" r="r" b="b"/>
              <a:pathLst>
                <a:path w="952" h="952">
                  <a:moveTo>
                    <a:pt x="18" y="347"/>
                  </a:moveTo>
                  <a:cubicBezTo>
                    <a:pt x="6" y="388"/>
                    <a:pt x="0" y="431"/>
                    <a:pt x="0" y="476"/>
                  </a:cubicBezTo>
                  <a:cubicBezTo>
                    <a:pt x="0" y="739"/>
                    <a:pt x="213" y="952"/>
                    <a:pt x="476" y="952"/>
                  </a:cubicBezTo>
                  <a:cubicBezTo>
                    <a:pt x="739" y="952"/>
                    <a:pt x="952" y="739"/>
                    <a:pt x="952" y="476"/>
                  </a:cubicBezTo>
                  <a:cubicBezTo>
                    <a:pt x="952" y="213"/>
                    <a:pt x="739" y="0"/>
                    <a:pt x="476" y="0"/>
                  </a:cubicBezTo>
                  <a:cubicBezTo>
                    <a:pt x="299" y="0"/>
                    <a:pt x="144" y="97"/>
                    <a:pt x="62" y="241"/>
                  </a:cubicBezTo>
                </a:path>
              </a:pathLst>
            </a:custGeom>
            <a:noFill/>
            <a:ln w="34925" cap="flat">
              <a:solidFill>
                <a:srgbClr val="FB9F4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p:nvSpPr>
          <p:spPr bwMode="auto">
            <a:xfrm>
              <a:off x="3189" y="1822"/>
              <a:ext cx="53" cy="126"/>
            </a:xfrm>
            <a:custGeom>
              <a:avLst/>
              <a:gdLst>
                <a:gd name="T0" fmla="*/ 39 w 39"/>
                <a:gd name="T1" fmla="*/ 0 h 93"/>
                <a:gd name="T2" fmla="*/ 0 w 39"/>
                <a:gd name="T3" fmla="*/ 93 h 93"/>
              </a:gdLst>
              <a:ahLst/>
              <a:cxnLst>
                <a:cxn ang="0">
                  <a:pos x="T0" y="T1"/>
                </a:cxn>
                <a:cxn ang="0">
                  <a:pos x="T2" y="T3"/>
                </a:cxn>
              </a:cxnLst>
              <a:rect l="0" t="0" r="r" b="b"/>
              <a:pathLst>
                <a:path w="39" h="93">
                  <a:moveTo>
                    <a:pt x="39" y="0"/>
                  </a:moveTo>
                  <a:cubicBezTo>
                    <a:pt x="23" y="29"/>
                    <a:pt x="10" y="61"/>
                    <a:pt x="0" y="93"/>
                  </a:cubicBezTo>
                </a:path>
              </a:pathLst>
            </a:custGeom>
            <a:noFill/>
            <a:ln w="777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574793" y="2526226"/>
            <a:ext cx="1619979" cy="1585050"/>
            <a:chOff x="574793" y="2526226"/>
            <a:chExt cx="1619979" cy="1585050"/>
          </a:xfrm>
        </p:grpSpPr>
        <p:sp>
          <p:nvSpPr>
            <p:cNvPr id="55" name="TextBox 54"/>
            <p:cNvSpPr txBox="1"/>
            <p:nvPr/>
          </p:nvSpPr>
          <p:spPr>
            <a:xfrm>
              <a:off x="574793" y="2526226"/>
              <a:ext cx="1589423" cy="1323439"/>
            </a:xfrm>
            <a:prstGeom prst="rect">
              <a:avLst/>
            </a:prstGeom>
            <a:noFill/>
            <a:effectLst/>
          </p:spPr>
          <p:txBody>
            <a:bodyPr wrap="square" rtlCol="0">
              <a:spAutoFit/>
            </a:bodyPr>
            <a:lstStyle/>
            <a:p>
              <a:r>
                <a:rPr lang="en-US" sz="8000" b="1" spc="-150" dirty="0">
                  <a:solidFill>
                    <a:schemeClr val="bg1"/>
                  </a:solidFill>
                  <a:ea typeface="Circular Book" panose="02000503000000020003" pitchFamily="2" charset="0"/>
                </a:rPr>
                <a:t>3%</a:t>
              </a:r>
              <a:endParaRPr lang="en-US" sz="8000" spc="-150" dirty="0">
                <a:solidFill>
                  <a:schemeClr val="bg1"/>
                </a:solidFill>
                <a:ea typeface="Circular Book" panose="02000503000000020003" pitchFamily="2" charset="0"/>
              </a:endParaRPr>
            </a:p>
          </p:txBody>
        </p:sp>
        <p:sp>
          <p:nvSpPr>
            <p:cNvPr id="58" name="TextBox 57"/>
            <p:cNvSpPr txBox="1"/>
            <p:nvPr/>
          </p:nvSpPr>
          <p:spPr>
            <a:xfrm>
              <a:off x="605349" y="3588056"/>
              <a:ext cx="1589423" cy="523220"/>
            </a:xfrm>
            <a:prstGeom prst="rect">
              <a:avLst/>
            </a:prstGeom>
            <a:noFill/>
            <a:effectLst/>
          </p:spPr>
          <p:txBody>
            <a:bodyPr wrap="square" rtlCol="0">
              <a:spAutoFit/>
            </a:bodyPr>
            <a:lstStyle/>
            <a:p>
              <a:r>
                <a:rPr lang="en-US" sz="2800" b="1" spc="-150" dirty="0">
                  <a:solidFill>
                    <a:schemeClr val="bg1"/>
                  </a:solidFill>
                  <a:ea typeface="Circular Book" panose="02000503000000020003" pitchFamily="2" charset="0"/>
                </a:rPr>
                <a:t>2DEGREES</a:t>
              </a:r>
              <a:endParaRPr lang="en-US" sz="2800" spc="-150" dirty="0">
                <a:solidFill>
                  <a:schemeClr val="bg1"/>
                </a:solidFill>
                <a:ea typeface="Circular Book" panose="02000503000000020003" pitchFamily="2" charset="0"/>
              </a:endParaRPr>
            </a:p>
          </p:txBody>
        </p:sp>
      </p:grpSp>
      <p:sp>
        <p:nvSpPr>
          <p:cNvPr id="75" name="TextBox 74"/>
          <p:cNvSpPr txBox="1"/>
          <p:nvPr/>
        </p:nvSpPr>
        <p:spPr>
          <a:xfrm>
            <a:off x="2683762" y="3347528"/>
            <a:ext cx="2616373" cy="1323439"/>
          </a:xfrm>
          <a:prstGeom prst="rect">
            <a:avLst/>
          </a:prstGeom>
          <a:noFill/>
          <a:effectLst/>
        </p:spPr>
        <p:txBody>
          <a:bodyPr wrap="square" rtlCol="0">
            <a:spAutoFit/>
          </a:bodyPr>
          <a:lstStyle/>
          <a:p>
            <a:r>
              <a:rPr lang="en-US" sz="8000" b="1" spc="-150" dirty="0">
                <a:solidFill>
                  <a:srgbClr val="FB9F4E"/>
                </a:solidFill>
                <a:ea typeface="Circular Book" panose="02000503000000020003" pitchFamily="2" charset="0"/>
              </a:rPr>
              <a:t>97%</a:t>
            </a:r>
            <a:endParaRPr lang="en-US" sz="8000" spc="-150" dirty="0">
              <a:solidFill>
                <a:srgbClr val="FB9F4E"/>
              </a:solidFill>
              <a:ea typeface="Circular Book" panose="02000503000000020003" pitchFamily="2" charset="0"/>
            </a:endParaRPr>
          </a:p>
        </p:txBody>
      </p:sp>
      <p:sp>
        <p:nvSpPr>
          <p:cNvPr id="76" name="TextBox 75"/>
          <p:cNvSpPr txBox="1"/>
          <p:nvPr/>
        </p:nvSpPr>
        <p:spPr>
          <a:xfrm>
            <a:off x="2634066" y="4275130"/>
            <a:ext cx="1959618" cy="523220"/>
          </a:xfrm>
          <a:prstGeom prst="rect">
            <a:avLst/>
          </a:prstGeom>
          <a:noFill/>
          <a:effectLst/>
        </p:spPr>
        <p:txBody>
          <a:bodyPr wrap="square" rtlCol="0">
            <a:spAutoFit/>
          </a:bodyPr>
          <a:lstStyle/>
          <a:p>
            <a:pPr algn="r"/>
            <a:r>
              <a:rPr lang="en-US" sz="2800" b="1" spc="-150" dirty="0">
                <a:solidFill>
                  <a:srgbClr val="FB9F4E"/>
                </a:solidFill>
                <a:ea typeface="Circular Book" panose="02000503000000020003" pitchFamily="2" charset="0"/>
              </a:rPr>
              <a:t>OTHER</a:t>
            </a:r>
            <a:endParaRPr lang="en-US" sz="2800" spc="-150" dirty="0">
              <a:solidFill>
                <a:srgbClr val="FB9F4E"/>
              </a:solidFill>
              <a:ea typeface="Circular Book" panose="02000503000000020003" pitchFamily="2" charset="0"/>
            </a:endParaRPr>
          </a:p>
        </p:txBody>
      </p:sp>
      <p:sp>
        <p:nvSpPr>
          <p:cNvPr id="80" name="TextBox 79"/>
          <p:cNvSpPr txBox="1"/>
          <p:nvPr/>
        </p:nvSpPr>
        <p:spPr>
          <a:xfrm>
            <a:off x="6187514" y="1890762"/>
            <a:ext cx="5074846" cy="646331"/>
          </a:xfrm>
          <a:prstGeom prst="rect">
            <a:avLst/>
          </a:prstGeom>
          <a:noFill/>
          <a:effectLst/>
        </p:spPr>
        <p:txBody>
          <a:bodyPr wrap="square" rtlCol="0">
            <a:spAutoFit/>
          </a:bodyPr>
          <a:lstStyle/>
          <a:p>
            <a:r>
              <a:rPr lang="en-US" sz="3600" b="1" spc="-150" dirty="0">
                <a:solidFill>
                  <a:schemeClr val="bg1"/>
                </a:solidFill>
                <a:ea typeface="Circular Book" panose="02000503000000020003" pitchFamily="2" charset="0"/>
              </a:rPr>
              <a:t>Broadband </a:t>
            </a:r>
            <a:r>
              <a:rPr lang="en-US" sz="2800" spc="-150" dirty="0">
                <a:solidFill>
                  <a:schemeClr val="bg1"/>
                </a:solidFill>
                <a:ea typeface="Circular Book" panose="02000503000000020003" pitchFamily="2" charset="0"/>
              </a:rPr>
              <a:t>Monthly Activations</a:t>
            </a:r>
            <a:endParaRPr lang="en-US" sz="3600" spc="-150" dirty="0">
              <a:solidFill>
                <a:schemeClr val="bg1"/>
              </a:solidFill>
              <a:ea typeface="Circular Book" panose="02000503000000020003" pitchFamily="2" charset="0"/>
            </a:endParaRPr>
          </a:p>
        </p:txBody>
      </p:sp>
      <p:grpSp>
        <p:nvGrpSpPr>
          <p:cNvPr id="19" name="Group 18"/>
          <p:cNvGrpSpPr/>
          <p:nvPr/>
        </p:nvGrpSpPr>
        <p:grpSpPr>
          <a:xfrm>
            <a:off x="6156959" y="2526226"/>
            <a:ext cx="2059263" cy="1585050"/>
            <a:chOff x="6156959" y="2526226"/>
            <a:chExt cx="2059263" cy="1585050"/>
          </a:xfrm>
        </p:grpSpPr>
        <p:sp>
          <p:nvSpPr>
            <p:cNvPr id="84" name="TextBox 83"/>
            <p:cNvSpPr txBox="1"/>
            <p:nvPr/>
          </p:nvSpPr>
          <p:spPr>
            <a:xfrm>
              <a:off x="6156959" y="2526226"/>
              <a:ext cx="2059263" cy="1323439"/>
            </a:xfrm>
            <a:prstGeom prst="rect">
              <a:avLst/>
            </a:prstGeom>
            <a:noFill/>
            <a:effectLst/>
          </p:spPr>
          <p:txBody>
            <a:bodyPr wrap="square" rtlCol="0">
              <a:spAutoFit/>
            </a:bodyPr>
            <a:lstStyle/>
            <a:p>
              <a:r>
                <a:rPr lang="en-US" sz="8000" b="1" spc="-150" dirty="0">
                  <a:solidFill>
                    <a:schemeClr val="bg1"/>
                  </a:solidFill>
                  <a:ea typeface="Circular Book" panose="02000503000000020003" pitchFamily="2" charset="0"/>
                </a:rPr>
                <a:t>13%</a:t>
              </a:r>
              <a:endParaRPr lang="en-US" sz="8000" spc="-150" dirty="0">
                <a:solidFill>
                  <a:schemeClr val="bg1"/>
                </a:solidFill>
                <a:ea typeface="Circular Book" panose="02000503000000020003" pitchFamily="2" charset="0"/>
              </a:endParaRPr>
            </a:p>
          </p:txBody>
        </p:sp>
        <p:sp>
          <p:nvSpPr>
            <p:cNvPr id="85" name="TextBox 84"/>
            <p:cNvSpPr txBox="1"/>
            <p:nvPr/>
          </p:nvSpPr>
          <p:spPr>
            <a:xfrm>
              <a:off x="6187515" y="3588056"/>
              <a:ext cx="1589423" cy="523220"/>
            </a:xfrm>
            <a:prstGeom prst="rect">
              <a:avLst/>
            </a:prstGeom>
            <a:noFill/>
            <a:effectLst/>
          </p:spPr>
          <p:txBody>
            <a:bodyPr wrap="square" rtlCol="0">
              <a:spAutoFit/>
            </a:bodyPr>
            <a:lstStyle/>
            <a:p>
              <a:r>
                <a:rPr lang="en-US" sz="2800" b="1" spc="-150" dirty="0">
                  <a:solidFill>
                    <a:schemeClr val="bg1"/>
                  </a:solidFill>
                  <a:ea typeface="Circular Book" panose="02000503000000020003" pitchFamily="2" charset="0"/>
                </a:rPr>
                <a:t>2DEGREES</a:t>
              </a:r>
              <a:endParaRPr lang="en-US" sz="2800" spc="-150" dirty="0">
                <a:solidFill>
                  <a:schemeClr val="bg1"/>
                </a:solidFill>
                <a:ea typeface="Circular Book" panose="02000503000000020003" pitchFamily="2" charset="0"/>
              </a:endParaRPr>
            </a:p>
          </p:txBody>
        </p:sp>
      </p:grpSp>
      <p:sp>
        <p:nvSpPr>
          <p:cNvPr id="86" name="TextBox 85"/>
          <p:cNvSpPr txBox="1"/>
          <p:nvPr/>
        </p:nvSpPr>
        <p:spPr>
          <a:xfrm>
            <a:off x="8586427" y="3347528"/>
            <a:ext cx="2616373" cy="1323439"/>
          </a:xfrm>
          <a:prstGeom prst="rect">
            <a:avLst/>
          </a:prstGeom>
          <a:noFill/>
          <a:effectLst/>
        </p:spPr>
        <p:txBody>
          <a:bodyPr wrap="square" rtlCol="0">
            <a:spAutoFit/>
          </a:bodyPr>
          <a:lstStyle/>
          <a:p>
            <a:r>
              <a:rPr lang="en-US" sz="8000" b="1" spc="-150" dirty="0">
                <a:solidFill>
                  <a:srgbClr val="FB9F4E"/>
                </a:solidFill>
                <a:ea typeface="Circular Book" panose="02000503000000020003" pitchFamily="2" charset="0"/>
              </a:rPr>
              <a:t>87%</a:t>
            </a:r>
            <a:endParaRPr lang="en-US" sz="8000" spc="-150" dirty="0">
              <a:solidFill>
                <a:srgbClr val="FB9F4E"/>
              </a:solidFill>
              <a:ea typeface="Circular Book" panose="02000503000000020003" pitchFamily="2" charset="0"/>
            </a:endParaRPr>
          </a:p>
        </p:txBody>
      </p:sp>
      <p:sp>
        <p:nvSpPr>
          <p:cNvPr id="87" name="TextBox 86"/>
          <p:cNvSpPr txBox="1"/>
          <p:nvPr/>
        </p:nvSpPr>
        <p:spPr>
          <a:xfrm>
            <a:off x="8536731" y="4275130"/>
            <a:ext cx="1959618" cy="523220"/>
          </a:xfrm>
          <a:prstGeom prst="rect">
            <a:avLst/>
          </a:prstGeom>
          <a:noFill/>
          <a:effectLst/>
        </p:spPr>
        <p:txBody>
          <a:bodyPr wrap="square" rtlCol="0">
            <a:spAutoFit/>
          </a:bodyPr>
          <a:lstStyle/>
          <a:p>
            <a:pPr algn="r"/>
            <a:r>
              <a:rPr lang="en-US" sz="2800" b="1" spc="-150" dirty="0">
                <a:solidFill>
                  <a:srgbClr val="FB9F4E"/>
                </a:solidFill>
                <a:ea typeface="Circular Book" panose="02000503000000020003" pitchFamily="2" charset="0"/>
              </a:rPr>
              <a:t>OTHER</a:t>
            </a:r>
            <a:endParaRPr lang="en-US" sz="2800" spc="-150" dirty="0">
              <a:solidFill>
                <a:srgbClr val="FB9F4E"/>
              </a:solidFill>
              <a:ea typeface="Circular Book" panose="02000503000000020003" pitchFamily="2" charset="0"/>
            </a:endParaRPr>
          </a:p>
        </p:txBody>
      </p:sp>
      <p:grpSp>
        <p:nvGrpSpPr>
          <p:cNvPr id="88" name="Group 9"/>
          <p:cNvGrpSpPr>
            <a:grpSpLocks noChangeAspect="1"/>
          </p:cNvGrpSpPr>
          <p:nvPr/>
        </p:nvGrpSpPr>
        <p:grpSpPr bwMode="auto">
          <a:xfrm>
            <a:off x="8116749" y="2625604"/>
            <a:ext cx="3135757" cy="2983181"/>
            <a:chOff x="3159" y="1505"/>
            <a:chExt cx="1377" cy="1310"/>
          </a:xfrm>
        </p:grpSpPr>
        <p:sp>
          <p:nvSpPr>
            <p:cNvPr id="89" name="Freeform 10"/>
            <p:cNvSpPr>
              <a:spLocks/>
            </p:cNvSpPr>
            <p:nvPr/>
          </p:nvSpPr>
          <p:spPr bwMode="auto">
            <a:xfrm>
              <a:off x="3159" y="1752"/>
              <a:ext cx="122" cy="538"/>
            </a:xfrm>
            <a:custGeom>
              <a:avLst/>
              <a:gdLst>
                <a:gd name="T0" fmla="*/ 90 w 90"/>
                <a:gd name="T1" fmla="*/ 0 h 397"/>
                <a:gd name="T2" fmla="*/ 0 w 90"/>
                <a:gd name="T3" fmla="*/ 281 h 397"/>
                <a:gd name="T4" fmla="*/ 14 w 90"/>
                <a:gd name="T5" fmla="*/ 397 h 397"/>
              </a:gdLst>
              <a:ahLst/>
              <a:cxnLst>
                <a:cxn ang="0">
                  <a:pos x="T0" y="T1"/>
                </a:cxn>
                <a:cxn ang="0">
                  <a:pos x="T2" y="T3"/>
                </a:cxn>
                <a:cxn ang="0">
                  <a:pos x="T4" y="T5"/>
                </a:cxn>
              </a:cxnLst>
              <a:rect l="0" t="0" r="r" b="b"/>
              <a:pathLst>
                <a:path w="90" h="397">
                  <a:moveTo>
                    <a:pt x="90" y="0"/>
                  </a:moveTo>
                  <a:cubicBezTo>
                    <a:pt x="33" y="79"/>
                    <a:pt x="0" y="176"/>
                    <a:pt x="0" y="281"/>
                  </a:cubicBezTo>
                  <a:cubicBezTo>
                    <a:pt x="0" y="321"/>
                    <a:pt x="5" y="360"/>
                    <a:pt x="14" y="397"/>
                  </a:cubicBezTo>
                </a:path>
              </a:pathLst>
            </a:custGeom>
            <a:noFill/>
            <a:ln w="777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11"/>
            <p:cNvSpPr>
              <a:spLocks/>
            </p:cNvSpPr>
            <p:nvPr/>
          </p:nvSpPr>
          <p:spPr bwMode="auto">
            <a:xfrm>
              <a:off x="3243" y="1505"/>
              <a:ext cx="1293" cy="1310"/>
            </a:xfrm>
            <a:custGeom>
              <a:avLst/>
              <a:gdLst>
                <a:gd name="T0" fmla="*/ 0 w 952"/>
                <a:gd name="T1" fmla="*/ 599 h 966"/>
                <a:gd name="T2" fmla="*/ 469 w 952"/>
                <a:gd name="T3" fmla="*/ 966 h 966"/>
                <a:gd name="T4" fmla="*/ 952 w 952"/>
                <a:gd name="T5" fmla="*/ 483 h 966"/>
                <a:gd name="T6" fmla="*/ 469 w 952"/>
                <a:gd name="T7" fmla="*/ 0 h 966"/>
                <a:gd name="T8" fmla="*/ 76 w 952"/>
                <a:gd name="T9" fmla="*/ 202 h 966"/>
              </a:gdLst>
              <a:ahLst/>
              <a:cxnLst>
                <a:cxn ang="0">
                  <a:pos x="T0" y="T1"/>
                </a:cxn>
                <a:cxn ang="0">
                  <a:pos x="T2" y="T3"/>
                </a:cxn>
                <a:cxn ang="0">
                  <a:pos x="T4" y="T5"/>
                </a:cxn>
                <a:cxn ang="0">
                  <a:pos x="T6" y="T7"/>
                </a:cxn>
                <a:cxn ang="0">
                  <a:pos x="T8" y="T9"/>
                </a:cxn>
              </a:cxnLst>
              <a:rect l="0" t="0" r="r" b="b"/>
              <a:pathLst>
                <a:path w="952" h="966">
                  <a:moveTo>
                    <a:pt x="0" y="599"/>
                  </a:moveTo>
                  <a:cubicBezTo>
                    <a:pt x="52" y="810"/>
                    <a:pt x="242" y="966"/>
                    <a:pt x="469" y="966"/>
                  </a:cubicBezTo>
                  <a:cubicBezTo>
                    <a:pt x="736" y="966"/>
                    <a:pt x="952" y="750"/>
                    <a:pt x="952" y="483"/>
                  </a:cubicBezTo>
                  <a:cubicBezTo>
                    <a:pt x="952" y="216"/>
                    <a:pt x="736" y="0"/>
                    <a:pt x="469" y="0"/>
                  </a:cubicBezTo>
                  <a:cubicBezTo>
                    <a:pt x="307" y="0"/>
                    <a:pt x="164" y="80"/>
                    <a:pt x="76" y="202"/>
                  </a:cubicBezTo>
                </a:path>
              </a:pathLst>
            </a:custGeom>
            <a:noFill/>
            <a:ln w="34925" cap="flat">
              <a:solidFill>
                <a:srgbClr val="FB9F4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6000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400"/>
                                            <p:tgtEl>
                                              <p:spTgt spid="52"/>
                                            </p:tgtEl>
                                          </p:cBhvr>
                                        </p:animEffect>
                                      </p:childTnLst>
                                    </p:cTn>
                                  </p:par>
                                  <p:par>
                                    <p:cTn id="12" presetID="2" presetClass="entr" presetSubtype="8" fill="hold" grpId="0" nodeType="withEffect" p14:presetBounceEnd="24000">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14:bounceEnd="24000">
                                          <p:cBhvr additive="base">
                                            <p:cTn id="14" dur="500" fill="hold"/>
                                            <p:tgtEl>
                                              <p:spTgt spid="48"/>
                                            </p:tgtEl>
                                            <p:attrNameLst>
                                              <p:attrName>ppt_x</p:attrName>
                                            </p:attrNameLst>
                                          </p:cBhvr>
                                          <p:tavLst>
                                            <p:tav tm="0">
                                              <p:val>
                                                <p:strVal val="0-#ppt_w/2"/>
                                              </p:val>
                                            </p:tav>
                                            <p:tav tm="100000">
                                              <p:val>
                                                <p:strVal val="#ppt_x"/>
                                              </p:val>
                                            </p:tav>
                                          </p:tavLst>
                                        </p:anim>
                                        <p:anim calcmode="lin" valueType="num" p14:bounceEnd="24000">
                                          <p:cBhvr additive="base">
                                            <p:cTn id="15" dur="500" fill="hold"/>
                                            <p:tgtEl>
                                              <p:spTgt spid="48"/>
                                            </p:tgtEl>
                                            <p:attrNameLst>
                                              <p:attrName>ppt_y</p:attrName>
                                            </p:attrNameLst>
                                          </p:cBhvr>
                                          <p:tavLst>
                                            <p:tav tm="0">
                                              <p:val>
                                                <p:strVal val="#ppt_y"/>
                                              </p:val>
                                            </p:tav>
                                            <p:tav tm="100000">
                                              <p:val>
                                                <p:strVal val="#ppt_y"/>
                                              </p:val>
                                            </p:tav>
                                          </p:tavLst>
                                        </p:anim>
                                      </p:childTnLst>
                                    </p:cTn>
                                  </p:par>
                                  <p:par>
                                    <p:cTn id="16" presetID="21" presetClass="entr" presetSubtype="1" fill="hold" nodeType="withEffect">
                                      <p:stCondLst>
                                        <p:cond delay="20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300"/>
                                            <p:tgtEl>
                                              <p:spTgt spid="7"/>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300"/>
                                            <p:tgtEl>
                                              <p:spTgt spid="75"/>
                                            </p:tgtEl>
                                          </p:cBhvr>
                                        </p:animEffect>
                                      </p:childTnLst>
                                    </p:cTn>
                                  </p:par>
                                  <p:par>
                                    <p:cTn id="22" presetID="6" presetClass="emph" presetSubtype="0" decel="100000" fill="hold" grpId="1" nodeType="withEffect">
                                      <p:stCondLst>
                                        <p:cond delay="600"/>
                                      </p:stCondLst>
                                      <p:childTnLst>
                                        <p:animScale>
                                          <p:cBhvr>
                                            <p:cTn id="23" dur="400" fill="hold"/>
                                            <p:tgtEl>
                                              <p:spTgt spid="75"/>
                                            </p:tgtEl>
                                          </p:cBhvr>
                                          <p:by x="110000" y="110000"/>
                                        </p:animScale>
                                      </p:childTnLst>
                                    </p:cTn>
                                  </p:par>
                                  <p:par>
                                    <p:cTn id="24" presetID="6" presetClass="emph" presetSubtype="0" fill="hold" grpId="2" nodeType="withEffect">
                                      <p:stCondLst>
                                        <p:cond delay="600"/>
                                      </p:stCondLst>
                                      <p:childTnLst>
                                        <p:animScale>
                                          <p:cBhvr>
                                            <p:cTn id="25" dur="400" fill="hold"/>
                                            <p:tgtEl>
                                              <p:spTgt spid="75"/>
                                            </p:tgtEl>
                                          </p:cBhvr>
                                          <p:by x="90000" y="90000"/>
                                        </p:animScale>
                                      </p:childTnLst>
                                    </p:cTn>
                                  </p:par>
                                  <p:par>
                                    <p:cTn id="26" presetID="10" presetClass="entr" presetSubtype="0" fill="hold" grpId="0" nodeType="withEffect">
                                      <p:stCondLst>
                                        <p:cond delay="80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2" presetClass="entr" presetSubtype="4" fill="hold" nodeType="withEffect" p14:presetBounceEnd="24000">
                                      <p:stCondLst>
                                        <p:cond delay="1000"/>
                                      </p:stCondLst>
                                      <p:childTnLst>
                                        <p:set>
                                          <p:cBhvr>
                                            <p:cTn id="30" dur="1" fill="hold">
                                              <p:stCondLst>
                                                <p:cond delay="0"/>
                                              </p:stCondLst>
                                            </p:cTn>
                                            <p:tgtEl>
                                              <p:spTgt spid="18"/>
                                            </p:tgtEl>
                                            <p:attrNameLst>
                                              <p:attrName>style.visibility</p:attrName>
                                            </p:attrNameLst>
                                          </p:cBhvr>
                                          <p:to>
                                            <p:strVal val="visible"/>
                                          </p:to>
                                        </p:set>
                                        <p:anim calcmode="lin" valueType="num" p14:bounceEnd="24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24000">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14:presetBounceEnd="24000">
                                      <p:stCondLst>
                                        <p:cond delay="0"/>
                                      </p:stCondLst>
                                      <p:childTnLst>
                                        <p:set>
                                          <p:cBhvr>
                                            <p:cTn id="34" dur="1" fill="hold">
                                              <p:stCondLst>
                                                <p:cond delay="0"/>
                                              </p:stCondLst>
                                            </p:cTn>
                                            <p:tgtEl>
                                              <p:spTgt spid="80"/>
                                            </p:tgtEl>
                                            <p:attrNameLst>
                                              <p:attrName>style.visibility</p:attrName>
                                            </p:attrNameLst>
                                          </p:cBhvr>
                                          <p:to>
                                            <p:strVal val="visible"/>
                                          </p:to>
                                        </p:set>
                                        <p:anim calcmode="lin" valueType="num" p14:bounceEnd="24000">
                                          <p:cBhvr additive="base">
                                            <p:cTn id="35" dur="500" fill="hold"/>
                                            <p:tgtEl>
                                              <p:spTgt spid="80"/>
                                            </p:tgtEl>
                                            <p:attrNameLst>
                                              <p:attrName>ppt_x</p:attrName>
                                            </p:attrNameLst>
                                          </p:cBhvr>
                                          <p:tavLst>
                                            <p:tav tm="0">
                                              <p:val>
                                                <p:strVal val="0-#ppt_w/2"/>
                                              </p:val>
                                            </p:tav>
                                            <p:tav tm="100000">
                                              <p:val>
                                                <p:strVal val="#ppt_x"/>
                                              </p:val>
                                            </p:tav>
                                          </p:tavLst>
                                        </p:anim>
                                        <p:anim calcmode="lin" valueType="num" p14:bounceEnd="24000">
                                          <p:cBhvr additive="base">
                                            <p:cTn id="36" dur="500" fill="hold"/>
                                            <p:tgtEl>
                                              <p:spTgt spid="80"/>
                                            </p:tgtEl>
                                            <p:attrNameLst>
                                              <p:attrName>ppt_y</p:attrName>
                                            </p:attrNameLst>
                                          </p:cBhvr>
                                          <p:tavLst>
                                            <p:tav tm="0">
                                              <p:val>
                                                <p:strVal val="#ppt_y"/>
                                              </p:val>
                                            </p:tav>
                                            <p:tav tm="100000">
                                              <p:val>
                                                <p:strVal val="#ppt_y"/>
                                              </p:val>
                                            </p:tav>
                                          </p:tavLst>
                                        </p:anim>
                                      </p:childTnLst>
                                    </p:cTn>
                                  </p:par>
                                  <p:par>
                                    <p:cTn id="37" presetID="21" presetClass="entr" presetSubtype="1" fill="hold" nodeType="withEffect">
                                      <p:stCondLst>
                                        <p:cond delay="200"/>
                                      </p:stCondLst>
                                      <p:childTnLst>
                                        <p:set>
                                          <p:cBhvr>
                                            <p:cTn id="38" dur="1" fill="hold">
                                              <p:stCondLst>
                                                <p:cond delay="0"/>
                                              </p:stCondLst>
                                            </p:cTn>
                                            <p:tgtEl>
                                              <p:spTgt spid="88"/>
                                            </p:tgtEl>
                                            <p:attrNameLst>
                                              <p:attrName>style.visibility</p:attrName>
                                            </p:attrNameLst>
                                          </p:cBhvr>
                                          <p:to>
                                            <p:strVal val="visible"/>
                                          </p:to>
                                        </p:set>
                                        <p:animEffect transition="in" filter="wheel(1)">
                                          <p:cBhvr>
                                            <p:cTn id="39" dur="1300"/>
                                            <p:tgtEl>
                                              <p:spTgt spid="88"/>
                                            </p:tgtEl>
                                          </p:cBhvr>
                                        </p:animEffect>
                                      </p:childTnLst>
                                    </p:cTn>
                                  </p:par>
                                  <p:par>
                                    <p:cTn id="40" presetID="10" presetClass="entr" presetSubtype="0" fill="hold" grpId="0" nodeType="withEffect">
                                      <p:stCondLst>
                                        <p:cond delay="600"/>
                                      </p:stCondLst>
                                      <p:childTnLst>
                                        <p:set>
                                          <p:cBhvr>
                                            <p:cTn id="41" dur="1" fill="hold">
                                              <p:stCondLst>
                                                <p:cond delay="0"/>
                                              </p:stCondLst>
                                            </p:cTn>
                                            <p:tgtEl>
                                              <p:spTgt spid="86"/>
                                            </p:tgtEl>
                                            <p:attrNameLst>
                                              <p:attrName>style.visibility</p:attrName>
                                            </p:attrNameLst>
                                          </p:cBhvr>
                                          <p:to>
                                            <p:strVal val="visible"/>
                                          </p:to>
                                        </p:set>
                                        <p:animEffect transition="in" filter="fade">
                                          <p:cBhvr>
                                            <p:cTn id="42" dur="300"/>
                                            <p:tgtEl>
                                              <p:spTgt spid="86"/>
                                            </p:tgtEl>
                                          </p:cBhvr>
                                        </p:animEffect>
                                      </p:childTnLst>
                                    </p:cTn>
                                  </p:par>
                                  <p:par>
                                    <p:cTn id="43" presetID="6" presetClass="emph" presetSubtype="0" decel="100000" fill="hold" grpId="1" nodeType="withEffect">
                                      <p:stCondLst>
                                        <p:cond delay="600"/>
                                      </p:stCondLst>
                                      <p:childTnLst>
                                        <p:animScale>
                                          <p:cBhvr>
                                            <p:cTn id="44" dur="400" fill="hold"/>
                                            <p:tgtEl>
                                              <p:spTgt spid="86"/>
                                            </p:tgtEl>
                                          </p:cBhvr>
                                          <p:by x="110000" y="110000"/>
                                        </p:animScale>
                                      </p:childTnLst>
                                    </p:cTn>
                                  </p:par>
                                  <p:par>
                                    <p:cTn id="45" presetID="6" presetClass="emph" presetSubtype="0" fill="hold" grpId="2" nodeType="withEffect">
                                      <p:stCondLst>
                                        <p:cond delay="600"/>
                                      </p:stCondLst>
                                      <p:childTnLst>
                                        <p:animScale>
                                          <p:cBhvr>
                                            <p:cTn id="46" dur="400" fill="hold"/>
                                            <p:tgtEl>
                                              <p:spTgt spid="86"/>
                                            </p:tgtEl>
                                          </p:cBhvr>
                                          <p:by x="90000" y="90000"/>
                                        </p:animScale>
                                      </p:childTnLst>
                                    </p:cTn>
                                  </p:par>
                                  <p:par>
                                    <p:cTn id="47" presetID="10" presetClass="entr" presetSubtype="0" fill="hold" grpId="0" nodeType="withEffect">
                                      <p:stCondLst>
                                        <p:cond delay="80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500"/>
                                            <p:tgtEl>
                                              <p:spTgt spid="87"/>
                                            </p:tgtEl>
                                          </p:cBhvr>
                                        </p:animEffect>
                                      </p:childTnLst>
                                    </p:cTn>
                                  </p:par>
                                  <p:par>
                                    <p:cTn id="50" presetID="2" presetClass="entr" presetSubtype="4" fill="hold" nodeType="withEffect" p14:presetBounceEnd="24000">
                                      <p:stCondLst>
                                        <p:cond delay="1000"/>
                                      </p:stCondLst>
                                      <p:childTnLst>
                                        <p:set>
                                          <p:cBhvr>
                                            <p:cTn id="51" dur="1" fill="hold">
                                              <p:stCondLst>
                                                <p:cond delay="0"/>
                                              </p:stCondLst>
                                            </p:cTn>
                                            <p:tgtEl>
                                              <p:spTgt spid="19"/>
                                            </p:tgtEl>
                                            <p:attrNameLst>
                                              <p:attrName>style.visibility</p:attrName>
                                            </p:attrNameLst>
                                          </p:cBhvr>
                                          <p:to>
                                            <p:strVal val="visible"/>
                                          </p:to>
                                        </p:set>
                                        <p:anim calcmode="lin" valueType="num" p14:bounceEnd="24000">
                                          <p:cBhvr additive="base">
                                            <p:cTn id="52" dur="500" fill="hold"/>
                                            <p:tgtEl>
                                              <p:spTgt spid="19"/>
                                            </p:tgtEl>
                                            <p:attrNameLst>
                                              <p:attrName>ppt_x</p:attrName>
                                            </p:attrNameLst>
                                          </p:cBhvr>
                                          <p:tavLst>
                                            <p:tav tm="0">
                                              <p:val>
                                                <p:strVal val="#ppt_x"/>
                                              </p:val>
                                            </p:tav>
                                            <p:tav tm="100000">
                                              <p:val>
                                                <p:strVal val="#ppt_x"/>
                                              </p:val>
                                            </p:tav>
                                          </p:tavLst>
                                        </p:anim>
                                        <p:anim calcmode="lin" valueType="num" p14:bounceEnd="24000">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75" grpId="0"/>
          <p:bldP spid="75" grpId="1"/>
          <p:bldP spid="75" grpId="2"/>
          <p:bldP spid="76" grpId="0"/>
          <p:bldP spid="80" grpId="0"/>
          <p:bldP spid="86" grpId="0"/>
          <p:bldP spid="86" grpId="1"/>
          <p:bldP spid="86" grpId="2"/>
          <p:bldP spid="8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400"/>
                                            <p:tgtEl>
                                              <p:spTgt spid="52"/>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500" fill="hold"/>
                                            <p:tgtEl>
                                              <p:spTgt spid="48"/>
                                            </p:tgtEl>
                                            <p:attrNameLst>
                                              <p:attrName>ppt_x</p:attrName>
                                            </p:attrNameLst>
                                          </p:cBhvr>
                                          <p:tavLst>
                                            <p:tav tm="0">
                                              <p:val>
                                                <p:strVal val="0-#ppt_w/2"/>
                                              </p:val>
                                            </p:tav>
                                            <p:tav tm="100000">
                                              <p:val>
                                                <p:strVal val="#ppt_x"/>
                                              </p:val>
                                            </p:tav>
                                          </p:tavLst>
                                        </p:anim>
                                        <p:anim calcmode="lin" valueType="num">
                                          <p:cBhvr additive="base">
                                            <p:cTn id="15" dur="500" fill="hold"/>
                                            <p:tgtEl>
                                              <p:spTgt spid="48"/>
                                            </p:tgtEl>
                                            <p:attrNameLst>
                                              <p:attrName>ppt_y</p:attrName>
                                            </p:attrNameLst>
                                          </p:cBhvr>
                                          <p:tavLst>
                                            <p:tav tm="0">
                                              <p:val>
                                                <p:strVal val="#ppt_y"/>
                                              </p:val>
                                            </p:tav>
                                            <p:tav tm="100000">
                                              <p:val>
                                                <p:strVal val="#ppt_y"/>
                                              </p:val>
                                            </p:tav>
                                          </p:tavLst>
                                        </p:anim>
                                      </p:childTnLst>
                                    </p:cTn>
                                  </p:par>
                                  <p:par>
                                    <p:cTn id="16" presetID="21" presetClass="entr" presetSubtype="1" fill="hold" nodeType="withEffect">
                                      <p:stCondLst>
                                        <p:cond delay="20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300"/>
                                            <p:tgtEl>
                                              <p:spTgt spid="7"/>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300"/>
                                            <p:tgtEl>
                                              <p:spTgt spid="75"/>
                                            </p:tgtEl>
                                          </p:cBhvr>
                                        </p:animEffect>
                                      </p:childTnLst>
                                    </p:cTn>
                                  </p:par>
                                  <p:par>
                                    <p:cTn id="22" presetID="6" presetClass="emph" presetSubtype="0" decel="100000" fill="hold" grpId="1" nodeType="withEffect">
                                      <p:stCondLst>
                                        <p:cond delay="600"/>
                                      </p:stCondLst>
                                      <p:childTnLst>
                                        <p:animScale>
                                          <p:cBhvr>
                                            <p:cTn id="23" dur="400" fill="hold"/>
                                            <p:tgtEl>
                                              <p:spTgt spid="75"/>
                                            </p:tgtEl>
                                          </p:cBhvr>
                                          <p:by x="110000" y="110000"/>
                                        </p:animScale>
                                      </p:childTnLst>
                                    </p:cTn>
                                  </p:par>
                                  <p:par>
                                    <p:cTn id="24" presetID="6" presetClass="emph" presetSubtype="0" fill="hold" grpId="2" nodeType="withEffect">
                                      <p:stCondLst>
                                        <p:cond delay="600"/>
                                      </p:stCondLst>
                                      <p:childTnLst>
                                        <p:animScale>
                                          <p:cBhvr>
                                            <p:cTn id="25" dur="400" fill="hold"/>
                                            <p:tgtEl>
                                              <p:spTgt spid="75"/>
                                            </p:tgtEl>
                                          </p:cBhvr>
                                          <p:by x="90000" y="90000"/>
                                        </p:animScale>
                                      </p:childTnLst>
                                    </p:cTn>
                                  </p:par>
                                  <p:par>
                                    <p:cTn id="26" presetID="10" presetClass="entr" presetSubtype="0" fill="hold" grpId="0" nodeType="withEffect">
                                      <p:stCondLst>
                                        <p:cond delay="80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2" presetClass="entr" presetSubtype="4" fill="hold" nodeType="withEffect">
                                      <p:stCondLst>
                                        <p:cond delay="10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anim calcmode="lin" valueType="num">
                                          <p:cBhvr additive="base">
                                            <p:cTn id="35" dur="500" fill="hold"/>
                                            <p:tgtEl>
                                              <p:spTgt spid="80"/>
                                            </p:tgtEl>
                                            <p:attrNameLst>
                                              <p:attrName>ppt_x</p:attrName>
                                            </p:attrNameLst>
                                          </p:cBhvr>
                                          <p:tavLst>
                                            <p:tav tm="0">
                                              <p:val>
                                                <p:strVal val="0-#ppt_w/2"/>
                                              </p:val>
                                            </p:tav>
                                            <p:tav tm="100000">
                                              <p:val>
                                                <p:strVal val="#ppt_x"/>
                                              </p:val>
                                            </p:tav>
                                          </p:tavLst>
                                        </p:anim>
                                        <p:anim calcmode="lin" valueType="num">
                                          <p:cBhvr additive="base">
                                            <p:cTn id="36" dur="500" fill="hold"/>
                                            <p:tgtEl>
                                              <p:spTgt spid="80"/>
                                            </p:tgtEl>
                                            <p:attrNameLst>
                                              <p:attrName>ppt_y</p:attrName>
                                            </p:attrNameLst>
                                          </p:cBhvr>
                                          <p:tavLst>
                                            <p:tav tm="0">
                                              <p:val>
                                                <p:strVal val="#ppt_y"/>
                                              </p:val>
                                            </p:tav>
                                            <p:tav tm="100000">
                                              <p:val>
                                                <p:strVal val="#ppt_y"/>
                                              </p:val>
                                            </p:tav>
                                          </p:tavLst>
                                        </p:anim>
                                      </p:childTnLst>
                                    </p:cTn>
                                  </p:par>
                                  <p:par>
                                    <p:cTn id="37" presetID="21" presetClass="entr" presetSubtype="1" fill="hold" nodeType="withEffect">
                                      <p:stCondLst>
                                        <p:cond delay="200"/>
                                      </p:stCondLst>
                                      <p:childTnLst>
                                        <p:set>
                                          <p:cBhvr>
                                            <p:cTn id="38" dur="1" fill="hold">
                                              <p:stCondLst>
                                                <p:cond delay="0"/>
                                              </p:stCondLst>
                                            </p:cTn>
                                            <p:tgtEl>
                                              <p:spTgt spid="88"/>
                                            </p:tgtEl>
                                            <p:attrNameLst>
                                              <p:attrName>style.visibility</p:attrName>
                                            </p:attrNameLst>
                                          </p:cBhvr>
                                          <p:to>
                                            <p:strVal val="visible"/>
                                          </p:to>
                                        </p:set>
                                        <p:animEffect transition="in" filter="wheel(1)">
                                          <p:cBhvr>
                                            <p:cTn id="39" dur="1300"/>
                                            <p:tgtEl>
                                              <p:spTgt spid="88"/>
                                            </p:tgtEl>
                                          </p:cBhvr>
                                        </p:animEffect>
                                      </p:childTnLst>
                                    </p:cTn>
                                  </p:par>
                                  <p:par>
                                    <p:cTn id="40" presetID="10" presetClass="entr" presetSubtype="0" fill="hold" grpId="0" nodeType="withEffect">
                                      <p:stCondLst>
                                        <p:cond delay="600"/>
                                      </p:stCondLst>
                                      <p:childTnLst>
                                        <p:set>
                                          <p:cBhvr>
                                            <p:cTn id="41" dur="1" fill="hold">
                                              <p:stCondLst>
                                                <p:cond delay="0"/>
                                              </p:stCondLst>
                                            </p:cTn>
                                            <p:tgtEl>
                                              <p:spTgt spid="86"/>
                                            </p:tgtEl>
                                            <p:attrNameLst>
                                              <p:attrName>style.visibility</p:attrName>
                                            </p:attrNameLst>
                                          </p:cBhvr>
                                          <p:to>
                                            <p:strVal val="visible"/>
                                          </p:to>
                                        </p:set>
                                        <p:animEffect transition="in" filter="fade">
                                          <p:cBhvr>
                                            <p:cTn id="42" dur="300"/>
                                            <p:tgtEl>
                                              <p:spTgt spid="86"/>
                                            </p:tgtEl>
                                          </p:cBhvr>
                                        </p:animEffect>
                                      </p:childTnLst>
                                    </p:cTn>
                                  </p:par>
                                  <p:par>
                                    <p:cTn id="43" presetID="6" presetClass="emph" presetSubtype="0" decel="100000" fill="hold" grpId="1" nodeType="withEffect">
                                      <p:stCondLst>
                                        <p:cond delay="600"/>
                                      </p:stCondLst>
                                      <p:childTnLst>
                                        <p:animScale>
                                          <p:cBhvr>
                                            <p:cTn id="44" dur="400" fill="hold"/>
                                            <p:tgtEl>
                                              <p:spTgt spid="86"/>
                                            </p:tgtEl>
                                          </p:cBhvr>
                                          <p:by x="110000" y="110000"/>
                                        </p:animScale>
                                      </p:childTnLst>
                                    </p:cTn>
                                  </p:par>
                                  <p:par>
                                    <p:cTn id="45" presetID="6" presetClass="emph" presetSubtype="0" fill="hold" grpId="2" nodeType="withEffect">
                                      <p:stCondLst>
                                        <p:cond delay="600"/>
                                      </p:stCondLst>
                                      <p:childTnLst>
                                        <p:animScale>
                                          <p:cBhvr>
                                            <p:cTn id="46" dur="400" fill="hold"/>
                                            <p:tgtEl>
                                              <p:spTgt spid="86"/>
                                            </p:tgtEl>
                                          </p:cBhvr>
                                          <p:by x="90000" y="90000"/>
                                        </p:animScale>
                                      </p:childTnLst>
                                    </p:cTn>
                                  </p:par>
                                  <p:par>
                                    <p:cTn id="47" presetID="10" presetClass="entr" presetSubtype="0" fill="hold" grpId="0" nodeType="withEffect">
                                      <p:stCondLst>
                                        <p:cond delay="80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500"/>
                                            <p:tgtEl>
                                              <p:spTgt spid="87"/>
                                            </p:tgtEl>
                                          </p:cBhvr>
                                        </p:animEffect>
                                      </p:childTnLst>
                                    </p:cTn>
                                  </p:par>
                                  <p:par>
                                    <p:cTn id="50" presetID="2" presetClass="entr" presetSubtype="4" fill="hold" nodeType="withEffect">
                                      <p:stCondLst>
                                        <p:cond delay="100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75" grpId="0"/>
          <p:bldP spid="75" grpId="1"/>
          <p:bldP spid="75" grpId="2"/>
          <p:bldP spid="76" grpId="0"/>
          <p:bldP spid="80" grpId="0"/>
          <p:bldP spid="86" grpId="0"/>
          <p:bldP spid="86" grpId="1"/>
          <p:bldP spid="86" grpId="2"/>
          <p:bldP spid="8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241696" cy="6858001"/>
          </a:xfrm>
          <a:prstGeom prst="rect">
            <a:avLst/>
          </a:prstGeom>
        </p:spPr>
      </p:pic>
      <p:sp>
        <p:nvSpPr>
          <p:cNvPr id="26" name="Rectangle 25"/>
          <p:cNvSpPr/>
          <p:nvPr/>
        </p:nvSpPr>
        <p:spPr>
          <a:xfrm>
            <a:off x="0" y="0"/>
            <a:ext cx="12192000" cy="6858000"/>
          </a:xfrm>
          <a:prstGeom prst="rect">
            <a:avLst/>
          </a:prstGeom>
          <a:solidFill>
            <a:srgbClr val="A556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52" name="Picture 51"/>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941" b="94581" l="1359" r="94022">
                        <a14:foregroundMark x1="8152" y1="90148" x2="64402" y2="52217"/>
                        <a14:backgroundMark x1="0" y1="28571" x2="36141" y2="29557"/>
                      </a14:backgroundRemoval>
                    </a14:imgEffect>
                  </a14:imgLayer>
                </a14:imgProps>
              </a:ext>
              <a:ext uri="{28A0092B-C50C-407E-A947-70E740481C1C}">
                <a14:useLocalDpi xmlns:a14="http://schemas.microsoft.com/office/drawing/2010/main"/>
              </a:ext>
            </a:extLst>
          </a:blip>
          <a:srcRect/>
          <a:stretch/>
        </p:blipFill>
        <p:spPr>
          <a:xfrm>
            <a:off x="10074442" y="33142"/>
            <a:ext cx="2167254" cy="1193826"/>
          </a:xfrm>
          <a:prstGeom prst="rect">
            <a:avLst/>
          </a:prstGeom>
          <a:effectLst>
            <a:outerShdw blurRad="25400" dist="25400" dir="5400000" algn="t" rotWithShape="0">
              <a:prstClr val="black">
                <a:alpha val="25000"/>
              </a:prstClr>
            </a:outerShdw>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53011" y="5735723"/>
            <a:ext cx="711023" cy="1002078"/>
          </a:xfrm>
          <a:prstGeom prst="rect">
            <a:avLst/>
          </a:prstGeom>
        </p:spPr>
      </p:pic>
      <p:sp>
        <p:nvSpPr>
          <p:cNvPr id="12" name="TextBox 11"/>
          <p:cNvSpPr txBox="1"/>
          <p:nvPr/>
        </p:nvSpPr>
        <p:spPr>
          <a:xfrm>
            <a:off x="4157238" y="2758070"/>
            <a:ext cx="8030509" cy="1446550"/>
          </a:xfrm>
          <a:prstGeom prst="rect">
            <a:avLst/>
          </a:prstGeom>
          <a:noFill/>
        </p:spPr>
        <p:txBody>
          <a:bodyPr wrap="square" rtlCol="0">
            <a:spAutoFit/>
          </a:bodyPr>
          <a:lstStyle/>
          <a:p>
            <a:r>
              <a:rPr lang="en-US" sz="4400" b="1" spc="-150" dirty="0">
                <a:solidFill>
                  <a:srgbClr val="FB9F4E"/>
                </a:solidFill>
              </a:rPr>
              <a:t>How do we </a:t>
            </a:r>
            <a:r>
              <a:rPr lang="en-US" sz="4400" b="1" spc="-150" dirty="0" err="1">
                <a:solidFill>
                  <a:srgbClr val="FB9F4E"/>
                </a:solidFill>
              </a:rPr>
              <a:t>maximise</a:t>
            </a:r>
            <a:r>
              <a:rPr lang="en-US" sz="4400" b="1" spc="-150" dirty="0">
                <a:solidFill>
                  <a:srgbClr val="FB9F4E"/>
                </a:solidFill>
              </a:rPr>
              <a:t> the OPPORTUNITY?</a:t>
            </a:r>
          </a:p>
        </p:txBody>
      </p:sp>
      <p:sp>
        <p:nvSpPr>
          <p:cNvPr id="6" name="Freeform 5"/>
          <p:cNvSpPr>
            <a:spLocks noEditPoints="1"/>
          </p:cNvSpPr>
          <p:nvPr/>
        </p:nvSpPr>
        <p:spPr bwMode="auto">
          <a:xfrm>
            <a:off x="605348" y="1522658"/>
            <a:ext cx="2946542" cy="3140782"/>
          </a:xfrm>
          <a:custGeom>
            <a:avLst/>
            <a:gdLst>
              <a:gd name="T0" fmla="*/ 72 w 144"/>
              <a:gd name="T1" fmla="*/ 0 h 154"/>
              <a:gd name="T2" fmla="*/ 72 w 144"/>
              <a:gd name="T3" fmla="*/ 55 h 154"/>
              <a:gd name="T4" fmla="*/ 40 w 144"/>
              <a:gd name="T5" fmla="*/ 73 h 154"/>
              <a:gd name="T6" fmla="*/ 57 w 144"/>
              <a:gd name="T7" fmla="*/ 50 h 154"/>
              <a:gd name="T8" fmla="*/ 40 w 144"/>
              <a:gd name="T9" fmla="*/ 73 h 154"/>
              <a:gd name="T10" fmla="*/ 144 w 144"/>
              <a:gd name="T11" fmla="*/ 115 h 154"/>
              <a:gd name="T12" fmla="*/ 108 w 144"/>
              <a:gd name="T13" fmla="*/ 149 h 154"/>
              <a:gd name="T14" fmla="*/ 89 w 144"/>
              <a:gd name="T15" fmla="*/ 153 h 154"/>
              <a:gd name="T16" fmla="*/ 55 w 144"/>
              <a:gd name="T17" fmla="*/ 153 h 154"/>
              <a:gd name="T18" fmla="*/ 36 w 144"/>
              <a:gd name="T19" fmla="*/ 149 h 154"/>
              <a:gd name="T20" fmla="*/ 0 w 144"/>
              <a:gd name="T21" fmla="*/ 115 h 154"/>
              <a:gd name="T22" fmla="*/ 15 w 144"/>
              <a:gd name="T23" fmla="*/ 60 h 154"/>
              <a:gd name="T24" fmla="*/ 31 w 144"/>
              <a:gd name="T25" fmla="*/ 91 h 154"/>
              <a:gd name="T26" fmla="*/ 46 w 144"/>
              <a:gd name="T27" fmla="*/ 92 h 154"/>
              <a:gd name="T28" fmla="*/ 72 w 144"/>
              <a:gd name="T29" fmla="*/ 112 h 154"/>
              <a:gd name="T30" fmla="*/ 77 w 144"/>
              <a:gd name="T31" fmla="*/ 74 h 154"/>
              <a:gd name="T32" fmla="*/ 121 w 144"/>
              <a:gd name="T33" fmla="*/ 42 h 154"/>
              <a:gd name="T34" fmla="*/ 80 w 144"/>
              <a:gd name="T35" fmla="*/ 76 h 154"/>
              <a:gd name="T36" fmla="*/ 98 w 144"/>
              <a:gd name="T37" fmla="*/ 92 h 154"/>
              <a:gd name="T38" fmla="*/ 113 w 144"/>
              <a:gd name="T39" fmla="*/ 90 h 154"/>
              <a:gd name="T40" fmla="*/ 129 w 144"/>
              <a:gd name="T41" fmla="*/ 60 h 154"/>
              <a:gd name="T42" fmla="*/ 71 w 144"/>
              <a:gd name="T43" fmla="*/ 124 h 154"/>
              <a:gd name="T44" fmla="*/ 43 w 144"/>
              <a:gd name="T45" fmla="*/ 97 h 154"/>
              <a:gd name="T46" fmla="*/ 33 w 144"/>
              <a:gd name="T47" fmla="*/ 110 h 154"/>
              <a:gd name="T48" fmla="*/ 49 w 144"/>
              <a:gd name="T49" fmla="*/ 122 h 154"/>
              <a:gd name="T50" fmla="*/ 48 w 144"/>
              <a:gd name="T51" fmla="*/ 124 h 154"/>
              <a:gd name="T52" fmla="*/ 25 w 144"/>
              <a:gd name="T53" fmla="*/ 110 h 154"/>
              <a:gd name="T54" fmla="*/ 16 w 144"/>
              <a:gd name="T55" fmla="*/ 67 h 154"/>
              <a:gd name="T56" fmla="*/ 8 w 144"/>
              <a:gd name="T57" fmla="*/ 115 h 154"/>
              <a:gd name="T58" fmla="*/ 42 w 144"/>
              <a:gd name="T59" fmla="*/ 143 h 154"/>
              <a:gd name="T60" fmla="*/ 56 w 144"/>
              <a:gd name="T61" fmla="*/ 146 h 154"/>
              <a:gd name="T62" fmla="*/ 71 w 144"/>
              <a:gd name="T63" fmla="*/ 124 h 154"/>
              <a:gd name="T64" fmla="*/ 127 w 144"/>
              <a:gd name="T65" fmla="*/ 67 h 154"/>
              <a:gd name="T66" fmla="*/ 119 w 144"/>
              <a:gd name="T67" fmla="*/ 110 h 154"/>
              <a:gd name="T68" fmla="*/ 96 w 144"/>
              <a:gd name="T69" fmla="*/ 124 h 154"/>
              <a:gd name="T70" fmla="*/ 94 w 144"/>
              <a:gd name="T71" fmla="*/ 122 h 154"/>
              <a:gd name="T72" fmla="*/ 111 w 144"/>
              <a:gd name="T73" fmla="*/ 111 h 154"/>
              <a:gd name="T74" fmla="*/ 101 w 144"/>
              <a:gd name="T75" fmla="*/ 97 h 154"/>
              <a:gd name="T76" fmla="*/ 73 w 144"/>
              <a:gd name="T77" fmla="*/ 124 h 154"/>
              <a:gd name="T78" fmla="*/ 88 w 144"/>
              <a:gd name="T79" fmla="*/ 147 h 154"/>
              <a:gd name="T80" fmla="*/ 102 w 144"/>
              <a:gd name="T81" fmla="*/ 144 h 154"/>
              <a:gd name="T82" fmla="*/ 136 w 144"/>
              <a:gd name="T83" fmla="*/ 116 h 154"/>
              <a:gd name="T84" fmla="*/ 136 w 144"/>
              <a:gd name="T85" fmla="*/ 7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154">
                <a:moveTo>
                  <a:pt x="58" y="33"/>
                </a:moveTo>
                <a:cubicBezTo>
                  <a:pt x="58" y="18"/>
                  <a:pt x="72" y="0"/>
                  <a:pt x="72" y="0"/>
                </a:cubicBezTo>
                <a:cubicBezTo>
                  <a:pt x="72" y="0"/>
                  <a:pt x="86" y="18"/>
                  <a:pt x="86" y="33"/>
                </a:cubicBezTo>
                <a:cubicBezTo>
                  <a:pt x="86" y="49"/>
                  <a:pt x="72" y="55"/>
                  <a:pt x="72" y="55"/>
                </a:cubicBezTo>
                <a:cubicBezTo>
                  <a:pt x="72" y="55"/>
                  <a:pt x="58" y="48"/>
                  <a:pt x="58" y="33"/>
                </a:cubicBezTo>
                <a:close/>
                <a:moveTo>
                  <a:pt x="40" y="73"/>
                </a:moveTo>
                <a:cubicBezTo>
                  <a:pt x="52" y="82"/>
                  <a:pt x="66" y="75"/>
                  <a:pt x="66" y="75"/>
                </a:cubicBezTo>
                <a:cubicBezTo>
                  <a:pt x="66" y="75"/>
                  <a:pt x="69" y="59"/>
                  <a:pt x="57" y="50"/>
                </a:cubicBezTo>
                <a:cubicBezTo>
                  <a:pt x="45" y="41"/>
                  <a:pt x="22" y="42"/>
                  <a:pt x="22" y="42"/>
                </a:cubicBezTo>
                <a:cubicBezTo>
                  <a:pt x="22" y="42"/>
                  <a:pt x="28" y="64"/>
                  <a:pt x="40" y="73"/>
                </a:cubicBezTo>
                <a:close/>
                <a:moveTo>
                  <a:pt x="144" y="75"/>
                </a:moveTo>
                <a:cubicBezTo>
                  <a:pt x="144" y="115"/>
                  <a:pt x="144" y="115"/>
                  <a:pt x="144" y="115"/>
                </a:cubicBezTo>
                <a:cubicBezTo>
                  <a:pt x="144" y="120"/>
                  <a:pt x="141" y="124"/>
                  <a:pt x="138" y="127"/>
                </a:cubicBezTo>
                <a:cubicBezTo>
                  <a:pt x="108" y="149"/>
                  <a:pt x="108" y="149"/>
                  <a:pt x="108" y="149"/>
                </a:cubicBezTo>
                <a:cubicBezTo>
                  <a:pt x="103" y="152"/>
                  <a:pt x="98" y="154"/>
                  <a:pt x="93" y="154"/>
                </a:cubicBezTo>
                <a:cubicBezTo>
                  <a:pt x="92" y="154"/>
                  <a:pt x="90" y="154"/>
                  <a:pt x="89" y="153"/>
                </a:cubicBezTo>
                <a:cubicBezTo>
                  <a:pt x="82" y="152"/>
                  <a:pt x="76" y="148"/>
                  <a:pt x="72" y="143"/>
                </a:cubicBezTo>
                <a:cubicBezTo>
                  <a:pt x="68" y="149"/>
                  <a:pt x="62" y="152"/>
                  <a:pt x="55" y="153"/>
                </a:cubicBezTo>
                <a:cubicBezTo>
                  <a:pt x="54" y="154"/>
                  <a:pt x="52" y="154"/>
                  <a:pt x="51" y="154"/>
                </a:cubicBezTo>
                <a:cubicBezTo>
                  <a:pt x="46" y="154"/>
                  <a:pt x="40" y="152"/>
                  <a:pt x="36" y="149"/>
                </a:cubicBezTo>
                <a:cubicBezTo>
                  <a:pt x="6" y="127"/>
                  <a:pt x="6" y="127"/>
                  <a:pt x="6" y="127"/>
                </a:cubicBezTo>
                <a:cubicBezTo>
                  <a:pt x="2" y="124"/>
                  <a:pt x="0" y="120"/>
                  <a:pt x="0" y="115"/>
                </a:cubicBezTo>
                <a:cubicBezTo>
                  <a:pt x="0" y="75"/>
                  <a:pt x="0" y="75"/>
                  <a:pt x="0" y="75"/>
                </a:cubicBezTo>
                <a:cubicBezTo>
                  <a:pt x="0" y="67"/>
                  <a:pt x="7" y="60"/>
                  <a:pt x="15" y="60"/>
                </a:cubicBezTo>
                <a:cubicBezTo>
                  <a:pt x="24" y="60"/>
                  <a:pt x="31" y="67"/>
                  <a:pt x="31" y="75"/>
                </a:cubicBezTo>
                <a:cubicBezTo>
                  <a:pt x="31" y="91"/>
                  <a:pt x="31" y="91"/>
                  <a:pt x="31" y="91"/>
                </a:cubicBezTo>
                <a:cubicBezTo>
                  <a:pt x="33" y="90"/>
                  <a:pt x="35" y="89"/>
                  <a:pt x="37" y="89"/>
                </a:cubicBezTo>
                <a:cubicBezTo>
                  <a:pt x="41" y="89"/>
                  <a:pt x="44" y="90"/>
                  <a:pt x="46" y="92"/>
                </a:cubicBezTo>
                <a:cubicBezTo>
                  <a:pt x="67" y="107"/>
                  <a:pt x="67" y="107"/>
                  <a:pt x="67" y="107"/>
                </a:cubicBezTo>
                <a:cubicBezTo>
                  <a:pt x="69" y="108"/>
                  <a:pt x="71" y="110"/>
                  <a:pt x="72" y="112"/>
                </a:cubicBezTo>
                <a:cubicBezTo>
                  <a:pt x="73" y="110"/>
                  <a:pt x="75" y="108"/>
                  <a:pt x="77" y="107"/>
                </a:cubicBezTo>
                <a:cubicBezTo>
                  <a:pt x="77" y="74"/>
                  <a:pt x="77" y="74"/>
                  <a:pt x="77" y="74"/>
                </a:cubicBezTo>
                <a:cubicBezTo>
                  <a:pt x="77" y="71"/>
                  <a:pt x="76" y="58"/>
                  <a:pt x="86" y="50"/>
                </a:cubicBezTo>
                <a:cubicBezTo>
                  <a:pt x="99" y="41"/>
                  <a:pt x="121" y="42"/>
                  <a:pt x="121" y="42"/>
                </a:cubicBezTo>
                <a:cubicBezTo>
                  <a:pt x="121" y="42"/>
                  <a:pt x="115" y="64"/>
                  <a:pt x="103" y="73"/>
                </a:cubicBezTo>
                <a:cubicBezTo>
                  <a:pt x="94" y="79"/>
                  <a:pt x="85" y="77"/>
                  <a:pt x="80" y="76"/>
                </a:cubicBezTo>
                <a:cubicBezTo>
                  <a:pt x="80" y="104"/>
                  <a:pt x="80" y="104"/>
                  <a:pt x="80" y="104"/>
                </a:cubicBezTo>
                <a:cubicBezTo>
                  <a:pt x="98" y="92"/>
                  <a:pt x="98" y="92"/>
                  <a:pt x="98" y="92"/>
                </a:cubicBezTo>
                <a:cubicBezTo>
                  <a:pt x="100" y="90"/>
                  <a:pt x="103" y="89"/>
                  <a:pt x="107" y="89"/>
                </a:cubicBezTo>
                <a:cubicBezTo>
                  <a:pt x="109" y="89"/>
                  <a:pt x="111" y="89"/>
                  <a:pt x="113" y="90"/>
                </a:cubicBezTo>
                <a:cubicBezTo>
                  <a:pt x="113" y="75"/>
                  <a:pt x="113" y="75"/>
                  <a:pt x="113" y="75"/>
                </a:cubicBezTo>
                <a:cubicBezTo>
                  <a:pt x="113" y="66"/>
                  <a:pt x="120" y="60"/>
                  <a:pt x="129" y="60"/>
                </a:cubicBezTo>
                <a:cubicBezTo>
                  <a:pt x="137" y="60"/>
                  <a:pt x="144" y="67"/>
                  <a:pt x="144" y="75"/>
                </a:cubicBezTo>
                <a:close/>
                <a:moveTo>
                  <a:pt x="71" y="124"/>
                </a:moveTo>
                <a:cubicBezTo>
                  <a:pt x="70" y="119"/>
                  <a:pt x="68" y="114"/>
                  <a:pt x="63" y="111"/>
                </a:cubicBezTo>
                <a:cubicBezTo>
                  <a:pt x="43" y="97"/>
                  <a:pt x="43" y="97"/>
                  <a:pt x="43" y="97"/>
                </a:cubicBezTo>
                <a:cubicBezTo>
                  <a:pt x="39" y="94"/>
                  <a:pt x="34" y="95"/>
                  <a:pt x="31" y="99"/>
                </a:cubicBezTo>
                <a:cubicBezTo>
                  <a:pt x="28" y="102"/>
                  <a:pt x="29" y="108"/>
                  <a:pt x="33" y="110"/>
                </a:cubicBezTo>
                <a:cubicBezTo>
                  <a:pt x="48" y="120"/>
                  <a:pt x="48" y="120"/>
                  <a:pt x="48" y="120"/>
                </a:cubicBezTo>
                <a:cubicBezTo>
                  <a:pt x="49" y="121"/>
                  <a:pt x="49" y="122"/>
                  <a:pt x="49" y="122"/>
                </a:cubicBezTo>
                <a:cubicBezTo>
                  <a:pt x="49" y="122"/>
                  <a:pt x="49" y="123"/>
                  <a:pt x="49" y="123"/>
                </a:cubicBezTo>
                <a:cubicBezTo>
                  <a:pt x="49" y="124"/>
                  <a:pt x="48" y="124"/>
                  <a:pt x="48" y="124"/>
                </a:cubicBezTo>
                <a:cubicBezTo>
                  <a:pt x="47" y="124"/>
                  <a:pt x="47" y="124"/>
                  <a:pt x="46" y="124"/>
                </a:cubicBezTo>
                <a:cubicBezTo>
                  <a:pt x="25" y="110"/>
                  <a:pt x="25" y="110"/>
                  <a:pt x="25" y="110"/>
                </a:cubicBezTo>
                <a:cubicBezTo>
                  <a:pt x="25" y="75"/>
                  <a:pt x="25" y="75"/>
                  <a:pt x="25" y="75"/>
                </a:cubicBezTo>
                <a:cubicBezTo>
                  <a:pt x="25" y="70"/>
                  <a:pt x="21" y="67"/>
                  <a:pt x="16" y="67"/>
                </a:cubicBezTo>
                <a:cubicBezTo>
                  <a:pt x="12" y="67"/>
                  <a:pt x="8" y="70"/>
                  <a:pt x="8" y="75"/>
                </a:cubicBezTo>
                <a:cubicBezTo>
                  <a:pt x="8" y="115"/>
                  <a:pt x="8" y="115"/>
                  <a:pt x="8" y="115"/>
                </a:cubicBezTo>
                <a:cubicBezTo>
                  <a:pt x="8" y="118"/>
                  <a:pt x="9" y="121"/>
                  <a:pt x="12" y="122"/>
                </a:cubicBezTo>
                <a:cubicBezTo>
                  <a:pt x="42" y="143"/>
                  <a:pt x="42" y="143"/>
                  <a:pt x="42" y="143"/>
                </a:cubicBezTo>
                <a:cubicBezTo>
                  <a:pt x="45" y="145"/>
                  <a:pt x="49" y="147"/>
                  <a:pt x="52" y="147"/>
                </a:cubicBezTo>
                <a:cubicBezTo>
                  <a:pt x="53" y="147"/>
                  <a:pt x="55" y="146"/>
                  <a:pt x="56" y="146"/>
                </a:cubicBezTo>
                <a:cubicBezTo>
                  <a:pt x="60" y="146"/>
                  <a:pt x="65" y="143"/>
                  <a:pt x="68" y="138"/>
                </a:cubicBezTo>
                <a:cubicBezTo>
                  <a:pt x="71" y="134"/>
                  <a:pt x="72" y="129"/>
                  <a:pt x="71" y="124"/>
                </a:cubicBezTo>
                <a:close/>
                <a:moveTo>
                  <a:pt x="136" y="75"/>
                </a:moveTo>
                <a:cubicBezTo>
                  <a:pt x="136" y="70"/>
                  <a:pt x="132" y="67"/>
                  <a:pt x="127" y="67"/>
                </a:cubicBezTo>
                <a:cubicBezTo>
                  <a:pt x="123" y="67"/>
                  <a:pt x="119" y="70"/>
                  <a:pt x="119" y="75"/>
                </a:cubicBezTo>
                <a:cubicBezTo>
                  <a:pt x="119" y="110"/>
                  <a:pt x="119" y="110"/>
                  <a:pt x="119" y="110"/>
                </a:cubicBezTo>
                <a:cubicBezTo>
                  <a:pt x="97" y="124"/>
                  <a:pt x="97" y="124"/>
                  <a:pt x="97" y="124"/>
                </a:cubicBezTo>
                <a:cubicBezTo>
                  <a:pt x="97" y="124"/>
                  <a:pt x="96" y="124"/>
                  <a:pt x="96" y="124"/>
                </a:cubicBezTo>
                <a:cubicBezTo>
                  <a:pt x="96" y="124"/>
                  <a:pt x="95" y="124"/>
                  <a:pt x="95" y="123"/>
                </a:cubicBezTo>
                <a:cubicBezTo>
                  <a:pt x="94" y="123"/>
                  <a:pt x="94" y="123"/>
                  <a:pt x="94" y="122"/>
                </a:cubicBezTo>
                <a:cubicBezTo>
                  <a:pt x="94" y="121"/>
                  <a:pt x="94" y="121"/>
                  <a:pt x="95" y="121"/>
                </a:cubicBezTo>
                <a:cubicBezTo>
                  <a:pt x="111" y="111"/>
                  <a:pt x="111" y="111"/>
                  <a:pt x="111" y="111"/>
                </a:cubicBezTo>
                <a:cubicBezTo>
                  <a:pt x="115" y="108"/>
                  <a:pt x="116" y="103"/>
                  <a:pt x="113" y="99"/>
                </a:cubicBezTo>
                <a:cubicBezTo>
                  <a:pt x="110" y="95"/>
                  <a:pt x="105" y="94"/>
                  <a:pt x="101" y="97"/>
                </a:cubicBezTo>
                <a:cubicBezTo>
                  <a:pt x="80" y="112"/>
                  <a:pt x="80" y="112"/>
                  <a:pt x="80" y="112"/>
                </a:cubicBezTo>
                <a:cubicBezTo>
                  <a:pt x="76" y="115"/>
                  <a:pt x="73" y="119"/>
                  <a:pt x="73" y="124"/>
                </a:cubicBezTo>
                <a:cubicBezTo>
                  <a:pt x="72" y="129"/>
                  <a:pt x="73" y="135"/>
                  <a:pt x="76" y="139"/>
                </a:cubicBezTo>
                <a:cubicBezTo>
                  <a:pt x="78" y="143"/>
                  <a:pt x="83" y="146"/>
                  <a:pt x="88" y="147"/>
                </a:cubicBezTo>
                <a:cubicBezTo>
                  <a:pt x="89" y="147"/>
                  <a:pt x="90" y="147"/>
                  <a:pt x="91" y="147"/>
                </a:cubicBezTo>
                <a:cubicBezTo>
                  <a:pt x="95" y="147"/>
                  <a:pt x="99" y="146"/>
                  <a:pt x="102" y="144"/>
                </a:cubicBezTo>
                <a:cubicBezTo>
                  <a:pt x="132" y="123"/>
                  <a:pt x="132" y="123"/>
                  <a:pt x="132" y="123"/>
                </a:cubicBezTo>
                <a:cubicBezTo>
                  <a:pt x="134" y="121"/>
                  <a:pt x="136" y="118"/>
                  <a:pt x="136" y="116"/>
                </a:cubicBezTo>
                <a:lnTo>
                  <a:pt x="136" y="75"/>
                </a:lnTo>
                <a:close/>
                <a:moveTo>
                  <a:pt x="136" y="75"/>
                </a:moveTo>
                <a:cubicBezTo>
                  <a:pt x="136" y="75"/>
                  <a:pt x="136" y="75"/>
                  <a:pt x="136" y="7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noEditPoints="1"/>
          </p:cNvSpPr>
          <p:nvPr/>
        </p:nvSpPr>
        <p:spPr bwMode="auto">
          <a:xfrm>
            <a:off x="-1454032" y="613458"/>
            <a:ext cx="5607017" cy="6244543"/>
          </a:xfrm>
          <a:custGeom>
            <a:avLst/>
            <a:gdLst>
              <a:gd name="T0" fmla="*/ 654 w 1550"/>
              <a:gd name="T1" fmla="*/ 406 h 1730"/>
              <a:gd name="T2" fmla="*/ 622 w 1550"/>
              <a:gd name="T3" fmla="*/ 405 h 1730"/>
              <a:gd name="T4" fmla="*/ 607 w 1550"/>
              <a:gd name="T5" fmla="*/ 434 h 1730"/>
              <a:gd name="T6" fmla="*/ 908 w 1550"/>
              <a:gd name="T7" fmla="*/ 453 h 1730"/>
              <a:gd name="T8" fmla="*/ 949 w 1550"/>
              <a:gd name="T9" fmla="*/ 370 h 1730"/>
              <a:gd name="T10" fmla="*/ 898 w 1550"/>
              <a:gd name="T11" fmla="*/ 447 h 1730"/>
              <a:gd name="T12" fmla="*/ 788 w 1550"/>
              <a:gd name="T13" fmla="*/ 297 h 1730"/>
              <a:gd name="T14" fmla="*/ 775 w 1550"/>
              <a:gd name="T15" fmla="*/ 93 h 1730"/>
              <a:gd name="T16" fmla="*/ 762 w 1550"/>
              <a:gd name="T17" fmla="*/ 297 h 1730"/>
              <a:gd name="T18" fmla="*/ 445 w 1550"/>
              <a:gd name="T19" fmla="*/ 495 h 1730"/>
              <a:gd name="T20" fmla="*/ 491 w 1550"/>
              <a:gd name="T21" fmla="*/ 494 h 1730"/>
              <a:gd name="T22" fmla="*/ 354 w 1550"/>
              <a:gd name="T23" fmla="*/ 498 h 1730"/>
              <a:gd name="T24" fmla="*/ 352 w 1550"/>
              <a:gd name="T25" fmla="*/ 915 h 1730"/>
              <a:gd name="T26" fmla="*/ 354 w 1550"/>
              <a:gd name="T27" fmla="*/ 843 h 1730"/>
              <a:gd name="T28" fmla="*/ 491 w 1550"/>
              <a:gd name="T29" fmla="*/ 848 h 1730"/>
              <a:gd name="T30" fmla="*/ 1199 w 1550"/>
              <a:gd name="T31" fmla="*/ 426 h 1730"/>
              <a:gd name="T32" fmla="*/ 1196 w 1550"/>
              <a:gd name="T33" fmla="*/ 498 h 1730"/>
              <a:gd name="T34" fmla="*/ 1060 w 1550"/>
              <a:gd name="T35" fmla="*/ 494 h 1730"/>
              <a:gd name="T36" fmla="*/ 447 w 1550"/>
              <a:gd name="T37" fmla="*/ 103 h 1730"/>
              <a:gd name="T38" fmla="*/ 544 w 1550"/>
              <a:gd name="T39" fmla="*/ 107 h 1730"/>
              <a:gd name="T40" fmla="*/ 537 w 1550"/>
              <a:gd name="T41" fmla="*/ 289 h 1730"/>
              <a:gd name="T42" fmla="*/ 1103 w 1550"/>
              <a:gd name="T43" fmla="*/ 1239 h 1730"/>
              <a:gd name="T44" fmla="*/ 1006 w 1550"/>
              <a:gd name="T45" fmla="*/ 1235 h 1730"/>
              <a:gd name="T46" fmla="*/ 1013 w 1550"/>
              <a:gd name="T47" fmla="*/ 1052 h 1730"/>
              <a:gd name="T48" fmla="*/ 275 w 1550"/>
              <a:gd name="T49" fmla="*/ 654 h 1730"/>
              <a:gd name="T50" fmla="*/ 0 w 1550"/>
              <a:gd name="T51" fmla="*/ 671 h 1730"/>
              <a:gd name="T52" fmla="*/ 275 w 1550"/>
              <a:gd name="T53" fmla="*/ 688 h 1730"/>
              <a:gd name="T54" fmla="*/ 1276 w 1550"/>
              <a:gd name="T55" fmla="*/ 654 h 1730"/>
              <a:gd name="T56" fmla="*/ 1224 w 1550"/>
              <a:gd name="T57" fmla="*/ 686 h 1730"/>
              <a:gd name="T58" fmla="*/ 1379 w 1550"/>
              <a:gd name="T59" fmla="*/ 589 h 1730"/>
              <a:gd name="T60" fmla="*/ 447 w 1550"/>
              <a:gd name="T61" fmla="*/ 1239 h 1730"/>
              <a:gd name="T62" fmla="*/ 402 w 1550"/>
              <a:gd name="T63" fmla="*/ 1153 h 1730"/>
              <a:gd name="T64" fmla="*/ 564 w 1550"/>
              <a:gd name="T65" fmla="*/ 1067 h 1730"/>
              <a:gd name="T66" fmla="*/ 1040 w 1550"/>
              <a:gd name="T67" fmla="*/ 246 h 1730"/>
              <a:gd name="T68" fmla="*/ 1163 w 1550"/>
              <a:gd name="T69" fmla="*/ 0 h 1730"/>
              <a:gd name="T70" fmla="*/ 1011 w 1550"/>
              <a:gd name="T71" fmla="*/ 229 h 1730"/>
              <a:gd name="T72" fmla="*/ 551 w 1550"/>
              <a:gd name="T73" fmla="*/ 707 h 1730"/>
              <a:gd name="T74" fmla="*/ 1066 w 1550"/>
              <a:gd name="T75" fmla="*/ 596 h 1730"/>
              <a:gd name="T76" fmla="*/ 1214 w 1550"/>
              <a:gd name="T77" fmla="*/ 625 h 1730"/>
              <a:gd name="T78" fmla="*/ 1232 w 1550"/>
              <a:gd name="T79" fmla="*/ 874 h 1730"/>
              <a:gd name="T80" fmla="*/ 1106 w 1550"/>
              <a:gd name="T81" fmla="*/ 926 h 1730"/>
              <a:gd name="T82" fmla="*/ 558 w 1550"/>
              <a:gd name="T83" fmla="*/ 1730 h 1730"/>
              <a:gd name="T84" fmla="*/ 600 w 1550"/>
              <a:gd name="T85" fmla="*/ 788 h 1730"/>
              <a:gd name="T86" fmla="*/ 1103 w 1550"/>
              <a:gd name="T87" fmla="*/ 368 h 1730"/>
              <a:gd name="T88" fmla="*/ 1199 w 1550"/>
              <a:gd name="T89" fmla="*/ 915 h 1730"/>
              <a:gd name="T90" fmla="*/ 1199 w 1550"/>
              <a:gd name="T91" fmla="*/ 915 h 1730"/>
              <a:gd name="T92" fmla="*/ 775 w 1550"/>
              <a:gd name="T93" fmla="*/ 446 h 1730"/>
              <a:gd name="T94" fmla="*/ 775 w 1550"/>
              <a:gd name="T95" fmla="*/ 648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0" h="1730">
                <a:moveTo>
                  <a:pt x="607" y="434"/>
                </a:moveTo>
                <a:cubicBezTo>
                  <a:pt x="591" y="406"/>
                  <a:pt x="602" y="370"/>
                  <a:pt x="602" y="370"/>
                </a:cubicBezTo>
                <a:cubicBezTo>
                  <a:pt x="602" y="370"/>
                  <a:pt x="638" y="379"/>
                  <a:pt x="654" y="406"/>
                </a:cubicBezTo>
                <a:cubicBezTo>
                  <a:pt x="666" y="426"/>
                  <a:pt x="663" y="451"/>
                  <a:pt x="661" y="462"/>
                </a:cubicBezTo>
                <a:cubicBezTo>
                  <a:pt x="658" y="458"/>
                  <a:pt x="656" y="453"/>
                  <a:pt x="653" y="447"/>
                </a:cubicBezTo>
                <a:cubicBezTo>
                  <a:pt x="638" y="422"/>
                  <a:pt x="622" y="405"/>
                  <a:pt x="622" y="405"/>
                </a:cubicBezTo>
                <a:cubicBezTo>
                  <a:pt x="622" y="405"/>
                  <a:pt x="628" y="428"/>
                  <a:pt x="643" y="453"/>
                </a:cubicBezTo>
                <a:cubicBezTo>
                  <a:pt x="646" y="458"/>
                  <a:pt x="649" y="463"/>
                  <a:pt x="652" y="467"/>
                </a:cubicBezTo>
                <a:cubicBezTo>
                  <a:pt x="640" y="464"/>
                  <a:pt x="618" y="454"/>
                  <a:pt x="607" y="434"/>
                </a:cubicBezTo>
                <a:close/>
                <a:moveTo>
                  <a:pt x="898" y="447"/>
                </a:moveTo>
                <a:cubicBezTo>
                  <a:pt x="912" y="422"/>
                  <a:pt x="929" y="405"/>
                  <a:pt x="929" y="405"/>
                </a:cubicBezTo>
                <a:cubicBezTo>
                  <a:pt x="929" y="405"/>
                  <a:pt x="922" y="428"/>
                  <a:pt x="908" y="453"/>
                </a:cubicBezTo>
                <a:cubicBezTo>
                  <a:pt x="905" y="458"/>
                  <a:pt x="902" y="463"/>
                  <a:pt x="899" y="467"/>
                </a:cubicBezTo>
                <a:cubicBezTo>
                  <a:pt x="910" y="464"/>
                  <a:pt x="932" y="454"/>
                  <a:pt x="944" y="434"/>
                </a:cubicBezTo>
                <a:cubicBezTo>
                  <a:pt x="960" y="406"/>
                  <a:pt x="949" y="370"/>
                  <a:pt x="949" y="370"/>
                </a:cubicBezTo>
                <a:cubicBezTo>
                  <a:pt x="949" y="370"/>
                  <a:pt x="912" y="379"/>
                  <a:pt x="896" y="406"/>
                </a:cubicBezTo>
                <a:cubicBezTo>
                  <a:pt x="885" y="426"/>
                  <a:pt x="887" y="451"/>
                  <a:pt x="890" y="462"/>
                </a:cubicBezTo>
                <a:cubicBezTo>
                  <a:pt x="892" y="457"/>
                  <a:pt x="895" y="453"/>
                  <a:pt x="898" y="447"/>
                </a:cubicBezTo>
                <a:close/>
                <a:moveTo>
                  <a:pt x="762" y="297"/>
                </a:moveTo>
                <a:cubicBezTo>
                  <a:pt x="762" y="233"/>
                  <a:pt x="775" y="182"/>
                  <a:pt x="775" y="182"/>
                </a:cubicBezTo>
                <a:cubicBezTo>
                  <a:pt x="775" y="182"/>
                  <a:pt x="788" y="233"/>
                  <a:pt x="788" y="297"/>
                </a:cubicBezTo>
                <a:cubicBezTo>
                  <a:pt x="788" y="311"/>
                  <a:pt x="787" y="324"/>
                  <a:pt x="787" y="336"/>
                </a:cubicBezTo>
                <a:cubicBezTo>
                  <a:pt x="804" y="316"/>
                  <a:pt x="836" y="272"/>
                  <a:pt x="836" y="220"/>
                </a:cubicBezTo>
                <a:cubicBezTo>
                  <a:pt x="836" y="150"/>
                  <a:pt x="775" y="93"/>
                  <a:pt x="775" y="93"/>
                </a:cubicBezTo>
                <a:cubicBezTo>
                  <a:pt x="775" y="93"/>
                  <a:pt x="714" y="150"/>
                  <a:pt x="714" y="220"/>
                </a:cubicBezTo>
                <a:cubicBezTo>
                  <a:pt x="714" y="272"/>
                  <a:pt x="746" y="316"/>
                  <a:pt x="764" y="336"/>
                </a:cubicBezTo>
                <a:cubicBezTo>
                  <a:pt x="763" y="324"/>
                  <a:pt x="762" y="311"/>
                  <a:pt x="762" y="297"/>
                </a:cubicBezTo>
                <a:close/>
                <a:moveTo>
                  <a:pt x="354" y="498"/>
                </a:moveTo>
                <a:cubicBezTo>
                  <a:pt x="399" y="524"/>
                  <a:pt x="453" y="518"/>
                  <a:pt x="479" y="513"/>
                </a:cubicBezTo>
                <a:cubicBezTo>
                  <a:pt x="468" y="508"/>
                  <a:pt x="457" y="502"/>
                  <a:pt x="445" y="495"/>
                </a:cubicBezTo>
                <a:cubicBezTo>
                  <a:pt x="390" y="463"/>
                  <a:pt x="352" y="426"/>
                  <a:pt x="352" y="426"/>
                </a:cubicBezTo>
                <a:cubicBezTo>
                  <a:pt x="352" y="426"/>
                  <a:pt x="403" y="441"/>
                  <a:pt x="458" y="473"/>
                </a:cubicBezTo>
                <a:cubicBezTo>
                  <a:pt x="470" y="480"/>
                  <a:pt x="481" y="487"/>
                  <a:pt x="491" y="494"/>
                </a:cubicBezTo>
                <a:cubicBezTo>
                  <a:pt x="482" y="468"/>
                  <a:pt x="460" y="419"/>
                  <a:pt x="415" y="393"/>
                </a:cubicBezTo>
                <a:cubicBezTo>
                  <a:pt x="354" y="358"/>
                  <a:pt x="275" y="382"/>
                  <a:pt x="275" y="382"/>
                </a:cubicBezTo>
                <a:cubicBezTo>
                  <a:pt x="275" y="382"/>
                  <a:pt x="294" y="463"/>
                  <a:pt x="354" y="498"/>
                </a:cubicBezTo>
                <a:close/>
                <a:moveTo>
                  <a:pt x="491" y="848"/>
                </a:moveTo>
                <a:cubicBezTo>
                  <a:pt x="481" y="855"/>
                  <a:pt x="470" y="862"/>
                  <a:pt x="458" y="869"/>
                </a:cubicBezTo>
                <a:cubicBezTo>
                  <a:pt x="403" y="900"/>
                  <a:pt x="352" y="915"/>
                  <a:pt x="352" y="915"/>
                </a:cubicBezTo>
                <a:cubicBezTo>
                  <a:pt x="352" y="915"/>
                  <a:pt x="390" y="878"/>
                  <a:pt x="445" y="847"/>
                </a:cubicBezTo>
                <a:cubicBezTo>
                  <a:pt x="457" y="840"/>
                  <a:pt x="468" y="834"/>
                  <a:pt x="479" y="829"/>
                </a:cubicBezTo>
                <a:cubicBezTo>
                  <a:pt x="453" y="824"/>
                  <a:pt x="399" y="818"/>
                  <a:pt x="354" y="843"/>
                </a:cubicBezTo>
                <a:cubicBezTo>
                  <a:pt x="294" y="879"/>
                  <a:pt x="274" y="960"/>
                  <a:pt x="274" y="960"/>
                </a:cubicBezTo>
                <a:cubicBezTo>
                  <a:pt x="274" y="960"/>
                  <a:pt x="354" y="984"/>
                  <a:pt x="415" y="949"/>
                </a:cubicBezTo>
                <a:cubicBezTo>
                  <a:pt x="460" y="923"/>
                  <a:pt x="482" y="873"/>
                  <a:pt x="491" y="848"/>
                </a:cubicBezTo>
                <a:close/>
                <a:moveTo>
                  <a:pt x="1060" y="494"/>
                </a:moveTo>
                <a:cubicBezTo>
                  <a:pt x="1070" y="487"/>
                  <a:pt x="1080" y="480"/>
                  <a:pt x="1092" y="473"/>
                </a:cubicBezTo>
                <a:cubicBezTo>
                  <a:pt x="1148" y="441"/>
                  <a:pt x="1199" y="426"/>
                  <a:pt x="1199" y="426"/>
                </a:cubicBezTo>
                <a:cubicBezTo>
                  <a:pt x="1199" y="426"/>
                  <a:pt x="1160" y="463"/>
                  <a:pt x="1105" y="495"/>
                </a:cubicBezTo>
                <a:cubicBezTo>
                  <a:pt x="1093" y="502"/>
                  <a:pt x="1082" y="508"/>
                  <a:pt x="1071" y="513"/>
                </a:cubicBezTo>
                <a:cubicBezTo>
                  <a:pt x="1098" y="518"/>
                  <a:pt x="1152" y="524"/>
                  <a:pt x="1196" y="498"/>
                </a:cubicBezTo>
                <a:cubicBezTo>
                  <a:pt x="1257" y="463"/>
                  <a:pt x="1276" y="382"/>
                  <a:pt x="1276" y="382"/>
                </a:cubicBezTo>
                <a:cubicBezTo>
                  <a:pt x="1276" y="382"/>
                  <a:pt x="1196" y="358"/>
                  <a:pt x="1135" y="393"/>
                </a:cubicBezTo>
                <a:cubicBezTo>
                  <a:pt x="1090" y="418"/>
                  <a:pt x="1068" y="468"/>
                  <a:pt x="1060" y="494"/>
                </a:cubicBezTo>
                <a:close/>
                <a:moveTo>
                  <a:pt x="537" y="289"/>
                </a:moveTo>
                <a:cubicBezTo>
                  <a:pt x="528" y="276"/>
                  <a:pt x="519" y="262"/>
                  <a:pt x="510" y="246"/>
                </a:cubicBezTo>
                <a:cubicBezTo>
                  <a:pt x="467" y="172"/>
                  <a:pt x="447" y="103"/>
                  <a:pt x="447" y="103"/>
                </a:cubicBezTo>
                <a:cubicBezTo>
                  <a:pt x="447" y="103"/>
                  <a:pt x="497" y="155"/>
                  <a:pt x="540" y="229"/>
                </a:cubicBezTo>
                <a:cubicBezTo>
                  <a:pt x="549" y="245"/>
                  <a:pt x="557" y="260"/>
                  <a:pt x="564" y="274"/>
                </a:cubicBezTo>
                <a:cubicBezTo>
                  <a:pt x="571" y="239"/>
                  <a:pt x="578" y="166"/>
                  <a:pt x="544" y="107"/>
                </a:cubicBezTo>
                <a:cubicBezTo>
                  <a:pt x="497" y="25"/>
                  <a:pt x="388" y="0"/>
                  <a:pt x="388" y="0"/>
                </a:cubicBezTo>
                <a:cubicBezTo>
                  <a:pt x="388" y="0"/>
                  <a:pt x="355" y="107"/>
                  <a:pt x="403" y="189"/>
                </a:cubicBezTo>
                <a:cubicBezTo>
                  <a:pt x="437" y="248"/>
                  <a:pt x="504" y="278"/>
                  <a:pt x="537" y="289"/>
                </a:cubicBezTo>
                <a:close/>
                <a:moveTo>
                  <a:pt x="1013" y="1052"/>
                </a:moveTo>
                <a:cubicBezTo>
                  <a:pt x="1022" y="1066"/>
                  <a:pt x="1031" y="1080"/>
                  <a:pt x="1041" y="1096"/>
                </a:cubicBezTo>
                <a:cubicBezTo>
                  <a:pt x="1083" y="1170"/>
                  <a:pt x="1103" y="1239"/>
                  <a:pt x="1103" y="1239"/>
                </a:cubicBezTo>
                <a:cubicBezTo>
                  <a:pt x="1103" y="1239"/>
                  <a:pt x="1053" y="1187"/>
                  <a:pt x="1011" y="1113"/>
                </a:cubicBezTo>
                <a:cubicBezTo>
                  <a:pt x="1002" y="1097"/>
                  <a:pt x="994" y="1082"/>
                  <a:pt x="987" y="1067"/>
                </a:cubicBezTo>
                <a:cubicBezTo>
                  <a:pt x="980" y="1103"/>
                  <a:pt x="972" y="1175"/>
                  <a:pt x="1006" y="1235"/>
                </a:cubicBezTo>
                <a:cubicBezTo>
                  <a:pt x="1054" y="1317"/>
                  <a:pt x="1162" y="1342"/>
                  <a:pt x="1162" y="1342"/>
                </a:cubicBezTo>
                <a:cubicBezTo>
                  <a:pt x="1162" y="1342"/>
                  <a:pt x="1195" y="1235"/>
                  <a:pt x="1148" y="1153"/>
                </a:cubicBezTo>
                <a:cubicBezTo>
                  <a:pt x="1113" y="1093"/>
                  <a:pt x="1047" y="1064"/>
                  <a:pt x="1013" y="1052"/>
                </a:cubicBezTo>
                <a:close/>
                <a:moveTo>
                  <a:pt x="275" y="688"/>
                </a:moveTo>
                <a:cubicBezTo>
                  <a:pt x="189" y="688"/>
                  <a:pt x="120" y="671"/>
                  <a:pt x="120" y="671"/>
                </a:cubicBezTo>
                <a:cubicBezTo>
                  <a:pt x="120" y="671"/>
                  <a:pt x="189" y="654"/>
                  <a:pt x="275" y="654"/>
                </a:cubicBezTo>
                <a:cubicBezTo>
                  <a:pt x="293" y="654"/>
                  <a:pt x="310" y="654"/>
                  <a:pt x="326" y="656"/>
                </a:cubicBezTo>
                <a:cubicBezTo>
                  <a:pt x="299" y="632"/>
                  <a:pt x="240" y="589"/>
                  <a:pt x="171" y="589"/>
                </a:cubicBezTo>
                <a:cubicBezTo>
                  <a:pt x="77" y="589"/>
                  <a:pt x="0" y="671"/>
                  <a:pt x="0" y="671"/>
                </a:cubicBezTo>
                <a:cubicBezTo>
                  <a:pt x="0" y="671"/>
                  <a:pt x="77" y="753"/>
                  <a:pt x="171" y="753"/>
                </a:cubicBezTo>
                <a:cubicBezTo>
                  <a:pt x="240" y="753"/>
                  <a:pt x="299" y="710"/>
                  <a:pt x="326" y="686"/>
                </a:cubicBezTo>
                <a:cubicBezTo>
                  <a:pt x="310" y="687"/>
                  <a:pt x="293" y="688"/>
                  <a:pt x="275" y="688"/>
                </a:cubicBezTo>
                <a:close/>
                <a:moveTo>
                  <a:pt x="1379" y="589"/>
                </a:moveTo>
                <a:cubicBezTo>
                  <a:pt x="1310" y="589"/>
                  <a:pt x="1252" y="632"/>
                  <a:pt x="1224" y="656"/>
                </a:cubicBezTo>
                <a:cubicBezTo>
                  <a:pt x="1241" y="655"/>
                  <a:pt x="1258" y="654"/>
                  <a:pt x="1276" y="654"/>
                </a:cubicBezTo>
                <a:cubicBezTo>
                  <a:pt x="1361" y="654"/>
                  <a:pt x="1431" y="671"/>
                  <a:pt x="1431" y="671"/>
                </a:cubicBezTo>
                <a:cubicBezTo>
                  <a:pt x="1431" y="671"/>
                  <a:pt x="1361" y="688"/>
                  <a:pt x="1276" y="688"/>
                </a:cubicBezTo>
                <a:cubicBezTo>
                  <a:pt x="1258" y="688"/>
                  <a:pt x="1241" y="687"/>
                  <a:pt x="1224" y="686"/>
                </a:cubicBezTo>
                <a:cubicBezTo>
                  <a:pt x="1251" y="710"/>
                  <a:pt x="1310" y="753"/>
                  <a:pt x="1379" y="753"/>
                </a:cubicBezTo>
                <a:cubicBezTo>
                  <a:pt x="1474" y="753"/>
                  <a:pt x="1550" y="671"/>
                  <a:pt x="1550" y="671"/>
                </a:cubicBezTo>
                <a:cubicBezTo>
                  <a:pt x="1550" y="671"/>
                  <a:pt x="1474" y="589"/>
                  <a:pt x="1379" y="589"/>
                </a:cubicBezTo>
                <a:close/>
                <a:moveTo>
                  <a:pt x="564" y="1067"/>
                </a:moveTo>
                <a:cubicBezTo>
                  <a:pt x="557" y="1082"/>
                  <a:pt x="549" y="1097"/>
                  <a:pt x="540" y="1113"/>
                </a:cubicBezTo>
                <a:cubicBezTo>
                  <a:pt x="497" y="1187"/>
                  <a:pt x="447" y="1239"/>
                  <a:pt x="447" y="1239"/>
                </a:cubicBezTo>
                <a:cubicBezTo>
                  <a:pt x="447" y="1239"/>
                  <a:pt x="467" y="1170"/>
                  <a:pt x="510" y="1096"/>
                </a:cubicBezTo>
                <a:cubicBezTo>
                  <a:pt x="519" y="1080"/>
                  <a:pt x="528" y="1066"/>
                  <a:pt x="537" y="1052"/>
                </a:cubicBezTo>
                <a:cubicBezTo>
                  <a:pt x="504" y="1064"/>
                  <a:pt x="437" y="1093"/>
                  <a:pt x="402" y="1153"/>
                </a:cubicBezTo>
                <a:cubicBezTo>
                  <a:pt x="355" y="1235"/>
                  <a:pt x="388" y="1342"/>
                  <a:pt x="388" y="1342"/>
                </a:cubicBezTo>
                <a:cubicBezTo>
                  <a:pt x="388" y="1342"/>
                  <a:pt x="497" y="1317"/>
                  <a:pt x="544" y="1235"/>
                </a:cubicBezTo>
                <a:cubicBezTo>
                  <a:pt x="578" y="1175"/>
                  <a:pt x="571" y="1103"/>
                  <a:pt x="564" y="1067"/>
                </a:cubicBezTo>
                <a:close/>
                <a:moveTo>
                  <a:pt x="1011" y="229"/>
                </a:moveTo>
                <a:cubicBezTo>
                  <a:pt x="1053" y="155"/>
                  <a:pt x="1103" y="103"/>
                  <a:pt x="1103" y="103"/>
                </a:cubicBezTo>
                <a:cubicBezTo>
                  <a:pt x="1103" y="103"/>
                  <a:pt x="1083" y="172"/>
                  <a:pt x="1040" y="246"/>
                </a:cubicBezTo>
                <a:cubicBezTo>
                  <a:pt x="1031" y="261"/>
                  <a:pt x="1022" y="276"/>
                  <a:pt x="1013" y="289"/>
                </a:cubicBezTo>
                <a:cubicBezTo>
                  <a:pt x="1047" y="278"/>
                  <a:pt x="1113" y="248"/>
                  <a:pt x="1148" y="189"/>
                </a:cubicBezTo>
                <a:cubicBezTo>
                  <a:pt x="1195" y="107"/>
                  <a:pt x="1163" y="0"/>
                  <a:pt x="1163" y="0"/>
                </a:cubicBezTo>
                <a:cubicBezTo>
                  <a:pt x="1163" y="0"/>
                  <a:pt x="1054" y="25"/>
                  <a:pt x="1007" y="107"/>
                </a:cubicBezTo>
                <a:cubicBezTo>
                  <a:pt x="972" y="166"/>
                  <a:pt x="980" y="239"/>
                  <a:pt x="987" y="274"/>
                </a:cubicBezTo>
                <a:cubicBezTo>
                  <a:pt x="994" y="260"/>
                  <a:pt x="1002" y="244"/>
                  <a:pt x="1011" y="229"/>
                </a:cubicBezTo>
                <a:close/>
                <a:moveTo>
                  <a:pt x="415" y="638"/>
                </a:moveTo>
                <a:cubicBezTo>
                  <a:pt x="400" y="669"/>
                  <a:pt x="418" y="708"/>
                  <a:pt x="455" y="727"/>
                </a:cubicBezTo>
                <a:cubicBezTo>
                  <a:pt x="493" y="746"/>
                  <a:pt x="536" y="737"/>
                  <a:pt x="551" y="707"/>
                </a:cubicBezTo>
                <a:cubicBezTo>
                  <a:pt x="566" y="677"/>
                  <a:pt x="548" y="638"/>
                  <a:pt x="510" y="618"/>
                </a:cubicBezTo>
                <a:cubicBezTo>
                  <a:pt x="473" y="599"/>
                  <a:pt x="430" y="608"/>
                  <a:pt x="415" y="638"/>
                </a:cubicBezTo>
                <a:close/>
                <a:moveTo>
                  <a:pt x="1066" y="596"/>
                </a:moveTo>
                <a:cubicBezTo>
                  <a:pt x="1008" y="626"/>
                  <a:pt x="981" y="687"/>
                  <a:pt x="1005" y="734"/>
                </a:cubicBezTo>
                <a:cubicBezTo>
                  <a:pt x="1029" y="780"/>
                  <a:pt x="1095" y="793"/>
                  <a:pt x="1153" y="763"/>
                </a:cubicBezTo>
                <a:cubicBezTo>
                  <a:pt x="1211" y="733"/>
                  <a:pt x="1238" y="671"/>
                  <a:pt x="1214" y="625"/>
                </a:cubicBezTo>
                <a:cubicBezTo>
                  <a:pt x="1190" y="579"/>
                  <a:pt x="1124" y="565"/>
                  <a:pt x="1066" y="596"/>
                </a:cubicBezTo>
                <a:close/>
                <a:moveTo>
                  <a:pt x="1507" y="834"/>
                </a:moveTo>
                <a:cubicBezTo>
                  <a:pt x="1404" y="833"/>
                  <a:pt x="1312" y="848"/>
                  <a:pt x="1232" y="874"/>
                </a:cubicBezTo>
                <a:cubicBezTo>
                  <a:pt x="1265" y="912"/>
                  <a:pt x="1276" y="960"/>
                  <a:pt x="1276" y="960"/>
                </a:cubicBezTo>
                <a:cubicBezTo>
                  <a:pt x="1276" y="960"/>
                  <a:pt x="1196" y="984"/>
                  <a:pt x="1135" y="949"/>
                </a:cubicBezTo>
                <a:cubicBezTo>
                  <a:pt x="1124" y="943"/>
                  <a:pt x="1114" y="935"/>
                  <a:pt x="1106" y="926"/>
                </a:cubicBezTo>
                <a:cubicBezTo>
                  <a:pt x="998" y="983"/>
                  <a:pt x="925" y="1054"/>
                  <a:pt x="898" y="1108"/>
                </a:cubicBezTo>
                <a:cubicBezTo>
                  <a:pt x="845" y="1213"/>
                  <a:pt x="989" y="1730"/>
                  <a:pt x="989" y="1730"/>
                </a:cubicBezTo>
                <a:cubicBezTo>
                  <a:pt x="558" y="1730"/>
                  <a:pt x="558" y="1730"/>
                  <a:pt x="558" y="1730"/>
                </a:cubicBezTo>
                <a:cubicBezTo>
                  <a:pt x="558" y="1730"/>
                  <a:pt x="705" y="1202"/>
                  <a:pt x="694" y="1108"/>
                </a:cubicBezTo>
                <a:cubicBezTo>
                  <a:pt x="682" y="1013"/>
                  <a:pt x="584" y="767"/>
                  <a:pt x="228" y="776"/>
                </a:cubicBezTo>
                <a:cubicBezTo>
                  <a:pt x="404" y="709"/>
                  <a:pt x="600" y="788"/>
                  <a:pt x="600" y="788"/>
                </a:cubicBezTo>
                <a:cubicBezTo>
                  <a:pt x="600" y="788"/>
                  <a:pt x="619" y="599"/>
                  <a:pt x="485" y="472"/>
                </a:cubicBezTo>
                <a:cubicBezTo>
                  <a:pt x="629" y="558"/>
                  <a:pt x="707" y="768"/>
                  <a:pt x="747" y="917"/>
                </a:cubicBezTo>
                <a:cubicBezTo>
                  <a:pt x="814" y="710"/>
                  <a:pt x="925" y="477"/>
                  <a:pt x="1103" y="368"/>
                </a:cubicBezTo>
                <a:cubicBezTo>
                  <a:pt x="897" y="568"/>
                  <a:pt x="930" y="859"/>
                  <a:pt x="930" y="859"/>
                </a:cubicBezTo>
                <a:cubicBezTo>
                  <a:pt x="930" y="859"/>
                  <a:pt x="1232" y="734"/>
                  <a:pt x="1507" y="834"/>
                </a:cubicBezTo>
                <a:close/>
                <a:moveTo>
                  <a:pt x="1199" y="915"/>
                </a:moveTo>
                <a:cubicBezTo>
                  <a:pt x="1199" y="915"/>
                  <a:pt x="1190" y="907"/>
                  <a:pt x="1175" y="895"/>
                </a:cubicBezTo>
                <a:cubicBezTo>
                  <a:pt x="1169" y="897"/>
                  <a:pt x="1164" y="899"/>
                  <a:pt x="1159" y="901"/>
                </a:cubicBezTo>
                <a:cubicBezTo>
                  <a:pt x="1183" y="911"/>
                  <a:pt x="1199" y="915"/>
                  <a:pt x="1199" y="915"/>
                </a:cubicBezTo>
                <a:close/>
                <a:moveTo>
                  <a:pt x="775" y="648"/>
                </a:moveTo>
                <a:cubicBezTo>
                  <a:pt x="819" y="648"/>
                  <a:pt x="854" y="603"/>
                  <a:pt x="854" y="547"/>
                </a:cubicBezTo>
                <a:cubicBezTo>
                  <a:pt x="854" y="491"/>
                  <a:pt x="819" y="446"/>
                  <a:pt x="775" y="446"/>
                </a:cubicBezTo>
                <a:cubicBezTo>
                  <a:pt x="732" y="446"/>
                  <a:pt x="697" y="491"/>
                  <a:pt x="697" y="547"/>
                </a:cubicBezTo>
                <a:cubicBezTo>
                  <a:pt x="697" y="603"/>
                  <a:pt x="732" y="648"/>
                  <a:pt x="775" y="648"/>
                </a:cubicBezTo>
                <a:close/>
                <a:moveTo>
                  <a:pt x="775" y="648"/>
                </a:moveTo>
                <a:cubicBezTo>
                  <a:pt x="775" y="648"/>
                  <a:pt x="775" y="648"/>
                  <a:pt x="775" y="6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5111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 presetClass="entr" presetSubtype="2"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800" fill="hold"/>
                                        <p:tgtEl>
                                          <p:spTgt spid="6"/>
                                        </p:tgtEl>
                                        <p:attrNameLst>
                                          <p:attrName>ppt_x</p:attrName>
                                        </p:attrNameLst>
                                      </p:cBhvr>
                                      <p:tavLst>
                                        <p:tav tm="0">
                                          <p:val>
                                            <p:strVal val="1+#ppt_w/2"/>
                                          </p:val>
                                        </p:tav>
                                        <p:tav tm="100000">
                                          <p:val>
                                            <p:strVal val="#ppt_x"/>
                                          </p:val>
                                        </p:tav>
                                      </p:tavLst>
                                    </p:anim>
                                    <p:anim calcmode="lin" valueType="num">
                                      <p:cBhvr additive="base">
                                        <p:cTn id="11" dur="800" fill="hold"/>
                                        <p:tgtEl>
                                          <p:spTgt spid="6"/>
                                        </p:tgtEl>
                                        <p:attrNameLst>
                                          <p:attrName>ppt_y</p:attrName>
                                        </p:attrNameLst>
                                      </p:cBhvr>
                                      <p:tavLst>
                                        <p:tav tm="0">
                                          <p:val>
                                            <p:strVal val="#ppt_y"/>
                                          </p:val>
                                        </p:tav>
                                        <p:tav tm="100000">
                                          <p:val>
                                            <p:strVal val="#ppt_y"/>
                                          </p:val>
                                        </p:tav>
                                      </p:tavLst>
                                    </p:anim>
                                  </p:childTnLst>
                                </p:cTn>
                              </p:par>
                              <p:par>
                                <p:cTn id="12" presetID="22" presetClass="entr" presetSubtype="2" fill="hold" grpId="0" nodeType="withEffect">
                                  <p:stCondLst>
                                    <p:cond delay="30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 presetClass="exit" presetSubtype="1" accel="100000" fill="hold" grpId="1" nodeType="withEffect">
                                  <p:stCondLst>
                                    <p:cond delay="160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0-ppt_h/2"/>
                                          </p:val>
                                        </p:tav>
                                      </p:tavLst>
                                    </p:anim>
                                    <p:set>
                                      <p:cBhvr>
                                        <p:cTn id="18" dur="1" fill="hold">
                                          <p:stCondLst>
                                            <p:cond delay="499"/>
                                          </p:stCondLst>
                                        </p:cTn>
                                        <p:tgtEl>
                                          <p:spTgt spid="6"/>
                                        </p:tgtEl>
                                        <p:attrNameLst>
                                          <p:attrName>style.visibility</p:attrName>
                                        </p:attrNameLst>
                                      </p:cBhvr>
                                      <p:to>
                                        <p:strVal val="hidden"/>
                                      </p:to>
                                    </p:set>
                                  </p:childTnLst>
                                </p:cTn>
                              </p:par>
                              <p:par>
                                <p:cTn id="19" presetID="22" presetClass="entr" presetSubtype="4" fill="hold" grpId="0" nodeType="withEffect">
                                  <p:stCondLst>
                                    <p:cond delay="190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6" grpId="1"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241696" cy="6858001"/>
          </a:xfrm>
          <a:prstGeom prst="rect">
            <a:avLst/>
          </a:prstGeom>
        </p:spPr>
      </p:pic>
      <p:sp>
        <p:nvSpPr>
          <p:cNvPr id="26" name="Rectangle 25"/>
          <p:cNvSpPr/>
          <p:nvPr/>
        </p:nvSpPr>
        <p:spPr>
          <a:xfrm>
            <a:off x="0" y="0"/>
            <a:ext cx="12192000" cy="6858000"/>
          </a:xfrm>
          <a:prstGeom prst="rect">
            <a:avLst/>
          </a:prstGeom>
          <a:solidFill>
            <a:srgbClr val="A556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7" name="Rectangle 106"/>
          <p:cNvSpPr/>
          <p:nvPr/>
        </p:nvSpPr>
        <p:spPr>
          <a:xfrm>
            <a:off x="0" y="300067"/>
            <a:ext cx="12192000" cy="865990"/>
          </a:xfrm>
          <a:prstGeom prst="rect">
            <a:avLst/>
          </a:prstGeom>
          <a:solidFill>
            <a:srgbClr val="FB9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3302" y="420091"/>
            <a:ext cx="10133258" cy="646331"/>
          </a:xfrm>
          <a:prstGeom prst="rect">
            <a:avLst/>
          </a:prstGeom>
          <a:noFill/>
          <a:effectLst/>
        </p:spPr>
        <p:txBody>
          <a:bodyPr wrap="square" rtlCol="0">
            <a:spAutoFit/>
          </a:bodyPr>
          <a:lstStyle/>
          <a:p>
            <a:r>
              <a:rPr lang="en-US" sz="3600" b="1" spc="-150" dirty="0">
                <a:solidFill>
                  <a:schemeClr val="bg1"/>
                </a:solidFill>
                <a:ea typeface="Circular Book" panose="02000503000000020003" pitchFamily="2" charset="0"/>
              </a:rPr>
              <a:t>How do we </a:t>
            </a:r>
            <a:r>
              <a:rPr lang="en-US" sz="3600" b="1" spc="-150" dirty="0" err="1">
                <a:solidFill>
                  <a:schemeClr val="bg1"/>
                </a:solidFill>
                <a:ea typeface="Circular Book" panose="02000503000000020003" pitchFamily="2" charset="0"/>
              </a:rPr>
              <a:t>maximise</a:t>
            </a:r>
            <a:r>
              <a:rPr lang="en-US" sz="3600" b="1" spc="-150" dirty="0">
                <a:solidFill>
                  <a:schemeClr val="bg1"/>
                </a:solidFill>
                <a:ea typeface="Circular Book" panose="02000503000000020003" pitchFamily="2" charset="0"/>
              </a:rPr>
              <a:t> the OPPORTUNITY?</a:t>
            </a:r>
          </a:p>
        </p:txBody>
      </p:sp>
      <p:pic>
        <p:nvPicPr>
          <p:cNvPr id="52" name="Picture 51"/>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941" b="94581" l="1359" r="94022">
                        <a14:foregroundMark x1="8152" y1="90148" x2="64402" y2="52217"/>
                        <a14:backgroundMark x1="0" y1="28571" x2="36141" y2="29557"/>
                      </a14:backgroundRemoval>
                    </a14:imgEffect>
                  </a14:imgLayer>
                </a14:imgProps>
              </a:ext>
              <a:ext uri="{28A0092B-C50C-407E-A947-70E740481C1C}">
                <a14:useLocalDpi xmlns:a14="http://schemas.microsoft.com/office/drawing/2010/main"/>
              </a:ext>
            </a:extLst>
          </a:blip>
          <a:srcRect/>
          <a:stretch/>
        </p:blipFill>
        <p:spPr>
          <a:xfrm>
            <a:off x="10074442" y="33142"/>
            <a:ext cx="2167254" cy="1193826"/>
          </a:xfrm>
          <a:prstGeom prst="rect">
            <a:avLst/>
          </a:prstGeom>
          <a:effectLst>
            <a:outerShdw blurRad="25400" dist="25400" dir="5400000" algn="t" rotWithShape="0">
              <a:prstClr val="black">
                <a:alpha val="25000"/>
              </a:prstClr>
            </a:outerShdw>
          </a:effectLst>
        </p:spPr>
      </p:pic>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53011" y="5735723"/>
            <a:ext cx="711023" cy="1002078"/>
          </a:xfrm>
          <a:prstGeom prst="rect">
            <a:avLst/>
          </a:prstGeom>
        </p:spPr>
      </p:pic>
      <p:sp>
        <p:nvSpPr>
          <p:cNvPr id="48" name="TextBox 47"/>
          <p:cNvSpPr txBox="1"/>
          <p:nvPr/>
        </p:nvSpPr>
        <p:spPr>
          <a:xfrm>
            <a:off x="4876273" y="2484456"/>
            <a:ext cx="3610538" cy="1015663"/>
          </a:xfrm>
          <a:prstGeom prst="rect">
            <a:avLst/>
          </a:prstGeom>
          <a:noFill/>
          <a:effectLst/>
        </p:spPr>
        <p:txBody>
          <a:bodyPr wrap="square" rtlCol="0">
            <a:spAutoFit/>
          </a:bodyPr>
          <a:lstStyle/>
          <a:p>
            <a:r>
              <a:rPr lang="en-US" sz="6000" b="1" spc="-150" dirty="0">
                <a:solidFill>
                  <a:schemeClr val="bg1"/>
                </a:solidFill>
                <a:ea typeface="Circular Book" panose="02000503000000020003" pitchFamily="2" charset="0"/>
              </a:rPr>
              <a:t>BETTER</a:t>
            </a:r>
            <a:endParaRPr lang="en-US" sz="6000" spc="-150" dirty="0">
              <a:solidFill>
                <a:schemeClr val="bg1"/>
              </a:solidFill>
              <a:ea typeface="Circular Book" panose="02000503000000020003" pitchFamily="2" charset="0"/>
            </a:endParaRPr>
          </a:p>
        </p:txBody>
      </p:sp>
      <p:grpSp>
        <p:nvGrpSpPr>
          <p:cNvPr id="4" name="Group 4"/>
          <p:cNvGrpSpPr>
            <a:grpSpLocks noChangeAspect="1"/>
          </p:cNvGrpSpPr>
          <p:nvPr/>
        </p:nvGrpSpPr>
        <p:grpSpPr bwMode="auto">
          <a:xfrm>
            <a:off x="2605159" y="2034100"/>
            <a:ext cx="1973263" cy="3402013"/>
            <a:chOff x="2419" y="1786"/>
            <a:chExt cx="1243" cy="2143"/>
          </a:xfrm>
          <a:solidFill>
            <a:schemeClr val="bg1"/>
          </a:solidFill>
        </p:grpSpPr>
        <p:sp>
          <p:nvSpPr>
            <p:cNvPr id="7" name="Freeform 5"/>
            <p:cNvSpPr>
              <a:spLocks/>
            </p:cNvSpPr>
            <p:nvPr/>
          </p:nvSpPr>
          <p:spPr bwMode="auto">
            <a:xfrm>
              <a:off x="2529" y="1786"/>
              <a:ext cx="1133" cy="2143"/>
            </a:xfrm>
            <a:custGeom>
              <a:avLst/>
              <a:gdLst>
                <a:gd name="T0" fmla="*/ 315 w 421"/>
                <a:gd name="T1" fmla="*/ 0 h 801"/>
                <a:gd name="T2" fmla="*/ 320 w 421"/>
                <a:gd name="T3" fmla="*/ 43 h 801"/>
                <a:gd name="T4" fmla="*/ 280 w 421"/>
                <a:gd name="T5" fmla="*/ 153 h 801"/>
                <a:gd name="T6" fmla="*/ 338 w 421"/>
                <a:gd name="T7" fmla="*/ 166 h 801"/>
                <a:gd name="T8" fmla="*/ 361 w 421"/>
                <a:gd name="T9" fmla="*/ 197 h 801"/>
                <a:gd name="T10" fmla="*/ 335 w 421"/>
                <a:gd name="T11" fmla="*/ 262 h 801"/>
                <a:gd name="T12" fmla="*/ 249 w 421"/>
                <a:gd name="T13" fmla="*/ 236 h 801"/>
                <a:gd name="T14" fmla="*/ 239 w 421"/>
                <a:gd name="T15" fmla="*/ 265 h 801"/>
                <a:gd name="T16" fmla="*/ 307 w 421"/>
                <a:gd name="T17" fmla="*/ 287 h 801"/>
                <a:gd name="T18" fmla="*/ 330 w 421"/>
                <a:gd name="T19" fmla="*/ 316 h 801"/>
                <a:gd name="T20" fmla="*/ 326 w 421"/>
                <a:gd name="T21" fmla="*/ 388 h 801"/>
                <a:gd name="T22" fmla="*/ 371 w 421"/>
                <a:gd name="T23" fmla="*/ 346 h 801"/>
                <a:gd name="T24" fmla="*/ 409 w 421"/>
                <a:gd name="T25" fmla="*/ 342 h 801"/>
                <a:gd name="T26" fmla="*/ 402 w 421"/>
                <a:gd name="T27" fmla="*/ 380 h 801"/>
                <a:gd name="T28" fmla="*/ 322 w 421"/>
                <a:gd name="T29" fmla="*/ 454 h 801"/>
                <a:gd name="T30" fmla="*/ 292 w 421"/>
                <a:gd name="T31" fmla="*/ 462 h 801"/>
                <a:gd name="T32" fmla="*/ 279 w 421"/>
                <a:gd name="T33" fmla="*/ 435 h 801"/>
                <a:gd name="T34" fmla="*/ 276 w 421"/>
                <a:gd name="T35" fmla="*/ 406 h 801"/>
                <a:gd name="T36" fmla="*/ 258 w 421"/>
                <a:gd name="T37" fmla="*/ 441 h 801"/>
                <a:gd name="T38" fmla="*/ 267 w 421"/>
                <a:gd name="T39" fmla="*/ 512 h 801"/>
                <a:gd name="T40" fmla="*/ 203 w 421"/>
                <a:gd name="T41" fmla="*/ 621 h 801"/>
                <a:gd name="T42" fmla="*/ 154 w 421"/>
                <a:gd name="T43" fmla="*/ 640 h 801"/>
                <a:gd name="T44" fmla="*/ 144 w 421"/>
                <a:gd name="T45" fmla="*/ 587 h 801"/>
                <a:gd name="T46" fmla="*/ 193 w 421"/>
                <a:gd name="T47" fmla="*/ 503 h 801"/>
                <a:gd name="T48" fmla="*/ 171 w 421"/>
                <a:gd name="T49" fmla="*/ 490 h 801"/>
                <a:gd name="T50" fmla="*/ 163 w 421"/>
                <a:gd name="T51" fmla="*/ 511 h 801"/>
                <a:gd name="T52" fmla="*/ 68 w 421"/>
                <a:gd name="T53" fmla="*/ 773 h 801"/>
                <a:gd name="T54" fmla="*/ 31 w 421"/>
                <a:gd name="T55" fmla="*/ 800 h 801"/>
                <a:gd name="T56" fmla="*/ 1 w 421"/>
                <a:gd name="T57" fmla="*/ 772 h 801"/>
                <a:gd name="T58" fmla="*/ 5 w 421"/>
                <a:gd name="T59" fmla="*/ 747 h 801"/>
                <a:gd name="T60" fmla="*/ 178 w 421"/>
                <a:gd name="T61" fmla="*/ 293 h 801"/>
                <a:gd name="T62" fmla="*/ 275 w 421"/>
                <a:gd name="T63" fmla="*/ 32 h 801"/>
                <a:gd name="T64" fmla="*/ 291 w 421"/>
                <a:gd name="T65" fmla="*/ 0 h 801"/>
                <a:gd name="T66" fmla="*/ 315 w 421"/>
                <a:gd name="T67"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1" h="801">
                  <a:moveTo>
                    <a:pt x="315" y="0"/>
                  </a:moveTo>
                  <a:cubicBezTo>
                    <a:pt x="327" y="13"/>
                    <a:pt x="327" y="27"/>
                    <a:pt x="320" y="43"/>
                  </a:cubicBezTo>
                  <a:cubicBezTo>
                    <a:pt x="305" y="81"/>
                    <a:pt x="292" y="119"/>
                    <a:pt x="280" y="153"/>
                  </a:cubicBezTo>
                  <a:cubicBezTo>
                    <a:pt x="300" y="157"/>
                    <a:pt x="320" y="158"/>
                    <a:pt x="338" y="166"/>
                  </a:cubicBezTo>
                  <a:cubicBezTo>
                    <a:pt x="348" y="171"/>
                    <a:pt x="356" y="185"/>
                    <a:pt x="361" y="197"/>
                  </a:cubicBezTo>
                  <a:cubicBezTo>
                    <a:pt x="370" y="221"/>
                    <a:pt x="357" y="249"/>
                    <a:pt x="335" y="262"/>
                  </a:cubicBezTo>
                  <a:cubicBezTo>
                    <a:pt x="307" y="279"/>
                    <a:pt x="282" y="271"/>
                    <a:pt x="249" y="236"/>
                  </a:cubicBezTo>
                  <a:cubicBezTo>
                    <a:pt x="246" y="245"/>
                    <a:pt x="243" y="254"/>
                    <a:pt x="239" y="265"/>
                  </a:cubicBezTo>
                  <a:cubicBezTo>
                    <a:pt x="262" y="273"/>
                    <a:pt x="284" y="282"/>
                    <a:pt x="307" y="287"/>
                  </a:cubicBezTo>
                  <a:cubicBezTo>
                    <a:pt x="324" y="291"/>
                    <a:pt x="331" y="300"/>
                    <a:pt x="330" y="316"/>
                  </a:cubicBezTo>
                  <a:cubicBezTo>
                    <a:pt x="329" y="338"/>
                    <a:pt x="328" y="360"/>
                    <a:pt x="326" y="388"/>
                  </a:cubicBezTo>
                  <a:cubicBezTo>
                    <a:pt x="344" y="371"/>
                    <a:pt x="357" y="359"/>
                    <a:pt x="371" y="346"/>
                  </a:cubicBezTo>
                  <a:cubicBezTo>
                    <a:pt x="386" y="332"/>
                    <a:pt x="400" y="330"/>
                    <a:pt x="409" y="342"/>
                  </a:cubicBezTo>
                  <a:cubicBezTo>
                    <a:pt x="421" y="356"/>
                    <a:pt x="415" y="368"/>
                    <a:pt x="402" y="380"/>
                  </a:cubicBezTo>
                  <a:cubicBezTo>
                    <a:pt x="375" y="404"/>
                    <a:pt x="349" y="430"/>
                    <a:pt x="322" y="454"/>
                  </a:cubicBezTo>
                  <a:cubicBezTo>
                    <a:pt x="314" y="460"/>
                    <a:pt x="300" y="465"/>
                    <a:pt x="292" y="462"/>
                  </a:cubicBezTo>
                  <a:cubicBezTo>
                    <a:pt x="285" y="459"/>
                    <a:pt x="282" y="445"/>
                    <a:pt x="279" y="435"/>
                  </a:cubicBezTo>
                  <a:cubicBezTo>
                    <a:pt x="277" y="426"/>
                    <a:pt x="279" y="416"/>
                    <a:pt x="276" y="406"/>
                  </a:cubicBezTo>
                  <a:cubicBezTo>
                    <a:pt x="270" y="418"/>
                    <a:pt x="264" y="429"/>
                    <a:pt x="258" y="441"/>
                  </a:cubicBezTo>
                  <a:cubicBezTo>
                    <a:pt x="287" y="471"/>
                    <a:pt x="287" y="476"/>
                    <a:pt x="267" y="512"/>
                  </a:cubicBezTo>
                  <a:cubicBezTo>
                    <a:pt x="246" y="548"/>
                    <a:pt x="224" y="584"/>
                    <a:pt x="203" y="621"/>
                  </a:cubicBezTo>
                  <a:cubicBezTo>
                    <a:pt x="190" y="643"/>
                    <a:pt x="172" y="650"/>
                    <a:pt x="154" y="640"/>
                  </a:cubicBezTo>
                  <a:cubicBezTo>
                    <a:pt x="134" y="629"/>
                    <a:pt x="130" y="610"/>
                    <a:pt x="144" y="587"/>
                  </a:cubicBezTo>
                  <a:cubicBezTo>
                    <a:pt x="159" y="559"/>
                    <a:pt x="176" y="532"/>
                    <a:pt x="193" y="503"/>
                  </a:cubicBezTo>
                  <a:cubicBezTo>
                    <a:pt x="186" y="499"/>
                    <a:pt x="179" y="495"/>
                    <a:pt x="171" y="490"/>
                  </a:cubicBezTo>
                  <a:cubicBezTo>
                    <a:pt x="168" y="498"/>
                    <a:pt x="165" y="504"/>
                    <a:pt x="163" y="511"/>
                  </a:cubicBezTo>
                  <a:cubicBezTo>
                    <a:pt x="131" y="598"/>
                    <a:pt x="100" y="685"/>
                    <a:pt x="68" y="773"/>
                  </a:cubicBezTo>
                  <a:cubicBezTo>
                    <a:pt x="62" y="791"/>
                    <a:pt x="51" y="801"/>
                    <a:pt x="31" y="800"/>
                  </a:cubicBezTo>
                  <a:cubicBezTo>
                    <a:pt x="14" y="798"/>
                    <a:pt x="4" y="788"/>
                    <a:pt x="1" y="772"/>
                  </a:cubicBezTo>
                  <a:cubicBezTo>
                    <a:pt x="0" y="764"/>
                    <a:pt x="2" y="755"/>
                    <a:pt x="5" y="747"/>
                  </a:cubicBezTo>
                  <a:cubicBezTo>
                    <a:pt x="62" y="596"/>
                    <a:pt x="121" y="444"/>
                    <a:pt x="178" y="293"/>
                  </a:cubicBezTo>
                  <a:cubicBezTo>
                    <a:pt x="211" y="206"/>
                    <a:pt x="243" y="119"/>
                    <a:pt x="275" y="32"/>
                  </a:cubicBezTo>
                  <a:cubicBezTo>
                    <a:pt x="279" y="21"/>
                    <a:pt x="286" y="10"/>
                    <a:pt x="291" y="0"/>
                  </a:cubicBezTo>
                  <a:cubicBezTo>
                    <a:pt x="299" y="0"/>
                    <a:pt x="307" y="0"/>
                    <a:pt x="3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2419" y="2474"/>
              <a:ext cx="592" cy="690"/>
            </a:xfrm>
            <a:custGeom>
              <a:avLst/>
              <a:gdLst>
                <a:gd name="T0" fmla="*/ 220 w 220"/>
                <a:gd name="T1" fmla="*/ 2 h 258"/>
                <a:gd name="T2" fmla="*/ 115 w 220"/>
                <a:gd name="T3" fmla="*/ 258 h 258"/>
                <a:gd name="T4" fmla="*/ 0 w 220"/>
                <a:gd name="T5" fmla="*/ 239 h 258"/>
                <a:gd name="T6" fmla="*/ 217 w 220"/>
                <a:gd name="T7" fmla="*/ 0 h 258"/>
                <a:gd name="T8" fmla="*/ 220 w 220"/>
                <a:gd name="T9" fmla="*/ 2 h 258"/>
              </a:gdLst>
              <a:ahLst/>
              <a:cxnLst>
                <a:cxn ang="0">
                  <a:pos x="T0" y="T1"/>
                </a:cxn>
                <a:cxn ang="0">
                  <a:pos x="T2" y="T3"/>
                </a:cxn>
                <a:cxn ang="0">
                  <a:pos x="T4" y="T5"/>
                </a:cxn>
                <a:cxn ang="0">
                  <a:pos x="T6" y="T7"/>
                </a:cxn>
                <a:cxn ang="0">
                  <a:pos x="T8" y="T9"/>
                </a:cxn>
              </a:cxnLst>
              <a:rect l="0" t="0" r="r" b="b"/>
              <a:pathLst>
                <a:path w="220" h="258">
                  <a:moveTo>
                    <a:pt x="220" y="2"/>
                  </a:moveTo>
                  <a:cubicBezTo>
                    <a:pt x="185" y="87"/>
                    <a:pt x="150" y="172"/>
                    <a:pt x="115" y="258"/>
                  </a:cubicBezTo>
                  <a:cubicBezTo>
                    <a:pt x="76" y="252"/>
                    <a:pt x="39" y="246"/>
                    <a:pt x="0" y="239"/>
                  </a:cubicBezTo>
                  <a:cubicBezTo>
                    <a:pt x="73" y="158"/>
                    <a:pt x="145" y="79"/>
                    <a:pt x="217" y="0"/>
                  </a:cubicBezTo>
                  <a:cubicBezTo>
                    <a:pt x="218" y="1"/>
                    <a:pt x="219" y="1"/>
                    <a:pt x="220" y="2"/>
                  </a:cubicBezTo>
                  <a:close/>
                </a:path>
              </a:pathLst>
            </a:custGeom>
            <a:solidFill>
              <a:srgbClr val="FB9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TextBox 27"/>
          <p:cNvSpPr txBox="1"/>
          <p:nvPr/>
        </p:nvSpPr>
        <p:spPr>
          <a:xfrm>
            <a:off x="4888798" y="3360171"/>
            <a:ext cx="4057082" cy="1754326"/>
          </a:xfrm>
          <a:prstGeom prst="rect">
            <a:avLst/>
          </a:prstGeom>
          <a:noFill/>
          <a:effectLst/>
        </p:spPr>
        <p:txBody>
          <a:bodyPr wrap="square" rtlCol="0">
            <a:spAutoFit/>
          </a:bodyPr>
          <a:lstStyle/>
          <a:p>
            <a:r>
              <a:rPr lang="en-NZ" sz="3600" dirty="0">
                <a:solidFill>
                  <a:schemeClr val="bg1"/>
                </a:solidFill>
              </a:rPr>
              <a:t>Planning, Rostering, Stocking, Execution, Coaching</a:t>
            </a:r>
            <a:endParaRPr lang="en-US" sz="3600" spc="-150" dirty="0">
              <a:solidFill>
                <a:schemeClr val="bg1"/>
              </a:solidFill>
              <a:ea typeface="Circular Book" panose="02000503000000020003" pitchFamily="2" charset="0"/>
            </a:endParaRPr>
          </a:p>
        </p:txBody>
      </p:sp>
    </p:spTree>
    <p:extLst>
      <p:ext uri="{BB962C8B-B14F-4D97-AF65-F5344CB8AC3E}">
        <p14:creationId xmlns:p14="http://schemas.microsoft.com/office/powerpoint/2010/main" val="1164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400"/>
                                            <p:tgtEl>
                                              <p:spTgt spid="52"/>
                                            </p:tgtEl>
                                          </p:cBhvr>
                                        </p:animEffect>
                                      </p:childTnLst>
                                    </p:cTn>
                                  </p:par>
                                  <p:par>
                                    <p:cTn id="12" presetID="2" presetClass="entr" presetSubtype="12" decel="10000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2" fill="hold" grpId="0" nodeType="withEffect" p14:presetBounceEnd="24000">
                                      <p:stCondLst>
                                        <p:cond delay="300"/>
                                      </p:stCondLst>
                                      <p:childTnLst>
                                        <p:set>
                                          <p:cBhvr>
                                            <p:cTn id="17" dur="1" fill="hold">
                                              <p:stCondLst>
                                                <p:cond delay="0"/>
                                              </p:stCondLst>
                                            </p:cTn>
                                            <p:tgtEl>
                                              <p:spTgt spid="48"/>
                                            </p:tgtEl>
                                            <p:attrNameLst>
                                              <p:attrName>style.visibility</p:attrName>
                                            </p:attrNameLst>
                                          </p:cBhvr>
                                          <p:to>
                                            <p:strVal val="visible"/>
                                          </p:to>
                                        </p:set>
                                        <p:anim calcmode="lin" valueType="num" p14:bounceEnd="24000">
                                          <p:cBhvr additive="base">
                                            <p:cTn id="18" dur="500" fill="hold"/>
                                            <p:tgtEl>
                                              <p:spTgt spid="48"/>
                                            </p:tgtEl>
                                            <p:attrNameLst>
                                              <p:attrName>ppt_x</p:attrName>
                                            </p:attrNameLst>
                                          </p:cBhvr>
                                          <p:tavLst>
                                            <p:tav tm="0">
                                              <p:val>
                                                <p:strVal val="1+#ppt_w/2"/>
                                              </p:val>
                                            </p:tav>
                                            <p:tav tm="100000">
                                              <p:val>
                                                <p:strVal val="#ppt_x"/>
                                              </p:val>
                                            </p:tav>
                                          </p:tavLst>
                                        </p:anim>
                                        <p:anim calcmode="lin" valueType="num" p14:bounceEnd="24000">
                                          <p:cBhvr additive="base">
                                            <p:cTn id="19" dur="500" fill="hold"/>
                                            <p:tgtEl>
                                              <p:spTgt spid="48"/>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14:presetBounceEnd="24000">
                                      <p:stCondLst>
                                        <p:cond delay="600"/>
                                      </p:stCondLst>
                                      <p:childTnLst>
                                        <p:set>
                                          <p:cBhvr>
                                            <p:cTn id="21" dur="1" fill="hold">
                                              <p:stCondLst>
                                                <p:cond delay="0"/>
                                              </p:stCondLst>
                                            </p:cTn>
                                            <p:tgtEl>
                                              <p:spTgt spid="28"/>
                                            </p:tgtEl>
                                            <p:attrNameLst>
                                              <p:attrName>style.visibility</p:attrName>
                                            </p:attrNameLst>
                                          </p:cBhvr>
                                          <p:to>
                                            <p:strVal val="visible"/>
                                          </p:to>
                                        </p:set>
                                        <p:anim calcmode="lin" valueType="num" p14:bounceEnd="24000">
                                          <p:cBhvr additive="base">
                                            <p:cTn id="22" dur="500" fill="hold"/>
                                            <p:tgtEl>
                                              <p:spTgt spid="28"/>
                                            </p:tgtEl>
                                            <p:attrNameLst>
                                              <p:attrName>ppt_x</p:attrName>
                                            </p:attrNameLst>
                                          </p:cBhvr>
                                          <p:tavLst>
                                            <p:tav tm="0">
                                              <p:val>
                                                <p:strVal val="1+#ppt_w/2"/>
                                              </p:val>
                                            </p:tav>
                                            <p:tav tm="100000">
                                              <p:val>
                                                <p:strVal val="#ppt_x"/>
                                              </p:val>
                                            </p:tav>
                                          </p:tavLst>
                                        </p:anim>
                                        <p:anim calcmode="lin" valueType="num" p14:bounceEnd="24000">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400"/>
                                            <p:tgtEl>
                                              <p:spTgt spid="52"/>
                                            </p:tgtEl>
                                          </p:cBhvr>
                                        </p:animEffect>
                                      </p:childTnLst>
                                    </p:cTn>
                                  </p:par>
                                  <p:par>
                                    <p:cTn id="12" presetID="2" presetClass="entr" presetSubtype="12" decel="10000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2" fill="hold" grpId="0" nodeType="withEffect">
                                      <p:stCondLst>
                                        <p:cond delay="30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1+#ppt_w/2"/>
                                              </p:val>
                                            </p:tav>
                                            <p:tav tm="100000">
                                              <p:val>
                                                <p:strVal val="#ppt_x"/>
                                              </p:val>
                                            </p:tav>
                                          </p:tavLst>
                                        </p:anim>
                                        <p:anim calcmode="lin" valueType="num">
                                          <p:cBhvr additive="base">
                                            <p:cTn id="19" dur="500" fill="hold"/>
                                            <p:tgtEl>
                                              <p:spTgt spid="48"/>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60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1+#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2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173950" y="1929429"/>
            <a:ext cx="4543170" cy="3186006"/>
          </a:xfrm>
          <a:prstGeom prst="rect">
            <a:avLst/>
          </a:prstGeom>
        </p:spPr>
      </p:pic>
      <p:sp>
        <p:nvSpPr>
          <p:cNvPr id="4" name="Rectangle 3"/>
          <p:cNvSpPr/>
          <p:nvPr/>
        </p:nvSpPr>
        <p:spPr>
          <a:xfrm>
            <a:off x="0" y="0"/>
            <a:ext cx="3048000" cy="6858000"/>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nvGrpSpPr>
          <p:cNvPr id="6" name="Group 5"/>
          <p:cNvGrpSpPr/>
          <p:nvPr/>
        </p:nvGrpSpPr>
        <p:grpSpPr>
          <a:xfrm>
            <a:off x="10023183" y="5989321"/>
            <a:ext cx="1729884" cy="516863"/>
            <a:chOff x="2388988" y="2761428"/>
            <a:chExt cx="4627258" cy="1382554"/>
          </a:xfrm>
        </p:grpSpPr>
        <p:pic>
          <p:nvPicPr>
            <p:cNvPr id="7" name="Picture 2" descr="Image result for adcb logo 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9067"/>
            <a:stretch/>
          </p:blipFill>
          <p:spPr bwMode="auto">
            <a:xfrm>
              <a:off x="2388988" y="2761428"/>
              <a:ext cx="3282238" cy="1382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adcb logo 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2558" b="47141"/>
            <a:stretch/>
          </p:blipFill>
          <p:spPr bwMode="auto">
            <a:xfrm>
              <a:off x="5746440" y="2761429"/>
              <a:ext cx="1269806" cy="73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adcb logo 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2558" t="52859"/>
            <a:stretch/>
          </p:blipFill>
          <p:spPr bwMode="auto">
            <a:xfrm>
              <a:off x="5746440" y="3492229"/>
              <a:ext cx="1269806" cy="65175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00582"/>
            <a:ext cx="2668589" cy="702925"/>
          </a:xfrm>
          <a:prstGeom prst="rect">
            <a:avLst/>
          </a:prstGeom>
        </p:spPr>
      </p:pic>
      <p:sp>
        <p:nvSpPr>
          <p:cNvPr id="3" name="TextBox 2"/>
          <p:cNvSpPr txBox="1"/>
          <p:nvPr/>
        </p:nvSpPr>
        <p:spPr>
          <a:xfrm>
            <a:off x="9197926" y="500122"/>
            <a:ext cx="2626261" cy="400110"/>
          </a:xfrm>
          <a:prstGeom prst="rect">
            <a:avLst/>
          </a:prstGeom>
          <a:noFill/>
        </p:spPr>
        <p:txBody>
          <a:bodyPr wrap="square" rtlCol="0">
            <a:spAutoFit/>
          </a:bodyPr>
          <a:lstStyle/>
          <a:p>
            <a:pPr algn="r">
              <a:defRPr/>
            </a:pPr>
            <a:r>
              <a:rPr lang="en-US" sz="2000" b="1" kern="0" dirty="0">
                <a:solidFill>
                  <a:schemeClr val="bg1">
                    <a:lumMod val="50000"/>
                  </a:schemeClr>
                </a:solidFill>
                <a:latin typeface="Arial" panose="020B0604020202020204" pitchFamily="34" charset="0"/>
                <a:cs typeface="Arial" panose="020B0604020202020204" pitchFamily="34" charset="0"/>
              </a:rPr>
              <a:t>INTRODUCING</a:t>
            </a:r>
          </a:p>
        </p:txBody>
      </p:sp>
      <p:sp>
        <p:nvSpPr>
          <p:cNvPr id="14" name="TextBox 13"/>
          <p:cNvSpPr txBox="1"/>
          <p:nvPr/>
        </p:nvSpPr>
        <p:spPr>
          <a:xfrm>
            <a:off x="9197926" y="700177"/>
            <a:ext cx="2626261" cy="707886"/>
          </a:xfrm>
          <a:prstGeom prst="rect">
            <a:avLst/>
          </a:prstGeom>
          <a:noFill/>
        </p:spPr>
        <p:txBody>
          <a:bodyPr wrap="square" rtlCol="0">
            <a:spAutoFit/>
          </a:bodyPr>
          <a:lstStyle/>
          <a:p>
            <a:pPr algn="r">
              <a:defRPr/>
            </a:pPr>
            <a:r>
              <a:rPr lang="en-US" sz="4000" b="1" kern="0" dirty="0">
                <a:solidFill>
                  <a:srgbClr val="C10000"/>
                </a:solidFill>
                <a:latin typeface="Arial" panose="020B0604020202020204" pitchFamily="34" charset="0"/>
                <a:cs typeface="Arial" panose="020B0604020202020204" pitchFamily="34" charset="0"/>
              </a:rPr>
              <a:t>ADCB</a:t>
            </a:r>
            <a:endParaRPr lang="en-US" sz="2000" b="1" kern="0" dirty="0">
              <a:solidFill>
                <a:srgbClr val="C10000"/>
              </a:solidFill>
              <a:latin typeface="Arial" panose="020B0604020202020204" pitchFamily="34" charset="0"/>
              <a:cs typeface="Arial" panose="020B0604020202020204" pitchFamily="34" charset="0"/>
            </a:endParaRPr>
          </a:p>
        </p:txBody>
      </p:sp>
      <p:grpSp>
        <p:nvGrpSpPr>
          <p:cNvPr id="15" name="Group 14"/>
          <p:cNvGrpSpPr/>
          <p:nvPr/>
        </p:nvGrpSpPr>
        <p:grpSpPr>
          <a:xfrm>
            <a:off x="-117229" y="1564810"/>
            <a:ext cx="3274109" cy="4424510"/>
            <a:chOff x="0" y="1564810"/>
            <a:chExt cx="3274109" cy="4424510"/>
          </a:xfrm>
        </p:grpSpPr>
        <p:sp>
          <p:nvSpPr>
            <p:cNvPr id="11" name="TextBox 10"/>
            <p:cNvSpPr txBox="1"/>
            <p:nvPr/>
          </p:nvSpPr>
          <p:spPr>
            <a:xfrm>
              <a:off x="0" y="1564810"/>
              <a:ext cx="3274109" cy="2731738"/>
            </a:xfrm>
            <a:prstGeom prst="rect">
              <a:avLst/>
            </a:prstGeom>
            <a:noFill/>
          </p:spPr>
          <p:txBody>
            <a:bodyPr wrap="square" rtlCol="0">
              <a:spAutoFit/>
            </a:bodyPr>
            <a:lstStyle/>
            <a:p>
              <a:pPr algn="r">
                <a:defRPr/>
              </a:pPr>
              <a:r>
                <a:rPr lang="en-US" sz="16600" b="1" kern="0" dirty="0">
                  <a:solidFill>
                    <a:schemeClr val="bg1"/>
                  </a:solidFill>
                  <a:latin typeface="Arial" panose="020B0604020202020204" pitchFamily="34" charset="0"/>
                  <a:cs typeface="Arial" panose="020B0604020202020204" pitchFamily="34" charset="0"/>
                </a:rPr>
                <a:t>19</a:t>
              </a:r>
              <a:endParaRPr lang="en-US" sz="8000" b="1" kern="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0" y="3257582"/>
              <a:ext cx="3274109" cy="2731738"/>
            </a:xfrm>
            <a:prstGeom prst="rect">
              <a:avLst/>
            </a:prstGeom>
            <a:noFill/>
          </p:spPr>
          <p:txBody>
            <a:bodyPr wrap="square" rtlCol="0">
              <a:spAutoFit/>
            </a:bodyPr>
            <a:lstStyle/>
            <a:p>
              <a:pPr algn="r">
                <a:defRPr/>
              </a:pPr>
              <a:r>
                <a:rPr lang="en-US" sz="16600" b="1" kern="0" dirty="0">
                  <a:solidFill>
                    <a:schemeClr val="bg1"/>
                  </a:solidFill>
                  <a:latin typeface="Arial" panose="020B0604020202020204" pitchFamily="34" charset="0"/>
                  <a:cs typeface="Arial" panose="020B0604020202020204" pitchFamily="34" charset="0"/>
                </a:rPr>
                <a:t>85</a:t>
              </a:r>
              <a:endParaRPr lang="en-US" sz="8000" b="1" kern="0" dirty="0">
                <a:solidFill>
                  <a:schemeClr val="bg1"/>
                </a:solidFill>
                <a:latin typeface="Arial" panose="020B0604020202020204" pitchFamily="34" charset="0"/>
                <a:cs typeface="Arial" panose="020B0604020202020204" pitchFamily="34" charset="0"/>
              </a:endParaRPr>
            </a:p>
          </p:txBody>
        </p:sp>
      </p:grpSp>
      <p:sp>
        <p:nvSpPr>
          <p:cNvPr id="5" name="TextBox 4"/>
          <p:cNvSpPr txBox="1"/>
          <p:nvPr/>
        </p:nvSpPr>
        <p:spPr>
          <a:xfrm>
            <a:off x="6025662" y="2658911"/>
            <a:ext cx="5798524" cy="2062103"/>
          </a:xfrm>
          <a:prstGeom prst="rect">
            <a:avLst/>
          </a:prstGeom>
          <a:noFill/>
        </p:spPr>
        <p:txBody>
          <a:bodyPr wrap="square" rtlCol="0">
            <a:spAutoFit/>
          </a:bodyPr>
          <a:lstStyle/>
          <a:p>
            <a:pPr algn="r">
              <a:buClr>
                <a:srgbClr val="C00000"/>
              </a:buClr>
              <a:defRPr/>
            </a:pPr>
            <a:r>
              <a:rPr lang="en-US" sz="2400" kern="0" dirty="0">
                <a:solidFill>
                  <a:schemeClr val="tx1">
                    <a:lumMod val="65000"/>
                    <a:lumOff val="35000"/>
                  </a:schemeClr>
                </a:solidFill>
                <a:latin typeface="Arial" panose="020B0604020202020204" pitchFamily="34" charset="0"/>
                <a:cs typeface="Arial" panose="020B0604020202020204" pitchFamily="34" charset="0"/>
              </a:rPr>
              <a:t>Formed in the Emirate of </a:t>
            </a:r>
            <a:r>
              <a:rPr lang="en-US" sz="3200" b="1" kern="0" dirty="0">
                <a:solidFill>
                  <a:schemeClr val="tx1">
                    <a:lumMod val="65000"/>
                    <a:lumOff val="35000"/>
                  </a:schemeClr>
                </a:solidFill>
                <a:latin typeface="Arial" panose="020B0604020202020204" pitchFamily="34" charset="0"/>
                <a:cs typeface="Arial" panose="020B0604020202020204" pitchFamily="34" charset="0"/>
              </a:rPr>
              <a:t>Abu Dhabi </a:t>
            </a:r>
            <a:r>
              <a:rPr lang="en-US" sz="2400" kern="0" dirty="0">
                <a:solidFill>
                  <a:schemeClr val="tx1">
                    <a:lumMod val="65000"/>
                    <a:lumOff val="35000"/>
                  </a:schemeClr>
                </a:solidFill>
                <a:latin typeface="Arial" panose="020B0604020202020204" pitchFamily="34" charset="0"/>
                <a:cs typeface="Arial" panose="020B0604020202020204" pitchFamily="34" charset="0"/>
              </a:rPr>
              <a:t>following the merger of 3 local Banks: </a:t>
            </a:r>
            <a:r>
              <a:rPr lang="en-US" sz="2400" b="1" kern="0" dirty="0" err="1">
                <a:solidFill>
                  <a:schemeClr val="tx1">
                    <a:lumMod val="65000"/>
                    <a:lumOff val="35000"/>
                  </a:schemeClr>
                </a:solidFill>
                <a:latin typeface="Arial" panose="020B0604020202020204" pitchFamily="34" charset="0"/>
                <a:cs typeface="Arial" panose="020B0604020202020204" pitchFamily="34" charset="0"/>
              </a:rPr>
              <a:t>Khaleej</a:t>
            </a:r>
            <a:r>
              <a:rPr lang="en-US" sz="2400" b="1" kern="0" dirty="0">
                <a:solidFill>
                  <a:schemeClr val="tx1">
                    <a:lumMod val="65000"/>
                    <a:lumOff val="35000"/>
                  </a:schemeClr>
                </a:solidFill>
                <a:latin typeface="Arial" panose="020B0604020202020204" pitchFamily="34" charset="0"/>
                <a:cs typeface="Arial" panose="020B0604020202020204" pitchFamily="34" charset="0"/>
              </a:rPr>
              <a:t> Commercial Bank, Emirates Commercial Bank and Federal Commercial Bank</a:t>
            </a:r>
          </a:p>
        </p:txBody>
      </p:sp>
    </p:spTree>
    <p:extLst>
      <p:ext uri="{BB962C8B-B14F-4D97-AF65-F5344CB8AC3E}">
        <p14:creationId xmlns:p14="http://schemas.microsoft.com/office/powerpoint/2010/main" val="523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6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8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9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173950" y="1929429"/>
            <a:ext cx="4543170" cy="3186006"/>
          </a:xfrm>
          <a:prstGeom prst="rect">
            <a:avLst/>
          </a:prstGeom>
        </p:spPr>
      </p:pic>
      <p:sp>
        <p:nvSpPr>
          <p:cNvPr id="4" name="Rectangle 3"/>
          <p:cNvSpPr/>
          <p:nvPr/>
        </p:nvSpPr>
        <p:spPr>
          <a:xfrm>
            <a:off x="0" y="0"/>
            <a:ext cx="3048000" cy="6858000"/>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nvGrpSpPr>
          <p:cNvPr id="6" name="Group 5"/>
          <p:cNvGrpSpPr/>
          <p:nvPr/>
        </p:nvGrpSpPr>
        <p:grpSpPr>
          <a:xfrm>
            <a:off x="10027581" y="5989321"/>
            <a:ext cx="1729884" cy="516863"/>
            <a:chOff x="2388988" y="2761428"/>
            <a:chExt cx="4627258" cy="1382554"/>
          </a:xfrm>
        </p:grpSpPr>
        <p:pic>
          <p:nvPicPr>
            <p:cNvPr id="7" name="Picture 2" descr="Image result for adcb logo 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9067"/>
            <a:stretch/>
          </p:blipFill>
          <p:spPr bwMode="auto">
            <a:xfrm>
              <a:off x="2388988" y="2761428"/>
              <a:ext cx="3282238" cy="1382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adcb logo 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2558" b="47141"/>
            <a:stretch/>
          </p:blipFill>
          <p:spPr bwMode="auto">
            <a:xfrm>
              <a:off x="5746440" y="2761429"/>
              <a:ext cx="1269806" cy="73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adcb logo 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2558" t="52859"/>
            <a:stretch/>
          </p:blipFill>
          <p:spPr bwMode="auto">
            <a:xfrm>
              <a:off x="5746440" y="3492229"/>
              <a:ext cx="1269806" cy="65175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00582"/>
            <a:ext cx="2668589" cy="702925"/>
          </a:xfrm>
          <a:prstGeom prst="rect">
            <a:avLst/>
          </a:prstGeom>
        </p:spPr>
      </p:pic>
      <p:sp>
        <p:nvSpPr>
          <p:cNvPr id="3" name="TextBox 2"/>
          <p:cNvSpPr txBox="1"/>
          <p:nvPr/>
        </p:nvSpPr>
        <p:spPr>
          <a:xfrm>
            <a:off x="9202324" y="500122"/>
            <a:ext cx="2626261" cy="400110"/>
          </a:xfrm>
          <a:prstGeom prst="rect">
            <a:avLst/>
          </a:prstGeom>
          <a:noFill/>
        </p:spPr>
        <p:txBody>
          <a:bodyPr wrap="square" rtlCol="0">
            <a:spAutoFit/>
          </a:bodyPr>
          <a:lstStyle/>
          <a:p>
            <a:pPr algn="r">
              <a:defRPr/>
            </a:pPr>
            <a:r>
              <a:rPr lang="en-US" sz="2000" b="1" kern="0" dirty="0">
                <a:solidFill>
                  <a:schemeClr val="bg1">
                    <a:lumMod val="50000"/>
                  </a:schemeClr>
                </a:solidFill>
                <a:latin typeface="Arial" panose="020B0604020202020204" pitchFamily="34" charset="0"/>
                <a:cs typeface="Arial" panose="020B0604020202020204" pitchFamily="34" charset="0"/>
              </a:rPr>
              <a:t>INTRODUCING</a:t>
            </a:r>
          </a:p>
        </p:txBody>
      </p:sp>
      <p:sp>
        <p:nvSpPr>
          <p:cNvPr id="14" name="TextBox 13"/>
          <p:cNvSpPr txBox="1"/>
          <p:nvPr/>
        </p:nvSpPr>
        <p:spPr>
          <a:xfrm>
            <a:off x="9202324" y="700177"/>
            <a:ext cx="2626261" cy="707886"/>
          </a:xfrm>
          <a:prstGeom prst="rect">
            <a:avLst/>
          </a:prstGeom>
          <a:noFill/>
        </p:spPr>
        <p:txBody>
          <a:bodyPr wrap="square" rtlCol="0">
            <a:spAutoFit/>
          </a:bodyPr>
          <a:lstStyle/>
          <a:p>
            <a:pPr algn="r">
              <a:defRPr/>
            </a:pPr>
            <a:r>
              <a:rPr lang="en-US" sz="4000" b="1" kern="0" dirty="0">
                <a:solidFill>
                  <a:srgbClr val="C10000"/>
                </a:solidFill>
                <a:latin typeface="Arial" panose="020B0604020202020204" pitchFamily="34" charset="0"/>
                <a:cs typeface="Arial" panose="020B0604020202020204" pitchFamily="34" charset="0"/>
              </a:rPr>
              <a:t>ADCB</a:t>
            </a:r>
            <a:endParaRPr lang="en-US" sz="2000" b="1" kern="0" dirty="0">
              <a:solidFill>
                <a:srgbClr val="C10000"/>
              </a:solidFill>
              <a:latin typeface="Arial" panose="020B0604020202020204" pitchFamily="34" charset="0"/>
              <a:cs typeface="Arial" panose="020B0604020202020204" pitchFamily="34" charset="0"/>
            </a:endParaRPr>
          </a:p>
        </p:txBody>
      </p:sp>
      <p:grpSp>
        <p:nvGrpSpPr>
          <p:cNvPr id="12" name="Group 11"/>
          <p:cNvGrpSpPr/>
          <p:nvPr/>
        </p:nvGrpSpPr>
        <p:grpSpPr>
          <a:xfrm>
            <a:off x="-70338" y="1564810"/>
            <a:ext cx="3285832" cy="4424510"/>
            <a:chOff x="-70338" y="1564810"/>
            <a:chExt cx="3285832" cy="4424510"/>
          </a:xfrm>
        </p:grpSpPr>
        <p:sp>
          <p:nvSpPr>
            <p:cNvPr id="11" name="TextBox 10"/>
            <p:cNvSpPr txBox="1"/>
            <p:nvPr/>
          </p:nvSpPr>
          <p:spPr>
            <a:xfrm>
              <a:off x="-70338" y="1564810"/>
              <a:ext cx="3274109" cy="2731738"/>
            </a:xfrm>
            <a:prstGeom prst="rect">
              <a:avLst/>
            </a:prstGeom>
            <a:noFill/>
          </p:spPr>
          <p:txBody>
            <a:bodyPr wrap="square" rtlCol="0">
              <a:spAutoFit/>
            </a:bodyPr>
            <a:lstStyle/>
            <a:p>
              <a:pPr algn="r">
                <a:defRPr/>
              </a:pPr>
              <a:r>
                <a:rPr lang="en-US" sz="16600" b="1" kern="0" dirty="0">
                  <a:solidFill>
                    <a:schemeClr val="bg1"/>
                  </a:solidFill>
                  <a:latin typeface="Arial" panose="020B0604020202020204" pitchFamily="34" charset="0"/>
                  <a:cs typeface="Arial" panose="020B0604020202020204" pitchFamily="34" charset="0"/>
                </a:rPr>
                <a:t>58</a:t>
              </a:r>
              <a:endParaRPr lang="en-US" sz="8000" b="1" kern="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58615" y="3257582"/>
              <a:ext cx="3274109" cy="2731738"/>
            </a:xfrm>
            <a:prstGeom prst="rect">
              <a:avLst/>
            </a:prstGeom>
            <a:noFill/>
          </p:spPr>
          <p:txBody>
            <a:bodyPr wrap="square" rtlCol="0">
              <a:spAutoFit/>
            </a:bodyPr>
            <a:lstStyle/>
            <a:p>
              <a:pPr algn="r">
                <a:defRPr/>
              </a:pPr>
              <a:r>
                <a:rPr lang="en-US" sz="16600" b="1" kern="0" dirty="0">
                  <a:solidFill>
                    <a:schemeClr val="bg1"/>
                  </a:solidFill>
                  <a:latin typeface="Arial" panose="020B0604020202020204" pitchFamily="34" charset="0"/>
                  <a:cs typeface="Arial" panose="020B0604020202020204" pitchFamily="34" charset="0"/>
                </a:rPr>
                <a:t>%</a:t>
              </a:r>
              <a:endParaRPr lang="en-US" sz="8000" b="1" kern="0" dirty="0">
                <a:solidFill>
                  <a:schemeClr val="bg1"/>
                </a:solidFill>
                <a:latin typeface="Arial" panose="020B0604020202020204" pitchFamily="34" charset="0"/>
                <a:cs typeface="Arial" panose="020B0604020202020204" pitchFamily="34" charset="0"/>
              </a:endParaRPr>
            </a:p>
          </p:txBody>
        </p:sp>
      </p:grpSp>
      <p:sp>
        <p:nvSpPr>
          <p:cNvPr id="5" name="TextBox 4"/>
          <p:cNvSpPr txBox="1"/>
          <p:nvPr/>
        </p:nvSpPr>
        <p:spPr>
          <a:xfrm>
            <a:off x="6635262" y="2658910"/>
            <a:ext cx="5193322" cy="1938992"/>
          </a:xfrm>
          <a:prstGeom prst="rect">
            <a:avLst/>
          </a:prstGeom>
          <a:noFill/>
        </p:spPr>
        <p:txBody>
          <a:bodyPr wrap="square" rtlCol="0">
            <a:spAutoFit/>
          </a:bodyPr>
          <a:lstStyle/>
          <a:p>
            <a:pPr algn="r">
              <a:buClr>
                <a:srgbClr val="C00000"/>
              </a:buClr>
              <a:defRPr/>
            </a:pPr>
            <a:r>
              <a:rPr lang="en-US" sz="2400" kern="0" dirty="0">
                <a:solidFill>
                  <a:schemeClr val="tx1">
                    <a:lumMod val="65000"/>
                    <a:lumOff val="35000"/>
                  </a:schemeClr>
                </a:solidFill>
                <a:latin typeface="Arial" panose="020B0604020202020204" pitchFamily="34" charset="0"/>
                <a:cs typeface="Arial" panose="020B0604020202020204" pitchFamily="34" charset="0"/>
              </a:rPr>
              <a:t>ADCB is owned 58% by the</a:t>
            </a:r>
            <a:br>
              <a:rPr lang="en-US" sz="2400" kern="0" dirty="0">
                <a:solidFill>
                  <a:schemeClr val="tx1">
                    <a:lumMod val="65000"/>
                    <a:lumOff val="35000"/>
                  </a:schemeClr>
                </a:solidFill>
                <a:latin typeface="Arial" panose="020B0604020202020204" pitchFamily="34" charset="0"/>
                <a:cs typeface="Arial" panose="020B0604020202020204" pitchFamily="34" charset="0"/>
              </a:rPr>
            </a:br>
            <a:r>
              <a:rPr lang="en-US" sz="2400" b="1" kern="0" dirty="0">
                <a:solidFill>
                  <a:schemeClr val="tx1">
                    <a:lumMod val="65000"/>
                    <a:lumOff val="35000"/>
                  </a:schemeClr>
                </a:solidFill>
                <a:latin typeface="Arial" panose="020B0604020202020204" pitchFamily="34" charset="0"/>
                <a:cs typeface="Arial" panose="020B0604020202020204" pitchFamily="34" charset="0"/>
              </a:rPr>
              <a:t>Abu Dhabi Government </a:t>
            </a:r>
            <a:r>
              <a:rPr lang="en-US" sz="2400" kern="0" dirty="0">
                <a:solidFill>
                  <a:schemeClr val="tx1">
                    <a:lumMod val="65000"/>
                    <a:lumOff val="35000"/>
                  </a:schemeClr>
                </a:solidFill>
                <a:latin typeface="Arial" panose="020B0604020202020204" pitchFamily="34" charset="0"/>
                <a:cs typeface="Arial" panose="020B0604020202020204" pitchFamily="34" charset="0"/>
              </a:rPr>
              <a:t>mainly through the Abu Dhabi Investment </a:t>
            </a:r>
          </a:p>
          <a:p>
            <a:pPr algn="r">
              <a:buClr>
                <a:srgbClr val="C00000"/>
              </a:buClr>
              <a:defRPr/>
            </a:pPr>
            <a:r>
              <a:rPr lang="en-US" sz="2400" kern="0" dirty="0">
                <a:solidFill>
                  <a:schemeClr val="tx1">
                    <a:lumMod val="65000"/>
                    <a:lumOff val="35000"/>
                  </a:schemeClr>
                </a:solidFill>
                <a:latin typeface="Arial" panose="020B0604020202020204" pitchFamily="34" charset="0"/>
                <a:cs typeface="Arial" panose="020B0604020202020204" pitchFamily="34" charset="0"/>
              </a:rPr>
              <a:t>Council. Its shares are traded on the </a:t>
            </a:r>
            <a:r>
              <a:rPr lang="en-US" sz="2400" b="1" kern="0" dirty="0">
                <a:solidFill>
                  <a:schemeClr val="tx1">
                    <a:lumMod val="65000"/>
                    <a:lumOff val="35000"/>
                  </a:schemeClr>
                </a:solidFill>
                <a:latin typeface="Arial" panose="020B0604020202020204" pitchFamily="34" charset="0"/>
                <a:cs typeface="Arial" panose="020B0604020202020204" pitchFamily="34" charset="0"/>
              </a:rPr>
              <a:t>Abu Dhabi Securities Exchange</a:t>
            </a:r>
          </a:p>
        </p:txBody>
      </p:sp>
    </p:spTree>
    <p:extLst>
      <p:ext uri="{BB962C8B-B14F-4D97-AF65-F5344CB8AC3E}">
        <p14:creationId xmlns:p14="http://schemas.microsoft.com/office/powerpoint/2010/main" val="175896045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576977" y="63869"/>
            <a:ext cx="3330764" cy="2573353"/>
          </a:xfrm>
          <a:prstGeom prst="rect">
            <a:avLst/>
          </a:prstGeom>
        </p:spPr>
      </p:pic>
      <p:pic>
        <p:nvPicPr>
          <p:cNvPr id="15" name="Picture 14"/>
          <p:cNvPicPr>
            <a:picLocks noChangeAspect="1"/>
          </p:cNvPicPr>
          <p:nvPr/>
        </p:nvPicPr>
        <p:blipFill>
          <a:blip r:embed="rId3"/>
          <a:stretch>
            <a:fillRect/>
          </a:stretch>
        </p:blipFill>
        <p:spPr>
          <a:xfrm>
            <a:off x="2472234" y="3024423"/>
            <a:ext cx="2484229" cy="1810214"/>
          </a:xfrm>
          <a:prstGeom prst="rect">
            <a:avLst/>
          </a:prstGeom>
        </p:spPr>
      </p:pic>
      <p:pic>
        <p:nvPicPr>
          <p:cNvPr id="16" name="Picture 15"/>
          <p:cNvPicPr>
            <a:picLocks noChangeAspect="1"/>
          </p:cNvPicPr>
          <p:nvPr/>
        </p:nvPicPr>
        <p:blipFill>
          <a:blip r:embed="rId4"/>
          <a:stretch>
            <a:fillRect/>
          </a:stretch>
        </p:blipFill>
        <p:spPr>
          <a:xfrm rot="3855326">
            <a:off x="3142340" y="3768250"/>
            <a:ext cx="2200588" cy="3139928"/>
          </a:xfrm>
          <a:prstGeom prst="rect">
            <a:avLst/>
          </a:prstGeom>
        </p:spPr>
      </p:pic>
      <p:sp>
        <p:nvSpPr>
          <p:cNvPr id="4" name="Rectangle 3"/>
          <p:cNvSpPr/>
          <p:nvPr/>
        </p:nvSpPr>
        <p:spPr>
          <a:xfrm>
            <a:off x="0" y="0"/>
            <a:ext cx="3048000" cy="6858000"/>
          </a:xfrm>
          <a:prstGeom prst="rect">
            <a:avLst/>
          </a:prstGeom>
          <a:solidFill>
            <a:srgbClr val="C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nvGrpSpPr>
          <p:cNvPr id="6" name="Group 5"/>
          <p:cNvGrpSpPr/>
          <p:nvPr/>
        </p:nvGrpSpPr>
        <p:grpSpPr>
          <a:xfrm>
            <a:off x="10046630" y="5989321"/>
            <a:ext cx="1729884" cy="516863"/>
            <a:chOff x="2388988" y="2761428"/>
            <a:chExt cx="4627258" cy="1382554"/>
          </a:xfrm>
        </p:grpSpPr>
        <p:pic>
          <p:nvPicPr>
            <p:cNvPr id="7" name="Picture 2" descr="Image result for adcb logo 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9067"/>
            <a:stretch/>
          </p:blipFill>
          <p:spPr bwMode="auto">
            <a:xfrm>
              <a:off x="2388988" y="2761428"/>
              <a:ext cx="3282238" cy="1382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adcb logo 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72558" b="47141"/>
            <a:stretch/>
          </p:blipFill>
          <p:spPr bwMode="auto">
            <a:xfrm>
              <a:off x="5746440" y="2761429"/>
              <a:ext cx="1269806" cy="73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adcb logo 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72558" t="52859"/>
            <a:stretch/>
          </p:blipFill>
          <p:spPr bwMode="auto">
            <a:xfrm>
              <a:off x="5746440" y="3492229"/>
              <a:ext cx="1269806" cy="65175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600582"/>
            <a:ext cx="2668589" cy="702925"/>
          </a:xfrm>
          <a:prstGeom prst="rect">
            <a:avLst/>
          </a:prstGeom>
        </p:spPr>
      </p:pic>
      <p:sp>
        <p:nvSpPr>
          <p:cNvPr id="3" name="TextBox 2"/>
          <p:cNvSpPr txBox="1"/>
          <p:nvPr/>
        </p:nvSpPr>
        <p:spPr>
          <a:xfrm>
            <a:off x="9221373" y="500122"/>
            <a:ext cx="2626261" cy="400110"/>
          </a:xfrm>
          <a:prstGeom prst="rect">
            <a:avLst/>
          </a:prstGeom>
          <a:noFill/>
        </p:spPr>
        <p:txBody>
          <a:bodyPr wrap="square" rtlCol="0">
            <a:spAutoFit/>
          </a:bodyPr>
          <a:lstStyle/>
          <a:p>
            <a:pPr algn="r">
              <a:defRPr/>
            </a:pPr>
            <a:r>
              <a:rPr lang="en-US" sz="2000" b="1" kern="0" dirty="0">
                <a:solidFill>
                  <a:schemeClr val="bg1">
                    <a:lumMod val="50000"/>
                  </a:schemeClr>
                </a:solidFill>
                <a:latin typeface="Arial" panose="020B0604020202020204" pitchFamily="34" charset="0"/>
                <a:cs typeface="Arial" panose="020B0604020202020204" pitchFamily="34" charset="0"/>
              </a:rPr>
              <a:t>INTRODUCING</a:t>
            </a:r>
          </a:p>
        </p:txBody>
      </p:sp>
      <p:sp>
        <p:nvSpPr>
          <p:cNvPr id="14" name="TextBox 13"/>
          <p:cNvSpPr txBox="1"/>
          <p:nvPr/>
        </p:nvSpPr>
        <p:spPr>
          <a:xfrm>
            <a:off x="9221373" y="700177"/>
            <a:ext cx="2626261" cy="707886"/>
          </a:xfrm>
          <a:prstGeom prst="rect">
            <a:avLst/>
          </a:prstGeom>
          <a:noFill/>
        </p:spPr>
        <p:txBody>
          <a:bodyPr wrap="square" rtlCol="0">
            <a:spAutoFit/>
          </a:bodyPr>
          <a:lstStyle/>
          <a:p>
            <a:pPr algn="r">
              <a:defRPr/>
            </a:pPr>
            <a:r>
              <a:rPr lang="en-US" sz="4000" b="1" kern="0" dirty="0">
                <a:solidFill>
                  <a:srgbClr val="C10000"/>
                </a:solidFill>
                <a:latin typeface="Arial" panose="020B0604020202020204" pitchFamily="34" charset="0"/>
                <a:cs typeface="Arial" panose="020B0604020202020204" pitchFamily="34" charset="0"/>
              </a:rPr>
              <a:t>ADCB</a:t>
            </a:r>
            <a:endParaRPr lang="en-US" sz="2000" b="1" kern="0" dirty="0">
              <a:solidFill>
                <a:srgbClr val="C10000"/>
              </a:solidFill>
              <a:latin typeface="Arial" panose="020B0604020202020204" pitchFamily="34" charset="0"/>
              <a:cs typeface="Arial" panose="020B0604020202020204" pitchFamily="34" charset="0"/>
            </a:endParaRPr>
          </a:p>
        </p:txBody>
      </p:sp>
      <p:grpSp>
        <p:nvGrpSpPr>
          <p:cNvPr id="12" name="Group 11"/>
          <p:cNvGrpSpPr/>
          <p:nvPr/>
        </p:nvGrpSpPr>
        <p:grpSpPr>
          <a:xfrm>
            <a:off x="-70338" y="1564810"/>
            <a:ext cx="3309278" cy="4424510"/>
            <a:chOff x="-70338" y="1564810"/>
            <a:chExt cx="3309278" cy="4424510"/>
          </a:xfrm>
        </p:grpSpPr>
        <p:sp>
          <p:nvSpPr>
            <p:cNvPr id="11" name="TextBox 10"/>
            <p:cNvSpPr txBox="1"/>
            <p:nvPr/>
          </p:nvSpPr>
          <p:spPr>
            <a:xfrm>
              <a:off x="-70338" y="1564810"/>
              <a:ext cx="3274109" cy="2731738"/>
            </a:xfrm>
            <a:prstGeom prst="rect">
              <a:avLst/>
            </a:prstGeom>
            <a:noFill/>
          </p:spPr>
          <p:txBody>
            <a:bodyPr wrap="square" rtlCol="0">
              <a:spAutoFit/>
            </a:bodyPr>
            <a:lstStyle/>
            <a:p>
              <a:pPr algn="r">
                <a:defRPr/>
              </a:pPr>
              <a:r>
                <a:rPr lang="en-US" sz="16600" b="1" kern="0" dirty="0">
                  <a:solidFill>
                    <a:schemeClr val="bg1"/>
                  </a:solidFill>
                  <a:latin typeface="Arial" panose="020B0604020202020204" pitchFamily="34" charset="0"/>
                  <a:cs typeface="Arial" panose="020B0604020202020204" pitchFamily="34" charset="0"/>
                </a:rPr>
                <a:t>37</a:t>
              </a:r>
              <a:endParaRPr lang="en-US" sz="8000" b="1" kern="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35169" y="3257582"/>
              <a:ext cx="3274109" cy="2731738"/>
            </a:xfrm>
            <a:prstGeom prst="rect">
              <a:avLst/>
            </a:prstGeom>
            <a:noFill/>
          </p:spPr>
          <p:txBody>
            <a:bodyPr wrap="square" rtlCol="0">
              <a:spAutoFit/>
            </a:bodyPr>
            <a:lstStyle/>
            <a:p>
              <a:pPr algn="r">
                <a:defRPr/>
              </a:pPr>
              <a:r>
                <a:rPr lang="en-US" sz="16600" b="1" kern="0" dirty="0" err="1">
                  <a:solidFill>
                    <a:schemeClr val="bg1"/>
                  </a:solidFill>
                  <a:latin typeface="Arial" panose="020B0604020202020204" pitchFamily="34" charset="0"/>
                  <a:cs typeface="Arial" panose="020B0604020202020204" pitchFamily="34" charset="0"/>
                </a:rPr>
                <a:t>bn</a:t>
              </a:r>
              <a:endParaRPr lang="en-US" sz="8000" b="1" kern="0" dirty="0">
                <a:solidFill>
                  <a:schemeClr val="bg1"/>
                </a:solidFill>
                <a:latin typeface="Arial" panose="020B0604020202020204" pitchFamily="34" charset="0"/>
                <a:cs typeface="Arial" panose="020B0604020202020204" pitchFamily="34" charset="0"/>
              </a:endParaRPr>
            </a:p>
          </p:txBody>
        </p:sp>
      </p:grpSp>
      <p:sp>
        <p:nvSpPr>
          <p:cNvPr id="5" name="TextBox 4"/>
          <p:cNvSpPr txBox="1"/>
          <p:nvPr/>
        </p:nvSpPr>
        <p:spPr>
          <a:xfrm>
            <a:off x="7797951" y="2658910"/>
            <a:ext cx="4049682" cy="1938992"/>
          </a:xfrm>
          <a:prstGeom prst="rect">
            <a:avLst/>
          </a:prstGeom>
          <a:noFill/>
        </p:spPr>
        <p:txBody>
          <a:bodyPr wrap="square" rtlCol="0">
            <a:spAutoFit/>
          </a:bodyPr>
          <a:lstStyle/>
          <a:p>
            <a:pPr algn="r">
              <a:buClr>
                <a:srgbClr val="C00000"/>
              </a:buClr>
              <a:defRPr/>
            </a:pPr>
            <a:r>
              <a:rPr lang="en-US" sz="4000" b="1" kern="0" dirty="0">
                <a:solidFill>
                  <a:schemeClr val="tx1">
                    <a:lumMod val="65000"/>
                    <a:lumOff val="35000"/>
                  </a:schemeClr>
                </a:solidFill>
                <a:latin typeface="Arial" panose="020B0604020202020204" pitchFamily="34" charset="0"/>
                <a:cs typeface="Arial" panose="020B0604020202020204" pitchFamily="34" charset="0"/>
              </a:rPr>
              <a:t>ADCB’s market capitalization</a:t>
            </a:r>
            <a:br>
              <a:rPr lang="en-US" sz="4000" b="1" kern="0" dirty="0">
                <a:solidFill>
                  <a:schemeClr val="tx1">
                    <a:lumMod val="65000"/>
                    <a:lumOff val="35000"/>
                  </a:schemeClr>
                </a:solidFill>
                <a:latin typeface="Arial" panose="020B0604020202020204" pitchFamily="34" charset="0"/>
                <a:cs typeface="Arial" panose="020B0604020202020204" pitchFamily="34" charset="0"/>
              </a:rPr>
            </a:br>
            <a:r>
              <a:rPr lang="en-US" sz="4000" kern="0" dirty="0">
                <a:solidFill>
                  <a:schemeClr val="tx1">
                    <a:lumMod val="65000"/>
                    <a:lumOff val="35000"/>
                  </a:schemeClr>
                </a:solidFill>
                <a:latin typeface="Arial" panose="020B0604020202020204" pitchFamily="34" charset="0"/>
                <a:cs typeface="Arial" panose="020B0604020202020204" pitchFamily="34" charset="0"/>
              </a:rPr>
              <a:t>was AED 37 </a:t>
            </a:r>
            <a:r>
              <a:rPr lang="en-US" sz="4000" kern="0" dirty="0" err="1">
                <a:solidFill>
                  <a:schemeClr val="tx1">
                    <a:lumMod val="65000"/>
                    <a:lumOff val="35000"/>
                  </a:schemeClr>
                </a:solidFill>
                <a:latin typeface="Arial" panose="020B0604020202020204" pitchFamily="34" charset="0"/>
                <a:cs typeface="Arial" panose="020B0604020202020204" pitchFamily="34" charset="0"/>
              </a:rPr>
              <a:t>bn</a:t>
            </a:r>
            <a:endParaRPr lang="en-US" sz="4000" kern="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rot="18826016">
            <a:off x="3718680" y="2054128"/>
            <a:ext cx="1564455" cy="1139991"/>
          </a:xfrm>
          <a:prstGeom prst="rect">
            <a:avLst/>
          </a:prstGeom>
        </p:spPr>
      </p:pic>
    </p:spTree>
    <p:extLst>
      <p:ext uri="{BB962C8B-B14F-4D97-AF65-F5344CB8AC3E}">
        <p14:creationId xmlns:p14="http://schemas.microsoft.com/office/powerpoint/2010/main" val="80133361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3803" y="-624840"/>
            <a:ext cx="12259606" cy="810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7"/>
          <p:cNvSpPr/>
          <p:nvPr/>
        </p:nvSpPr>
        <p:spPr>
          <a:xfrm flipV="1">
            <a:off x="-350069" y="6078258"/>
            <a:ext cx="12596489" cy="1084537"/>
          </a:xfrm>
          <a:custGeom>
            <a:avLst/>
            <a:gdLst/>
            <a:ahLst/>
            <a:cxnLst/>
            <a:rect l="l" t="t" r="r" b="b"/>
            <a:pathLst>
              <a:path w="12596489" h="1084537">
                <a:moveTo>
                  <a:pt x="4452554" y="0"/>
                </a:moveTo>
                <a:lnTo>
                  <a:pt x="6969939" y="0"/>
                </a:lnTo>
                <a:lnTo>
                  <a:pt x="6969939" y="0"/>
                </a:lnTo>
                <a:lnTo>
                  <a:pt x="9836964" y="0"/>
                </a:lnTo>
                <a:lnTo>
                  <a:pt x="12596489" y="0"/>
                </a:lnTo>
                <a:lnTo>
                  <a:pt x="12596489" y="632082"/>
                </a:lnTo>
                <a:lnTo>
                  <a:pt x="10284637" y="632082"/>
                </a:lnTo>
                <a:lnTo>
                  <a:pt x="9836964" y="1084535"/>
                </a:lnTo>
                <a:lnTo>
                  <a:pt x="9836964" y="1084537"/>
                </a:lnTo>
                <a:lnTo>
                  <a:pt x="6969939" y="1084537"/>
                </a:lnTo>
                <a:lnTo>
                  <a:pt x="6641329" y="739851"/>
                </a:lnTo>
                <a:lnTo>
                  <a:pt x="4669651" y="739851"/>
                </a:lnTo>
                <a:lnTo>
                  <a:pt x="4452554" y="927275"/>
                </a:lnTo>
                <a:lnTo>
                  <a:pt x="4452554" y="927279"/>
                </a:lnTo>
                <a:lnTo>
                  <a:pt x="0" y="927279"/>
                </a:lnTo>
                <a:lnTo>
                  <a:pt x="0" y="0"/>
                </a:lnTo>
                <a:lnTo>
                  <a:pt x="4452554" y="0"/>
                </a:lnTo>
                <a:close/>
              </a:path>
            </a:pathLst>
          </a:custGeom>
          <a:solidFill>
            <a:schemeClr val="bg1"/>
          </a:solidFill>
          <a:ln>
            <a:solidFill>
              <a:srgbClr val="0871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1"/>
          <p:cNvSpPr/>
          <p:nvPr/>
        </p:nvSpPr>
        <p:spPr>
          <a:xfrm>
            <a:off x="-33802" y="5637469"/>
            <a:ext cx="12753052" cy="1412477"/>
          </a:xfrm>
          <a:custGeom>
            <a:avLst/>
            <a:gdLst/>
            <a:ahLst/>
            <a:cxnLst/>
            <a:rect l="l" t="t" r="r" b="b"/>
            <a:pathLst>
              <a:path w="12715875" h="1412477">
                <a:moveTo>
                  <a:pt x="5372100" y="0"/>
                </a:moveTo>
                <a:lnTo>
                  <a:pt x="5865807" y="501250"/>
                </a:lnTo>
                <a:lnTo>
                  <a:pt x="5865809" y="501250"/>
                </a:lnTo>
                <a:lnTo>
                  <a:pt x="6547553" y="1172912"/>
                </a:lnTo>
                <a:lnTo>
                  <a:pt x="8472512" y="1172912"/>
                </a:lnTo>
                <a:lnTo>
                  <a:pt x="8801101" y="856059"/>
                </a:lnTo>
                <a:lnTo>
                  <a:pt x="8801101" y="855682"/>
                </a:lnTo>
                <a:lnTo>
                  <a:pt x="12715875" y="855682"/>
                </a:lnTo>
                <a:lnTo>
                  <a:pt x="12715875" y="1241819"/>
                </a:lnTo>
                <a:lnTo>
                  <a:pt x="8801101" y="1241819"/>
                </a:lnTo>
                <a:lnTo>
                  <a:pt x="8801101" y="1241821"/>
                </a:lnTo>
                <a:lnTo>
                  <a:pt x="8401051" y="1241821"/>
                </a:lnTo>
                <a:lnTo>
                  <a:pt x="8401053" y="1241819"/>
                </a:lnTo>
                <a:lnTo>
                  <a:pt x="6617494" y="1241819"/>
                </a:lnTo>
                <a:lnTo>
                  <a:pt x="6515102" y="1241819"/>
                </a:lnTo>
                <a:lnTo>
                  <a:pt x="5865809" y="1241819"/>
                </a:lnTo>
                <a:lnTo>
                  <a:pt x="5865809" y="858437"/>
                </a:lnTo>
                <a:lnTo>
                  <a:pt x="5372101" y="858437"/>
                </a:lnTo>
                <a:lnTo>
                  <a:pt x="5372101" y="858440"/>
                </a:lnTo>
                <a:lnTo>
                  <a:pt x="5156199" y="858440"/>
                </a:lnTo>
                <a:lnTo>
                  <a:pt x="5156199" y="858442"/>
                </a:lnTo>
                <a:lnTo>
                  <a:pt x="5865808" y="858442"/>
                </a:lnTo>
                <a:lnTo>
                  <a:pt x="5865808" y="1241820"/>
                </a:lnTo>
                <a:lnTo>
                  <a:pt x="5156199" y="1241820"/>
                </a:lnTo>
                <a:lnTo>
                  <a:pt x="4729165" y="858440"/>
                </a:lnTo>
                <a:lnTo>
                  <a:pt x="2918257" y="858440"/>
                </a:lnTo>
                <a:lnTo>
                  <a:pt x="2366963" y="1412477"/>
                </a:lnTo>
                <a:lnTo>
                  <a:pt x="0" y="1412477"/>
                </a:lnTo>
                <a:lnTo>
                  <a:pt x="0" y="858442"/>
                </a:lnTo>
                <a:lnTo>
                  <a:pt x="2366963" y="858442"/>
                </a:lnTo>
                <a:lnTo>
                  <a:pt x="2366963" y="858440"/>
                </a:lnTo>
                <a:lnTo>
                  <a:pt x="0" y="858440"/>
                </a:lnTo>
                <a:lnTo>
                  <a:pt x="0" y="10716"/>
                </a:lnTo>
                <a:lnTo>
                  <a:pt x="5372100" y="10716"/>
                </a:lnTo>
                <a:close/>
              </a:path>
            </a:pathLst>
          </a:custGeom>
          <a:solidFill>
            <a:srgbClr val="0871B8">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2"/>
          <p:cNvSpPr/>
          <p:nvPr/>
        </p:nvSpPr>
        <p:spPr>
          <a:xfrm>
            <a:off x="-340206" y="5901987"/>
            <a:ext cx="12711112" cy="883443"/>
          </a:xfrm>
          <a:custGeom>
            <a:avLst/>
            <a:gdLst/>
            <a:ahLst/>
            <a:cxnLst/>
            <a:rect l="l" t="t" r="r" b="b"/>
            <a:pathLst>
              <a:path w="12711112" h="883443">
                <a:moveTo>
                  <a:pt x="2801936" y="99216"/>
                </a:moveTo>
                <a:lnTo>
                  <a:pt x="2801936" y="244793"/>
                </a:lnTo>
                <a:lnTo>
                  <a:pt x="2801938" y="244793"/>
                </a:lnTo>
                <a:lnTo>
                  <a:pt x="2801938" y="99218"/>
                </a:lnTo>
                <a:lnTo>
                  <a:pt x="3567115" y="99218"/>
                </a:lnTo>
                <a:lnTo>
                  <a:pt x="3567113" y="99216"/>
                </a:lnTo>
                <a:lnTo>
                  <a:pt x="4373563" y="99216"/>
                </a:lnTo>
                <a:lnTo>
                  <a:pt x="4373563" y="99218"/>
                </a:lnTo>
                <a:lnTo>
                  <a:pt x="4465637" y="99218"/>
                </a:lnTo>
                <a:lnTo>
                  <a:pt x="4465638" y="99218"/>
                </a:lnTo>
                <a:lnTo>
                  <a:pt x="4465638" y="99219"/>
                </a:lnTo>
                <a:lnTo>
                  <a:pt x="4921018" y="554138"/>
                </a:lnTo>
                <a:lnTo>
                  <a:pt x="7110410" y="554138"/>
                </a:lnTo>
                <a:lnTo>
                  <a:pt x="7110410" y="883443"/>
                </a:lnTo>
                <a:lnTo>
                  <a:pt x="5250656" y="883443"/>
                </a:lnTo>
                <a:lnTo>
                  <a:pt x="4465637" y="883443"/>
                </a:lnTo>
                <a:lnTo>
                  <a:pt x="4465637" y="883442"/>
                </a:lnTo>
                <a:lnTo>
                  <a:pt x="4373563" y="883442"/>
                </a:lnTo>
                <a:lnTo>
                  <a:pt x="4373563" y="883441"/>
                </a:lnTo>
                <a:lnTo>
                  <a:pt x="3763830" y="290512"/>
                </a:lnTo>
                <a:lnTo>
                  <a:pt x="2801938" y="290512"/>
                </a:lnTo>
                <a:lnTo>
                  <a:pt x="2801936" y="290512"/>
                </a:lnTo>
                <a:lnTo>
                  <a:pt x="2628899" y="290512"/>
                </a:lnTo>
                <a:lnTo>
                  <a:pt x="0" y="290512"/>
                </a:lnTo>
                <a:lnTo>
                  <a:pt x="0" y="244793"/>
                </a:lnTo>
                <a:lnTo>
                  <a:pt x="2670254" y="244793"/>
                </a:lnTo>
                <a:close/>
                <a:moveTo>
                  <a:pt x="10272710" y="0"/>
                </a:moveTo>
                <a:lnTo>
                  <a:pt x="10272710" y="1"/>
                </a:lnTo>
                <a:lnTo>
                  <a:pt x="12711112" y="1"/>
                </a:lnTo>
                <a:lnTo>
                  <a:pt x="12711112" y="599857"/>
                </a:lnTo>
                <a:lnTo>
                  <a:pt x="10272710" y="599857"/>
                </a:lnTo>
                <a:lnTo>
                  <a:pt x="10272710" y="599856"/>
                </a:lnTo>
                <a:lnTo>
                  <a:pt x="10039351" y="599856"/>
                </a:lnTo>
                <a:lnTo>
                  <a:pt x="9701209" y="599856"/>
                </a:lnTo>
                <a:lnTo>
                  <a:pt x="7401606" y="599856"/>
                </a:lnTo>
                <a:lnTo>
                  <a:pt x="7110411" y="883443"/>
                </a:lnTo>
                <a:lnTo>
                  <a:pt x="7110411" y="554138"/>
                </a:lnTo>
                <a:lnTo>
                  <a:pt x="7381874" y="554138"/>
                </a:lnTo>
                <a:lnTo>
                  <a:pt x="7381874" y="554137"/>
                </a:lnTo>
                <a:lnTo>
                  <a:pt x="9744767" y="554137"/>
                </a:lnTo>
                <a:close/>
              </a:path>
            </a:pathLst>
          </a:custGeom>
          <a:gradFill flip="none" rotWithShape="1">
            <a:gsLst>
              <a:gs pos="21000">
                <a:srgbClr val="1F1B4B">
                  <a:alpha val="76000"/>
                </a:srgbClr>
              </a:gs>
              <a:gs pos="100000">
                <a:srgbClr val="0871B8">
                  <a:alpha val="74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Rectangle 7"/>
          <p:cNvSpPr/>
          <p:nvPr/>
        </p:nvSpPr>
        <p:spPr>
          <a:xfrm>
            <a:off x="-370686" y="-357058"/>
            <a:ext cx="12596489" cy="1084537"/>
          </a:xfrm>
          <a:custGeom>
            <a:avLst/>
            <a:gdLst/>
            <a:ahLst/>
            <a:cxnLst/>
            <a:rect l="l" t="t" r="r" b="b"/>
            <a:pathLst>
              <a:path w="12596489" h="1084537">
                <a:moveTo>
                  <a:pt x="4452554" y="0"/>
                </a:moveTo>
                <a:lnTo>
                  <a:pt x="6969939" y="0"/>
                </a:lnTo>
                <a:lnTo>
                  <a:pt x="6969939" y="0"/>
                </a:lnTo>
                <a:lnTo>
                  <a:pt x="9836964" y="0"/>
                </a:lnTo>
                <a:lnTo>
                  <a:pt x="12596489" y="0"/>
                </a:lnTo>
                <a:lnTo>
                  <a:pt x="12596489" y="632082"/>
                </a:lnTo>
                <a:lnTo>
                  <a:pt x="10284637" y="632082"/>
                </a:lnTo>
                <a:lnTo>
                  <a:pt x="9836964" y="1084535"/>
                </a:lnTo>
                <a:lnTo>
                  <a:pt x="9836964" y="1084537"/>
                </a:lnTo>
                <a:lnTo>
                  <a:pt x="6969939" y="1084537"/>
                </a:lnTo>
                <a:lnTo>
                  <a:pt x="6641329" y="739851"/>
                </a:lnTo>
                <a:lnTo>
                  <a:pt x="4669651" y="739851"/>
                </a:lnTo>
                <a:lnTo>
                  <a:pt x="4452554" y="927275"/>
                </a:lnTo>
                <a:lnTo>
                  <a:pt x="4452554" y="927279"/>
                </a:lnTo>
                <a:lnTo>
                  <a:pt x="0" y="927279"/>
                </a:lnTo>
                <a:lnTo>
                  <a:pt x="0" y="0"/>
                </a:lnTo>
                <a:lnTo>
                  <a:pt x="4452554" y="0"/>
                </a:lnTo>
                <a:close/>
              </a:path>
            </a:pathLst>
          </a:cu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612313" y="198824"/>
            <a:ext cx="1385455" cy="42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p:cNvSpPr/>
          <p:nvPr/>
        </p:nvSpPr>
        <p:spPr>
          <a:xfrm flipH="1">
            <a:off x="6561026" y="4252735"/>
            <a:ext cx="5675086" cy="1001437"/>
          </a:xfrm>
          <a:custGeom>
            <a:avLst/>
            <a:gdLst>
              <a:gd name="connsiteX0" fmla="*/ 0 w 4535315"/>
              <a:gd name="connsiteY0" fmla="*/ 0 h 2131631"/>
              <a:gd name="connsiteX1" fmla="*/ 4535315 w 4535315"/>
              <a:gd name="connsiteY1" fmla="*/ 0 h 2131631"/>
              <a:gd name="connsiteX2" fmla="*/ 4535315 w 4535315"/>
              <a:gd name="connsiteY2" fmla="*/ 2131631 h 2131631"/>
              <a:gd name="connsiteX3" fmla="*/ 0 w 4535315"/>
              <a:gd name="connsiteY3" fmla="*/ 2131631 h 2131631"/>
              <a:gd name="connsiteX4" fmla="*/ 0 w 4535315"/>
              <a:gd name="connsiteY4" fmla="*/ 0 h 2131631"/>
              <a:gd name="connsiteX0" fmla="*/ 0 w 6402215"/>
              <a:gd name="connsiteY0" fmla="*/ 0 h 2131631"/>
              <a:gd name="connsiteX1" fmla="*/ 6402215 w 6402215"/>
              <a:gd name="connsiteY1" fmla="*/ 19050 h 2131631"/>
              <a:gd name="connsiteX2" fmla="*/ 4535315 w 6402215"/>
              <a:gd name="connsiteY2" fmla="*/ 2131631 h 2131631"/>
              <a:gd name="connsiteX3" fmla="*/ 0 w 6402215"/>
              <a:gd name="connsiteY3" fmla="*/ 2131631 h 2131631"/>
              <a:gd name="connsiteX4" fmla="*/ 0 w 6402215"/>
              <a:gd name="connsiteY4" fmla="*/ 0 h 2131631"/>
              <a:gd name="connsiteX0" fmla="*/ 0 w 6211715"/>
              <a:gd name="connsiteY0" fmla="*/ 0 h 2131631"/>
              <a:gd name="connsiteX1" fmla="*/ 6211715 w 6211715"/>
              <a:gd name="connsiteY1" fmla="*/ 41484 h 2131631"/>
              <a:gd name="connsiteX2" fmla="*/ 4535315 w 6211715"/>
              <a:gd name="connsiteY2" fmla="*/ 2131631 h 2131631"/>
              <a:gd name="connsiteX3" fmla="*/ 0 w 6211715"/>
              <a:gd name="connsiteY3" fmla="*/ 2131631 h 2131631"/>
              <a:gd name="connsiteX4" fmla="*/ 0 w 6211715"/>
              <a:gd name="connsiteY4" fmla="*/ 0 h 2131631"/>
              <a:gd name="connsiteX0" fmla="*/ 0 w 6230765"/>
              <a:gd name="connsiteY0" fmla="*/ 0 h 2131631"/>
              <a:gd name="connsiteX1" fmla="*/ 6230765 w 6230765"/>
              <a:gd name="connsiteY1" fmla="*/ 7833 h 2131631"/>
              <a:gd name="connsiteX2" fmla="*/ 4535315 w 6230765"/>
              <a:gd name="connsiteY2" fmla="*/ 2131631 h 2131631"/>
              <a:gd name="connsiteX3" fmla="*/ 0 w 6230765"/>
              <a:gd name="connsiteY3" fmla="*/ 2131631 h 2131631"/>
              <a:gd name="connsiteX4" fmla="*/ 0 w 6230765"/>
              <a:gd name="connsiteY4" fmla="*/ 0 h 2131631"/>
              <a:gd name="connsiteX0" fmla="*/ 0 w 5955924"/>
              <a:gd name="connsiteY0" fmla="*/ 10372 h 2142003"/>
              <a:gd name="connsiteX1" fmla="*/ 5955924 w 5955924"/>
              <a:gd name="connsiteY1" fmla="*/ 0 h 2142003"/>
              <a:gd name="connsiteX2" fmla="*/ 4535315 w 5955924"/>
              <a:gd name="connsiteY2" fmla="*/ 2142003 h 2142003"/>
              <a:gd name="connsiteX3" fmla="*/ 0 w 5955924"/>
              <a:gd name="connsiteY3" fmla="*/ 2142003 h 2142003"/>
              <a:gd name="connsiteX4" fmla="*/ 0 w 5955924"/>
              <a:gd name="connsiteY4" fmla="*/ 10372 h 2142003"/>
              <a:gd name="connsiteX0" fmla="*/ 0 w 5786269"/>
              <a:gd name="connsiteY0" fmla="*/ 10372 h 2142003"/>
              <a:gd name="connsiteX1" fmla="*/ 5786269 w 5786269"/>
              <a:gd name="connsiteY1" fmla="*/ 0 h 2142003"/>
              <a:gd name="connsiteX2" fmla="*/ 4535315 w 5786269"/>
              <a:gd name="connsiteY2" fmla="*/ 2142003 h 2142003"/>
              <a:gd name="connsiteX3" fmla="*/ 0 w 5786269"/>
              <a:gd name="connsiteY3" fmla="*/ 2142003 h 2142003"/>
              <a:gd name="connsiteX4" fmla="*/ 0 w 5786269"/>
              <a:gd name="connsiteY4" fmla="*/ 10372 h 2142003"/>
              <a:gd name="connsiteX0" fmla="*/ 0 w 5765062"/>
              <a:gd name="connsiteY0" fmla="*/ 1648 h 2133279"/>
              <a:gd name="connsiteX1" fmla="*/ 5765062 w 5765062"/>
              <a:gd name="connsiteY1" fmla="*/ 0 h 2133279"/>
              <a:gd name="connsiteX2" fmla="*/ 4535315 w 5765062"/>
              <a:gd name="connsiteY2" fmla="*/ 2133279 h 2133279"/>
              <a:gd name="connsiteX3" fmla="*/ 0 w 5765062"/>
              <a:gd name="connsiteY3" fmla="*/ 2133279 h 2133279"/>
              <a:gd name="connsiteX4" fmla="*/ 0 w 5765062"/>
              <a:gd name="connsiteY4" fmla="*/ 1648 h 2133279"/>
              <a:gd name="connsiteX0" fmla="*/ 0 w 6083165"/>
              <a:gd name="connsiteY0" fmla="*/ 24069 h 2155700"/>
              <a:gd name="connsiteX1" fmla="*/ 6083165 w 6083165"/>
              <a:gd name="connsiteY1" fmla="*/ 0 h 2155700"/>
              <a:gd name="connsiteX2" fmla="*/ 4535315 w 6083165"/>
              <a:gd name="connsiteY2" fmla="*/ 2155700 h 2155700"/>
              <a:gd name="connsiteX3" fmla="*/ 0 w 6083165"/>
              <a:gd name="connsiteY3" fmla="*/ 2155700 h 2155700"/>
              <a:gd name="connsiteX4" fmla="*/ 0 w 6083165"/>
              <a:gd name="connsiteY4" fmla="*/ 24069 h 2155700"/>
              <a:gd name="connsiteX0" fmla="*/ 0 w 6061036"/>
              <a:gd name="connsiteY0" fmla="*/ 24069 h 2155700"/>
              <a:gd name="connsiteX1" fmla="*/ 6061036 w 6061036"/>
              <a:gd name="connsiteY1" fmla="*/ 0 h 2155700"/>
              <a:gd name="connsiteX2" fmla="*/ 4535315 w 6061036"/>
              <a:gd name="connsiteY2" fmla="*/ 2155700 h 2155700"/>
              <a:gd name="connsiteX3" fmla="*/ 0 w 6061036"/>
              <a:gd name="connsiteY3" fmla="*/ 2155700 h 2155700"/>
              <a:gd name="connsiteX4" fmla="*/ 0 w 6061036"/>
              <a:gd name="connsiteY4" fmla="*/ 24069 h 2155700"/>
              <a:gd name="connsiteX0" fmla="*/ 0 w 6072100"/>
              <a:gd name="connsiteY0" fmla="*/ 0 h 2131631"/>
              <a:gd name="connsiteX1" fmla="*/ 6072100 w 6072100"/>
              <a:gd name="connsiteY1" fmla="*/ 7126 h 2131631"/>
              <a:gd name="connsiteX2" fmla="*/ 4535315 w 6072100"/>
              <a:gd name="connsiteY2" fmla="*/ 2131631 h 2131631"/>
              <a:gd name="connsiteX3" fmla="*/ 0 w 6072100"/>
              <a:gd name="connsiteY3" fmla="*/ 2131631 h 2131631"/>
              <a:gd name="connsiteX4" fmla="*/ 0 w 6072100"/>
              <a:gd name="connsiteY4" fmla="*/ 0 h 2131631"/>
              <a:gd name="connsiteX0" fmla="*/ 0 w 5677514"/>
              <a:gd name="connsiteY0" fmla="*/ 21373 h 2153004"/>
              <a:gd name="connsiteX1" fmla="*/ 5677514 w 5677514"/>
              <a:gd name="connsiteY1" fmla="*/ 0 h 2153004"/>
              <a:gd name="connsiteX2" fmla="*/ 4535315 w 5677514"/>
              <a:gd name="connsiteY2" fmla="*/ 2153004 h 2153004"/>
              <a:gd name="connsiteX3" fmla="*/ 0 w 5677514"/>
              <a:gd name="connsiteY3" fmla="*/ 2153004 h 2153004"/>
              <a:gd name="connsiteX4" fmla="*/ 0 w 5677514"/>
              <a:gd name="connsiteY4" fmla="*/ 21373 h 2153004"/>
              <a:gd name="connsiteX0" fmla="*/ 0 w 5475262"/>
              <a:gd name="connsiteY0" fmla="*/ 21373 h 2153004"/>
              <a:gd name="connsiteX1" fmla="*/ 5475262 w 5475262"/>
              <a:gd name="connsiteY1" fmla="*/ 0 h 2153004"/>
              <a:gd name="connsiteX2" fmla="*/ 4535315 w 5475262"/>
              <a:gd name="connsiteY2" fmla="*/ 2153004 h 2153004"/>
              <a:gd name="connsiteX3" fmla="*/ 0 w 5475262"/>
              <a:gd name="connsiteY3" fmla="*/ 2153004 h 2153004"/>
              <a:gd name="connsiteX4" fmla="*/ 0 w 5475262"/>
              <a:gd name="connsiteY4" fmla="*/ 21373 h 215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262" h="2153004">
                <a:moveTo>
                  <a:pt x="0" y="21373"/>
                </a:moveTo>
                <a:lnTo>
                  <a:pt x="5475262" y="0"/>
                </a:lnTo>
                <a:lnTo>
                  <a:pt x="4535315" y="2153004"/>
                </a:lnTo>
                <a:lnTo>
                  <a:pt x="0" y="2153004"/>
                </a:lnTo>
                <a:lnTo>
                  <a:pt x="0" y="21373"/>
                </a:lnTo>
                <a:close/>
              </a:path>
            </a:pathLst>
          </a:custGeom>
          <a:solidFill>
            <a:srgbClr val="0871B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2" name="TextBox 11"/>
          <p:cNvSpPr txBox="1"/>
          <p:nvPr/>
        </p:nvSpPr>
        <p:spPr>
          <a:xfrm>
            <a:off x="6938398" y="4398588"/>
            <a:ext cx="5089369" cy="733534"/>
          </a:xfrm>
          <a:prstGeom prst="rect">
            <a:avLst/>
          </a:prstGeom>
          <a:noFill/>
        </p:spPr>
        <p:txBody>
          <a:bodyPr wrap="square" rtlCol="0">
            <a:spAutoFit/>
          </a:bodyPr>
          <a:lstStyle/>
          <a:p>
            <a:pPr algn="r">
              <a:lnSpc>
                <a:spcPts val="2500"/>
              </a:lnSpc>
            </a:pPr>
            <a:r>
              <a:rPr lang="en-GB" sz="2800" b="1" cap="all" spc="-100" dirty="0">
                <a:solidFill>
                  <a:schemeClr val="bg1"/>
                </a:solidFill>
                <a:latin typeface="Arial" panose="020B0604020202020204" pitchFamily="34" charset="0"/>
                <a:cs typeface="Arial" panose="020B0604020202020204" pitchFamily="34" charset="0"/>
              </a:rPr>
              <a:t>12</a:t>
            </a:r>
            <a:r>
              <a:rPr lang="en-GB" sz="2800" cap="all" spc="-100" dirty="0">
                <a:solidFill>
                  <a:schemeClr val="bg1"/>
                </a:solidFill>
                <a:latin typeface="Arial" panose="020B0604020202020204" pitchFamily="34" charset="0"/>
                <a:cs typeface="Arial" panose="020B0604020202020204" pitchFamily="34" charset="0"/>
              </a:rPr>
              <a:t> </a:t>
            </a:r>
            <a:r>
              <a:rPr lang="en-GB" sz="2800" cap="all" spc="-100" dirty="0" err="1">
                <a:solidFill>
                  <a:schemeClr val="bg1"/>
                </a:solidFill>
                <a:latin typeface="Arial" panose="020B0604020202020204" pitchFamily="34" charset="0"/>
                <a:cs typeface="Arial" panose="020B0604020202020204" pitchFamily="34" charset="0"/>
              </a:rPr>
              <a:t>STS</a:t>
            </a:r>
            <a:r>
              <a:rPr lang="en-GB" sz="2800" cap="all" spc="-100" dirty="0">
                <a:solidFill>
                  <a:schemeClr val="bg1"/>
                </a:solidFill>
                <a:latin typeface="Arial" panose="020B0604020202020204" pitchFamily="34" charset="0"/>
                <a:cs typeface="Arial" panose="020B0604020202020204" pitchFamily="34" charset="0"/>
              </a:rPr>
              <a:t> CRANES AND </a:t>
            </a:r>
            <a:r>
              <a:rPr lang="en-GB" sz="2800" b="1" cap="all" spc="-100" dirty="0">
                <a:solidFill>
                  <a:schemeClr val="bg1"/>
                </a:solidFill>
                <a:latin typeface="Arial" panose="020B0604020202020204" pitchFamily="34" charset="0"/>
                <a:cs typeface="Arial" panose="020B0604020202020204" pitchFamily="34" charset="0"/>
              </a:rPr>
              <a:t>52</a:t>
            </a:r>
            <a:r>
              <a:rPr lang="en-GB" sz="2800" cap="all" spc="-100" dirty="0">
                <a:solidFill>
                  <a:schemeClr val="bg1"/>
                </a:solidFill>
                <a:latin typeface="Arial" panose="020B0604020202020204" pitchFamily="34" charset="0"/>
                <a:cs typeface="Arial" panose="020B0604020202020204" pitchFamily="34" charset="0"/>
              </a:rPr>
              <a:t> </a:t>
            </a:r>
            <a:r>
              <a:rPr lang="en-GB" sz="2800" cap="all" spc="-100" dirty="0" err="1">
                <a:solidFill>
                  <a:schemeClr val="bg1"/>
                </a:solidFill>
                <a:latin typeface="Arial" panose="020B0604020202020204" pitchFamily="34" charset="0"/>
                <a:cs typeface="Arial" panose="020B0604020202020204" pitchFamily="34" charset="0"/>
              </a:rPr>
              <a:t>ASCS</a:t>
            </a:r>
            <a:r>
              <a:rPr lang="en-GB" sz="2800" cap="all" spc="-100" dirty="0">
                <a:solidFill>
                  <a:schemeClr val="bg1"/>
                </a:solidFill>
                <a:latin typeface="Arial" panose="020B0604020202020204" pitchFamily="34" charset="0"/>
                <a:cs typeface="Arial" panose="020B0604020202020204" pitchFamily="34" charset="0"/>
              </a:rPr>
              <a:t> </a:t>
            </a:r>
          </a:p>
          <a:p>
            <a:pPr algn="r">
              <a:lnSpc>
                <a:spcPts val="2500"/>
              </a:lnSpc>
            </a:pPr>
            <a:r>
              <a:rPr lang="en-GB" sz="2800" cap="all" spc="-100" dirty="0">
                <a:solidFill>
                  <a:schemeClr val="bg1"/>
                </a:solidFill>
                <a:latin typeface="Arial" panose="020B0604020202020204" pitchFamily="34" charset="0"/>
                <a:cs typeface="Arial" panose="020B0604020202020204" pitchFamily="34" charset="0"/>
              </a:rPr>
              <a:t>+ 2.5 Million </a:t>
            </a:r>
            <a:r>
              <a:rPr lang="en-GB" sz="2800" cap="all" spc="-100" dirty="0" err="1">
                <a:solidFill>
                  <a:schemeClr val="bg1"/>
                </a:solidFill>
                <a:latin typeface="Arial" panose="020B0604020202020204" pitchFamily="34" charset="0"/>
                <a:cs typeface="Arial" panose="020B0604020202020204" pitchFamily="34" charset="0"/>
              </a:rPr>
              <a:t>TEU</a:t>
            </a:r>
            <a:r>
              <a:rPr lang="en-GB" sz="2800" cap="all" spc="-100" dirty="0">
                <a:solidFill>
                  <a:schemeClr val="bg1"/>
                </a:solidFill>
                <a:latin typeface="Arial" panose="020B0604020202020204" pitchFamily="34" charset="0"/>
                <a:cs typeface="Arial" panose="020B0604020202020204" pitchFamily="34" charset="0"/>
              </a:rPr>
              <a:t> CAPACITY</a:t>
            </a:r>
            <a:endParaRPr lang="en-US" sz="2800" cap="all" spc="-100" dirty="0">
              <a:solidFill>
                <a:schemeClr val="bg1"/>
              </a:solidFill>
              <a:latin typeface="Arial" panose="020B0604020202020204" pitchFamily="34" charset="0"/>
              <a:cs typeface="Arial" panose="020B0604020202020204" pitchFamily="34" charset="0"/>
            </a:endParaRPr>
          </a:p>
        </p:txBody>
      </p:sp>
      <p:grpSp>
        <p:nvGrpSpPr>
          <p:cNvPr id="16" name="Group 15"/>
          <p:cNvGrpSpPr/>
          <p:nvPr/>
        </p:nvGrpSpPr>
        <p:grpSpPr>
          <a:xfrm>
            <a:off x="1882140" y="2362200"/>
            <a:ext cx="3735204" cy="1216025"/>
            <a:chOff x="524176" y="2466520"/>
            <a:chExt cx="3543768" cy="1121230"/>
          </a:xfrm>
          <a:solidFill>
            <a:srgbClr val="00B0F0">
              <a:alpha val="30000"/>
            </a:srgbClr>
          </a:solidFill>
        </p:grpSpPr>
        <p:sp>
          <p:nvSpPr>
            <p:cNvPr id="15" name="Freeform 14"/>
            <p:cNvSpPr>
              <a:spLocks noChangeArrowheads="1"/>
            </p:cNvSpPr>
            <p:nvPr/>
          </p:nvSpPr>
          <p:spPr bwMode="auto">
            <a:xfrm>
              <a:off x="524179" y="2466520"/>
              <a:ext cx="3543763" cy="1034488"/>
            </a:xfrm>
            <a:custGeom>
              <a:avLst/>
              <a:gdLst>
                <a:gd name="T0" fmla="*/ 0 w 1803400"/>
                <a:gd name="T1" fmla="*/ 165100 h 558800"/>
                <a:gd name="T2" fmla="*/ 730250 w 1803400"/>
                <a:gd name="T3" fmla="*/ 558800 h 558800"/>
                <a:gd name="T4" fmla="*/ 1803400 w 1803400"/>
                <a:gd name="T5" fmla="*/ 342900 h 558800"/>
                <a:gd name="T6" fmla="*/ 717550 w 1803400"/>
                <a:gd name="T7" fmla="*/ 0 h 558800"/>
                <a:gd name="T8" fmla="*/ 0 w 1803400"/>
                <a:gd name="T9" fmla="*/ 165100 h 558800"/>
                <a:gd name="T10" fmla="*/ 0 60000 65536"/>
                <a:gd name="T11" fmla="*/ 0 60000 65536"/>
                <a:gd name="T12" fmla="*/ 0 60000 65536"/>
                <a:gd name="T13" fmla="*/ 0 60000 65536"/>
                <a:gd name="T14" fmla="*/ 0 60000 65536"/>
                <a:gd name="T15" fmla="*/ 0 w 1803400"/>
                <a:gd name="T16" fmla="*/ 0 h 558800"/>
                <a:gd name="T17" fmla="*/ 1803400 w 1803400"/>
                <a:gd name="T18" fmla="*/ 558800 h 558800"/>
                <a:gd name="connsiteX0" fmla="*/ 0 w 1803400"/>
                <a:gd name="connsiteY0" fmla="*/ 183858 h 577558"/>
                <a:gd name="connsiteX1" fmla="*/ 730250 w 1803400"/>
                <a:gd name="connsiteY1" fmla="*/ 577558 h 577558"/>
                <a:gd name="connsiteX2" fmla="*/ 1803400 w 1803400"/>
                <a:gd name="connsiteY2" fmla="*/ 361658 h 577558"/>
                <a:gd name="connsiteX3" fmla="*/ 738425 w 1803400"/>
                <a:gd name="connsiteY3" fmla="*/ 0 h 577558"/>
                <a:gd name="connsiteX4" fmla="*/ 0 w 1803400"/>
                <a:gd name="connsiteY4" fmla="*/ 183858 h 577558"/>
                <a:gd name="connsiteX0" fmla="*/ 0 w 1803400"/>
                <a:gd name="connsiteY0" fmla="*/ 172134 h 565834"/>
                <a:gd name="connsiteX1" fmla="*/ 730250 w 1803400"/>
                <a:gd name="connsiteY1" fmla="*/ 565834 h 565834"/>
                <a:gd name="connsiteX2" fmla="*/ 1803400 w 1803400"/>
                <a:gd name="connsiteY2" fmla="*/ 349934 h 565834"/>
                <a:gd name="connsiteX3" fmla="*/ 757213 w 1803400"/>
                <a:gd name="connsiteY3" fmla="*/ 0 h 565834"/>
                <a:gd name="connsiteX4" fmla="*/ 0 w 1803400"/>
                <a:gd name="connsiteY4" fmla="*/ 172134 h 565834"/>
                <a:gd name="connsiteX0" fmla="*/ 0 w 1803400"/>
                <a:gd name="connsiteY0" fmla="*/ 169789 h 563489"/>
                <a:gd name="connsiteX1" fmla="*/ 730250 w 1803400"/>
                <a:gd name="connsiteY1" fmla="*/ 563489 h 563489"/>
                <a:gd name="connsiteX2" fmla="*/ 1803400 w 1803400"/>
                <a:gd name="connsiteY2" fmla="*/ 347589 h 563489"/>
                <a:gd name="connsiteX3" fmla="*/ 767651 w 1803400"/>
                <a:gd name="connsiteY3" fmla="*/ 0 h 563489"/>
                <a:gd name="connsiteX4" fmla="*/ 0 w 1803400"/>
                <a:gd name="connsiteY4" fmla="*/ 169789 h 563489"/>
                <a:gd name="connsiteX0" fmla="*/ 0 w 1815925"/>
                <a:gd name="connsiteY0" fmla="*/ 165100 h 563489"/>
                <a:gd name="connsiteX1" fmla="*/ 742775 w 1815925"/>
                <a:gd name="connsiteY1" fmla="*/ 563489 h 563489"/>
                <a:gd name="connsiteX2" fmla="*/ 1815925 w 1815925"/>
                <a:gd name="connsiteY2" fmla="*/ 347589 h 563489"/>
                <a:gd name="connsiteX3" fmla="*/ 780176 w 1815925"/>
                <a:gd name="connsiteY3" fmla="*/ 0 h 563489"/>
                <a:gd name="connsiteX4" fmla="*/ 0 w 1815925"/>
                <a:gd name="connsiteY4" fmla="*/ 165100 h 563489"/>
                <a:gd name="connsiteX0" fmla="*/ 0 w 1823754"/>
                <a:gd name="connsiteY0" fmla="*/ 156307 h 563489"/>
                <a:gd name="connsiteX1" fmla="*/ 750604 w 1823754"/>
                <a:gd name="connsiteY1" fmla="*/ 563489 h 563489"/>
                <a:gd name="connsiteX2" fmla="*/ 1823754 w 1823754"/>
                <a:gd name="connsiteY2" fmla="*/ 347589 h 563489"/>
                <a:gd name="connsiteX3" fmla="*/ 788005 w 1823754"/>
                <a:gd name="connsiteY3" fmla="*/ 0 h 563489"/>
                <a:gd name="connsiteX4" fmla="*/ 0 w 1823754"/>
                <a:gd name="connsiteY4" fmla="*/ 156307 h 563489"/>
                <a:gd name="connsiteX0" fmla="*/ 0 w 1823754"/>
                <a:gd name="connsiteY0" fmla="*/ 279404 h 686586"/>
                <a:gd name="connsiteX1" fmla="*/ 750604 w 1823754"/>
                <a:gd name="connsiteY1" fmla="*/ 686586 h 686586"/>
                <a:gd name="connsiteX2" fmla="*/ 1823754 w 1823754"/>
                <a:gd name="connsiteY2" fmla="*/ 470686 h 686586"/>
                <a:gd name="connsiteX3" fmla="*/ 496796 w 1823754"/>
                <a:gd name="connsiteY3" fmla="*/ 0 h 686586"/>
                <a:gd name="connsiteX4" fmla="*/ 0 w 1823754"/>
                <a:gd name="connsiteY4" fmla="*/ 279404 h 686586"/>
                <a:gd name="connsiteX0" fmla="*/ 0 w 2102438"/>
                <a:gd name="connsiteY0" fmla="*/ 124652 h 686586"/>
                <a:gd name="connsiteX1" fmla="*/ 1029288 w 2102438"/>
                <a:gd name="connsiteY1" fmla="*/ 686586 h 686586"/>
                <a:gd name="connsiteX2" fmla="*/ 2102438 w 2102438"/>
                <a:gd name="connsiteY2" fmla="*/ 470686 h 686586"/>
                <a:gd name="connsiteX3" fmla="*/ 775480 w 2102438"/>
                <a:gd name="connsiteY3" fmla="*/ 0 h 686586"/>
                <a:gd name="connsiteX4" fmla="*/ 0 w 2102438"/>
                <a:gd name="connsiteY4" fmla="*/ 124652 h 686586"/>
                <a:gd name="connsiteX0" fmla="*/ 0 w 2102438"/>
                <a:gd name="connsiteY0" fmla="*/ 202028 h 763962"/>
                <a:gd name="connsiteX1" fmla="*/ 1029288 w 2102438"/>
                <a:gd name="connsiteY1" fmla="*/ 763962 h 763962"/>
                <a:gd name="connsiteX2" fmla="*/ 2102438 w 2102438"/>
                <a:gd name="connsiteY2" fmla="*/ 548062 h 763962"/>
                <a:gd name="connsiteX3" fmla="*/ 568816 w 2102438"/>
                <a:gd name="connsiteY3" fmla="*/ 0 h 763962"/>
                <a:gd name="connsiteX4" fmla="*/ 0 w 2102438"/>
                <a:gd name="connsiteY4" fmla="*/ 202028 h 763962"/>
                <a:gd name="connsiteX0" fmla="*/ 0 w 2277790"/>
                <a:gd name="connsiteY0" fmla="*/ 103550 h 763962"/>
                <a:gd name="connsiteX1" fmla="*/ 1204640 w 2277790"/>
                <a:gd name="connsiteY1" fmla="*/ 763962 h 763962"/>
                <a:gd name="connsiteX2" fmla="*/ 2277790 w 2277790"/>
                <a:gd name="connsiteY2" fmla="*/ 548062 h 763962"/>
                <a:gd name="connsiteX3" fmla="*/ 744168 w 2277790"/>
                <a:gd name="connsiteY3" fmla="*/ 0 h 763962"/>
                <a:gd name="connsiteX4" fmla="*/ 0 w 2277790"/>
                <a:gd name="connsiteY4" fmla="*/ 103550 h 763962"/>
                <a:gd name="connsiteX0" fmla="*/ 0 w 2284053"/>
                <a:gd name="connsiteY0" fmla="*/ 108239 h 763962"/>
                <a:gd name="connsiteX1" fmla="*/ 1210903 w 2284053"/>
                <a:gd name="connsiteY1" fmla="*/ 763962 h 763962"/>
                <a:gd name="connsiteX2" fmla="*/ 2284053 w 2284053"/>
                <a:gd name="connsiteY2" fmla="*/ 548062 h 763962"/>
                <a:gd name="connsiteX3" fmla="*/ 750431 w 2284053"/>
                <a:gd name="connsiteY3" fmla="*/ 0 h 763962"/>
                <a:gd name="connsiteX4" fmla="*/ 0 w 2284053"/>
                <a:gd name="connsiteY4" fmla="*/ 108239 h 763962"/>
                <a:gd name="connsiteX0" fmla="*/ 0 w 2329978"/>
                <a:gd name="connsiteY0" fmla="*/ 117618 h 763962"/>
                <a:gd name="connsiteX1" fmla="*/ 1256828 w 2329978"/>
                <a:gd name="connsiteY1" fmla="*/ 763962 h 763962"/>
                <a:gd name="connsiteX2" fmla="*/ 2329978 w 2329978"/>
                <a:gd name="connsiteY2" fmla="*/ 548062 h 763962"/>
                <a:gd name="connsiteX3" fmla="*/ 796356 w 2329978"/>
                <a:gd name="connsiteY3" fmla="*/ 0 h 763962"/>
                <a:gd name="connsiteX4" fmla="*/ 0 w 2329978"/>
                <a:gd name="connsiteY4" fmla="*/ 117618 h 76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978" h="763962">
                  <a:moveTo>
                    <a:pt x="0" y="117618"/>
                  </a:moveTo>
                  <a:lnTo>
                    <a:pt x="1256828" y="763962"/>
                  </a:lnTo>
                  <a:lnTo>
                    <a:pt x="2329978" y="548062"/>
                  </a:lnTo>
                  <a:lnTo>
                    <a:pt x="796356" y="0"/>
                  </a:lnTo>
                  <a:lnTo>
                    <a:pt x="0" y="117618"/>
                  </a:lnTo>
                  <a:close/>
                </a:path>
              </a:pathLst>
            </a:custGeom>
            <a:grpFill/>
            <a:ln w="6350">
              <a:solidFill>
                <a:schemeClr val="bg1"/>
              </a:solidFill>
              <a:miter lim="800000"/>
              <a:headEnd/>
              <a:tailEnd/>
            </a:ln>
            <a:effectLst>
              <a:outerShdw blurRad="40000" dist="23000" dir="5400000" rotWithShape="0">
                <a:srgbClr val="808080">
                  <a:alpha val="34999"/>
                </a:srgbClr>
              </a:outerShdw>
            </a:effectLst>
            <a:extLst/>
          </p:spPr>
          <p:txBody>
            <a:bodyPr anchor="ctr"/>
            <a:lstStyle/>
            <a:p>
              <a:pPr algn="ctr"/>
              <a:endParaRPr lang="en-US">
                <a:solidFill>
                  <a:srgbClr val="FFFFFF"/>
                </a:solidFill>
                <a:latin typeface="Calibri" charset="0"/>
                <a:ea typeface="ＭＳ Ｐゴシック" charset="-128"/>
              </a:endParaRPr>
            </a:p>
          </p:txBody>
        </p:sp>
        <p:sp>
          <p:nvSpPr>
            <p:cNvPr id="3" name="Rectangle 2"/>
            <p:cNvSpPr/>
            <p:nvPr/>
          </p:nvSpPr>
          <p:spPr>
            <a:xfrm>
              <a:off x="2438400" y="3208908"/>
              <a:ext cx="1629544" cy="378842"/>
            </a:xfrm>
            <a:custGeom>
              <a:avLst/>
              <a:gdLst>
                <a:gd name="connsiteX0" fmla="*/ 0 w 1610493"/>
                <a:gd name="connsiteY0" fmla="*/ 0 h 86742"/>
                <a:gd name="connsiteX1" fmla="*/ 1610493 w 1610493"/>
                <a:gd name="connsiteY1" fmla="*/ 0 h 86742"/>
                <a:gd name="connsiteX2" fmla="*/ 1610493 w 1610493"/>
                <a:gd name="connsiteY2" fmla="*/ 86742 h 86742"/>
                <a:gd name="connsiteX3" fmla="*/ 0 w 1610493"/>
                <a:gd name="connsiteY3" fmla="*/ 86742 h 86742"/>
                <a:gd name="connsiteX4" fmla="*/ 0 w 1610493"/>
                <a:gd name="connsiteY4" fmla="*/ 0 h 86742"/>
                <a:gd name="connsiteX0" fmla="*/ 0 w 1610493"/>
                <a:gd name="connsiteY0" fmla="*/ 292100 h 378842"/>
                <a:gd name="connsiteX1" fmla="*/ 1578743 w 1610493"/>
                <a:gd name="connsiteY1" fmla="*/ 0 h 378842"/>
                <a:gd name="connsiteX2" fmla="*/ 1610493 w 1610493"/>
                <a:gd name="connsiteY2" fmla="*/ 378842 h 378842"/>
                <a:gd name="connsiteX3" fmla="*/ 0 w 1610493"/>
                <a:gd name="connsiteY3" fmla="*/ 378842 h 378842"/>
                <a:gd name="connsiteX4" fmla="*/ 0 w 1610493"/>
                <a:gd name="connsiteY4" fmla="*/ 292100 h 378842"/>
                <a:gd name="connsiteX0" fmla="*/ 0 w 1578743"/>
                <a:gd name="connsiteY0" fmla="*/ 292100 h 378842"/>
                <a:gd name="connsiteX1" fmla="*/ 1578743 w 1578743"/>
                <a:gd name="connsiteY1" fmla="*/ 0 h 378842"/>
                <a:gd name="connsiteX2" fmla="*/ 1572393 w 1578743"/>
                <a:gd name="connsiteY2" fmla="*/ 80392 h 378842"/>
                <a:gd name="connsiteX3" fmla="*/ 0 w 1578743"/>
                <a:gd name="connsiteY3" fmla="*/ 378842 h 378842"/>
                <a:gd name="connsiteX4" fmla="*/ 0 w 1578743"/>
                <a:gd name="connsiteY4" fmla="*/ 292100 h 378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3" h="378842">
                  <a:moveTo>
                    <a:pt x="0" y="292100"/>
                  </a:moveTo>
                  <a:lnTo>
                    <a:pt x="1578743" y="0"/>
                  </a:lnTo>
                  <a:lnTo>
                    <a:pt x="1572393" y="80392"/>
                  </a:lnTo>
                  <a:lnTo>
                    <a:pt x="0" y="378842"/>
                  </a:lnTo>
                  <a:lnTo>
                    <a:pt x="0" y="292100"/>
                  </a:lnTo>
                  <a:close/>
                </a:path>
              </a:pathLst>
            </a:custGeom>
            <a:grpFill/>
            <a:ln w="6350">
              <a:solidFill>
                <a:schemeClr val="bg1"/>
              </a:solidFill>
              <a:miter lim="800000"/>
              <a:headEnd/>
              <a:tailEnd/>
            </a:ln>
            <a:effectLst>
              <a:outerShdw blurRad="40000" dist="23000" dir="5400000" rotWithShape="0">
                <a:srgbClr val="808080">
                  <a:alpha val="34999"/>
                </a:srgbClr>
              </a:outerShdw>
            </a:effectLst>
          </p:spPr>
          <p:txBody>
            <a:bodyPr anchor="ctr"/>
            <a:lstStyle/>
            <a:p>
              <a:pPr algn="ctr"/>
              <a:endParaRPr lang="en-GB">
                <a:solidFill>
                  <a:srgbClr val="FFFFFF"/>
                </a:solidFill>
                <a:latin typeface="Calibri" charset="0"/>
                <a:ea typeface="ＭＳ Ｐゴシック" charset="-128"/>
              </a:endParaRPr>
            </a:p>
          </p:txBody>
        </p:sp>
        <p:sp>
          <p:nvSpPr>
            <p:cNvPr id="4" name="Rectangle 3"/>
            <p:cNvSpPr/>
            <p:nvPr/>
          </p:nvSpPr>
          <p:spPr>
            <a:xfrm>
              <a:off x="524176" y="2628107"/>
              <a:ext cx="1914222" cy="957262"/>
            </a:xfrm>
            <a:custGeom>
              <a:avLst/>
              <a:gdLst>
                <a:gd name="connsiteX0" fmla="*/ 0 w 1132376"/>
                <a:gd name="connsiteY0" fmla="*/ 0 h 609600"/>
                <a:gd name="connsiteX1" fmla="*/ 1132376 w 1132376"/>
                <a:gd name="connsiteY1" fmla="*/ 0 h 609600"/>
                <a:gd name="connsiteX2" fmla="*/ 1132376 w 1132376"/>
                <a:gd name="connsiteY2" fmla="*/ 609600 h 609600"/>
                <a:gd name="connsiteX3" fmla="*/ 0 w 1132376"/>
                <a:gd name="connsiteY3" fmla="*/ 609600 h 609600"/>
                <a:gd name="connsiteX4" fmla="*/ 0 w 1132376"/>
                <a:gd name="connsiteY4" fmla="*/ 0 h 609600"/>
                <a:gd name="connsiteX0" fmla="*/ 0 w 1132376"/>
                <a:gd name="connsiteY0" fmla="*/ 0 h 609600"/>
                <a:gd name="connsiteX1" fmla="*/ 1126026 w 1132376"/>
                <a:gd name="connsiteY1" fmla="*/ 514350 h 609600"/>
                <a:gd name="connsiteX2" fmla="*/ 1132376 w 1132376"/>
                <a:gd name="connsiteY2" fmla="*/ 609600 h 609600"/>
                <a:gd name="connsiteX3" fmla="*/ 0 w 1132376"/>
                <a:gd name="connsiteY3" fmla="*/ 609600 h 609600"/>
                <a:gd name="connsiteX4" fmla="*/ 0 w 1132376"/>
                <a:gd name="connsiteY4" fmla="*/ 0 h 609600"/>
                <a:gd name="connsiteX0" fmla="*/ 0 w 1132376"/>
                <a:gd name="connsiteY0" fmla="*/ 0 h 609600"/>
                <a:gd name="connsiteX1" fmla="*/ 1126026 w 1132376"/>
                <a:gd name="connsiteY1" fmla="*/ 514350 h 609600"/>
                <a:gd name="connsiteX2" fmla="*/ 1132376 w 1132376"/>
                <a:gd name="connsiteY2" fmla="*/ 609600 h 609600"/>
                <a:gd name="connsiteX3" fmla="*/ 12700 w 1132376"/>
                <a:gd name="connsiteY3" fmla="*/ 88900 h 609600"/>
                <a:gd name="connsiteX4" fmla="*/ 0 w 1132376"/>
                <a:gd name="connsiteY4" fmla="*/ 0 h 609600"/>
                <a:gd name="connsiteX0" fmla="*/ 0 w 1129995"/>
                <a:gd name="connsiteY0" fmla="*/ 0 h 621506"/>
                <a:gd name="connsiteX1" fmla="*/ 1123645 w 1129995"/>
                <a:gd name="connsiteY1" fmla="*/ 526256 h 621506"/>
                <a:gd name="connsiteX2" fmla="*/ 1129995 w 1129995"/>
                <a:gd name="connsiteY2" fmla="*/ 621506 h 621506"/>
                <a:gd name="connsiteX3" fmla="*/ 10319 w 1129995"/>
                <a:gd name="connsiteY3" fmla="*/ 100806 h 621506"/>
                <a:gd name="connsiteX4" fmla="*/ 0 w 1129995"/>
                <a:gd name="connsiteY4" fmla="*/ 0 h 621506"/>
                <a:gd name="connsiteX0" fmla="*/ 3968 w 1133963"/>
                <a:gd name="connsiteY0" fmla="*/ 0 h 621506"/>
                <a:gd name="connsiteX1" fmla="*/ 1127613 w 1133963"/>
                <a:gd name="connsiteY1" fmla="*/ 526256 h 621506"/>
                <a:gd name="connsiteX2" fmla="*/ 1133963 w 1133963"/>
                <a:gd name="connsiteY2" fmla="*/ 621506 h 621506"/>
                <a:gd name="connsiteX3" fmla="*/ 0 w 1133963"/>
                <a:gd name="connsiteY3" fmla="*/ 81756 h 621506"/>
                <a:gd name="connsiteX4" fmla="*/ 3968 w 1133963"/>
                <a:gd name="connsiteY4" fmla="*/ 0 h 621506"/>
                <a:gd name="connsiteX0" fmla="*/ 0 w 1129995"/>
                <a:gd name="connsiteY0" fmla="*/ 0 h 621506"/>
                <a:gd name="connsiteX1" fmla="*/ 1123645 w 1129995"/>
                <a:gd name="connsiteY1" fmla="*/ 526256 h 621506"/>
                <a:gd name="connsiteX2" fmla="*/ 1129995 w 1129995"/>
                <a:gd name="connsiteY2" fmla="*/ 621506 h 621506"/>
                <a:gd name="connsiteX3" fmla="*/ 3175 w 1129995"/>
                <a:gd name="connsiteY3" fmla="*/ 84137 h 621506"/>
                <a:gd name="connsiteX4" fmla="*/ 0 w 1129995"/>
                <a:gd name="connsiteY4" fmla="*/ 0 h 621506"/>
                <a:gd name="connsiteX0" fmla="*/ 0 w 1129995"/>
                <a:gd name="connsiteY0" fmla="*/ 0 h 621506"/>
                <a:gd name="connsiteX1" fmla="*/ 1109357 w 1129995"/>
                <a:gd name="connsiteY1" fmla="*/ 533399 h 621506"/>
                <a:gd name="connsiteX2" fmla="*/ 1129995 w 1129995"/>
                <a:gd name="connsiteY2" fmla="*/ 621506 h 621506"/>
                <a:gd name="connsiteX3" fmla="*/ 3175 w 1129995"/>
                <a:gd name="connsiteY3" fmla="*/ 84137 h 621506"/>
                <a:gd name="connsiteX4" fmla="*/ 0 w 1129995"/>
                <a:gd name="connsiteY4" fmla="*/ 0 h 621506"/>
                <a:gd name="connsiteX0" fmla="*/ 0 w 1115707"/>
                <a:gd name="connsiteY0" fmla="*/ 0 h 611981"/>
                <a:gd name="connsiteX1" fmla="*/ 1109357 w 1115707"/>
                <a:gd name="connsiteY1" fmla="*/ 533399 h 611981"/>
                <a:gd name="connsiteX2" fmla="*/ 1115707 w 1115707"/>
                <a:gd name="connsiteY2" fmla="*/ 611981 h 611981"/>
                <a:gd name="connsiteX3" fmla="*/ 3175 w 1115707"/>
                <a:gd name="connsiteY3" fmla="*/ 84137 h 611981"/>
                <a:gd name="connsiteX4" fmla="*/ 0 w 1115707"/>
                <a:gd name="connsiteY4" fmla="*/ 0 h 611981"/>
                <a:gd name="connsiteX0" fmla="*/ 0 w 1109357"/>
                <a:gd name="connsiteY0" fmla="*/ 0 h 614362"/>
                <a:gd name="connsiteX1" fmla="*/ 1109357 w 1109357"/>
                <a:gd name="connsiteY1" fmla="*/ 533399 h 614362"/>
                <a:gd name="connsiteX2" fmla="*/ 1101419 w 1109357"/>
                <a:gd name="connsiteY2" fmla="*/ 614362 h 614362"/>
                <a:gd name="connsiteX3" fmla="*/ 3175 w 1109357"/>
                <a:gd name="connsiteY3" fmla="*/ 84137 h 614362"/>
                <a:gd name="connsiteX4" fmla="*/ 0 w 1109357"/>
                <a:gd name="connsiteY4" fmla="*/ 0 h 614362"/>
                <a:gd name="connsiteX0" fmla="*/ 0 w 1110944"/>
                <a:gd name="connsiteY0" fmla="*/ 0 h 619125"/>
                <a:gd name="connsiteX1" fmla="*/ 1109357 w 1110944"/>
                <a:gd name="connsiteY1" fmla="*/ 533399 h 619125"/>
                <a:gd name="connsiteX2" fmla="*/ 1110944 w 1110944"/>
                <a:gd name="connsiteY2" fmla="*/ 619125 h 619125"/>
                <a:gd name="connsiteX3" fmla="*/ 3175 w 1110944"/>
                <a:gd name="connsiteY3" fmla="*/ 84137 h 619125"/>
                <a:gd name="connsiteX4" fmla="*/ 0 w 1110944"/>
                <a:gd name="connsiteY4" fmla="*/ 0 h 619125"/>
                <a:gd name="connsiteX0" fmla="*/ 3834 w 1107769"/>
                <a:gd name="connsiteY0" fmla="*/ 0 h 619125"/>
                <a:gd name="connsiteX1" fmla="*/ 1106182 w 1107769"/>
                <a:gd name="connsiteY1" fmla="*/ 533399 h 619125"/>
                <a:gd name="connsiteX2" fmla="*/ 1107769 w 1107769"/>
                <a:gd name="connsiteY2" fmla="*/ 619125 h 619125"/>
                <a:gd name="connsiteX3" fmla="*/ 0 w 1107769"/>
                <a:gd name="connsiteY3" fmla="*/ 84137 h 619125"/>
                <a:gd name="connsiteX4" fmla="*/ 3834 w 1107769"/>
                <a:gd name="connsiteY4" fmla="*/ 0 h 619125"/>
                <a:gd name="connsiteX0" fmla="*/ 0 w 1103935"/>
                <a:gd name="connsiteY0" fmla="*/ 0 h 619125"/>
                <a:gd name="connsiteX1" fmla="*/ 1102348 w 1103935"/>
                <a:gd name="connsiteY1" fmla="*/ 533399 h 619125"/>
                <a:gd name="connsiteX2" fmla="*/ 1103935 w 1103935"/>
                <a:gd name="connsiteY2" fmla="*/ 619125 h 619125"/>
                <a:gd name="connsiteX3" fmla="*/ 838 w 1103935"/>
                <a:gd name="connsiteY3" fmla="*/ 81756 h 619125"/>
                <a:gd name="connsiteX4" fmla="*/ 0 w 1103935"/>
                <a:gd name="connsiteY4" fmla="*/ 0 h 619125"/>
                <a:gd name="connsiteX0" fmla="*/ 0 w 1113124"/>
                <a:gd name="connsiteY0" fmla="*/ 0 h 638175"/>
                <a:gd name="connsiteX1" fmla="*/ 1111537 w 1113124"/>
                <a:gd name="connsiteY1" fmla="*/ 552449 h 638175"/>
                <a:gd name="connsiteX2" fmla="*/ 1113124 w 1113124"/>
                <a:gd name="connsiteY2" fmla="*/ 638175 h 638175"/>
                <a:gd name="connsiteX3" fmla="*/ 10027 w 1113124"/>
                <a:gd name="connsiteY3" fmla="*/ 100806 h 638175"/>
                <a:gd name="connsiteX4" fmla="*/ 0 w 1113124"/>
                <a:gd name="connsiteY4" fmla="*/ 0 h 638175"/>
                <a:gd name="connsiteX0" fmla="*/ 0 w 1113124"/>
                <a:gd name="connsiteY0" fmla="*/ 0 h 638175"/>
                <a:gd name="connsiteX1" fmla="*/ 1111537 w 1113124"/>
                <a:gd name="connsiteY1" fmla="*/ 552449 h 638175"/>
                <a:gd name="connsiteX2" fmla="*/ 1113124 w 1113124"/>
                <a:gd name="connsiteY2" fmla="*/ 638175 h 638175"/>
                <a:gd name="connsiteX3" fmla="*/ 3134 w 1113124"/>
                <a:gd name="connsiteY3" fmla="*/ 86518 h 638175"/>
                <a:gd name="connsiteX4" fmla="*/ 0 w 1113124"/>
                <a:gd name="connsiteY4" fmla="*/ 0 h 638175"/>
                <a:gd name="connsiteX0" fmla="*/ 0 w 1503663"/>
                <a:gd name="connsiteY0" fmla="*/ 0 h 833437"/>
                <a:gd name="connsiteX1" fmla="*/ 1502076 w 1503663"/>
                <a:gd name="connsiteY1" fmla="*/ 747711 h 833437"/>
                <a:gd name="connsiteX2" fmla="*/ 1503663 w 1503663"/>
                <a:gd name="connsiteY2" fmla="*/ 833437 h 833437"/>
                <a:gd name="connsiteX3" fmla="*/ 393673 w 1503663"/>
                <a:gd name="connsiteY3" fmla="*/ 281780 h 833437"/>
                <a:gd name="connsiteX4" fmla="*/ 0 w 1503663"/>
                <a:gd name="connsiteY4" fmla="*/ 0 h 833437"/>
                <a:gd name="connsiteX0" fmla="*/ 0 w 1503663"/>
                <a:gd name="connsiteY0" fmla="*/ 0 h 833437"/>
                <a:gd name="connsiteX1" fmla="*/ 1502076 w 1503663"/>
                <a:gd name="connsiteY1" fmla="*/ 747711 h 833437"/>
                <a:gd name="connsiteX2" fmla="*/ 1503663 w 1503663"/>
                <a:gd name="connsiteY2" fmla="*/ 833437 h 833437"/>
                <a:gd name="connsiteX3" fmla="*/ 3135 w 1503663"/>
                <a:gd name="connsiteY3" fmla="*/ 65086 h 833437"/>
                <a:gd name="connsiteX4" fmla="*/ 0 w 1503663"/>
                <a:gd name="connsiteY4" fmla="*/ 0 h 833437"/>
                <a:gd name="connsiteX0" fmla="*/ 0 w 1517446"/>
                <a:gd name="connsiteY0" fmla="*/ 0 h 835818"/>
                <a:gd name="connsiteX1" fmla="*/ 1515859 w 1517446"/>
                <a:gd name="connsiteY1" fmla="*/ 750092 h 835818"/>
                <a:gd name="connsiteX2" fmla="*/ 1517446 w 1517446"/>
                <a:gd name="connsiteY2" fmla="*/ 835818 h 835818"/>
                <a:gd name="connsiteX3" fmla="*/ 16918 w 1517446"/>
                <a:gd name="connsiteY3" fmla="*/ 67467 h 835818"/>
                <a:gd name="connsiteX4" fmla="*/ 0 w 1517446"/>
                <a:gd name="connsiteY4" fmla="*/ 0 h 835818"/>
                <a:gd name="connsiteX0" fmla="*/ 0 w 1517446"/>
                <a:gd name="connsiteY0" fmla="*/ 0 h 835818"/>
                <a:gd name="connsiteX1" fmla="*/ 1515859 w 1517446"/>
                <a:gd name="connsiteY1" fmla="*/ 750092 h 835818"/>
                <a:gd name="connsiteX2" fmla="*/ 1517446 w 1517446"/>
                <a:gd name="connsiteY2" fmla="*/ 835818 h 835818"/>
                <a:gd name="connsiteX3" fmla="*/ 837 w 1517446"/>
                <a:gd name="connsiteY3" fmla="*/ 57942 h 835818"/>
                <a:gd name="connsiteX4" fmla="*/ 0 w 1517446"/>
                <a:gd name="connsiteY4" fmla="*/ 0 h 835818"/>
                <a:gd name="connsiteX0" fmla="*/ 3770 w 1516622"/>
                <a:gd name="connsiteY0" fmla="*/ 0 h 842962"/>
                <a:gd name="connsiteX1" fmla="*/ 1515035 w 1516622"/>
                <a:gd name="connsiteY1" fmla="*/ 757236 h 842962"/>
                <a:gd name="connsiteX2" fmla="*/ 1516622 w 1516622"/>
                <a:gd name="connsiteY2" fmla="*/ 842962 h 842962"/>
                <a:gd name="connsiteX3" fmla="*/ 13 w 1516622"/>
                <a:gd name="connsiteY3" fmla="*/ 65086 h 842962"/>
                <a:gd name="connsiteX4" fmla="*/ 3770 w 1516622"/>
                <a:gd name="connsiteY4" fmla="*/ 0 h 842962"/>
                <a:gd name="connsiteX0" fmla="*/ 1487 w 1514339"/>
                <a:gd name="connsiteY0" fmla="*/ 0 h 842962"/>
                <a:gd name="connsiteX1" fmla="*/ 1512752 w 1514339"/>
                <a:gd name="connsiteY1" fmla="*/ 757236 h 842962"/>
                <a:gd name="connsiteX2" fmla="*/ 1514339 w 1514339"/>
                <a:gd name="connsiteY2" fmla="*/ 842962 h 842962"/>
                <a:gd name="connsiteX3" fmla="*/ 27 w 1514339"/>
                <a:gd name="connsiteY3" fmla="*/ 74611 h 842962"/>
                <a:gd name="connsiteX4" fmla="*/ 1487 w 1514339"/>
                <a:gd name="connsiteY4" fmla="*/ 0 h 842962"/>
                <a:gd name="connsiteX0" fmla="*/ 0 w 1776274"/>
                <a:gd name="connsiteY0" fmla="*/ 0 h 989012"/>
                <a:gd name="connsiteX1" fmla="*/ 1774687 w 1776274"/>
                <a:gd name="connsiteY1" fmla="*/ 903286 h 989012"/>
                <a:gd name="connsiteX2" fmla="*/ 1776274 w 1776274"/>
                <a:gd name="connsiteY2" fmla="*/ 989012 h 989012"/>
                <a:gd name="connsiteX3" fmla="*/ 261962 w 1776274"/>
                <a:gd name="connsiteY3" fmla="*/ 220661 h 989012"/>
                <a:gd name="connsiteX4" fmla="*/ 0 w 1776274"/>
                <a:gd name="connsiteY4" fmla="*/ 0 h 989012"/>
                <a:gd name="connsiteX0" fmla="*/ 0 w 1776274"/>
                <a:gd name="connsiteY0" fmla="*/ 0 h 989012"/>
                <a:gd name="connsiteX1" fmla="*/ 1774687 w 1776274"/>
                <a:gd name="connsiteY1" fmla="*/ 903286 h 989012"/>
                <a:gd name="connsiteX2" fmla="*/ 1776274 w 1776274"/>
                <a:gd name="connsiteY2" fmla="*/ 989012 h 989012"/>
                <a:gd name="connsiteX3" fmla="*/ 10793 w 1776274"/>
                <a:gd name="connsiteY3" fmla="*/ 100011 h 989012"/>
                <a:gd name="connsiteX4" fmla="*/ 0 w 1776274"/>
                <a:gd name="connsiteY4" fmla="*/ 0 h 989012"/>
                <a:gd name="connsiteX0" fmla="*/ 0 w 1776274"/>
                <a:gd name="connsiteY0" fmla="*/ 0 h 989012"/>
                <a:gd name="connsiteX1" fmla="*/ 1774687 w 1776274"/>
                <a:gd name="connsiteY1" fmla="*/ 903286 h 989012"/>
                <a:gd name="connsiteX2" fmla="*/ 1776274 w 1776274"/>
                <a:gd name="connsiteY2" fmla="*/ 989012 h 989012"/>
                <a:gd name="connsiteX3" fmla="*/ 1603 w 1776274"/>
                <a:gd name="connsiteY3" fmla="*/ 100011 h 989012"/>
                <a:gd name="connsiteX4" fmla="*/ 0 w 1776274"/>
                <a:gd name="connsiteY4" fmla="*/ 0 h 989012"/>
                <a:gd name="connsiteX0" fmla="*/ 0 w 1776274"/>
                <a:gd name="connsiteY0" fmla="*/ 0 h 989012"/>
                <a:gd name="connsiteX1" fmla="*/ 1774687 w 1776274"/>
                <a:gd name="connsiteY1" fmla="*/ 903286 h 989012"/>
                <a:gd name="connsiteX2" fmla="*/ 1776274 w 1776274"/>
                <a:gd name="connsiteY2" fmla="*/ 989012 h 989012"/>
                <a:gd name="connsiteX3" fmla="*/ 1603 w 1776274"/>
                <a:gd name="connsiteY3" fmla="*/ 87311 h 989012"/>
                <a:gd name="connsiteX4" fmla="*/ 0 w 1776274"/>
                <a:gd name="connsiteY4" fmla="*/ 0 h 989012"/>
                <a:gd name="connsiteX0" fmla="*/ 0 w 1776274"/>
                <a:gd name="connsiteY0" fmla="*/ 0 h 989012"/>
                <a:gd name="connsiteX1" fmla="*/ 1774687 w 1776274"/>
                <a:gd name="connsiteY1" fmla="*/ 903286 h 989012"/>
                <a:gd name="connsiteX2" fmla="*/ 1776274 w 1776274"/>
                <a:gd name="connsiteY2" fmla="*/ 989012 h 989012"/>
                <a:gd name="connsiteX3" fmla="*/ 4666 w 1776274"/>
                <a:gd name="connsiteY3" fmla="*/ 103186 h 989012"/>
                <a:gd name="connsiteX4" fmla="*/ 0 w 1776274"/>
                <a:gd name="connsiteY4" fmla="*/ 0 h 989012"/>
                <a:gd name="connsiteX0" fmla="*/ 0 w 1779337"/>
                <a:gd name="connsiteY0" fmla="*/ 0 h 969962"/>
                <a:gd name="connsiteX1" fmla="*/ 1777750 w 1779337"/>
                <a:gd name="connsiteY1" fmla="*/ 884236 h 969962"/>
                <a:gd name="connsiteX2" fmla="*/ 1779337 w 1779337"/>
                <a:gd name="connsiteY2" fmla="*/ 969962 h 969962"/>
                <a:gd name="connsiteX3" fmla="*/ 7729 w 1779337"/>
                <a:gd name="connsiteY3" fmla="*/ 84136 h 969962"/>
                <a:gd name="connsiteX4" fmla="*/ 0 w 1779337"/>
                <a:gd name="connsiteY4" fmla="*/ 0 h 969962"/>
                <a:gd name="connsiteX0" fmla="*/ 0 w 1846724"/>
                <a:gd name="connsiteY0" fmla="*/ 0 h 957262"/>
                <a:gd name="connsiteX1" fmla="*/ 1845137 w 1846724"/>
                <a:gd name="connsiteY1" fmla="*/ 871536 h 957262"/>
                <a:gd name="connsiteX2" fmla="*/ 1846724 w 1846724"/>
                <a:gd name="connsiteY2" fmla="*/ 957262 h 957262"/>
                <a:gd name="connsiteX3" fmla="*/ 75116 w 1846724"/>
                <a:gd name="connsiteY3" fmla="*/ 71436 h 957262"/>
                <a:gd name="connsiteX4" fmla="*/ 0 w 1846724"/>
                <a:gd name="connsiteY4" fmla="*/ 0 h 957262"/>
                <a:gd name="connsiteX0" fmla="*/ 0 w 1846724"/>
                <a:gd name="connsiteY0" fmla="*/ 0 h 957262"/>
                <a:gd name="connsiteX1" fmla="*/ 1845137 w 1846724"/>
                <a:gd name="connsiteY1" fmla="*/ 871536 h 957262"/>
                <a:gd name="connsiteX2" fmla="*/ 1846724 w 1846724"/>
                <a:gd name="connsiteY2" fmla="*/ 957262 h 957262"/>
                <a:gd name="connsiteX3" fmla="*/ 1603 w 1846724"/>
                <a:gd name="connsiteY3" fmla="*/ 77786 h 957262"/>
                <a:gd name="connsiteX4" fmla="*/ 0 w 1846724"/>
                <a:gd name="connsiteY4" fmla="*/ 0 h 957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724" h="957262">
                  <a:moveTo>
                    <a:pt x="0" y="0"/>
                  </a:moveTo>
                  <a:lnTo>
                    <a:pt x="1845137" y="871536"/>
                  </a:lnTo>
                  <a:lnTo>
                    <a:pt x="1846724" y="957262"/>
                  </a:lnTo>
                  <a:lnTo>
                    <a:pt x="1603" y="77786"/>
                  </a:lnTo>
                  <a:cubicBezTo>
                    <a:pt x="1324" y="50534"/>
                    <a:pt x="279" y="27252"/>
                    <a:pt x="0" y="0"/>
                  </a:cubicBezTo>
                  <a:close/>
                </a:path>
              </a:pathLst>
            </a:custGeom>
            <a:grpFill/>
            <a:ln w="6350">
              <a:solidFill>
                <a:schemeClr val="bg1"/>
              </a:solidFill>
              <a:miter lim="800000"/>
              <a:headEnd/>
              <a:tailEnd/>
            </a:ln>
            <a:effectLst>
              <a:outerShdw blurRad="40000" dist="23000" dir="5400000" rotWithShape="0">
                <a:srgbClr val="808080">
                  <a:alpha val="34999"/>
                </a:srgbClr>
              </a:outerShdw>
            </a:effectLst>
          </p:spPr>
          <p:txBody>
            <a:bodyPr anchor="ctr"/>
            <a:lstStyle/>
            <a:p>
              <a:pPr algn="ctr"/>
              <a:endParaRPr lang="en-GB">
                <a:solidFill>
                  <a:srgbClr val="FFFFFF"/>
                </a:solidFill>
                <a:latin typeface="Calibri" charset="0"/>
                <a:ea typeface="ＭＳ Ｐゴシック" charset="-128"/>
              </a:endParaRPr>
            </a:p>
          </p:txBody>
        </p:sp>
      </p:grpSp>
      <p:sp>
        <p:nvSpPr>
          <p:cNvPr id="17" name="Title 11"/>
          <p:cNvSpPr txBox="1">
            <a:spLocks/>
          </p:cNvSpPr>
          <p:nvPr/>
        </p:nvSpPr>
        <p:spPr>
          <a:xfrm>
            <a:off x="3884752" y="941170"/>
            <a:ext cx="2477904" cy="506630"/>
          </a:xfrm>
          <a:prstGeom prst="rect">
            <a:avLst/>
          </a:prstGeom>
          <a:noFill/>
        </p:spPr>
        <p:txBody>
          <a:bodyPr>
            <a:noAutofit/>
          </a:bodyPr>
          <a:lstStyle>
            <a:lvl1pPr algn="l" defTabSz="913271" rtl="0" eaLnBrk="1" latinLnBrk="0" hangingPunct="1">
              <a:spcBef>
                <a:spcPct val="0"/>
              </a:spcBef>
              <a:buNone/>
              <a:defRPr sz="1200" b="1" kern="1200">
                <a:solidFill>
                  <a:srgbClr val="5F5F5F"/>
                </a:solidFill>
                <a:latin typeface="Arial Narrow" pitchFamily="34" charset="0"/>
                <a:ea typeface="+mj-ea"/>
                <a:cs typeface="Arial" pitchFamily="34" charset="0"/>
              </a:defRPr>
            </a:lvl1pPr>
          </a:lstStyle>
          <a:p>
            <a:pPr marL="6341" indent="-6341">
              <a:lnSpc>
                <a:spcPts val="1600"/>
              </a:lnSpc>
            </a:pPr>
            <a:r>
              <a:rPr lang="en-GB" sz="2000" cap="all" dirty="0">
                <a:solidFill>
                  <a:schemeClr val="bg1"/>
                </a:solidFill>
                <a:latin typeface="Arial" panose="020B0604020202020204" pitchFamily="34" charset="0"/>
              </a:rPr>
              <a:t>1.695 Million </a:t>
            </a:r>
            <a:r>
              <a:rPr lang="en-GB" sz="2000" cap="all" dirty="0" err="1">
                <a:solidFill>
                  <a:schemeClr val="bg1"/>
                </a:solidFill>
                <a:latin typeface="Arial" panose="020B0604020202020204" pitchFamily="34" charset="0"/>
              </a:rPr>
              <a:t>TEU</a:t>
            </a:r>
            <a:endParaRPr lang="en-GB" sz="2000" cap="all" dirty="0">
              <a:solidFill>
                <a:schemeClr val="bg1"/>
              </a:solidFill>
              <a:latin typeface="Arial" panose="020B0604020202020204" pitchFamily="34" charset="0"/>
            </a:endParaRPr>
          </a:p>
          <a:p>
            <a:pPr marL="6341" indent="-6341">
              <a:lnSpc>
                <a:spcPts val="1600"/>
              </a:lnSpc>
            </a:pPr>
            <a:r>
              <a:rPr lang="en-GB" sz="1600" b="0" cap="all" dirty="0">
                <a:solidFill>
                  <a:schemeClr val="bg1"/>
                </a:solidFill>
                <a:latin typeface="Arial" panose="020B0604020202020204" pitchFamily="34" charset="0"/>
              </a:rPr>
              <a:t>Expected throughput </a:t>
            </a:r>
          </a:p>
        </p:txBody>
      </p:sp>
      <p:cxnSp>
        <p:nvCxnSpPr>
          <p:cNvPr id="19" name="Straight Connector 18"/>
          <p:cNvCxnSpPr/>
          <p:nvPr/>
        </p:nvCxnSpPr>
        <p:spPr>
          <a:xfrm>
            <a:off x="3877132" y="960121"/>
            <a:ext cx="0" cy="2014119"/>
          </a:xfrm>
          <a:prstGeom prst="line">
            <a:avLst/>
          </a:prstGeom>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Title 11"/>
          <p:cNvSpPr txBox="1">
            <a:spLocks/>
          </p:cNvSpPr>
          <p:nvPr/>
        </p:nvSpPr>
        <p:spPr>
          <a:xfrm>
            <a:off x="2258170" y="772807"/>
            <a:ext cx="1639800" cy="741756"/>
          </a:xfrm>
          <a:prstGeom prst="rect">
            <a:avLst/>
          </a:prstGeom>
          <a:noFill/>
        </p:spPr>
        <p:txBody>
          <a:bodyPr>
            <a:noAutofit/>
          </a:bodyPr>
          <a:lstStyle>
            <a:lvl1pPr algn="l" defTabSz="913271" rtl="0" eaLnBrk="1" latinLnBrk="0" hangingPunct="1">
              <a:spcBef>
                <a:spcPct val="0"/>
              </a:spcBef>
              <a:buNone/>
              <a:defRPr sz="1200" b="1" kern="1200">
                <a:solidFill>
                  <a:srgbClr val="5F5F5F"/>
                </a:solidFill>
                <a:latin typeface="Arial Narrow" pitchFamily="34" charset="0"/>
                <a:ea typeface="+mj-ea"/>
                <a:cs typeface="Arial" pitchFamily="34" charset="0"/>
              </a:defRPr>
            </a:lvl1pPr>
          </a:lstStyle>
          <a:p>
            <a:pPr marL="6341" indent="-6341" algn="r"/>
            <a:r>
              <a:rPr lang="en-GB" sz="4400" cap="all" dirty="0">
                <a:solidFill>
                  <a:schemeClr val="bg1"/>
                </a:solidFill>
                <a:latin typeface="Arial" panose="020B0604020202020204" pitchFamily="34" charset="0"/>
              </a:rPr>
              <a:t>2015</a:t>
            </a:r>
            <a:endParaRPr lang="en-GB" sz="3600" b="0" cap="all" dirty="0">
              <a:solidFill>
                <a:schemeClr val="bg1"/>
              </a:solidFill>
              <a:latin typeface="Arial" panose="020B0604020202020204" pitchFamily="34" charset="0"/>
            </a:endParaRPr>
          </a:p>
        </p:txBody>
      </p:sp>
      <p:sp>
        <p:nvSpPr>
          <p:cNvPr id="20" name="Title 11"/>
          <p:cNvSpPr txBox="1">
            <a:spLocks/>
          </p:cNvSpPr>
          <p:nvPr/>
        </p:nvSpPr>
        <p:spPr>
          <a:xfrm>
            <a:off x="6252444" y="941170"/>
            <a:ext cx="2477904" cy="506630"/>
          </a:xfrm>
          <a:prstGeom prst="rect">
            <a:avLst/>
          </a:prstGeom>
          <a:noFill/>
        </p:spPr>
        <p:txBody>
          <a:bodyPr>
            <a:noAutofit/>
          </a:bodyPr>
          <a:lstStyle>
            <a:lvl1pPr algn="l" defTabSz="913271" rtl="0" eaLnBrk="1" latinLnBrk="0" hangingPunct="1">
              <a:spcBef>
                <a:spcPct val="0"/>
              </a:spcBef>
              <a:buNone/>
              <a:defRPr sz="1200" b="1" kern="1200">
                <a:solidFill>
                  <a:srgbClr val="5F5F5F"/>
                </a:solidFill>
                <a:latin typeface="Arial Narrow" pitchFamily="34" charset="0"/>
                <a:ea typeface="+mj-ea"/>
                <a:cs typeface="Arial" pitchFamily="34" charset="0"/>
              </a:defRPr>
            </a:lvl1pPr>
          </a:lstStyle>
          <a:p>
            <a:pPr marL="6341" indent="-6341">
              <a:lnSpc>
                <a:spcPts val="1600"/>
              </a:lnSpc>
            </a:pPr>
            <a:r>
              <a:rPr lang="en-GB" sz="2000" cap="all" dirty="0">
                <a:solidFill>
                  <a:schemeClr val="bg1"/>
                </a:solidFill>
                <a:latin typeface="Arial" panose="020B0604020202020204" pitchFamily="34" charset="0"/>
              </a:rPr>
              <a:t>2.50 Million </a:t>
            </a:r>
            <a:r>
              <a:rPr lang="en-GB" sz="2000" cap="all" dirty="0" err="1">
                <a:solidFill>
                  <a:schemeClr val="bg1"/>
                </a:solidFill>
                <a:latin typeface="Arial" panose="020B0604020202020204" pitchFamily="34" charset="0"/>
              </a:rPr>
              <a:t>TEU</a:t>
            </a:r>
            <a:endParaRPr lang="en-GB" sz="2000" cap="all" dirty="0">
              <a:solidFill>
                <a:schemeClr val="bg1"/>
              </a:solidFill>
              <a:latin typeface="Arial" panose="020B0604020202020204" pitchFamily="34" charset="0"/>
            </a:endParaRPr>
          </a:p>
          <a:p>
            <a:pPr marL="6341" indent="-6341">
              <a:lnSpc>
                <a:spcPts val="1600"/>
              </a:lnSpc>
            </a:pPr>
            <a:r>
              <a:rPr lang="en-GB" sz="1600" b="0" cap="all" dirty="0">
                <a:solidFill>
                  <a:schemeClr val="bg1"/>
                </a:solidFill>
                <a:latin typeface="Arial" panose="020B0604020202020204" pitchFamily="34" charset="0"/>
              </a:rPr>
              <a:t>Design Capacity</a:t>
            </a:r>
          </a:p>
        </p:txBody>
      </p:sp>
    </p:spTree>
    <p:extLst>
      <p:ext uri="{BB962C8B-B14F-4D97-AF65-F5344CB8AC3E}">
        <p14:creationId xmlns:p14="http://schemas.microsoft.com/office/powerpoint/2010/main" val="14845340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 presetClass="entr" presetSubtype="2" fill="hold" grpId="0" nodeType="afterEffect" p14:presetBounceEnd="6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60000">
                                          <p:cBhvr additive="base">
                                            <p:cTn id="30" dur="5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31" dur="50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14:presetBounceEnd="62000">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14:bounceEnd="62000">
                                          <p:cBhvr additive="base">
                                            <p:cTn id="34" dur="500" fill="hold"/>
                                            <p:tgtEl>
                                              <p:spTgt spid="12"/>
                                            </p:tgtEl>
                                            <p:attrNameLst>
                                              <p:attrName>ppt_x</p:attrName>
                                            </p:attrNameLst>
                                          </p:cBhvr>
                                          <p:tavLst>
                                            <p:tav tm="0">
                                              <p:val>
                                                <p:strVal val="1+#ppt_w/2"/>
                                              </p:val>
                                            </p:tav>
                                            <p:tav tm="100000">
                                              <p:val>
                                                <p:strVal val="#ppt_x"/>
                                              </p:val>
                                            </p:tav>
                                          </p:tavLst>
                                        </p:anim>
                                        <p:anim calcmode="lin" valueType="num" p14:bounceEnd="62000">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7" grpId="0"/>
          <p:bldP spid="22"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 presetClass="entr" presetSubtype="2"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7" grpId="0"/>
          <p:bldP spid="22" grpId="0"/>
          <p:bldP spid="2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52522"/>
        </a:solidFill>
        <a:effectLst/>
      </p:bgPr>
    </p:bg>
    <p:spTree>
      <p:nvGrpSpPr>
        <p:cNvPr id="1" name=""/>
        <p:cNvGrpSpPr/>
        <p:nvPr/>
      </p:nvGrpSpPr>
      <p:grpSpPr>
        <a:xfrm>
          <a:off x="0" y="0"/>
          <a:ext cx="0" cy="0"/>
          <a:chOff x="0" y="0"/>
          <a:chExt cx="0" cy="0"/>
        </a:xfrm>
      </p:grpSpPr>
      <p:sp>
        <p:nvSpPr>
          <p:cNvPr id="211" name="TextBox 210"/>
          <p:cNvSpPr txBox="1"/>
          <p:nvPr/>
        </p:nvSpPr>
        <p:spPr>
          <a:xfrm>
            <a:off x="2334029" y="3066280"/>
            <a:ext cx="5732403" cy="65665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67" b="0" i="0" u="none" strike="noStrike" kern="0" cap="none" spc="1833" normalizeH="0" baseline="0" noProof="0" dirty="0">
                <a:ln>
                  <a:noFill/>
                </a:ln>
                <a:solidFill>
                  <a:schemeClr val="bg1"/>
                </a:solidFill>
                <a:effectLst/>
                <a:uLnTx/>
                <a:uFillTx/>
                <a:latin typeface="SeroOT-Bold" pitchFamily="34" charset="0"/>
              </a:rPr>
              <a:t>WELCOME TO</a:t>
            </a:r>
          </a:p>
        </p:txBody>
      </p:sp>
      <p:cxnSp>
        <p:nvCxnSpPr>
          <p:cNvPr id="212" name="Straight Connector 211"/>
          <p:cNvCxnSpPr/>
          <p:nvPr/>
        </p:nvCxnSpPr>
        <p:spPr>
          <a:xfrm>
            <a:off x="2292615" y="2988082"/>
            <a:ext cx="55562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280363" y="3728648"/>
            <a:ext cx="5561888" cy="178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14" name="Picture 2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8332" y="2170808"/>
            <a:ext cx="3230946" cy="1533498"/>
          </a:xfrm>
          <a:prstGeom prst="rect">
            <a:avLst/>
          </a:prstGeom>
        </p:spPr>
      </p:pic>
      <p:pic>
        <p:nvPicPr>
          <p:cNvPr id="215" name="Picture 2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0585" y="3769096"/>
            <a:ext cx="3218693" cy="568933"/>
          </a:xfrm>
          <a:prstGeom prst="rect">
            <a:avLst/>
          </a:prstGeom>
        </p:spPr>
      </p:pic>
      <p:sp>
        <p:nvSpPr>
          <p:cNvPr id="216" name="TextBox 215"/>
          <p:cNvSpPr txBox="1"/>
          <p:nvPr/>
        </p:nvSpPr>
        <p:spPr>
          <a:xfrm>
            <a:off x="2121037" y="3192885"/>
            <a:ext cx="5124737" cy="65665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67" b="0" i="0" u="none" strike="noStrike" kern="0" cap="none" spc="1833" normalizeH="0" baseline="0" noProof="0" dirty="0">
                <a:ln>
                  <a:noFill/>
                </a:ln>
                <a:solidFill>
                  <a:schemeClr val="bg1"/>
                </a:solidFill>
                <a:effectLst/>
                <a:uLnTx/>
                <a:uFillTx/>
                <a:latin typeface="SeroOT-Bold" pitchFamily="34" charset="0"/>
              </a:rPr>
              <a:t>PROPELLER</a:t>
            </a:r>
          </a:p>
        </p:txBody>
      </p:sp>
      <p:cxnSp>
        <p:nvCxnSpPr>
          <p:cNvPr id="217" name="Straight Connector 216"/>
          <p:cNvCxnSpPr/>
          <p:nvPr/>
        </p:nvCxnSpPr>
        <p:spPr>
          <a:xfrm>
            <a:off x="2280362" y="3111500"/>
            <a:ext cx="46801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280363" y="3873500"/>
            <a:ext cx="467868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9" name="Rectangle 218"/>
          <p:cNvSpPr/>
          <p:nvPr/>
        </p:nvSpPr>
        <p:spPr>
          <a:xfrm>
            <a:off x="3033999" y="-1359758"/>
            <a:ext cx="216673" cy="22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ysClr val="windowText" lastClr="000000"/>
              </a:solidFill>
              <a:effectLst/>
              <a:uLnTx/>
              <a:uFillTx/>
            </a:endParaRPr>
          </a:p>
        </p:txBody>
      </p:sp>
      <p:sp>
        <p:nvSpPr>
          <p:cNvPr id="220" name="Rectangle 219"/>
          <p:cNvSpPr/>
          <p:nvPr/>
        </p:nvSpPr>
        <p:spPr>
          <a:xfrm>
            <a:off x="3095609" y="-1316766"/>
            <a:ext cx="216673" cy="22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ysClr val="windowText" lastClr="000000"/>
              </a:solidFill>
              <a:effectLst/>
              <a:uLnTx/>
              <a:uFillTx/>
            </a:endParaRPr>
          </a:p>
        </p:txBody>
      </p:sp>
      <p:sp>
        <p:nvSpPr>
          <p:cNvPr id="221" name="Rectangle 220"/>
          <p:cNvSpPr/>
          <p:nvPr/>
        </p:nvSpPr>
        <p:spPr>
          <a:xfrm>
            <a:off x="3157515" y="-1247979"/>
            <a:ext cx="216673" cy="22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ysClr val="windowText" lastClr="000000"/>
              </a:solidFill>
              <a:effectLst/>
              <a:uLnTx/>
              <a:uFillTx/>
            </a:endParaRPr>
          </a:p>
        </p:txBody>
      </p:sp>
      <p:sp>
        <p:nvSpPr>
          <p:cNvPr id="222" name="Rectangle 221"/>
          <p:cNvSpPr/>
          <p:nvPr/>
        </p:nvSpPr>
        <p:spPr>
          <a:xfrm>
            <a:off x="3219421" y="-1179191"/>
            <a:ext cx="216673" cy="22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ysClr val="windowText" lastClr="000000"/>
              </a:solidFill>
              <a:effectLst/>
              <a:uLnTx/>
              <a:uFillTx/>
            </a:endParaRPr>
          </a:p>
        </p:txBody>
      </p:sp>
      <p:sp>
        <p:nvSpPr>
          <p:cNvPr id="223" name="Rectangle 222"/>
          <p:cNvSpPr/>
          <p:nvPr/>
        </p:nvSpPr>
        <p:spPr>
          <a:xfrm>
            <a:off x="3281328" y="-1110405"/>
            <a:ext cx="216673" cy="22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ysClr val="windowText" lastClr="000000"/>
              </a:solidFill>
              <a:effectLst/>
              <a:uLnTx/>
              <a:uFillTx/>
            </a:endParaRPr>
          </a:p>
        </p:txBody>
      </p:sp>
      <p:sp>
        <p:nvSpPr>
          <p:cNvPr id="224" name="Rectangle 223"/>
          <p:cNvSpPr/>
          <p:nvPr/>
        </p:nvSpPr>
        <p:spPr>
          <a:xfrm>
            <a:off x="3343235" y="-1041617"/>
            <a:ext cx="216673" cy="22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ysClr val="windowText" lastClr="000000"/>
              </a:solidFill>
              <a:effectLst/>
              <a:uLnTx/>
              <a:uFillTx/>
            </a:endParaRPr>
          </a:p>
        </p:txBody>
      </p:sp>
      <p:pic>
        <p:nvPicPr>
          <p:cNvPr id="225" name="Picture 2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6424" y="2806219"/>
            <a:ext cx="3468695" cy="1953615"/>
          </a:xfrm>
          <a:prstGeom prst="rect">
            <a:avLst/>
          </a:prstGeom>
        </p:spPr>
      </p:pic>
      <p:sp>
        <p:nvSpPr>
          <p:cNvPr id="226" name="TextBox 225"/>
          <p:cNvSpPr txBox="1"/>
          <p:nvPr/>
        </p:nvSpPr>
        <p:spPr>
          <a:xfrm>
            <a:off x="2222501" y="2384872"/>
            <a:ext cx="3730893" cy="2974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33" b="0" i="0" u="none" strike="noStrike" kern="0" cap="none" spc="675" normalizeH="0" baseline="0" noProof="0" dirty="0">
                <a:ln>
                  <a:noFill/>
                </a:ln>
                <a:solidFill>
                  <a:schemeClr val="bg1"/>
                </a:solidFill>
                <a:effectLst/>
                <a:uLnTx/>
                <a:uFillTx/>
                <a:latin typeface="SeroOT-Bold" pitchFamily="34" charset="0"/>
              </a:rPr>
              <a:t>IN PARTNERSHIP WITH</a:t>
            </a:r>
          </a:p>
        </p:txBody>
      </p:sp>
      <p:sp>
        <p:nvSpPr>
          <p:cNvPr id="227" name="Rectangle 226"/>
          <p:cNvSpPr/>
          <p:nvPr/>
        </p:nvSpPr>
        <p:spPr>
          <a:xfrm>
            <a:off x="3405142" y="-972831"/>
            <a:ext cx="216673" cy="22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ysClr val="windowText" lastClr="000000"/>
              </a:solidFill>
              <a:effectLst/>
              <a:uLnTx/>
              <a:uFillTx/>
            </a:endParaRPr>
          </a:p>
        </p:txBody>
      </p:sp>
      <p:pic>
        <p:nvPicPr>
          <p:cNvPr id="228" name="Picture 2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4886" y="2539421"/>
            <a:ext cx="3218526" cy="1808530"/>
          </a:xfrm>
          <a:prstGeom prst="rect">
            <a:avLst/>
          </a:prstGeom>
        </p:spPr>
      </p:pic>
      <p:sp>
        <p:nvSpPr>
          <p:cNvPr id="229" name="TextBox 228"/>
          <p:cNvSpPr txBox="1"/>
          <p:nvPr/>
        </p:nvSpPr>
        <p:spPr>
          <a:xfrm>
            <a:off x="2249239" y="2383118"/>
            <a:ext cx="3818161" cy="297454"/>
          </a:xfrm>
          <a:prstGeom prst="rect">
            <a:avLst/>
          </a:prstGeom>
          <a:noFill/>
        </p:spPr>
        <p:txBody>
          <a:bodyPr wrap="none" rtlCol="0">
            <a:spAutoFit/>
          </a:bodyPr>
          <a:lstStyle>
            <a:defPPr>
              <a:defRPr lang="en-US"/>
            </a:defPPr>
            <a:lvl1pPr>
              <a:defRPr sz="1600" spc="810">
                <a:solidFill>
                  <a:schemeClr val="bg1"/>
                </a:solidFill>
                <a:latin typeface="SeroOT-Bold"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33" b="0" i="0" u="none" strike="noStrike" kern="0" cap="none" spc="810" normalizeH="0" baseline="0" noProof="0" dirty="0">
                <a:ln>
                  <a:noFill/>
                </a:ln>
                <a:solidFill>
                  <a:schemeClr val="bg1"/>
                </a:solidFill>
                <a:effectLst/>
                <a:uLnTx/>
                <a:uFillTx/>
                <a:latin typeface="SeroOT-Bold" pitchFamily="34" charset="0"/>
              </a:rPr>
              <a:t>ASSOCIATE SPONSOR</a:t>
            </a:r>
          </a:p>
        </p:txBody>
      </p:sp>
      <p:sp>
        <p:nvSpPr>
          <p:cNvPr id="230" name="Rectangle 229"/>
          <p:cNvSpPr/>
          <p:nvPr/>
        </p:nvSpPr>
        <p:spPr>
          <a:xfrm>
            <a:off x="3467049" y="-904043"/>
            <a:ext cx="216673" cy="22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ysClr val="windowText" lastClr="000000"/>
              </a:solidFill>
              <a:effectLst/>
              <a:uLnTx/>
              <a:uFillTx/>
            </a:endParaRPr>
          </a:p>
        </p:txBody>
      </p:sp>
      <p:sp>
        <p:nvSpPr>
          <p:cNvPr id="231" name="Rectangle 230"/>
          <p:cNvSpPr/>
          <p:nvPr/>
        </p:nvSpPr>
        <p:spPr>
          <a:xfrm>
            <a:off x="3528955" y="-835256"/>
            <a:ext cx="216673" cy="223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ysClr val="windowText" lastClr="000000"/>
              </a:solidFill>
              <a:effectLst/>
              <a:uLnTx/>
              <a:uFillTx/>
            </a:endParaRPr>
          </a:p>
        </p:txBody>
      </p:sp>
      <p:grpSp>
        <p:nvGrpSpPr>
          <p:cNvPr id="256" name="Group 255"/>
          <p:cNvGrpSpPr/>
          <p:nvPr/>
        </p:nvGrpSpPr>
        <p:grpSpPr>
          <a:xfrm rot="392433">
            <a:off x="-20130" y="-1294570"/>
            <a:ext cx="20465725" cy="14424224"/>
            <a:chOff x="-3655143" y="-6891527"/>
            <a:chExt cx="45342479" cy="31957337"/>
          </a:xfrm>
          <a:solidFill>
            <a:schemeClr val="tx1"/>
          </a:solidFill>
        </p:grpSpPr>
        <p:sp>
          <p:nvSpPr>
            <p:cNvPr id="257" name="Freeform 256"/>
            <p:cNvSpPr/>
            <p:nvPr/>
          </p:nvSpPr>
          <p:spPr>
            <a:xfrm rot="3600000">
              <a:off x="-4872142" y="-5674528"/>
              <a:ext cx="21819478" cy="19385480"/>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19478" h="19385480">
                  <a:moveTo>
                    <a:pt x="8362481" y="19385480"/>
                  </a:moveTo>
                  <a:cubicBezTo>
                    <a:pt x="8709322" y="18749604"/>
                    <a:pt x="825062" y="9917160"/>
                    <a:pt x="0" y="8387905"/>
                  </a:cubicBezTo>
                  <a:cubicBezTo>
                    <a:pt x="2769476" y="6795588"/>
                    <a:pt x="12481033" y="1613988"/>
                    <a:pt x="14693462" y="505146"/>
                  </a:cubicBezTo>
                  <a:cubicBezTo>
                    <a:pt x="15639394" y="-661502"/>
                    <a:pt x="16390313" y="1166648"/>
                    <a:pt x="17399306" y="0"/>
                  </a:cubicBezTo>
                  <a:cubicBezTo>
                    <a:pt x="20752105" y="2532993"/>
                    <a:pt x="19790982" y="2670278"/>
                    <a:pt x="21819478" y="4351933"/>
                  </a:cubicBezTo>
                  <a:lnTo>
                    <a:pt x="8364733" y="19061160"/>
                  </a:lnTo>
                </a:path>
              </a:pathLst>
            </a:custGeom>
            <a:solidFill>
              <a:srgbClr val="B52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chemeClr val="tx1"/>
                </a:solidFill>
                <a:effectLst/>
                <a:uLnTx/>
                <a:uFillTx/>
              </a:endParaRPr>
            </a:p>
          </p:txBody>
        </p:sp>
        <p:sp>
          <p:nvSpPr>
            <p:cNvPr id="258" name="Rectangle 257"/>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grpSp>
        <p:nvGrpSpPr>
          <p:cNvPr id="265" name="Group 264"/>
          <p:cNvGrpSpPr/>
          <p:nvPr/>
        </p:nvGrpSpPr>
        <p:grpSpPr>
          <a:xfrm rot="4599126">
            <a:off x="141990" y="-2557796"/>
            <a:ext cx="21143071" cy="14678514"/>
            <a:chOff x="-5155824" y="-7454916"/>
            <a:chExt cx="46843160" cy="32520726"/>
          </a:xfrm>
          <a:solidFill>
            <a:srgbClr val="8D1E1B"/>
          </a:solidFill>
        </p:grpSpPr>
        <p:sp>
          <p:nvSpPr>
            <p:cNvPr id="266" name="Freeform 265"/>
            <p:cNvSpPr/>
            <p:nvPr/>
          </p:nvSpPr>
          <p:spPr>
            <a:xfrm rot="4039220">
              <a:off x="-3658309" y="-8952431"/>
              <a:ext cx="21819478" cy="24814508"/>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19478" h="19385480">
                  <a:moveTo>
                    <a:pt x="8362481" y="19385480"/>
                  </a:moveTo>
                  <a:cubicBezTo>
                    <a:pt x="8709322" y="18749604"/>
                    <a:pt x="825062" y="9917160"/>
                    <a:pt x="0" y="8387905"/>
                  </a:cubicBezTo>
                  <a:cubicBezTo>
                    <a:pt x="2769476" y="6795588"/>
                    <a:pt x="12481033" y="1613988"/>
                    <a:pt x="14693462" y="505146"/>
                  </a:cubicBezTo>
                  <a:cubicBezTo>
                    <a:pt x="15639394" y="-661502"/>
                    <a:pt x="16390313" y="1166648"/>
                    <a:pt x="17399306" y="0"/>
                  </a:cubicBezTo>
                  <a:cubicBezTo>
                    <a:pt x="20752105" y="2532993"/>
                    <a:pt x="19790982" y="2670278"/>
                    <a:pt x="21819478" y="4351933"/>
                  </a:cubicBezTo>
                  <a:lnTo>
                    <a:pt x="8364733" y="19061160"/>
                  </a:lnTo>
                </a:path>
              </a:pathLst>
            </a:custGeom>
            <a:solidFill>
              <a:srgbClr val="B52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chemeClr val="tx1"/>
                </a:solidFill>
                <a:effectLst/>
                <a:uLnTx/>
                <a:uFillTx/>
              </a:endParaRPr>
            </a:p>
          </p:txBody>
        </p:sp>
        <p:sp>
          <p:nvSpPr>
            <p:cNvPr id="267" name="Rectangle 266"/>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grpSp>
        <p:nvGrpSpPr>
          <p:cNvPr id="268" name="Group 267"/>
          <p:cNvGrpSpPr/>
          <p:nvPr/>
        </p:nvGrpSpPr>
        <p:grpSpPr>
          <a:xfrm rot="392433">
            <a:off x="-425562" y="-1120357"/>
            <a:ext cx="20957213" cy="14292531"/>
            <a:chOff x="-4744051" y="-6599757"/>
            <a:chExt cx="46431387" cy="31665567"/>
          </a:xfrm>
          <a:solidFill>
            <a:srgbClr val="B52522"/>
          </a:solidFill>
        </p:grpSpPr>
        <p:sp>
          <p:nvSpPr>
            <p:cNvPr id="269" name="Freeform 268"/>
            <p:cNvSpPr/>
            <p:nvPr/>
          </p:nvSpPr>
          <p:spPr>
            <a:xfrm rot="3600000">
              <a:off x="-5377507" y="-5966301"/>
              <a:ext cx="21819478" cy="20552566"/>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 name="connsiteX0" fmla="*/ 8362481 w 21819478"/>
                <a:gd name="connsiteY0" fmla="*/ 19385480 h 20552567"/>
                <a:gd name="connsiteX1" fmla="*/ 0 w 21819478"/>
                <a:gd name="connsiteY1" fmla="*/ 8387905 h 20552567"/>
                <a:gd name="connsiteX2" fmla="*/ 14693462 w 21819478"/>
                <a:gd name="connsiteY2" fmla="*/ 505146 h 20552567"/>
                <a:gd name="connsiteX3" fmla="*/ 17399306 w 21819478"/>
                <a:gd name="connsiteY3" fmla="*/ 0 h 20552567"/>
                <a:gd name="connsiteX4" fmla="*/ 21819478 w 21819478"/>
                <a:gd name="connsiteY4" fmla="*/ 4351933 h 20552567"/>
                <a:gd name="connsiteX5" fmla="*/ 10460773 w 21819478"/>
                <a:gd name="connsiteY5" fmla="*/ 20550015 h 20552567"/>
                <a:gd name="connsiteX6" fmla="*/ 8364733 w 21819478"/>
                <a:gd name="connsiteY6" fmla="*/ 19061160 h 205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9478" h="20552567">
                  <a:moveTo>
                    <a:pt x="8362481" y="19385480"/>
                  </a:moveTo>
                  <a:cubicBezTo>
                    <a:pt x="8709322" y="18749604"/>
                    <a:pt x="825062" y="9917160"/>
                    <a:pt x="0" y="8387905"/>
                  </a:cubicBezTo>
                  <a:cubicBezTo>
                    <a:pt x="2769476" y="6795588"/>
                    <a:pt x="12481033" y="1613988"/>
                    <a:pt x="14693462" y="505146"/>
                  </a:cubicBezTo>
                  <a:cubicBezTo>
                    <a:pt x="15639394" y="-661502"/>
                    <a:pt x="16390313" y="1166648"/>
                    <a:pt x="17399306" y="0"/>
                  </a:cubicBezTo>
                  <a:cubicBezTo>
                    <a:pt x="20752105" y="2532993"/>
                    <a:pt x="19790982" y="2670278"/>
                    <a:pt x="21819478" y="4351933"/>
                  </a:cubicBezTo>
                  <a:cubicBezTo>
                    <a:pt x="17395444" y="9179141"/>
                    <a:pt x="14884807" y="15722807"/>
                    <a:pt x="10460773" y="20550015"/>
                  </a:cubicBezTo>
                  <a:cubicBezTo>
                    <a:pt x="10399892" y="20625883"/>
                    <a:pt x="8425614" y="18985292"/>
                    <a:pt x="8364733" y="1906116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chemeClr val="tx1"/>
                </a:solidFill>
                <a:effectLst/>
                <a:uLnTx/>
                <a:uFillTx/>
              </a:endParaRPr>
            </a:p>
          </p:txBody>
        </p:sp>
        <p:sp>
          <p:nvSpPr>
            <p:cNvPr id="270" name="Rectangle 269"/>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grpSp>
        <p:nvGrpSpPr>
          <p:cNvPr id="271" name="Group 270"/>
          <p:cNvGrpSpPr/>
          <p:nvPr/>
        </p:nvGrpSpPr>
        <p:grpSpPr>
          <a:xfrm rot="4599126">
            <a:off x="662636" y="-3203828"/>
            <a:ext cx="21360499" cy="15762719"/>
            <a:chOff x="-5637544" y="-9857008"/>
            <a:chExt cx="47324880" cy="34922818"/>
          </a:xfrm>
          <a:solidFill>
            <a:srgbClr val="B52522"/>
          </a:solidFill>
        </p:grpSpPr>
        <p:sp>
          <p:nvSpPr>
            <p:cNvPr id="272" name="Freeform 271"/>
            <p:cNvSpPr/>
            <p:nvPr/>
          </p:nvSpPr>
          <p:spPr>
            <a:xfrm rot="4039220">
              <a:off x="-2177952" y="-13316600"/>
              <a:ext cx="23245284" cy="30164468"/>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 name="connsiteX0" fmla="*/ 8362481 w 21819478"/>
                <a:gd name="connsiteY0" fmla="*/ 21817440 h 21817440"/>
                <a:gd name="connsiteX1" fmla="*/ 0 w 21819478"/>
                <a:gd name="connsiteY1" fmla="*/ 10819865 h 21817440"/>
                <a:gd name="connsiteX2" fmla="*/ 14572538 w 21819478"/>
                <a:gd name="connsiteY2" fmla="*/ 192231 h 21817440"/>
                <a:gd name="connsiteX3" fmla="*/ 17399306 w 21819478"/>
                <a:gd name="connsiteY3" fmla="*/ 2431960 h 21817440"/>
                <a:gd name="connsiteX4" fmla="*/ 21819478 w 21819478"/>
                <a:gd name="connsiteY4" fmla="*/ 6783893 h 21817440"/>
                <a:gd name="connsiteX5" fmla="*/ 8364733 w 21819478"/>
                <a:gd name="connsiteY5" fmla="*/ 21493120 h 21817440"/>
                <a:gd name="connsiteX0" fmla="*/ 8362481 w 21819478"/>
                <a:gd name="connsiteY0" fmla="*/ 23564951 h 23564951"/>
                <a:gd name="connsiteX1" fmla="*/ 0 w 21819478"/>
                <a:gd name="connsiteY1" fmla="*/ 12567376 h 23564951"/>
                <a:gd name="connsiteX2" fmla="*/ 14572538 w 21819478"/>
                <a:gd name="connsiteY2" fmla="*/ 1939742 h 23564951"/>
                <a:gd name="connsiteX3" fmla="*/ 16740525 w 21819478"/>
                <a:gd name="connsiteY3" fmla="*/ 0 h 23564951"/>
                <a:gd name="connsiteX4" fmla="*/ 21819478 w 21819478"/>
                <a:gd name="connsiteY4" fmla="*/ 8531404 h 23564951"/>
                <a:gd name="connsiteX5" fmla="*/ 8364733 w 21819478"/>
                <a:gd name="connsiteY5" fmla="*/ 23240631 h 23564951"/>
                <a:gd name="connsiteX0" fmla="*/ 9788285 w 23245282"/>
                <a:gd name="connsiteY0" fmla="*/ 23564951 h 23564951"/>
                <a:gd name="connsiteX1" fmla="*/ 0 w 23245282"/>
                <a:gd name="connsiteY1" fmla="*/ 12259072 h 23564951"/>
                <a:gd name="connsiteX2" fmla="*/ 15998342 w 23245282"/>
                <a:gd name="connsiteY2" fmla="*/ 1939742 h 23564951"/>
                <a:gd name="connsiteX3" fmla="*/ 18166329 w 23245282"/>
                <a:gd name="connsiteY3" fmla="*/ 0 h 23564951"/>
                <a:gd name="connsiteX4" fmla="*/ 23245282 w 23245282"/>
                <a:gd name="connsiteY4" fmla="*/ 8531404 h 23564951"/>
                <a:gd name="connsiteX5" fmla="*/ 9790537 w 23245282"/>
                <a:gd name="connsiteY5" fmla="*/ 23240631 h 2356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5282" h="23564951">
                  <a:moveTo>
                    <a:pt x="9788285" y="23564951"/>
                  </a:moveTo>
                  <a:cubicBezTo>
                    <a:pt x="10135126" y="22929075"/>
                    <a:pt x="825062" y="13788327"/>
                    <a:pt x="0" y="12259072"/>
                  </a:cubicBezTo>
                  <a:cubicBezTo>
                    <a:pt x="2769476" y="10666755"/>
                    <a:pt x="13785913" y="3048584"/>
                    <a:pt x="15998342" y="1939742"/>
                  </a:cubicBezTo>
                  <a:cubicBezTo>
                    <a:pt x="16944274" y="773094"/>
                    <a:pt x="17157336" y="1166648"/>
                    <a:pt x="18166329" y="0"/>
                  </a:cubicBezTo>
                  <a:cubicBezTo>
                    <a:pt x="21519128" y="2532993"/>
                    <a:pt x="21216786" y="6849749"/>
                    <a:pt x="23245282" y="8531404"/>
                  </a:cubicBezTo>
                  <a:lnTo>
                    <a:pt x="9790537" y="23240631"/>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chemeClr val="tx1"/>
                </a:solidFill>
                <a:effectLst/>
                <a:uLnTx/>
                <a:uFillTx/>
              </a:endParaRPr>
            </a:p>
          </p:txBody>
        </p:sp>
        <p:sp>
          <p:nvSpPr>
            <p:cNvPr id="273" name="Rectangle 272"/>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grpSp>
        <p:nvGrpSpPr>
          <p:cNvPr id="274" name="Group 273"/>
          <p:cNvGrpSpPr/>
          <p:nvPr/>
        </p:nvGrpSpPr>
        <p:grpSpPr>
          <a:xfrm rot="392433">
            <a:off x="169027" y="-1790742"/>
            <a:ext cx="20569656" cy="15719890"/>
            <a:chOff x="-3885405" y="-9762118"/>
            <a:chExt cx="45572741" cy="34827928"/>
          </a:xfrm>
          <a:solidFill>
            <a:srgbClr val="B52522"/>
          </a:solidFill>
        </p:grpSpPr>
        <p:sp>
          <p:nvSpPr>
            <p:cNvPr id="275" name="Freeform 274"/>
            <p:cNvSpPr/>
            <p:nvPr/>
          </p:nvSpPr>
          <p:spPr>
            <a:xfrm rot="3600000">
              <a:off x="-4692584" y="-8954939"/>
              <a:ext cx="29226923" cy="27612565"/>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 name="connsiteX0" fmla="*/ 8362481 w 21819478"/>
                <a:gd name="connsiteY0" fmla="*/ 19385480 h 20552567"/>
                <a:gd name="connsiteX1" fmla="*/ 0 w 21819478"/>
                <a:gd name="connsiteY1" fmla="*/ 8387905 h 20552567"/>
                <a:gd name="connsiteX2" fmla="*/ 14693462 w 21819478"/>
                <a:gd name="connsiteY2" fmla="*/ 505146 h 20552567"/>
                <a:gd name="connsiteX3" fmla="*/ 17399306 w 21819478"/>
                <a:gd name="connsiteY3" fmla="*/ 0 h 20552567"/>
                <a:gd name="connsiteX4" fmla="*/ 21819478 w 21819478"/>
                <a:gd name="connsiteY4" fmla="*/ 4351933 h 20552567"/>
                <a:gd name="connsiteX5" fmla="*/ 10460773 w 21819478"/>
                <a:gd name="connsiteY5" fmla="*/ 20550015 h 20552567"/>
                <a:gd name="connsiteX6" fmla="*/ 8364733 w 21819478"/>
                <a:gd name="connsiteY6" fmla="*/ 19061160 h 20552567"/>
                <a:gd name="connsiteX0" fmla="*/ 8362481 w 23186395"/>
                <a:gd name="connsiteY0" fmla="*/ 26445479 h 27612568"/>
                <a:gd name="connsiteX1" fmla="*/ 0 w 23186395"/>
                <a:gd name="connsiteY1" fmla="*/ 15447904 h 27612568"/>
                <a:gd name="connsiteX2" fmla="*/ 14693462 w 23186395"/>
                <a:gd name="connsiteY2" fmla="*/ 7565145 h 27612568"/>
                <a:gd name="connsiteX3" fmla="*/ 22099013 w 23186395"/>
                <a:gd name="connsiteY3" fmla="*/ 0 h 27612568"/>
                <a:gd name="connsiteX4" fmla="*/ 21819478 w 23186395"/>
                <a:gd name="connsiteY4" fmla="*/ 11411932 h 27612568"/>
                <a:gd name="connsiteX5" fmla="*/ 10460773 w 23186395"/>
                <a:gd name="connsiteY5" fmla="*/ 27610014 h 27612568"/>
                <a:gd name="connsiteX6" fmla="*/ 8364733 w 23186395"/>
                <a:gd name="connsiteY6" fmla="*/ 26121159 h 27612568"/>
                <a:gd name="connsiteX0" fmla="*/ 8362481 w 23186395"/>
                <a:gd name="connsiteY0" fmla="*/ 26445479 h 27612566"/>
                <a:gd name="connsiteX1" fmla="*/ 0 w 23186395"/>
                <a:gd name="connsiteY1" fmla="*/ 15447904 h 27612566"/>
                <a:gd name="connsiteX2" fmla="*/ 13925623 w 23186395"/>
                <a:gd name="connsiteY2" fmla="*/ 5800537 h 27612566"/>
                <a:gd name="connsiteX3" fmla="*/ 22099013 w 23186395"/>
                <a:gd name="connsiteY3" fmla="*/ 0 h 27612566"/>
                <a:gd name="connsiteX4" fmla="*/ 21819478 w 23186395"/>
                <a:gd name="connsiteY4" fmla="*/ 11411932 h 27612566"/>
                <a:gd name="connsiteX5" fmla="*/ 10460773 w 23186395"/>
                <a:gd name="connsiteY5" fmla="*/ 27610014 h 27612566"/>
                <a:gd name="connsiteX6" fmla="*/ 8364733 w 23186395"/>
                <a:gd name="connsiteY6" fmla="*/ 26121159 h 27612566"/>
                <a:gd name="connsiteX0" fmla="*/ 9403050 w 24226964"/>
                <a:gd name="connsiteY0" fmla="*/ 26445479 h 27612568"/>
                <a:gd name="connsiteX1" fmla="*/ 0 w 24226964"/>
                <a:gd name="connsiteY1" fmla="*/ 14076147 h 27612568"/>
                <a:gd name="connsiteX2" fmla="*/ 14966192 w 24226964"/>
                <a:gd name="connsiteY2" fmla="*/ 5800537 h 27612568"/>
                <a:gd name="connsiteX3" fmla="*/ 23139582 w 24226964"/>
                <a:gd name="connsiteY3" fmla="*/ 0 h 27612568"/>
                <a:gd name="connsiteX4" fmla="*/ 22860047 w 24226964"/>
                <a:gd name="connsiteY4" fmla="*/ 11411932 h 27612568"/>
                <a:gd name="connsiteX5" fmla="*/ 11501342 w 24226964"/>
                <a:gd name="connsiteY5" fmla="*/ 27610014 h 27612568"/>
                <a:gd name="connsiteX6" fmla="*/ 9405302 w 24226964"/>
                <a:gd name="connsiteY6" fmla="*/ 26121159 h 27612568"/>
                <a:gd name="connsiteX0" fmla="*/ 9403050 w 29226922"/>
                <a:gd name="connsiteY0" fmla="*/ 26445479 h 27612566"/>
                <a:gd name="connsiteX1" fmla="*/ 0 w 29226922"/>
                <a:gd name="connsiteY1" fmla="*/ 14076147 h 27612566"/>
                <a:gd name="connsiteX2" fmla="*/ 14966192 w 29226922"/>
                <a:gd name="connsiteY2" fmla="*/ 5800537 h 27612566"/>
                <a:gd name="connsiteX3" fmla="*/ 23139582 w 29226922"/>
                <a:gd name="connsiteY3" fmla="*/ 0 h 27612566"/>
                <a:gd name="connsiteX4" fmla="*/ 29226922 w 29226922"/>
                <a:gd name="connsiteY4" fmla="*/ 8756148 h 27612566"/>
                <a:gd name="connsiteX5" fmla="*/ 11501342 w 29226922"/>
                <a:gd name="connsiteY5" fmla="*/ 27610014 h 27612566"/>
                <a:gd name="connsiteX6" fmla="*/ 9405302 w 29226922"/>
                <a:gd name="connsiteY6" fmla="*/ 26121159 h 2761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6922" h="27612566">
                  <a:moveTo>
                    <a:pt x="9403050" y="26445479"/>
                  </a:moveTo>
                  <a:cubicBezTo>
                    <a:pt x="9749891" y="25809603"/>
                    <a:pt x="825062" y="15605402"/>
                    <a:pt x="0" y="14076147"/>
                  </a:cubicBezTo>
                  <a:cubicBezTo>
                    <a:pt x="2769476" y="12483830"/>
                    <a:pt x="12753763" y="6909379"/>
                    <a:pt x="14966192" y="5800537"/>
                  </a:cubicBezTo>
                  <a:cubicBezTo>
                    <a:pt x="15912124" y="4633889"/>
                    <a:pt x="22130589" y="1166648"/>
                    <a:pt x="23139582" y="0"/>
                  </a:cubicBezTo>
                  <a:cubicBezTo>
                    <a:pt x="26492381" y="2532993"/>
                    <a:pt x="27198426" y="7074493"/>
                    <a:pt x="29226922" y="8756148"/>
                  </a:cubicBezTo>
                  <a:cubicBezTo>
                    <a:pt x="24802888" y="13583356"/>
                    <a:pt x="15925376" y="22782806"/>
                    <a:pt x="11501342" y="27610014"/>
                  </a:cubicBezTo>
                  <a:cubicBezTo>
                    <a:pt x="11440461" y="27685882"/>
                    <a:pt x="9466183" y="26045291"/>
                    <a:pt x="9405302" y="26121159"/>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chemeClr val="tx1"/>
                </a:solidFill>
                <a:effectLst/>
                <a:uLnTx/>
                <a:uFillTx/>
              </a:endParaRPr>
            </a:p>
          </p:txBody>
        </p:sp>
        <p:sp>
          <p:nvSpPr>
            <p:cNvPr id="276" name="Rectangle 275"/>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grpSp>
        <p:nvGrpSpPr>
          <p:cNvPr id="277" name="Group 276"/>
          <p:cNvGrpSpPr/>
          <p:nvPr/>
        </p:nvGrpSpPr>
        <p:grpSpPr>
          <a:xfrm rot="4599126">
            <a:off x="1029182" y="-6885206"/>
            <a:ext cx="24131440" cy="19760457"/>
            <a:chOff x="-11776653" y="-18714127"/>
            <a:chExt cx="53463989" cy="43779937"/>
          </a:xfrm>
          <a:solidFill>
            <a:srgbClr val="B52522"/>
          </a:solidFill>
        </p:grpSpPr>
        <p:sp>
          <p:nvSpPr>
            <p:cNvPr id="278" name="Freeform 277"/>
            <p:cNvSpPr/>
            <p:nvPr/>
          </p:nvSpPr>
          <p:spPr>
            <a:xfrm rot="4039220">
              <a:off x="-9158764" y="-21332016"/>
              <a:ext cx="32658367" cy="37894145"/>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 name="connsiteX0" fmla="*/ 8362481 w 21819478"/>
                <a:gd name="connsiteY0" fmla="*/ 21817440 h 21817440"/>
                <a:gd name="connsiteX1" fmla="*/ 0 w 21819478"/>
                <a:gd name="connsiteY1" fmla="*/ 10819865 h 21817440"/>
                <a:gd name="connsiteX2" fmla="*/ 14572538 w 21819478"/>
                <a:gd name="connsiteY2" fmla="*/ 192231 h 21817440"/>
                <a:gd name="connsiteX3" fmla="*/ 17399306 w 21819478"/>
                <a:gd name="connsiteY3" fmla="*/ 2431960 h 21817440"/>
                <a:gd name="connsiteX4" fmla="*/ 21819478 w 21819478"/>
                <a:gd name="connsiteY4" fmla="*/ 6783893 h 21817440"/>
                <a:gd name="connsiteX5" fmla="*/ 8364733 w 21819478"/>
                <a:gd name="connsiteY5" fmla="*/ 21493120 h 21817440"/>
                <a:gd name="connsiteX0" fmla="*/ 8362481 w 21819478"/>
                <a:gd name="connsiteY0" fmla="*/ 23564951 h 23564951"/>
                <a:gd name="connsiteX1" fmla="*/ 0 w 21819478"/>
                <a:gd name="connsiteY1" fmla="*/ 12567376 h 23564951"/>
                <a:gd name="connsiteX2" fmla="*/ 14572538 w 21819478"/>
                <a:gd name="connsiteY2" fmla="*/ 1939742 h 23564951"/>
                <a:gd name="connsiteX3" fmla="*/ 16740525 w 21819478"/>
                <a:gd name="connsiteY3" fmla="*/ 0 h 23564951"/>
                <a:gd name="connsiteX4" fmla="*/ 21819478 w 21819478"/>
                <a:gd name="connsiteY4" fmla="*/ 8531404 h 23564951"/>
                <a:gd name="connsiteX5" fmla="*/ 8364733 w 21819478"/>
                <a:gd name="connsiteY5" fmla="*/ 23240631 h 23564951"/>
                <a:gd name="connsiteX0" fmla="*/ 9788285 w 23245282"/>
                <a:gd name="connsiteY0" fmla="*/ 23564951 h 23564951"/>
                <a:gd name="connsiteX1" fmla="*/ 0 w 23245282"/>
                <a:gd name="connsiteY1" fmla="*/ 12259072 h 23564951"/>
                <a:gd name="connsiteX2" fmla="*/ 15998342 w 23245282"/>
                <a:gd name="connsiteY2" fmla="*/ 1939742 h 23564951"/>
                <a:gd name="connsiteX3" fmla="*/ 18166329 w 23245282"/>
                <a:gd name="connsiteY3" fmla="*/ 0 h 23564951"/>
                <a:gd name="connsiteX4" fmla="*/ 23245282 w 23245282"/>
                <a:gd name="connsiteY4" fmla="*/ 8531404 h 23564951"/>
                <a:gd name="connsiteX5" fmla="*/ 9790537 w 23245282"/>
                <a:gd name="connsiteY5" fmla="*/ 23240631 h 23564951"/>
                <a:gd name="connsiteX0" fmla="*/ 9788285 w 23245282"/>
                <a:gd name="connsiteY0" fmla="*/ 23564951 h 23564951"/>
                <a:gd name="connsiteX1" fmla="*/ 0 w 23245282"/>
                <a:gd name="connsiteY1" fmla="*/ 12259072 h 23564951"/>
                <a:gd name="connsiteX2" fmla="*/ 14082218 w 23245282"/>
                <a:gd name="connsiteY2" fmla="*/ 1054923 h 23564951"/>
                <a:gd name="connsiteX3" fmla="*/ 18166329 w 23245282"/>
                <a:gd name="connsiteY3" fmla="*/ 0 h 23564951"/>
                <a:gd name="connsiteX4" fmla="*/ 23245282 w 23245282"/>
                <a:gd name="connsiteY4" fmla="*/ 8531404 h 23564951"/>
                <a:gd name="connsiteX5" fmla="*/ 9790537 w 23245282"/>
                <a:gd name="connsiteY5" fmla="*/ 23240631 h 23564951"/>
                <a:gd name="connsiteX0" fmla="*/ 11549253 w 25006250"/>
                <a:gd name="connsiteY0" fmla="*/ 23564951 h 23564951"/>
                <a:gd name="connsiteX1" fmla="*/ 0 w 25006250"/>
                <a:gd name="connsiteY1" fmla="*/ 10647013 h 23564951"/>
                <a:gd name="connsiteX2" fmla="*/ 15843186 w 25006250"/>
                <a:gd name="connsiteY2" fmla="*/ 1054923 h 23564951"/>
                <a:gd name="connsiteX3" fmla="*/ 19927297 w 25006250"/>
                <a:gd name="connsiteY3" fmla="*/ 0 h 23564951"/>
                <a:gd name="connsiteX4" fmla="*/ 25006250 w 25006250"/>
                <a:gd name="connsiteY4" fmla="*/ 8531404 h 23564951"/>
                <a:gd name="connsiteX5" fmla="*/ 11551505 w 25006250"/>
                <a:gd name="connsiteY5" fmla="*/ 23240631 h 23564951"/>
                <a:gd name="connsiteX0" fmla="*/ 11549253 w 25006250"/>
                <a:gd name="connsiteY0" fmla="*/ 26195151 h 26195151"/>
                <a:gd name="connsiteX1" fmla="*/ 0 w 25006250"/>
                <a:gd name="connsiteY1" fmla="*/ 13277213 h 26195151"/>
                <a:gd name="connsiteX2" fmla="*/ 15843186 w 25006250"/>
                <a:gd name="connsiteY2" fmla="*/ 3685123 h 26195151"/>
                <a:gd name="connsiteX3" fmla="*/ 17809485 w 25006250"/>
                <a:gd name="connsiteY3" fmla="*/ 0 h 26195151"/>
                <a:gd name="connsiteX4" fmla="*/ 25006250 w 25006250"/>
                <a:gd name="connsiteY4" fmla="*/ 11161604 h 26195151"/>
                <a:gd name="connsiteX5" fmla="*/ 11551505 w 25006250"/>
                <a:gd name="connsiteY5" fmla="*/ 25870831 h 26195151"/>
                <a:gd name="connsiteX0" fmla="*/ 19201366 w 32658363"/>
                <a:gd name="connsiteY0" fmla="*/ 26195151 h 26195151"/>
                <a:gd name="connsiteX1" fmla="*/ 1 w 32658363"/>
                <a:gd name="connsiteY1" fmla="*/ 17572774 h 26195151"/>
                <a:gd name="connsiteX2" fmla="*/ 23495299 w 32658363"/>
                <a:gd name="connsiteY2" fmla="*/ 3685123 h 26195151"/>
                <a:gd name="connsiteX3" fmla="*/ 25461598 w 32658363"/>
                <a:gd name="connsiteY3" fmla="*/ 0 h 26195151"/>
                <a:gd name="connsiteX4" fmla="*/ 32658363 w 32658363"/>
                <a:gd name="connsiteY4" fmla="*/ 11161604 h 26195151"/>
                <a:gd name="connsiteX5" fmla="*/ 19203618 w 32658363"/>
                <a:gd name="connsiteY5" fmla="*/ 25870831 h 26195151"/>
                <a:gd name="connsiteX0" fmla="*/ 16489299 w 32658361"/>
                <a:gd name="connsiteY0" fmla="*/ 28323544 h 28323543"/>
                <a:gd name="connsiteX1" fmla="*/ -1 w 32658361"/>
                <a:gd name="connsiteY1" fmla="*/ 17572774 h 28323543"/>
                <a:gd name="connsiteX2" fmla="*/ 23495297 w 32658361"/>
                <a:gd name="connsiteY2" fmla="*/ 3685123 h 28323543"/>
                <a:gd name="connsiteX3" fmla="*/ 25461596 w 32658361"/>
                <a:gd name="connsiteY3" fmla="*/ 0 h 28323543"/>
                <a:gd name="connsiteX4" fmla="*/ 32658361 w 32658361"/>
                <a:gd name="connsiteY4" fmla="*/ 11161604 h 28323543"/>
                <a:gd name="connsiteX5" fmla="*/ 19203616 w 32658361"/>
                <a:gd name="connsiteY5" fmla="*/ 25870831 h 28323543"/>
                <a:gd name="connsiteX0" fmla="*/ 16445853 w 32658363"/>
                <a:gd name="connsiteY0" fmla="*/ 29603494 h 29603495"/>
                <a:gd name="connsiteX1" fmla="*/ 1 w 32658363"/>
                <a:gd name="connsiteY1" fmla="*/ 17572774 h 29603495"/>
                <a:gd name="connsiteX2" fmla="*/ 23495299 w 32658363"/>
                <a:gd name="connsiteY2" fmla="*/ 3685123 h 29603495"/>
                <a:gd name="connsiteX3" fmla="*/ 25461598 w 32658363"/>
                <a:gd name="connsiteY3" fmla="*/ 0 h 29603495"/>
                <a:gd name="connsiteX4" fmla="*/ 32658363 w 32658363"/>
                <a:gd name="connsiteY4" fmla="*/ 11161604 h 29603495"/>
                <a:gd name="connsiteX5" fmla="*/ 19203618 w 32658363"/>
                <a:gd name="connsiteY5" fmla="*/ 25870831 h 2960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8363" h="29603495">
                  <a:moveTo>
                    <a:pt x="16445853" y="29603494"/>
                  </a:moveTo>
                  <a:cubicBezTo>
                    <a:pt x="16792694" y="28967618"/>
                    <a:pt x="825063" y="19102029"/>
                    <a:pt x="1" y="17572774"/>
                  </a:cubicBezTo>
                  <a:cubicBezTo>
                    <a:pt x="2769477" y="15980457"/>
                    <a:pt x="21282870" y="4793965"/>
                    <a:pt x="23495299" y="3685123"/>
                  </a:cubicBezTo>
                  <a:cubicBezTo>
                    <a:pt x="24441231" y="2518475"/>
                    <a:pt x="24452605" y="1166648"/>
                    <a:pt x="25461598" y="0"/>
                  </a:cubicBezTo>
                  <a:cubicBezTo>
                    <a:pt x="28814397" y="2532993"/>
                    <a:pt x="30629867" y="9479949"/>
                    <a:pt x="32658363" y="11161604"/>
                  </a:cubicBezTo>
                  <a:lnTo>
                    <a:pt x="19203618" y="25870831"/>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chemeClr val="tx1"/>
                </a:solidFill>
                <a:effectLst/>
                <a:uLnTx/>
                <a:uFillTx/>
              </a:endParaRPr>
            </a:p>
          </p:txBody>
        </p:sp>
        <p:sp>
          <p:nvSpPr>
            <p:cNvPr id="279" name="Rectangle 278"/>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grpSp>
        <p:nvGrpSpPr>
          <p:cNvPr id="280" name="Group 279"/>
          <p:cNvGrpSpPr/>
          <p:nvPr/>
        </p:nvGrpSpPr>
        <p:grpSpPr>
          <a:xfrm rot="392433">
            <a:off x="-171562" y="-866357"/>
            <a:ext cx="20957213" cy="14292531"/>
            <a:chOff x="-4744051" y="-6599757"/>
            <a:chExt cx="46431387" cy="31665567"/>
          </a:xfrm>
          <a:solidFill>
            <a:srgbClr val="B52522"/>
          </a:solidFill>
        </p:grpSpPr>
        <p:sp>
          <p:nvSpPr>
            <p:cNvPr id="281" name="Freeform 280"/>
            <p:cNvSpPr/>
            <p:nvPr/>
          </p:nvSpPr>
          <p:spPr>
            <a:xfrm rot="3600000">
              <a:off x="-5377507" y="-5966301"/>
              <a:ext cx="21819478" cy="20552566"/>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 name="connsiteX0" fmla="*/ 8362481 w 21819478"/>
                <a:gd name="connsiteY0" fmla="*/ 19385480 h 20552567"/>
                <a:gd name="connsiteX1" fmla="*/ 0 w 21819478"/>
                <a:gd name="connsiteY1" fmla="*/ 8387905 h 20552567"/>
                <a:gd name="connsiteX2" fmla="*/ 14693462 w 21819478"/>
                <a:gd name="connsiteY2" fmla="*/ 505146 h 20552567"/>
                <a:gd name="connsiteX3" fmla="*/ 17399306 w 21819478"/>
                <a:gd name="connsiteY3" fmla="*/ 0 h 20552567"/>
                <a:gd name="connsiteX4" fmla="*/ 21819478 w 21819478"/>
                <a:gd name="connsiteY4" fmla="*/ 4351933 h 20552567"/>
                <a:gd name="connsiteX5" fmla="*/ 10460773 w 21819478"/>
                <a:gd name="connsiteY5" fmla="*/ 20550015 h 20552567"/>
                <a:gd name="connsiteX6" fmla="*/ 8364733 w 21819478"/>
                <a:gd name="connsiteY6" fmla="*/ 19061160 h 205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9478" h="20552567">
                  <a:moveTo>
                    <a:pt x="8362481" y="19385480"/>
                  </a:moveTo>
                  <a:cubicBezTo>
                    <a:pt x="8709322" y="18749604"/>
                    <a:pt x="825062" y="9917160"/>
                    <a:pt x="0" y="8387905"/>
                  </a:cubicBezTo>
                  <a:cubicBezTo>
                    <a:pt x="2769476" y="6795588"/>
                    <a:pt x="12481033" y="1613988"/>
                    <a:pt x="14693462" y="505146"/>
                  </a:cubicBezTo>
                  <a:cubicBezTo>
                    <a:pt x="15639394" y="-661502"/>
                    <a:pt x="16390313" y="1166648"/>
                    <a:pt x="17399306" y="0"/>
                  </a:cubicBezTo>
                  <a:cubicBezTo>
                    <a:pt x="20752105" y="2532993"/>
                    <a:pt x="19790982" y="2670278"/>
                    <a:pt x="21819478" y="4351933"/>
                  </a:cubicBezTo>
                  <a:cubicBezTo>
                    <a:pt x="17395444" y="9179141"/>
                    <a:pt x="14884807" y="15722807"/>
                    <a:pt x="10460773" y="20550015"/>
                  </a:cubicBezTo>
                  <a:cubicBezTo>
                    <a:pt x="10399892" y="20625883"/>
                    <a:pt x="8425614" y="18985292"/>
                    <a:pt x="8364733" y="1906116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chemeClr val="tx1"/>
                </a:solidFill>
                <a:effectLst/>
                <a:uLnTx/>
                <a:uFillTx/>
              </a:endParaRPr>
            </a:p>
          </p:txBody>
        </p:sp>
        <p:sp>
          <p:nvSpPr>
            <p:cNvPr id="282" name="Rectangle 281"/>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grpSp>
        <p:nvGrpSpPr>
          <p:cNvPr id="283" name="Group 282"/>
          <p:cNvGrpSpPr/>
          <p:nvPr/>
        </p:nvGrpSpPr>
        <p:grpSpPr>
          <a:xfrm rot="4599126">
            <a:off x="1210619" y="-7612339"/>
            <a:ext cx="24240555" cy="20361991"/>
            <a:chOff x="-12018402" y="-20046845"/>
            <a:chExt cx="53705738" cy="45112655"/>
          </a:xfrm>
          <a:solidFill>
            <a:srgbClr val="B52522"/>
          </a:solidFill>
        </p:grpSpPr>
        <p:sp>
          <p:nvSpPr>
            <p:cNvPr id="284" name="Freeform 283"/>
            <p:cNvSpPr/>
            <p:nvPr/>
          </p:nvSpPr>
          <p:spPr>
            <a:xfrm rot="4039220">
              <a:off x="-10103871" y="-21961376"/>
              <a:ext cx="34039567" cy="37868630"/>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 name="connsiteX0" fmla="*/ 8362481 w 21819478"/>
                <a:gd name="connsiteY0" fmla="*/ 21817440 h 21817440"/>
                <a:gd name="connsiteX1" fmla="*/ 0 w 21819478"/>
                <a:gd name="connsiteY1" fmla="*/ 10819865 h 21817440"/>
                <a:gd name="connsiteX2" fmla="*/ 14572538 w 21819478"/>
                <a:gd name="connsiteY2" fmla="*/ 192231 h 21817440"/>
                <a:gd name="connsiteX3" fmla="*/ 17399306 w 21819478"/>
                <a:gd name="connsiteY3" fmla="*/ 2431960 h 21817440"/>
                <a:gd name="connsiteX4" fmla="*/ 21819478 w 21819478"/>
                <a:gd name="connsiteY4" fmla="*/ 6783893 h 21817440"/>
                <a:gd name="connsiteX5" fmla="*/ 8364733 w 21819478"/>
                <a:gd name="connsiteY5" fmla="*/ 21493120 h 21817440"/>
                <a:gd name="connsiteX0" fmla="*/ 8362481 w 21819478"/>
                <a:gd name="connsiteY0" fmla="*/ 23564951 h 23564951"/>
                <a:gd name="connsiteX1" fmla="*/ 0 w 21819478"/>
                <a:gd name="connsiteY1" fmla="*/ 12567376 h 23564951"/>
                <a:gd name="connsiteX2" fmla="*/ 14572538 w 21819478"/>
                <a:gd name="connsiteY2" fmla="*/ 1939742 h 23564951"/>
                <a:gd name="connsiteX3" fmla="*/ 16740525 w 21819478"/>
                <a:gd name="connsiteY3" fmla="*/ 0 h 23564951"/>
                <a:gd name="connsiteX4" fmla="*/ 21819478 w 21819478"/>
                <a:gd name="connsiteY4" fmla="*/ 8531404 h 23564951"/>
                <a:gd name="connsiteX5" fmla="*/ 8364733 w 21819478"/>
                <a:gd name="connsiteY5" fmla="*/ 23240631 h 23564951"/>
                <a:gd name="connsiteX0" fmla="*/ 9788285 w 23245282"/>
                <a:gd name="connsiteY0" fmla="*/ 23564951 h 23564951"/>
                <a:gd name="connsiteX1" fmla="*/ 0 w 23245282"/>
                <a:gd name="connsiteY1" fmla="*/ 12259072 h 23564951"/>
                <a:gd name="connsiteX2" fmla="*/ 15998342 w 23245282"/>
                <a:gd name="connsiteY2" fmla="*/ 1939742 h 23564951"/>
                <a:gd name="connsiteX3" fmla="*/ 18166329 w 23245282"/>
                <a:gd name="connsiteY3" fmla="*/ 0 h 23564951"/>
                <a:gd name="connsiteX4" fmla="*/ 23245282 w 23245282"/>
                <a:gd name="connsiteY4" fmla="*/ 8531404 h 23564951"/>
                <a:gd name="connsiteX5" fmla="*/ 9790537 w 23245282"/>
                <a:gd name="connsiteY5" fmla="*/ 23240631 h 23564951"/>
                <a:gd name="connsiteX0" fmla="*/ 9788285 w 23245282"/>
                <a:gd name="connsiteY0" fmla="*/ 23564951 h 23564951"/>
                <a:gd name="connsiteX1" fmla="*/ 0 w 23245282"/>
                <a:gd name="connsiteY1" fmla="*/ 12259072 h 23564951"/>
                <a:gd name="connsiteX2" fmla="*/ 14082218 w 23245282"/>
                <a:gd name="connsiteY2" fmla="*/ 1054923 h 23564951"/>
                <a:gd name="connsiteX3" fmla="*/ 18166329 w 23245282"/>
                <a:gd name="connsiteY3" fmla="*/ 0 h 23564951"/>
                <a:gd name="connsiteX4" fmla="*/ 23245282 w 23245282"/>
                <a:gd name="connsiteY4" fmla="*/ 8531404 h 23564951"/>
                <a:gd name="connsiteX5" fmla="*/ 9790537 w 23245282"/>
                <a:gd name="connsiteY5" fmla="*/ 23240631 h 23564951"/>
                <a:gd name="connsiteX0" fmla="*/ 11549253 w 25006250"/>
                <a:gd name="connsiteY0" fmla="*/ 23564951 h 23564951"/>
                <a:gd name="connsiteX1" fmla="*/ 0 w 25006250"/>
                <a:gd name="connsiteY1" fmla="*/ 10647013 h 23564951"/>
                <a:gd name="connsiteX2" fmla="*/ 15843186 w 25006250"/>
                <a:gd name="connsiteY2" fmla="*/ 1054923 h 23564951"/>
                <a:gd name="connsiteX3" fmla="*/ 19927297 w 25006250"/>
                <a:gd name="connsiteY3" fmla="*/ 0 h 23564951"/>
                <a:gd name="connsiteX4" fmla="*/ 25006250 w 25006250"/>
                <a:gd name="connsiteY4" fmla="*/ 8531404 h 23564951"/>
                <a:gd name="connsiteX5" fmla="*/ 11551505 w 25006250"/>
                <a:gd name="connsiteY5" fmla="*/ 23240631 h 23564951"/>
                <a:gd name="connsiteX0" fmla="*/ 11549253 w 25006250"/>
                <a:gd name="connsiteY0" fmla="*/ 26195151 h 26195151"/>
                <a:gd name="connsiteX1" fmla="*/ 0 w 25006250"/>
                <a:gd name="connsiteY1" fmla="*/ 13277213 h 26195151"/>
                <a:gd name="connsiteX2" fmla="*/ 15843186 w 25006250"/>
                <a:gd name="connsiteY2" fmla="*/ 3685123 h 26195151"/>
                <a:gd name="connsiteX3" fmla="*/ 17809485 w 25006250"/>
                <a:gd name="connsiteY3" fmla="*/ 0 h 26195151"/>
                <a:gd name="connsiteX4" fmla="*/ 25006250 w 25006250"/>
                <a:gd name="connsiteY4" fmla="*/ 11161604 h 26195151"/>
                <a:gd name="connsiteX5" fmla="*/ 11551505 w 25006250"/>
                <a:gd name="connsiteY5" fmla="*/ 25870831 h 26195151"/>
                <a:gd name="connsiteX0" fmla="*/ 20582565 w 34039562"/>
                <a:gd name="connsiteY0" fmla="*/ 26195151 h 26195151"/>
                <a:gd name="connsiteX1" fmla="*/ -1 w 34039562"/>
                <a:gd name="connsiteY1" fmla="*/ 18744977 h 26195151"/>
                <a:gd name="connsiteX2" fmla="*/ 24876498 w 34039562"/>
                <a:gd name="connsiteY2" fmla="*/ 3685123 h 26195151"/>
                <a:gd name="connsiteX3" fmla="*/ 26842797 w 34039562"/>
                <a:gd name="connsiteY3" fmla="*/ 0 h 26195151"/>
                <a:gd name="connsiteX4" fmla="*/ 34039562 w 34039562"/>
                <a:gd name="connsiteY4" fmla="*/ 11161604 h 26195151"/>
                <a:gd name="connsiteX5" fmla="*/ 20584817 w 34039562"/>
                <a:gd name="connsiteY5" fmla="*/ 25870831 h 26195151"/>
                <a:gd name="connsiteX0" fmla="*/ 20582567 w 34039564"/>
                <a:gd name="connsiteY0" fmla="*/ 26195151 h 26195151"/>
                <a:gd name="connsiteX1" fmla="*/ 1 w 34039564"/>
                <a:gd name="connsiteY1" fmla="*/ 18744977 h 26195151"/>
                <a:gd name="connsiteX2" fmla="*/ 24876500 w 34039564"/>
                <a:gd name="connsiteY2" fmla="*/ 3685123 h 26195151"/>
                <a:gd name="connsiteX3" fmla="*/ 26842799 w 34039564"/>
                <a:gd name="connsiteY3" fmla="*/ 0 h 26195151"/>
                <a:gd name="connsiteX4" fmla="*/ 34039564 w 34039564"/>
                <a:gd name="connsiteY4" fmla="*/ 11161604 h 26195151"/>
                <a:gd name="connsiteX5" fmla="*/ 22501814 w 34039564"/>
                <a:gd name="connsiteY5" fmla="*/ 24060811 h 26195151"/>
                <a:gd name="connsiteX0" fmla="*/ 19051721 w 34039562"/>
                <a:gd name="connsiteY0" fmla="*/ 29583562 h 29583562"/>
                <a:gd name="connsiteX1" fmla="*/ -1 w 34039562"/>
                <a:gd name="connsiteY1" fmla="*/ 18744977 h 29583562"/>
                <a:gd name="connsiteX2" fmla="*/ 24876498 w 34039562"/>
                <a:gd name="connsiteY2" fmla="*/ 3685123 h 29583562"/>
                <a:gd name="connsiteX3" fmla="*/ 26842797 w 34039562"/>
                <a:gd name="connsiteY3" fmla="*/ 0 h 29583562"/>
                <a:gd name="connsiteX4" fmla="*/ 34039562 w 34039562"/>
                <a:gd name="connsiteY4" fmla="*/ 11161604 h 29583562"/>
                <a:gd name="connsiteX5" fmla="*/ 22501812 w 34039562"/>
                <a:gd name="connsiteY5" fmla="*/ 24060811 h 2958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39562" h="29583562">
                  <a:moveTo>
                    <a:pt x="19051721" y="29583562"/>
                  </a:moveTo>
                  <a:cubicBezTo>
                    <a:pt x="19398562" y="28947686"/>
                    <a:pt x="825061" y="20274232"/>
                    <a:pt x="-1" y="18744977"/>
                  </a:cubicBezTo>
                  <a:cubicBezTo>
                    <a:pt x="2769475" y="17152660"/>
                    <a:pt x="22664069" y="4793965"/>
                    <a:pt x="24876498" y="3685123"/>
                  </a:cubicBezTo>
                  <a:cubicBezTo>
                    <a:pt x="25822430" y="2518475"/>
                    <a:pt x="25833804" y="1166648"/>
                    <a:pt x="26842797" y="0"/>
                  </a:cubicBezTo>
                  <a:cubicBezTo>
                    <a:pt x="30195596" y="2532993"/>
                    <a:pt x="32011066" y="9479949"/>
                    <a:pt x="34039562" y="11161604"/>
                  </a:cubicBezTo>
                  <a:lnTo>
                    <a:pt x="22501812" y="24060811"/>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chemeClr val="tx1"/>
                </a:solidFill>
                <a:effectLst/>
                <a:uLnTx/>
                <a:uFillTx/>
              </a:endParaRPr>
            </a:p>
          </p:txBody>
        </p:sp>
        <p:sp>
          <p:nvSpPr>
            <p:cNvPr id="285" name="Rectangle 284"/>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grpSp>
        <p:nvGrpSpPr>
          <p:cNvPr id="286" name="Group 285"/>
          <p:cNvGrpSpPr/>
          <p:nvPr/>
        </p:nvGrpSpPr>
        <p:grpSpPr>
          <a:xfrm rot="392433">
            <a:off x="-44562" y="-739357"/>
            <a:ext cx="20957213" cy="14292531"/>
            <a:chOff x="-4744051" y="-6599757"/>
            <a:chExt cx="46431387" cy="31665567"/>
          </a:xfrm>
          <a:solidFill>
            <a:srgbClr val="B52522"/>
          </a:solidFill>
        </p:grpSpPr>
        <p:sp>
          <p:nvSpPr>
            <p:cNvPr id="287" name="Freeform 286"/>
            <p:cNvSpPr/>
            <p:nvPr/>
          </p:nvSpPr>
          <p:spPr>
            <a:xfrm rot="3600000">
              <a:off x="-5377507" y="-5966301"/>
              <a:ext cx="21819478" cy="20552566"/>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 name="connsiteX0" fmla="*/ 8362481 w 21819478"/>
                <a:gd name="connsiteY0" fmla="*/ 19385480 h 20552567"/>
                <a:gd name="connsiteX1" fmla="*/ 0 w 21819478"/>
                <a:gd name="connsiteY1" fmla="*/ 8387905 h 20552567"/>
                <a:gd name="connsiteX2" fmla="*/ 14693462 w 21819478"/>
                <a:gd name="connsiteY2" fmla="*/ 505146 h 20552567"/>
                <a:gd name="connsiteX3" fmla="*/ 17399306 w 21819478"/>
                <a:gd name="connsiteY3" fmla="*/ 0 h 20552567"/>
                <a:gd name="connsiteX4" fmla="*/ 21819478 w 21819478"/>
                <a:gd name="connsiteY4" fmla="*/ 4351933 h 20552567"/>
                <a:gd name="connsiteX5" fmla="*/ 10460773 w 21819478"/>
                <a:gd name="connsiteY5" fmla="*/ 20550015 h 20552567"/>
                <a:gd name="connsiteX6" fmla="*/ 8364733 w 21819478"/>
                <a:gd name="connsiteY6" fmla="*/ 19061160 h 205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9478" h="20552567">
                  <a:moveTo>
                    <a:pt x="8362481" y="19385480"/>
                  </a:moveTo>
                  <a:cubicBezTo>
                    <a:pt x="8709322" y="18749604"/>
                    <a:pt x="825062" y="9917160"/>
                    <a:pt x="0" y="8387905"/>
                  </a:cubicBezTo>
                  <a:cubicBezTo>
                    <a:pt x="2769476" y="6795588"/>
                    <a:pt x="12481033" y="1613988"/>
                    <a:pt x="14693462" y="505146"/>
                  </a:cubicBezTo>
                  <a:cubicBezTo>
                    <a:pt x="15639394" y="-661502"/>
                    <a:pt x="16390313" y="1166648"/>
                    <a:pt x="17399306" y="0"/>
                  </a:cubicBezTo>
                  <a:cubicBezTo>
                    <a:pt x="20752105" y="2532993"/>
                    <a:pt x="19790982" y="2670278"/>
                    <a:pt x="21819478" y="4351933"/>
                  </a:cubicBezTo>
                  <a:cubicBezTo>
                    <a:pt x="17395444" y="9179141"/>
                    <a:pt x="14884807" y="15722807"/>
                    <a:pt x="10460773" y="20550015"/>
                  </a:cubicBezTo>
                  <a:cubicBezTo>
                    <a:pt x="10399892" y="20625883"/>
                    <a:pt x="8425614" y="18985292"/>
                    <a:pt x="8364733" y="1906116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chemeClr val="tx1"/>
                </a:solidFill>
                <a:effectLst/>
                <a:uLnTx/>
                <a:uFillTx/>
              </a:endParaRPr>
            </a:p>
          </p:txBody>
        </p:sp>
        <p:sp>
          <p:nvSpPr>
            <p:cNvPr id="288" name="Rectangle 287"/>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grpSp>
        <p:nvGrpSpPr>
          <p:cNvPr id="289" name="Group 288"/>
          <p:cNvGrpSpPr/>
          <p:nvPr/>
        </p:nvGrpSpPr>
        <p:grpSpPr>
          <a:xfrm rot="4599126">
            <a:off x="1337618" y="-7485339"/>
            <a:ext cx="24240556" cy="20361991"/>
            <a:chOff x="-12018404" y="-20046845"/>
            <a:chExt cx="53705740" cy="45112655"/>
          </a:xfrm>
          <a:solidFill>
            <a:srgbClr val="B52522"/>
          </a:solidFill>
        </p:grpSpPr>
        <p:sp>
          <p:nvSpPr>
            <p:cNvPr id="290" name="Freeform 289"/>
            <p:cNvSpPr/>
            <p:nvPr/>
          </p:nvSpPr>
          <p:spPr>
            <a:xfrm rot="4039220">
              <a:off x="-10103872" y="-21961377"/>
              <a:ext cx="34039567" cy="37868631"/>
            </a:xfrm>
            <a:custGeom>
              <a:avLst/>
              <a:gdLst>
                <a:gd name="connsiteX0" fmla="*/ 409904 w 693683"/>
                <a:gd name="connsiteY0" fmla="*/ 0 h 1420500"/>
                <a:gd name="connsiteX1" fmla="*/ 472966 w 693683"/>
                <a:gd name="connsiteY1" fmla="*/ 157656 h 1420500"/>
                <a:gd name="connsiteX2" fmla="*/ 567559 w 693683"/>
                <a:gd name="connsiteY2" fmla="*/ 283780 h 1420500"/>
                <a:gd name="connsiteX3" fmla="*/ 630621 w 693683"/>
                <a:gd name="connsiteY3" fmla="*/ 504497 h 1420500"/>
                <a:gd name="connsiteX4" fmla="*/ 693683 w 693683"/>
                <a:gd name="connsiteY4" fmla="*/ 693683 h 1420500"/>
                <a:gd name="connsiteX5" fmla="*/ 630621 w 693683"/>
                <a:gd name="connsiteY5" fmla="*/ 1040525 h 1420500"/>
                <a:gd name="connsiteX6" fmla="*/ 504497 w 693683"/>
                <a:gd name="connsiteY6" fmla="*/ 1166649 h 1420500"/>
                <a:gd name="connsiteX7" fmla="*/ 189186 w 693683"/>
                <a:gd name="connsiteY7" fmla="*/ 1355835 h 1420500"/>
                <a:gd name="connsiteX8" fmla="*/ 0 w 693683"/>
                <a:gd name="connsiteY8" fmla="*/ 1418897 h 1420500"/>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630621 w 693683"/>
                <a:gd name="connsiteY5" fmla="*/ 1040525 h 1418897"/>
                <a:gd name="connsiteX6" fmla="*/ 504497 w 693683"/>
                <a:gd name="connsiteY6" fmla="*/ 1166649 h 1418897"/>
                <a:gd name="connsiteX7" fmla="*/ 0 w 693683"/>
                <a:gd name="connsiteY7" fmla="*/ 1418897 h 1418897"/>
                <a:gd name="connsiteX0" fmla="*/ 409904 w 693683"/>
                <a:gd name="connsiteY0" fmla="*/ 0 h 1418897"/>
                <a:gd name="connsiteX1" fmla="*/ 472966 w 693683"/>
                <a:gd name="connsiteY1" fmla="*/ 157656 h 1418897"/>
                <a:gd name="connsiteX2" fmla="*/ 567559 w 693683"/>
                <a:gd name="connsiteY2" fmla="*/ 283780 h 1418897"/>
                <a:gd name="connsiteX3" fmla="*/ 630621 w 693683"/>
                <a:gd name="connsiteY3" fmla="*/ 504497 h 1418897"/>
                <a:gd name="connsiteX4" fmla="*/ 693683 w 693683"/>
                <a:gd name="connsiteY4" fmla="*/ 693683 h 1418897"/>
                <a:gd name="connsiteX5" fmla="*/ 504497 w 693683"/>
                <a:gd name="connsiteY5" fmla="*/ 1166649 h 1418897"/>
                <a:gd name="connsiteX6" fmla="*/ 0 w 693683"/>
                <a:gd name="connsiteY6" fmla="*/ 1418897 h 1418897"/>
                <a:gd name="connsiteX0" fmla="*/ 409904 w 632271"/>
                <a:gd name="connsiteY0" fmla="*/ 0 h 1418897"/>
                <a:gd name="connsiteX1" fmla="*/ 472966 w 632271"/>
                <a:gd name="connsiteY1" fmla="*/ 157656 h 1418897"/>
                <a:gd name="connsiteX2" fmla="*/ 567559 w 632271"/>
                <a:gd name="connsiteY2" fmla="*/ 283780 h 1418897"/>
                <a:gd name="connsiteX3" fmla="*/ 630621 w 632271"/>
                <a:gd name="connsiteY3" fmla="*/ 504497 h 1418897"/>
                <a:gd name="connsiteX4" fmla="*/ 504497 w 632271"/>
                <a:gd name="connsiteY4" fmla="*/ 1166649 h 1418897"/>
                <a:gd name="connsiteX5" fmla="*/ 0 w 632271"/>
                <a:gd name="connsiteY5" fmla="*/ 1418897 h 1418897"/>
                <a:gd name="connsiteX0" fmla="*/ 409904 w 665211"/>
                <a:gd name="connsiteY0" fmla="*/ 0 h 1418897"/>
                <a:gd name="connsiteX1" fmla="*/ 472966 w 665211"/>
                <a:gd name="connsiteY1" fmla="*/ 157656 h 1418897"/>
                <a:gd name="connsiteX2" fmla="*/ 567559 w 665211"/>
                <a:gd name="connsiteY2" fmla="*/ 283780 h 1418897"/>
                <a:gd name="connsiteX3" fmla="*/ 630621 w 665211"/>
                <a:gd name="connsiteY3" fmla="*/ 504497 h 1418897"/>
                <a:gd name="connsiteX4" fmla="*/ 0 w 665211"/>
                <a:gd name="connsiteY4" fmla="*/ 1418897 h 1418897"/>
                <a:gd name="connsiteX0" fmla="*/ 409904 w 590462"/>
                <a:gd name="connsiteY0" fmla="*/ 0 h 1418897"/>
                <a:gd name="connsiteX1" fmla="*/ 472966 w 590462"/>
                <a:gd name="connsiteY1" fmla="*/ 157656 h 1418897"/>
                <a:gd name="connsiteX2" fmla="*/ 567559 w 590462"/>
                <a:gd name="connsiteY2" fmla="*/ 283780 h 1418897"/>
                <a:gd name="connsiteX3" fmla="*/ 0 w 590462"/>
                <a:gd name="connsiteY3" fmla="*/ 1418897 h 1418897"/>
                <a:gd name="connsiteX0" fmla="*/ 409904 w 495010"/>
                <a:gd name="connsiteY0" fmla="*/ 0 h 1418897"/>
                <a:gd name="connsiteX1" fmla="*/ 472966 w 495010"/>
                <a:gd name="connsiteY1" fmla="*/ 157656 h 1418897"/>
                <a:gd name="connsiteX2" fmla="*/ 0 w 495010"/>
                <a:gd name="connsiteY2" fmla="*/ 1418897 h 1418897"/>
                <a:gd name="connsiteX0" fmla="*/ 409904 w 409904"/>
                <a:gd name="connsiteY0" fmla="*/ 0 h 1418897"/>
                <a:gd name="connsiteX1" fmla="*/ 0 w 409904"/>
                <a:gd name="connsiteY1" fmla="*/ 1418897 h 1418897"/>
                <a:gd name="connsiteX0" fmla="*/ 0 w 10279117"/>
                <a:gd name="connsiteY0" fmla="*/ 0 h 10562897"/>
                <a:gd name="connsiteX1" fmla="*/ 10279117 w 10279117"/>
                <a:gd name="connsiteY1" fmla="*/ 10562897 h 10562897"/>
                <a:gd name="connsiteX0" fmla="*/ 0 w 16585324"/>
                <a:gd name="connsiteY0" fmla="*/ 9869214 h 9869214"/>
                <a:gd name="connsiteX1" fmla="*/ 16585324 w 16585324"/>
                <a:gd name="connsiteY1" fmla="*/ 0 h 9869214"/>
                <a:gd name="connsiteX0" fmla="*/ 0 w 16585324"/>
                <a:gd name="connsiteY0" fmla="*/ 9869214 h 9869214"/>
                <a:gd name="connsiteX1" fmla="*/ 14724993 w 16585324"/>
                <a:gd name="connsiteY1" fmla="*/ 2081048 h 9869214"/>
                <a:gd name="connsiteX2" fmla="*/ 16585324 w 16585324"/>
                <a:gd name="connsiteY2" fmla="*/ 0 h 9869214"/>
                <a:gd name="connsiteX0" fmla="*/ 0 w 6558455"/>
                <a:gd name="connsiteY0" fmla="*/ 12013324 h 12013324"/>
                <a:gd name="connsiteX1" fmla="*/ 4698124 w 6558455"/>
                <a:gd name="connsiteY1" fmla="*/ 2081048 h 12013324"/>
                <a:gd name="connsiteX2" fmla="*/ 6558455 w 6558455"/>
                <a:gd name="connsiteY2" fmla="*/ 0 h 12013324"/>
                <a:gd name="connsiteX0" fmla="*/ 10034827 w 16593282"/>
                <a:gd name="connsiteY0" fmla="*/ 12013324 h 12013324"/>
                <a:gd name="connsiteX1" fmla="*/ 39489 w 16593282"/>
                <a:gd name="connsiteY1" fmla="*/ 9963807 h 12013324"/>
                <a:gd name="connsiteX2" fmla="*/ 14732951 w 16593282"/>
                <a:gd name="connsiteY2" fmla="*/ 2081048 h 12013324"/>
                <a:gd name="connsiteX3" fmla="*/ 16593282 w 16593282"/>
                <a:gd name="connsiteY3" fmla="*/ 0 h 12013324"/>
                <a:gd name="connsiteX0" fmla="*/ 10034827 w 14732951"/>
                <a:gd name="connsiteY0" fmla="*/ 9932276 h 9932276"/>
                <a:gd name="connsiteX1" fmla="*/ 39489 w 14732951"/>
                <a:gd name="connsiteY1" fmla="*/ 7882759 h 9932276"/>
                <a:gd name="connsiteX2" fmla="*/ 14732951 w 14732951"/>
                <a:gd name="connsiteY2" fmla="*/ 0 h 9932276"/>
                <a:gd name="connsiteX3" fmla="*/ 9971765 w 14732951"/>
                <a:gd name="connsiteY3" fmla="*/ 9869214 h 9932276"/>
                <a:gd name="connsiteX0" fmla="*/ 10034827 w 16544777"/>
                <a:gd name="connsiteY0" fmla="*/ 12095291 h 12095291"/>
                <a:gd name="connsiteX1" fmla="*/ 39489 w 16544777"/>
                <a:gd name="connsiteY1" fmla="*/ 10045774 h 12095291"/>
                <a:gd name="connsiteX2" fmla="*/ 14732951 w 16544777"/>
                <a:gd name="connsiteY2" fmla="*/ 2163015 h 12095291"/>
                <a:gd name="connsiteX3" fmla="*/ 16435628 w 16544777"/>
                <a:gd name="connsiteY3" fmla="*/ 302684 h 12095291"/>
                <a:gd name="connsiteX4" fmla="*/ 9971765 w 16544777"/>
                <a:gd name="connsiteY4"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10034827 w 21205546"/>
                <a:gd name="connsiteY0" fmla="*/ 12095291 h 12095291"/>
                <a:gd name="connsiteX1" fmla="*/ 39489 w 21205546"/>
                <a:gd name="connsiteY1" fmla="*/ 10045774 h 12095291"/>
                <a:gd name="connsiteX2" fmla="*/ 14732951 w 21205546"/>
                <a:gd name="connsiteY2" fmla="*/ 2163015 h 12095291"/>
                <a:gd name="connsiteX3" fmla="*/ 16435628 w 21205546"/>
                <a:gd name="connsiteY3" fmla="*/ 302684 h 12095291"/>
                <a:gd name="connsiteX4" fmla="*/ 21133752 w 21205546"/>
                <a:gd name="connsiteY4" fmla="*/ 5789085 h 12095291"/>
                <a:gd name="connsiteX5" fmla="*/ 9971765 w 21205546"/>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166057"/>
                <a:gd name="connsiteY0" fmla="*/ 12095291 h 12095291"/>
                <a:gd name="connsiteX1" fmla="*/ 0 w 21166057"/>
                <a:gd name="connsiteY1" fmla="*/ 10045774 h 12095291"/>
                <a:gd name="connsiteX2" fmla="*/ 14693462 w 21166057"/>
                <a:gd name="connsiteY2" fmla="*/ 2163015 h 12095291"/>
                <a:gd name="connsiteX3" fmla="*/ 16396139 w 21166057"/>
                <a:gd name="connsiteY3" fmla="*/ 302684 h 12095291"/>
                <a:gd name="connsiteX4" fmla="*/ 21094263 w 21166057"/>
                <a:gd name="connsiteY4" fmla="*/ 5789085 h 12095291"/>
                <a:gd name="connsiteX5" fmla="*/ 9932276 w 21166057"/>
                <a:gd name="connsiteY5" fmla="*/ 12032229 h 12095291"/>
                <a:gd name="connsiteX0" fmla="*/ 9995338 w 21264788"/>
                <a:gd name="connsiteY0" fmla="*/ 12095291 h 12095291"/>
                <a:gd name="connsiteX1" fmla="*/ 0 w 21264788"/>
                <a:gd name="connsiteY1" fmla="*/ 10045774 h 12095291"/>
                <a:gd name="connsiteX2" fmla="*/ 14693462 w 21264788"/>
                <a:gd name="connsiteY2" fmla="*/ 2163015 h 12095291"/>
                <a:gd name="connsiteX3" fmla="*/ 16396139 w 21264788"/>
                <a:gd name="connsiteY3" fmla="*/ 302684 h 12095291"/>
                <a:gd name="connsiteX4" fmla="*/ 21094263 w 21264788"/>
                <a:gd name="connsiteY4" fmla="*/ 5789085 h 12095291"/>
                <a:gd name="connsiteX5" fmla="*/ 9932276 w 21264788"/>
                <a:gd name="connsiteY5" fmla="*/ 12032229 h 12095291"/>
                <a:gd name="connsiteX0" fmla="*/ 9995338 w 21957212"/>
                <a:gd name="connsiteY0" fmla="*/ 12095291 h 12095291"/>
                <a:gd name="connsiteX1" fmla="*/ 0 w 21957212"/>
                <a:gd name="connsiteY1" fmla="*/ 10045774 h 12095291"/>
                <a:gd name="connsiteX2" fmla="*/ 14693462 w 21957212"/>
                <a:gd name="connsiteY2" fmla="*/ 2163015 h 12095291"/>
                <a:gd name="connsiteX3" fmla="*/ 16396139 w 21957212"/>
                <a:gd name="connsiteY3" fmla="*/ 302684 h 12095291"/>
                <a:gd name="connsiteX4" fmla="*/ 21819478 w 21957212"/>
                <a:gd name="connsiteY4" fmla="*/ 6009802 h 12095291"/>
                <a:gd name="connsiteX5" fmla="*/ 9932276 w 21957212"/>
                <a:gd name="connsiteY5" fmla="*/ 12032229 h 12095291"/>
                <a:gd name="connsiteX0" fmla="*/ 9995338 w 21819478"/>
                <a:gd name="connsiteY0" fmla="*/ 12095291 h 12095291"/>
                <a:gd name="connsiteX1" fmla="*/ 0 w 21819478"/>
                <a:gd name="connsiteY1" fmla="*/ 10045774 h 12095291"/>
                <a:gd name="connsiteX2" fmla="*/ 14693462 w 21819478"/>
                <a:gd name="connsiteY2" fmla="*/ 2163015 h 12095291"/>
                <a:gd name="connsiteX3" fmla="*/ 16396139 w 21819478"/>
                <a:gd name="connsiteY3" fmla="*/ 302684 h 12095291"/>
                <a:gd name="connsiteX4" fmla="*/ 21819478 w 21819478"/>
                <a:gd name="connsiteY4" fmla="*/ 6009802 h 12095291"/>
                <a:gd name="connsiteX5" fmla="*/ 9932276 w 21819478"/>
                <a:gd name="connsiteY5" fmla="*/ 12032229 h 12095291"/>
                <a:gd name="connsiteX0" fmla="*/ 9995338 w 21819478"/>
                <a:gd name="connsiteY0" fmla="*/ 12274980 h 12274980"/>
                <a:gd name="connsiteX1" fmla="*/ 0 w 21819478"/>
                <a:gd name="connsiteY1" fmla="*/ 10225463 h 12274980"/>
                <a:gd name="connsiteX2" fmla="*/ 14693462 w 21819478"/>
                <a:gd name="connsiteY2" fmla="*/ 2342704 h 12274980"/>
                <a:gd name="connsiteX3" fmla="*/ 16427670 w 21819478"/>
                <a:gd name="connsiteY3" fmla="*/ 293187 h 12274980"/>
                <a:gd name="connsiteX4" fmla="*/ 21819478 w 21819478"/>
                <a:gd name="connsiteY4" fmla="*/ 6189491 h 12274980"/>
                <a:gd name="connsiteX5" fmla="*/ 9932276 w 21819478"/>
                <a:gd name="connsiteY5" fmla="*/ 12211918 h 12274980"/>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11981793"/>
                <a:gd name="connsiteX1" fmla="*/ 0 w 21819478"/>
                <a:gd name="connsiteY1" fmla="*/ 9932276 h 11981793"/>
                <a:gd name="connsiteX2" fmla="*/ 14693462 w 21819478"/>
                <a:gd name="connsiteY2" fmla="*/ 2049517 h 11981793"/>
                <a:gd name="connsiteX3" fmla="*/ 16427670 w 21819478"/>
                <a:gd name="connsiteY3" fmla="*/ 0 h 11981793"/>
                <a:gd name="connsiteX4" fmla="*/ 21819478 w 21819478"/>
                <a:gd name="connsiteY4" fmla="*/ 5896304 h 11981793"/>
                <a:gd name="connsiteX5" fmla="*/ 9932276 w 21819478"/>
                <a:gd name="connsiteY5" fmla="*/ 11918731 h 11981793"/>
                <a:gd name="connsiteX0" fmla="*/ 9995338 w 21819478"/>
                <a:gd name="connsiteY0" fmla="*/ 11981793 h 20605531"/>
                <a:gd name="connsiteX1" fmla="*/ 0 w 21819478"/>
                <a:gd name="connsiteY1" fmla="*/ 9932276 h 20605531"/>
                <a:gd name="connsiteX2" fmla="*/ 14693462 w 21819478"/>
                <a:gd name="connsiteY2" fmla="*/ 2049517 h 20605531"/>
                <a:gd name="connsiteX3" fmla="*/ 16427670 w 21819478"/>
                <a:gd name="connsiteY3" fmla="*/ 0 h 20605531"/>
                <a:gd name="connsiteX4" fmla="*/ 21819478 w 21819478"/>
                <a:gd name="connsiteY4" fmla="*/ 5896304 h 20605531"/>
                <a:gd name="connsiteX5" fmla="*/ 8364733 w 21819478"/>
                <a:gd name="connsiteY5" fmla="*/ 20605531 h 20605531"/>
                <a:gd name="connsiteX0" fmla="*/ 8362481 w 21819478"/>
                <a:gd name="connsiteY0" fmla="*/ 20929851 h 20929851"/>
                <a:gd name="connsiteX1" fmla="*/ 0 w 21819478"/>
                <a:gd name="connsiteY1" fmla="*/ 9932276 h 20929851"/>
                <a:gd name="connsiteX2" fmla="*/ 14693462 w 21819478"/>
                <a:gd name="connsiteY2" fmla="*/ 2049517 h 20929851"/>
                <a:gd name="connsiteX3" fmla="*/ 16427670 w 21819478"/>
                <a:gd name="connsiteY3" fmla="*/ 0 h 20929851"/>
                <a:gd name="connsiteX4" fmla="*/ 21819478 w 21819478"/>
                <a:gd name="connsiteY4" fmla="*/ 5896304 h 20929851"/>
                <a:gd name="connsiteX5" fmla="*/ 8364733 w 21819478"/>
                <a:gd name="connsiteY5" fmla="*/ 20605531 h 20929851"/>
                <a:gd name="connsiteX0" fmla="*/ 8362481 w 21819478"/>
                <a:gd name="connsiteY0" fmla="*/ 19385480 h 19385480"/>
                <a:gd name="connsiteX1" fmla="*/ 0 w 21819478"/>
                <a:gd name="connsiteY1" fmla="*/ 8387905 h 19385480"/>
                <a:gd name="connsiteX2" fmla="*/ 14693462 w 21819478"/>
                <a:gd name="connsiteY2" fmla="*/ 505146 h 19385480"/>
                <a:gd name="connsiteX3" fmla="*/ 17399306 w 21819478"/>
                <a:gd name="connsiteY3" fmla="*/ 0 h 19385480"/>
                <a:gd name="connsiteX4" fmla="*/ 21819478 w 21819478"/>
                <a:gd name="connsiteY4" fmla="*/ 4351933 h 19385480"/>
                <a:gd name="connsiteX5" fmla="*/ 8364733 w 21819478"/>
                <a:gd name="connsiteY5" fmla="*/ 19061160 h 19385480"/>
                <a:gd name="connsiteX0" fmla="*/ 8362481 w 21819478"/>
                <a:gd name="connsiteY0" fmla="*/ 21817440 h 21817440"/>
                <a:gd name="connsiteX1" fmla="*/ 0 w 21819478"/>
                <a:gd name="connsiteY1" fmla="*/ 10819865 h 21817440"/>
                <a:gd name="connsiteX2" fmla="*/ 14572538 w 21819478"/>
                <a:gd name="connsiteY2" fmla="*/ 192231 h 21817440"/>
                <a:gd name="connsiteX3" fmla="*/ 17399306 w 21819478"/>
                <a:gd name="connsiteY3" fmla="*/ 2431960 h 21817440"/>
                <a:gd name="connsiteX4" fmla="*/ 21819478 w 21819478"/>
                <a:gd name="connsiteY4" fmla="*/ 6783893 h 21817440"/>
                <a:gd name="connsiteX5" fmla="*/ 8364733 w 21819478"/>
                <a:gd name="connsiteY5" fmla="*/ 21493120 h 21817440"/>
                <a:gd name="connsiteX0" fmla="*/ 8362481 w 21819478"/>
                <a:gd name="connsiteY0" fmla="*/ 23564951 h 23564951"/>
                <a:gd name="connsiteX1" fmla="*/ 0 w 21819478"/>
                <a:gd name="connsiteY1" fmla="*/ 12567376 h 23564951"/>
                <a:gd name="connsiteX2" fmla="*/ 14572538 w 21819478"/>
                <a:gd name="connsiteY2" fmla="*/ 1939742 h 23564951"/>
                <a:gd name="connsiteX3" fmla="*/ 16740525 w 21819478"/>
                <a:gd name="connsiteY3" fmla="*/ 0 h 23564951"/>
                <a:gd name="connsiteX4" fmla="*/ 21819478 w 21819478"/>
                <a:gd name="connsiteY4" fmla="*/ 8531404 h 23564951"/>
                <a:gd name="connsiteX5" fmla="*/ 8364733 w 21819478"/>
                <a:gd name="connsiteY5" fmla="*/ 23240631 h 23564951"/>
                <a:gd name="connsiteX0" fmla="*/ 9788285 w 23245282"/>
                <a:gd name="connsiteY0" fmla="*/ 23564951 h 23564951"/>
                <a:gd name="connsiteX1" fmla="*/ 0 w 23245282"/>
                <a:gd name="connsiteY1" fmla="*/ 12259072 h 23564951"/>
                <a:gd name="connsiteX2" fmla="*/ 15998342 w 23245282"/>
                <a:gd name="connsiteY2" fmla="*/ 1939742 h 23564951"/>
                <a:gd name="connsiteX3" fmla="*/ 18166329 w 23245282"/>
                <a:gd name="connsiteY3" fmla="*/ 0 h 23564951"/>
                <a:gd name="connsiteX4" fmla="*/ 23245282 w 23245282"/>
                <a:gd name="connsiteY4" fmla="*/ 8531404 h 23564951"/>
                <a:gd name="connsiteX5" fmla="*/ 9790537 w 23245282"/>
                <a:gd name="connsiteY5" fmla="*/ 23240631 h 23564951"/>
                <a:gd name="connsiteX0" fmla="*/ 9788285 w 23245282"/>
                <a:gd name="connsiteY0" fmla="*/ 23564951 h 23564951"/>
                <a:gd name="connsiteX1" fmla="*/ 0 w 23245282"/>
                <a:gd name="connsiteY1" fmla="*/ 12259072 h 23564951"/>
                <a:gd name="connsiteX2" fmla="*/ 14082218 w 23245282"/>
                <a:gd name="connsiteY2" fmla="*/ 1054923 h 23564951"/>
                <a:gd name="connsiteX3" fmla="*/ 18166329 w 23245282"/>
                <a:gd name="connsiteY3" fmla="*/ 0 h 23564951"/>
                <a:gd name="connsiteX4" fmla="*/ 23245282 w 23245282"/>
                <a:gd name="connsiteY4" fmla="*/ 8531404 h 23564951"/>
                <a:gd name="connsiteX5" fmla="*/ 9790537 w 23245282"/>
                <a:gd name="connsiteY5" fmla="*/ 23240631 h 23564951"/>
                <a:gd name="connsiteX0" fmla="*/ 11549253 w 25006250"/>
                <a:gd name="connsiteY0" fmla="*/ 23564951 h 23564951"/>
                <a:gd name="connsiteX1" fmla="*/ 0 w 25006250"/>
                <a:gd name="connsiteY1" fmla="*/ 10647013 h 23564951"/>
                <a:gd name="connsiteX2" fmla="*/ 15843186 w 25006250"/>
                <a:gd name="connsiteY2" fmla="*/ 1054923 h 23564951"/>
                <a:gd name="connsiteX3" fmla="*/ 19927297 w 25006250"/>
                <a:gd name="connsiteY3" fmla="*/ 0 h 23564951"/>
                <a:gd name="connsiteX4" fmla="*/ 25006250 w 25006250"/>
                <a:gd name="connsiteY4" fmla="*/ 8531404 h 23564951"/>
                <a:gd name="connsiteX5" fmla="*/ 11551505 w 25006250"/>
                <a:gd name="connsiteY5" fmla="*/ 23240631 h 23564951"/>
                <a:gd name="connsiteX0" fmla="*/ 11549253 w 25006250"/>
                <a:gd name="connsiteY0" fmla="*/ 26195151 h 26195151"/>
                <a:gd name="connsiteX1" fmla="*/ 0 w 25006250"/>
                <a:gd name="connsiteY1" fmla="*/ 13277213 h 26195151"/>
                <a:gd name="connsiteX2" fmla="*/ 15843186 w 25006250"/>
                <a:gd name="connsiteY2" fmla="*/ 3685123 h 26195151"/>
                <a:gd name="connsiteX3" fmla="*/ 17809485 w 25006250"/>
                <a:gd name="connsiteY3" fmla="*/ 0 h 26195151"/>
                <a:gd name="connsiteX4" fmla="*/ 25006250 w 25006250"/>
                <a:gd name="connsiteY4" fmla="*/ 11161604 h 26195151"/>
                <a:gd name="connsiteX5" fmla="*/ 11551505 w 25006250"/>
                <a:gd name="connsiteY5" fmla="*/ 25870831 h 26195151"/>
                <a:gd name="connsiteX0" fmla="*/ 20582565 w 34039562"/>
                <a:gd name="connsiteY0" fmla="*/ 26195151 h 26195151"/>
                <a:gd name="connsiteX1" fmla="*/ -1 w 34039562"/>
                <a:gd name="connsiteY1" fmla="*/ 18744977 h 26195151"/>
                <a:gd name="connsiteX2" fmla="*/ 24876498 w 34039562"/>
                <a:gd name="connsiteY2" fmla="*/ 3685123 h 26195151"/>
                <a:gd name="connsiteX3" fmla="*/ 26842797 w 34039562"/>
                <a:gd name="connsiteY3" fmla="*/ 0 h 26195151"/>
                <a:gd name="connsiteX4" fmla="*/ 34039562 w 34039562"/>
                <a:gd name="connsiteY4" fmla="*/ 11161604 h 26195151"/>
                <a:gd name="connsiteX5" fmla="*/ 20584817 w 34039562"/>
                <a:gd name="connsiteY5" fmla="*/ 25870831 h 26195151"/>
                <a:gd name="connsiteX0" fmla="*/ 20582567 w 34039564"/>
                <a:gd name="connsiteY0" fmla="*/ 26195151 h 26195151"/>
                <a:gd name="connsiteX1" fmla="*/ 1 w 34039564"/>
                <a:gd name="connsiteY1" fmla="*/ 18744977 h 26195151"/>
                <a:gd name="connsiteX2" fmla="*/ 24876500 w 34039564"/>
                <a:gd name="connsiteY2" fmla="*/ 3685123 h 26195151"/>
                <a:gd name="connsiteX3" fmla="*/ 26842799 w 34039564"/>
                <a:gd name="connsiteY3" fmla="*/ 0 h 26195151"/>
                <a:gd name="connsiteX4" fmla="*/ 34039564 w 34039564"/>
                <a:gd name="connsiteY4" fmla="*/ 11161604 h 26195151"/>
                <a:gd name="connsiteX5" fmla="*/ 22501814 w 34039564"/>
                <a:gd name="connsiteY5" fmla="*/ 24060811 h 26195151"/>
                <a:gd name="connsiteX0" fmla="*/ 19051721 w 34039562"/>
                <a:gd name="connsiteY0" fmla="*/ 29583562 h 29583562"/>
                <a:gd name="connsiteX1" fmla="*/ -1 w 34039562"/>
                <a:gd name="connsiteY1" fmla="*/ 18744977 h 29583562"/>
                <a:gd name="connsiteX2" fmla="*/ 24876498 w 34039562"/>
                <a:gd name="connsiteY2" fmla="*/ 3685123 h 29583562"/>
                <a:gd name="connsiteX3" fmla="*/ 26842797 w 34039562"/>
                <a:gd name="connsiteY3" fmla="*/ 0 h 29583562"/>
                <a:gd name="connsiteX4" fmla="*/ 34039562 w 34039562"/>
                <a:gd name="connsiteY4" fmla="*/ 11161604 h 29583562"/>
                <a:gd name="connsiteX5" fmla="*/ 22501812 w 34039562"/>
                <a:gd name="connsiteY5" fmla="*/ 24060811 h 2958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39562" h="29583562">
                  <a:moveTo>
                    <a:pt x="19051721" y="29583562"/>
                  </a:moveTo>
                  <a:cubicBezTo>
                    <a:pt x="19398562" y="28947686"/>
                    <a:pt x="825061" y="20274232"/>
                    <a:pt x="-1" y="18744977"/>
                  </a:cubicBezTo>
                  <a:cubicBezTo>
                    <a:pt x="2769475" y="17152660"/>
                    <a:pt x="22664069" y="4793965"/>
                    <a:pt x="24876498" y="3685123"/>
                  </a:cubicBezTo>
                  <a:cubicBezTo>
                    <a:pt x="25822430" y="2518475"/>
                    <a:pt x="25833804" y="1166648"/>
                    <a:pt x="26842797" y="0"/>
                  </a:cubicBezTo>
                  <a:cubicBezTo>
                    <a:pt x="30195596" y="2532993"/>
                    <a:pt x="32011066" y="9479949"/>
                    <a:pt x="34039562" y="11161604"/>
                  </a:cubicBezTo>
                  <a:lnTo>
                    <a:pt x="22501812" y="24060811"/>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chemeClr val="tx1"/>
                </a:solidFill>
                <a:effectLst/>
                <a:uLnTx/>
                <a:uFillTx/>
              </a:endParaRPr>
            </a:p>
          </p:txBody>
        </p:sp>
        <p:sp>
          <p:nvSpPr>
            <p:cNvPr id="291" name="Rectangle 290"/>
            <p:cNvSpPr/>
            <p:nvPr/>
          </p:nvSpPr>
          <p:spPr>
            <a:xfrm>
              <a:off x="39985809" y="23675867"/>
              <a:ext cx="1701527" cy="13899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endParaRPr>
            </a:p>
          </p:txBody>
        </p:sp>
      </p:grpSp>
      <p:pic>
        <p:nvPicPr>
          <p:cNvPr id="259" name="Picture 25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79040" y="4144621"/>
            <a:ext cx="1182096" cy="2797302"/>
          </a:xfrm>
          <a:prstGeom prst="rect">
            <a:avLst/>
          </a:prstGeom>
        </p:spPr>
      </p:pic>
      <p:grpSp>
        <p:nvGrpSpPr>
          <p:cNvPr id="260" name="FANS"/>
          <p:cNvGrpSpPr/>
          <p:nvPr/>
        </p:nvGrpSpPr>
        <p:grpSpPr>
          <a:xfrm>
            <a:off x="388864" y="-5753822"/>
            <a:ext cx="19074538" cy="17724618"/>
            <a:chOff x="5492843" y="-10393318"/>
            <a:chExt cx="29349161" cy="24890976"/>
          </a:xfrm>
        </p:grpSpPr>
        <p:pic>
          <p:nvPicPr>
            <p:cNvPr id="261" name="Picture 260"/>
            <p:cNvPicPr>
              <a:picLocks noChangeAspect="1"/>
            </p:cNvPicPr>
            <p:nvPr/>
          </p:nvPicPr>
          <p:blipFill rotWithShape="1">
            <a:blip r:embed="rId7" cstate="screen">
              <a:extLst>
                <a:ext uri="{28A0092B-C50C-407E-A947-70E740481C1C}">
                  <a14:useLocalDpi xmlns:a14="http://schemas.microsoft.com/office/drawing/2010/main"/>
                </a:ext>
              </a:extLst>
            </a:blip>
            <a:srcRect t="-869"/>
            <a:stretch/>
          </p:blipFill>
          <p:spPr>
            <a:xfrm>
              <a:off x="18454224" y="-10393318"/>
              <a:ext cx="2423301" cy="14438117"/>
            </a:xfrm>
            <a:prstGeom prst="rect">
              <a:avLst/>
            </a:prstGeom>
          </p:spPr>
        </p:pic>
        <p:pic>
          <p:nvPicPr>
            <p:cNvPr id="262" name="Picture 261"/>
            <p:cNvPicPr>
              <a:picLocks noChangeAspect="1"/>
            </p:cNvPicPr>
            <p:nvPr/>
          </p:nvPicPr>
          <p:blipFill rotWithShape="1">
            <a:blip r:embed="rId8" cstate="screen">
              <a:extLst>
                <a:ext uri="{28A0092B-C50C-407E-A947-70E740481C1C}">
                  <a14:useLocalDpi xmlns:a14="http://schemas.microsoft.com/office/drawing/2010/main"/>
                </a:ext>
              </a:extLst>
            </a:blip>
            <a:srcRect l="-255132" t="-22322"/>
            <a:stretch/>
          </p:blipFill>
          <p:spPr>
            <a:xfrm rot="14449305">
              <a:off x="9898700" y="2014391"/>
              <a:ext cx="8077410" cy="16889124"/>
            </a:xfrm>
            <a:prstGeom prst="rect">
              <a:avLst/>
            </a:prstGeom>
          </p:spPr>
        </p:pic>
        <p:pic>
          <p:nvPicPr>
            <p:cNvPr id="263" name="Picture 262"/>
            <p:cNvPicPr>
              <a:picLocks noChangeAspect="1"/>
            </p:cNvPicPr>
            <p:nvPr/>
          </p:nvPicPr>
          <p:blipFill rotWithShape="1">
            <a:blip r:embed="rId7" cstate="screen">
              <a:extLst>
                <a:ext uri="{28A0092B-C50C-407E-A947-70E740481C1C}">
                  <a14:useLocalDpi xmlns:a14="http://schemas.microsoft.com/office/drawing/2010/main"/>
                </a:ext>
              </a:extLst>
            </a:blip>
            <a:srcRect l="-39444" t="-14038" r="-158663"/>
            <a:stretch/>
          </p:blipFill>
          <p:spPr>
            <a:xfrm rot="7596964">
              <a:off x="22602870" y="404054"/>
              <a:ext cx="6593203" cy="17885064"/>
            </a:xfrm>
            <a:prstGeom prst="rect">
              <a:avLst/>
            </a:prstGeom>
          </p:spPr>
        </p:pic>
      </p:grpSp>
      <p:pic>
        <p:nvPicPr>
          <p:cNvPr id="264" name="Picture 26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15019" y="3853763"/>
            <a:ext cx="790391" cy="878238"/>
          </a:xfrm>
          <a:prstGeom prst="rect">
            <a:avLst/>
          </a:prstGeom>
        </p:spPr>
      </p:pic>
    </p:spTree>
    <p:extLst>
      <p:ext uri="{BB962C8B-B14F-4D97-AF65-F5344CB8AC3E}">
        <p14:creationId xmlns:p14="http://schemas.microsoft.com/office/powerpoint/2010/main" val="355557820"/>
      </p:ext>
    </p:extLst>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decel="80000" fill="hold" nodeType="withEffect">
                                  <p:stCondLst>
                                    <p:cond delay="0"/>
                                  </p:stCondLst>
                                  <p:childTnLst>
                                    <p:animRot by="-8400000">
                                      <p:cBhvr>
                                        <p:cTn id="6" dur="3000" fill="hold"/>
                                        <p:tgtEl>
                                          <p:spTgt spid="260"/>
                                        </p:tgtEl>
                                        <p:attrNameLst>
                                          <p:attrName>r</p:attrName>
                                        </p:attrNameLst>
                                      </p:cBhvr>
                                    </p:animRot>
                                  </p:childTnLst>
                                </p:cTn>
                              </p:par>
                              <p:par>
                                <p:cTn id="7" presetID="8" presetClass="emph" presetSubtype="0" accel="20000" decel="60000" fill="hold" nodeType="withEffect">
                                  <p:stCondLst>
                                    <p:cond delay="370"/>
                                  </p:stCondLst>
                                  <p:childTnLst>
                                    <p:animRot by="-5400000">
                                      <p:cBhvr>
                                        <p:cTn id="8" dur="2000" fill="hold"/>
                                        <p:tgtEl>
                                          <p:spTgt spid="256"/>
                                        </p:tgtEl>
                                        <p:attrNameLst>
                                          <p:attrName>r</p:attrName>
                                        </p:attrNameLst>
                                      </p:cBhvr>
                                    </p:animRot>
                                  </p:childTnLst>
                                </p:cTn>
                              </p:par>
                            </p:childTnLst>
                          </p:cTn>
                        </p:par>
                        <p:par>
                          <p:cTn id="9" fill="hold">
                            <p:stCondLst>
                              <p:cond delay="3000"/>
                            </p:stCondLst>
                            <p:childTnLst>
                              <p:par>
                                <p:cTn id="10" presetID="8" presetClass="emph" presetSubtype="0" accel="60000" decel="40000" fill="hold" nodeType="afterEffect">
                                  <p:stCondLst>
                                    <p:cond delay="0"/>
                                  </p:stCondLst>
                                  <p:childTnLst>
                                    <p:animRot by="-14400000">
                                      <p:cBhvr>
                                        <p:cTn id="11" dur="3500" fill="hold"/>
                                        <p:tgtEl>
                                          <p:spTgt spid="260"/>
                                        </p:tgtEl>
                                        <p:attrNameLst>
                                          <p:attrName>r</p:attrName>
                                        </p:attrNameLst>
                                      </p:cBhvr>
                                    </p:animRot>
                                  </p:childTnLst>
                                </p:cTn>
                              </p:par>
                              <p:par>
                                <p:cTn id="12" presetID="8" presetClass="emph" presetSubtype="0" accel="20000" decel="60000" fill="hold" nodeType="withEffect">
                                  <p:stCondLst>
                                    <p:cond delay="600"/>
                                  </p:stCondLst>
                                  <p:childTnLst>
                                    <p:animRot by="-3000000">
                                      <p:cBhvr>
                                        <p:cTn id="13" dur="1000" fill="hold"/>
                                        <p:tgtEl>
                                          <p:spTgt spid="265"/>
                                        </p:tgtEl>
                                        <p:attrNameLst>
                                          <p:attrName>r</p:attrName>
                                        </p:attrNameLst>
                                      </p:cBhvr>
                                    </p:animRot>
                                  </p:childTnLst>
                                </p:cTn>
                              </p:par>
                              <p:par>
                                <p:cTn id="14" presetID="1" presetClass="exit" presetSubtype="0" fill="hold" nodeType="withEffect">
                                  <p:stCondLst>
                                    <p:cond delay="1500"/>
                                  </p:stCondLst>
                                  <p:childTnLst>
                                    <p:set>
                                      <p:cBhvr>
                                        <p:cTn id="15" dur="1" fill="hold">
                                          <p:stCondLst>
                                            <p:cond delay="0"/>
                                          </p:stCondLst>
                                        </p:cTn>
                                        <p:tgtEl>
                                          <p:spTgt spid="265"/>
                                        </p:tgtEl>
                                        <p:attrNameLst>
                                          <p:attrName>style.visibility</p:attrName>
                                        </p:attrNameLst>
                                      </p:cBhvr>
                                      <p:to>
                                        <p:strVal val="hidden"/>
                                      </p:to>
                                    </p:set>
                                  </p:childTnLst>
                                </p:cTn>
                              </p:par>
                              <p:par>
                                <p:cTn id="16" presetID="1" presetClass="exit" presetSubtype="0" fill="hold" grpId="0" nodeType="withEffect">
                                  <p:stCondLst>
                                    <p:cond delay="1500"/>
                                  </p:stCondLst>
                                  <p:childTnLst>
                                    <p:set>
                                      <p:cBhvr>
                                        <p:cTn id="17" dur="1" fill="hold">
                                          <p:stCondLst>
                                            <p:cond delay="0"/>
                                          </p:stCondLst>
                                        </p:cTn>
                                        <p:tgtEl>
                                          <p:spTgt spid="211"/>
                                        </p:tgtEl>
                                        <p:attrNameLst>
                                          <p:attrName>style.visibility</p:attrName>
                                        </p:attrNameLst>
                                      </p:cBhvr>
                                      <p:to>
                                        <p:strVal val="hidden"/>
                                      </p:to>
                                    </p:set>
                                  </p:childTnLst>
                                </p:cTn>
                              </p:par>
                              <p:par>
                                <p:cTn id="18" presetID="1" presetClass="exit" presetSubtype="0" fill="hold" nodeType="withEffect">
                                  <p:stCondLst>
                                    <p:cond delay="1500"/>
                                  </p:stCondLst>
                                  <p:childTnLst>
                                    <p:set>
                                      <p:cBhvr>
                                        <p:cTn id="19" dur="1" fill="hold">
                                          <p:stCondLst>
                                            <p:cond delay="0"/>
                                          </p:stCondLst>
                                        </p:cTn>
                                        <p:tgtEl>
                                          <p:spTgt spid="212"/>
                                        </p:tgtEl>
                                        <p:attrNameLst>
                                          <p:attrName>style.visibility</p:attrName>
                                        </p:attrNameLst>
                                      </p:cBhvr>
                                      <p:to>
                                        <p:strVal val="hidden"/>
                                      </p:to>
                                    </p:set>
                                  </p:childTnLst>
                                </p:cTn>
                              </p:par>
                              <p:par>
                                <p:cTn id="20" presetID="1" presetClass="exit" presetSubtype="0" fill="hold" nodeType="withEffect">
                                  <p:stCondLst>
                                    <p:cond delay="1500"/>
                                  </p:stCondLst>
                                  <p:childTnLst>
                                    <p:set>
                                      <p:cBhvr>
                                        <p:cTn id="21" dur="1" fill="hold">
                                          <p:stCondLst>
                                            <p:cond delay="0"/>
                                          </p:stCondLst>
                                        </p:cTn>
                                        <p:tgtEl>
                                          <p:spTgt spid="213"/>
                                        </p:tgtEl>
                                        <p:attrNameLst>
                                          <p:attrName>style.visibility</p:attrName>
                                        </p:attrNameLst>
                                      </p:cBhvr>
                                      <p:to>
                                        <p:strVal val="hidden"/>
                                      </p:to>
                                    </p:set>
                                  </p:childTnLst>
                                </p:cTn>
                              </p:par>
                              <p:par>
                                <p:cTn id="22" presetID="1" presetClass="entr" presetSubtype="0" fill="hold" nodeType="withEffect">
                                  <p:stCondLst>
                                    <p:cond delay="1500"/>
                                  </p:stCondLst>
                                  <p:childTnLst>
                                    <p:set>
                                      <p:cBhvr>
                                        <p:cTn id="23" dur="1" fill="hold">
                                          <p:stCondLst>
                                            <p:cond delay="0"/>
                                          </p:stCondLst>
                                        </p:cTn>
                                        <p:tgtEl>
                                          <p:spTgt spid="268"/>
                                        </p:tgtEl>
                                        <p:attrNameLst>
                                          <p:attrName>style.visibility</p:attrName>
                                        </p:attrNameLst>
                                      </p:cBhvr>
                                      <p:to>
                                        <p:strVal val="visible"/>
                                      </p:to>
                                    </p:set>
                                  </p:childTnLst>
                                </p:cTn>
                              </p:par>
                              <p:par>
                                <p:cTn id="24" presetID="8" presetClass="emph" presetSubtype="0" accel="40000" decel="60000" fill="hold" nodeType="withEffect">
                                  <p:stCondLst>
                                    <p:cond delay="2000"/>
                                  </p:stCondLst>
                                  <p:childTnLst>
                                    <p:animRot by="-5400000">
                                      <p:cBhvr>
                                        <p:cTn id="25" dur="1000" fill="hold"/>
                                        <p:tgtEl>
                                          <p:spTgt spid="268"/>
                                        </p:tgtEl>
                                        <p:attrNameLst>
                                          <p:attrName>r</p:attrName>
                                        </p:attrNameLst>
                                      </p:cBhvr>
                                    </p:animRot>
                                  </p:childTnLst>
                                </p:cTn>
                              </p:par>
                              <p:par>
                                <p:cTn id="26" presetID="1" presetClass="entr" presetSubtype="0" fill="hold" nodeType="withEffect">
                                  <p:stCondLst>
                                    <p:cond delay="1750"/>
                                  </p:stCondLst>
                                  <p:childTnLst>
                                    <p:set>
                                      <p:cBhvr>
                                        <p:cTn id="27" dur="1" fill="hold">
                                          <p:stCondLst>
                                            <p:cond delay="0"/>
                                          </p:stCondLst>
                                        </p:cTn>
                                        <p:tgtEl>
                                          <p:spTgt spid="215"/>
                                        </p:tgtEl>
                                        <p:attrNameLst>
                                          <p:attrName>style.visibility</p:attrName>
                                        </p:attrNameLst>
                                      </p:cBhvr>
                                      <p:to>
                                        <p:strVal val="visible"/>
                                      </p:to>
                                    </p:set>
                                  </p:childTnLst>
                                </p:cTn>
                              </p:par>
                              <p:par>
                                <p:cTn id="28" presetID="1" presetClass="entr" presetSubtype="0" fill="hold" nodeType="withEffect">
                                  <p:stCondLst>
                                    <p:cond delay="1750"/>
                                  </p:stCondLst>
                                  <p:childTnLst>
                                    <p:set>
                                      <p:cBhvr>
                                        <p:cTn id="29" dur="1" fill="hold">
                                          <p:stCondLst>
                                            <p:cond delay="0"/>
                                          </p:stCondLst>
                                        </p:cTn>
                                        <p:tgtEl>
                                          <p:spTgt spid="214"/>
                                        </p:tgtEl>
                                        <p:attrNameLst>
                                          <p:attrName>style.visibility</p:attrName>
                                        </p:attrNameLst>
                                      </p:cBhvr>
                                      <p:to>
                                        <p:strVal val="visible"/>
                                      </p:to>
                                    </p:set>
                                  </p:childTnLst>
                                </p:cTn>
                              </p:par>
                            </p:childTnLst>
                          </p:cTn>
                        </p:par>
                        <p:par>
                          <p:cTn id="30" fill="hold">
                            <p:stCondLst>
                              <p:cond delay="6500"/>
                            </p:stCondLst>
                            <p:childTnLst>
                              <p:par>
                                <p:cTn id="31" presetID="8" presetClass="emph" presetSubtype="0" accel="20000" decel="60000" fill="hold" nodeType="afterEffect">
                                  <p:stCondLst>
                                    <p:cond delay="0"/>
                                  </p:stCondLst>
                                  <p:childTnLst>
                                    <p:animRot by="-12600000">
                                      <p:cBhvr>
                                        <p:cTn id="32" dur="3000" fill="hold"/>
                                        <p:tgtEl>
                                          <p:spTgt spid="260"/>
                                        </p:tgtEl>
                                        <p:attrNameLst>
                                          <p:attrName>r</p:attrName>
                                        </p:attrNameLst>
                                      </p:cBhvr>
                                    </p:animRot>
                                  </p:childTnLst>
                                </p:cTn>
                              </p:par>
                              <p:par>
                                <p:cTn id="33" presetID="8" presetClass="emph" presetSubtype="0" accel="20000" decel="60000" fill="hold" nodeType="withEffect">
                                  <p:stCondLst>
                                    <p:cond delay="250"/>
                                  </p:stCondLst>
                                  <p:childTnLst>
                                    <p:animRot by="-6600000">
                                      <p:cBhvr>
                                        <p:cTn id="34" dur="1000" fill="hold"/>
                                        <p:tgtEl>
                                          <p:spTgt spid="271"/>
                                        </p:tgtEl>
                                        <p:attrNameLst>
                                          <p:attrName>r</p:attrName>
                                        </p:attrNameLst>
                                      </p:cBhvr>
                                    </p:animRot>
                                  </p:childTnLst>
                                </p:cTn>
                              </p:par>
                              <p:par>
                                <p:cTn id="35" presetID="1" presetClass="exit" presetSubtype="0" fill="hold" nodeType="withEffect">
                                  <p:stCondLst>
                                    <p:cond delay="1000"/>
                                  </p:stCondLst>
                                  <p:childTnLst>
                                    <p:set>
                                      <p:cBhvr>
                                        <p:cTn id="36" dur="1" fill="hold">
                                          <p:stCondLst>
                                            <p:cond delay="0"/>
                                          </p:stCondLst>
                                        </p:cTn>
                                        <p:tgtEl>
                                          <p:spTgt spid="215"/>
                                        </p:tgtEl>
                                        <p:attrNameLst>
                                          <p:attrName>style.visibility</p:attrName>
                                        </p:attrNameLst>
                                      </p:cBhvr>
                                      <p:to>
                                        <p:strVal val="hidden"/>
                                      </p:to>
                                    </p:set>
                                  </p:childTnLst>
                                </p:cTn>
                              </p:par>
                              <p:par>
                                <p:cTn id="37" presetID="1" presetClass="exit" presetSubtype="0" fill="hold" nodeType="withEffect">
                                  <p:stCondLst>
                                    <p:cond delay="1000"/>
                                  </p:stCondLst>
                                  <p:childTnLst>
                                    <p:set>
                                      <p:cBhvr>
                                        <p:cTn id="38" dur="1" fill="hold">
                                          <p:stCondLst>
                                            <p:cond delay="0"/>
                                          </p:stCondLst>
                                        </p:cTn>
                                        <p:tgtEl>
                                          <p:spTgt spid="214"/>
                                        </p:tgtEl>
                                        <p:attrNameLst>
                                          <p:attrName>style.visibility</p:attrName>
                                        </p:attrNameLst>
                                      </p:cBhvr>
                                      <p:to>
                                        <p:strVal val="hidden"/>
                                      </p:to>
                                    </p:set>
                                  </p:childTnLst>
                                </p:cTn>
                              </p:par>
                              <p:par>
                                <p:cTn id="39" presetID="1" presetClass="exit" presetSubtype="0" fill="hold" nodeType="withEffect">
                                  <p:stCondLst>
                                    <p:cond delay="1000"/>
                                  </p:stCondLst>
                                  <p:childTnLst>
                                    <p:set>
                                      <p:cBhvr>
                                        <p:cTn id="40" dur="1" fill="hold">
                                          <p:stCondLst>
                                            <p:cond delay="0"/>
                                          </p:stCondLst>
                                        </p:cTn>
                                        <p:tgtEl>
                                          <p:spTgt spid="271"/>
                                        </p:tgtEl>
                                        <p:attrNameLst>
                                          <p:attrName>style.visibility</p:attrName>
                                        </p:attrNameLst>
                                      </p:cBhvr>
                                      <p:to>
                                        <p:strVal val="hidden"/>
                                      </p:to>
                                    </p:set>
                                  </p:childTnLst>
                                </p:cTn>
                              </p:par>
                              <p:par>
                                <p:cTn id="41" presetID="1" presetClass="entr" presetSubtype="0" fill="hold" nodeType="withEffect">
                                  <p:stCondLst>
                                    <p:cond delay="1000"/>
                                  </p:stCondLst>
                                  <p:childTnLst>
                                    <p:set>
                                      <p:cBhvr>
                                        <p:cTn id="42" dur="1" fill="hold">
                                          <p:stCondLst>
                                            <p:cond delay="0"/>
                                          </p:stCondLst>
                                        </p:cTn>
                                        <p:tgtEl>
                                          <p:spTgt spid="274"/>
                                        </p:tgtEl>
                                        <p:attrNameLst>
                                          <p:attrName>style.visibility</p:attrName>
                                        </p:attrNameLst>
                                      </p:cBhvr>
                                      <p:to>
                                        <p:strVal val="visible"/>
                                      </p:to>
                                    </p:set>
                                  </p:childTnLst>
                                </p:cTn>
                              </p:par>
                              <p:par>
                                <p:cTn id="43" presetID="1" presetClass="entr" presetSubtype="0" fill="hold" grpId="0" nodeType="withEffect">
                                  <p:stCondLst>
                                    <p:cond delay="1250"/>
                                  </p:stCondLst>
                                  <p:childTnLst>
                                    <p:set>
                                      <p:cBhvr>
                                        <p:cTn id="44" dur="1" fill="hold">
                                          <p:stCondLst>
                                            <p:cond delay="0"/>
                                          </p:stCondLst>
                                        </p:cTn>
                                        <p:tgtEl>
                                          <p:spTgt spid="216"/>
                                        </p:tgtEl>
                                        <p:attrNameLst>
                                          <p:attrName>style.visibility</p:attrName>
                                        </p:attrNameLst>
                                      </p:cBhvr>
                                      <p:to>
                                        <p:strVal val="visible"/>
                                      </p:to>
                                    </p:set>
                                  </p:childTnLst>
                                </p:cTn>
                              </p:par>
                              <p:par>
                                <p:cTn id="45" presetID="1" presetClass="entr" presetSubtype="0" fill="hold" nodeType="withEffect">
                                  <p:stCondLst>
                                    <p:cond delay="1250"/>
                                  </p:stCondLst>
                                  <p:childTnLst>
                                    <p:set>
                                      <p:cBhvr>
                                        <p:cTn id="46" dur="1" fill="hold">
                                          <p:stCondLst>
                                            <p:cond delay="0"/>
                                          </p:stCondLst>
                                        </p:cTn>
                                        <p:tgtEl>
                                          <p:spTgt spid="217"/>
                                        </p:tgtEl>
                                        <p:attrNameLst>
                                          <p:attrName>style.visibility</p:attrName>
                                        </p:attrNameLst>
                                      </p:cBhvr>
                                      <p:to>
                                        <p:strVal val="visible"/>
                                      </p:to>
                                    </p:set>
                                  </p:childTnLst>
                                </p:cTn>
                              </p:par>
                              <p:par>
                                <p:cTn id="47" presetID="1" presetClass="entr" presetSubtype="0" fill="hold" nodeType="withEffect">
                                  <p:stCondLst>
                                    <p:cond delay="1250"/>
                                  </p:stCondLst>
                                  <p:childTnLst>
                                    <p:set>
                                      <p:cBhvr>
                                        <p:cTn id="48" dur="1" fill="hold">
                                          <p:stCondLst>
                                            <p:cond delay="0"/>
                                          </p:stCondLst>
                                        </p:cTn>
                                        <p:tgtEl>
                                          <p:spTgt spid="218"/>
                                        </p:tgtEl>
                                        <p:attrNameLst>
                                          <p:attrName>style.visibility</p:attrName>
                                        </p:attrNameLst>
                                      </p:cBhvr>
                                      <p:to>
                                        <p:strVal val="visible"/>
                                      </p:to>
                                    </p:set>
                                  </p:childTnLst>
                                </p:cTn>
                              </p:par>
                              <p:par>
                                <p:cTn id="49" presetID="8" presetClass="emph" presetSubtype="0" accel="40000" decel="60000" fill="hold" nodeType="withEffect">
                                  <p:stCondLst>
                                    <p:cond delay="1500"/>
                                  </p:stCondLst>
                                  <p:childTnLst>
                                    <p:animRot by="-5400000">
                                      <p:cBhvr>
                                        <p:cTn id="50" dur="1250" fill="hold"/>
                                        <p:tgtEl>
                                          <p:spTgt spid="274"/>
                                        </p:tgtEl>
                                        <p:attrNameLst>
                                          <p:attrName>r</p:attrName>
                                        </p:attrNameLst>
                                      </p:cBhvr>
                                    </p:animRot>
                                  </p:childTnLst>
                                </p:cTn>
                              </p:par>
                            </p:childTnLst>
                          </p:cTn>
                        </p:par>
                        <p:par>
                          <p:cTn id="51" fill="hold">
                            <p:stCondLst>
                              <p:cond delay="9500"/>
                            </p:stCondLst>
                            <p:childTnLst>
                              <p:par>
                                <p:cTn id="52" presetID="8" presetClass="emph" presetSubtype="0" accel="20000" decel="60000" fill="hold" nodeType="afterEffect">
                                  <p:stCondLst>
                                    <p:cond delay="0"/>
                                  </p:stCondLst>
                                  <p:childTnLst>
                                    <p:animRot by="-15600000">
                                      <p:cBhvr>
                                        <p:cTn id="53" dur="3000" fill="hold"/>
                                        <p:tgtEl>
                                          <p:spTgt spid="260"/>
                                        </p:tgtEl>
                                        <p:attrNameLst>
                                          <p:attrName>r</p:attrName>
                                        </p:attrNameLst>
                                      </p:cBhvr>
                                    </p:animRot>
                                  </p:childTnLst>
                                </p:cTn>
                              </p:par>
                              <p:par>
                                <p:cTn id="54" presetID="8" presetClass="emph" presetSubtype="0" accel="20000" decel="60000" fill="hold" nodeType="withEffect">
                                  <p:stCondLst>
                                    <p:cond delay="250"/>
                                  </p:stCondLst>
                                  <p:childTnLst>
                                    <p:animRot by="-4800000">
                                      <p:cBhvr>
                                        <p:cTn id="55" dur="1000" fill="hold"/>
                                        <p:tgtEl>
                                          <p:spTgt spid="277"/>
                                        </p:tgtEl>
                                        <p:attrNameLst>
                                          <p:attrName>r</p:attrName>
                                        </p:attrNameLst>
                                      </p:cBhvr>
                                    </p:animRot>
                                  </p:childTnLst>
                                </p:cTn>
                              </p:par>
                              <p:par>
                                <p:cTn id="56" presetID="1" presetClass="exit" presetSubtype="0" fill="hold" nodeType="withEffect">
                                  <p:stCondLst>
                                    <p:cond delay="1250"/>
                                  </p:stCondLst>
                                  <p:childTnLst>
                                    <p:set>
                                      <p:cBhvr>
                                        <p:cTn id="57" dur="1" fill="hold">
                                          <p:stCondLst>
                                            <p:cond delay="0"/>
                                          </p:stCondLst>
                                        </p:cTn>
                                        <p:tgtEl>
                                          <p:spTgt spid="277"/>
                                        </p:tgtEl>
                                        <p:attrNameLst>
                                          <p:attrName>style.visibility</p:attrName>
                                        </p:attrNameLst>
                                      </p:cBhvr>
                                      <p:to>
                                        <p:strVal val="hidden"/>
                                      </p:to>
                                    </p:set>
                                  </p:childTnLst>
                                </p:cTn>
                              </p:par>
                              <p:par>
                                <p:cTn id="58" presetID="1" presetClass="exit" presetSubtype="0" fill="hold" grpId="1" nodeType="withEffect">
                                  <p:stCondLst>
                                    <p:cond delay="1250"/>
                                  </p:stCondLst>
                                  <p:childTnLst>
                                    <p:set>
                                      <p:cBhvr>
                                        <p:cTn id="59" dur="1" fill="hold">
                                          <p:stCondLst>
                                            <p:cond delay="0"/>
                                          </p:stCondLst>
                                        </p:cTn>
                                        <p:tgtEl>
                                          <p:spTgt spid="216"/>
                                        </p:tgtEl>
                                        <p:attrNameLst>
                                          <p:attrName>style.visibility</p:attrName>
                                        </p:attrNameLst>
                                      </p:cBhvr>
                                      <p:to>
                                        <p:strVal val="hidden"/>
                                      </p:to>
                                    </p:set>
                                  </p:childTnLst>
                                </p:cTn>
                              </p:par>
                              <p:par>
                                <p:cTn id="60" presetID="1" presetClass="exit" presetSubtype="0" fill="hold" nodeType="withEffect">
                                  <p:stCondLst>
                                    <p:cond delay="1250"/>
                                  </p:stCondLst>
                                  <p:childTnLst>
                                    <p:set>
                                      <p:cBhvr>
                                        <p:cTn id="61" dur="1" fill="hold">
                                          <p:stCondLst>
                                            <p:cond delay="0"/>
                                          </p:stCondLst>
                                        </p:cTn>
                                        <p:tgtEl>
                                          <p:spTgt spid="217"/>
                                        </p:tgtEl>
                                        <p:attrNameLst>
                                          <p:attrName>style.visibility</p:attrName>
                                        </p:attrNameLst>
                                      </p:cBhvr>
                                      <p:to>
                                        <p:strVal val="hidden"/>
                                      </p:to>
                                    </p:set>
                                  </p:childTnLst>
                                </p:cTn>
                              </p:par>
                              <p:par>
                                <p:cTn id="62" presetID="1" presetClass="exit" presetSubtype="0" fill="hold" nodeType="withEffect">
                                  <p:stCondLst>
                                    <p:cond delay="1250"/>
                                  </p:stCondLst>
                                  <p:childTnLst>
                                    <p:set>
                                      <p:cBhvr>
                                        <p:cTn id="63" dur="1" fill="hold">
                                          <p:stCondLst>
                                            <p:cond delay="0"/>
                                          </p:stCondLst>
                                        </p:cTn>
                                        <p:tgtEl>
                                          <p:spTgt spid="218"/>
                                        </p:tgtEl>
                                        <p:attrNameLst>
                                          <p:attrName>style.visibility</p:attrName>
                                        </p:attrNameLst>
                                      </p:cBhvr>
                                      <p:to>
                                        <p:strVal val="hidden"/>
                                      </p:to>
                                    </p:set>
                                  </p:childTnLst>
                                </p:cTn>
                              </p:par>
                              <p:par>
                                <p:cTn id="64" presetID="1" presetClass="entr" presetSubtype="0" fill="hold" nodeType="withEffect">
                                  <p:stCondLst>
                                    <p:cond delay="1250"/>
                                  </p:stCondLst>
                                  <p:childTnLst>
                                    <p:set>
                                      <p:cBhvr>
                                        <p:cTn id="65" dur="1" fill="hold">
                                          <p:stCondLst>
                                            <p:cond delay="0"/>
                                          </p:stCondLst>
                                        </p:cTn>
                                        <p:tgtEl>
                                          <p:spTgt spid="280"/>
                                        </p:tgtEl>
                                        <p:attrNameLst>
                                          <p:attrName>style.visibility</p:attrName>
                                        </p:attrNameLst>
                                      </p:cBhvr>
                                      <p:to>
                                        <p:strVal val="visible"/>
                                      </p:to>
                                    </p:set>
                                  </p:childTnLst>
                                </p:cTn>
                              </p:par>
                              <p:par>
                                <p:cTn id="66" presetID="1" presetClass="entr" presetSubtype="0" fill="hold" nodeType="withEffect">
                                  <p:stCondLst>
                                    <p:cond delay="1250"/>
                                  </p:stCondLst>
                                  <p:childTnLst>
                                    <p:set>
                                      <p:cBhvr>
                                        <p:cTn id="67" dur="1" fill="hold">
                                          <p:stCondLst>
                                            <p:cond delay="0"/>
                                          </p:stCondLst>
                                        </p:cTn>
                                        <p:tgtEl>
                                          <p:spTgt spid="225"/>
                                        </p:tgtEl>
                                        <p:attrNameLst>
                                          <p:attrName>style.visibility</p:attrName>
                                        </p:attrNameLst>
                                      </p:cBhvr>
                                      <p:to>
                                        <p:strVal val="visible"/>
                                      </p:to>
                                    </p:set>
                                  </p:childTnLst>
                                </p:cTn>
                              </p:par>
                              <p:par>
                                <p:cTn id="68" presetID="1" presetClass="entr" presetSubtype="0" fill="hold" grpId="0" nodeType="withEffect">
                                  <p:stCondLst>
                                    <p:cond delay="1250"/>
                                  </p:stCondLst>
                                  <p:childTnLst>
                                    <p:set>
                                      <p:cBhvr>
                                        <p:cTn id="69" dur="1" fill="hold">
                                          <p:stCondLst>
                                            <p:cond delay="0"/>
                                          </p:stCondLst>
                                        </p:cTn>
                                        <p:tgtEl>
                                          <p:spTgt spid="226"/>
                                        </p:tgtEl>
                                        <p:attrNameLst>
                                          <p:attrName>style.visibility</p:attrName>
                                        </p:attrNameLst>
                                      </p:cBhvr>
                                      <p:to>
                                        <p:strVal val="visible"/>
                                      </p:to>
                                    </p:set>
                                  </p:childTnLst>
                                </p:cTn>
                              </p:par>
                              <p:par>
                                <p:cTn id="70" presetID="8" presetClass="emph" presetSubtype="0" accel="40000" decel="60000" fill="hold" nodeType="withEffect">
                                  <p:stCondLst>
                                    <p:cond delay="1500"/>
                                  </p:stCondLst>
                                  <p:childTnLst>
                                    <p:animRot by="-5400000">
                                      <p:cBhvr>
                                        <p:cTn id="71" dur="1250" fill="hold"/>
                                        <p:tgtEl>
                                          <p:spTgt spid="280"/>
                                        </p:tgtEl>
                                        <p:attrNameLst>
                                          <p:attrName>r</p:attrName>
                                        </p:attrNameLst>
                                      </p:cBhvr>
                                    </p:animRot>
                                  </p:childTnLst>
                                </p:cTn>
                              </p:par>
                            </p:childTnLst>
                          </p:cTn>
                        </p:par>
                        <p:par>
                          <p:cTn id="72" fill="hold">
                            <p:stCondLst>
                              <p:cond delay="12500"/>
                            </p:stCondLst>
                            <p:childTnLst>
                              <p:par>
                                <p:cTn id="73" presetID="8" presetClass="emph" presetSubtype="0" accel="40000" decel="60000" fill="hold" nodeType="afterEffect">
                                  <p:stCondLst>
                                    <p:cond delay="0"/>
                                  </p:stCondLst>
                                  <p:childTnLst>
                                    <p:animRot by="-14400000">
                                      <p:cBhvr>
                                        <p:cTn id="74" dur="3000" fill="hold"/>
                                        <p:tgtEl>
                                          <p:spTgt spid="260"/>
                                        </p:tgtEl>
                                        <p:attrNameLst>
                                          <p:attrName>r</p:attrName>
                                        </p:attrNameLst>
                                      </p:cBhvr>
                                    </p:animRot>
                                  </p:childTnLst>
                                </p:cTn>
                              </p:par>
                              <p:par>
                                <p:cTn id="75" presetID="8" presetClass="emph" presetSubtype="0" accel="20000" decel="60000" fill="hold" nodeType="withEffect">
                                  <p:stCondLst>
                                    <p:cond delay="500"/>
                                  </p:stCondLst>
                                  <p:childTnLst>
                                    <p:animRot by="-6000000">
                                      <p:cBhvr>
                                        <p:cTn id="76" dur="750" fill="hold"/>
                                        <p:tgtEl>
                                          <p:spTgt spid="283"/>
                                        </p:tgtEl>
                                        <p:attrNameLst>
                                          <p:attrName>r</p:attrName>
                                        </p:attrNameLst>
                                      </p:cBhvr>
                                    </p:animRot>
                                  </p:childTnLst>
                                </p:cTn>
                              </p:par>
                              <p:par>
                                <p:cTn id="77" presetID="1" presetClass="exit" presetSubtype="0" fill="hold" nodeType="withEffect">
                                  <p:stCondLst>
                                    <p:cond delay="1000"/>
                                  </p:stCondLst>
                                  <p:childTnLst>
                                    <p:set>
                                      <p:cBhvr>
                                        <p:cTn id="78" dur="1" fill="hold">
                                          <p:stCondLst>
                                            <p:cond delay="0"/>
                                          </p:stCondLst>
                                        </p:cTn>
                                        <p:tgtEl>
                                          <p:spTgt spid="283"/>
                                        </p:tgtEl>
                                        <p:attrNameLst>
                                          <p:attrName>style.visibility</p:attrName>
                                        </p:attrNameLst>
                                      </p:cBhvr>
                                      <p:to>
                                        <p:strVal val="hidden"/>
                                      </p:to>
                                    </p:set>
                                  </p:childTnLst>
                                </p:cTn>
                              </p:par>
                              <p:par>
                                <p:cTn id="79" presetID="1" presetClass="exit" presetSubtype="0" fill="hold" nodeType="withEffect">
                                  <p:stCondLst>
                                    <p:cond delay="1000"/>
                                  </p:stCondLst>
                                  <p:childTnLst>
                                    <p:set>
                                      <p:cBhvr>
                                        <p:cTn id="80" dur="1" fill="hold">
                                          <p:stCondLst>
                                            <p:cond delay="0"/>
                                          </p:stCondLst>
                                        </p:cTn>
                                        <p:tgtEl>
                                          <p:spTgt spid="225"/>
                                        </p:tgtEl>
                                        <p:attrNameLst>
                                          <p:attrName>style.visibility</p:attrName>
                                        </p:attrNameLst>
                                      </p:cBhvr>
                                      <p:to>
                                        <p:strVal val="hidden"/>
                                      </p:to>
                                    </p:set>
                                  </p:childTnLst>
                                </p:cTn>
                              </p:par>
                              <p:par>
                                <p:cTn id="81" presetID="1" presetClass="exit" presetSubtype="0" fill="hold" grpId="1" nodeType="withEffect">
                                  <p:stCondLst>
                                    <p:cond delay="1000"/>
                                  </p:stCondLst>
                                  <p:childTnLst>
                                    <p:set>
                                      <p:cBhvr>
                                        <p:cTn id="82" dur="1" fill="hold">
                                          <p:stCondLst>
                                            <p:cond delay="0"/>
                                          </p:stCondLst>
                                        </p:cTn>
                                        <p:tgtEl>
                                          <p:spTgt spid="226"/>
                                        </p:tgtEl>
                                        <p:attrNameLst>
                                          <p:attrName>style.visibility</p:attrName>
                                        </p:attrNameLst>
                                      </p:cBhvr>
                                      <p:to>
                                        <p:strVal val="hidden"/>
                                      </p:to>
                                    </p:set>
                                  </p:childTnLst>
                                </p:cTn>
                              </p:par>
                              <p:par>
                                <p:cTn id="83" presetID="1" presetClass="entr" presetSubtype="0" fill="hold" nodeType="withEffect">
                                  <p:stCondLst>
                                    <p:cond delay="1000"/>
                                  </p:stCondLst>
                                  <p:childTnLst>
                                    <p:set>
                                      <p:cBhvr>
                                        <p:cTn id="84" dur="1" fill="hold">
                                          <p:stCondLst>
                                            <p:cond delay="0"/>
                                          </p:stCondLst>
                                        </p:cTn>
                                        <p:tgtEl>
                                          <p:spTgt spid="286"/>
                                        </p:tgtEl>
                                        <p:attrNameLst>
                                          <p:attrName>style.visibility</p:attrName>
                                        </p:attrNameLst>
                                      </p:cBhvr>
                                      <p:to>
                                        <p:strVal val="visible"/>
                                      </p:to>
                                    </p:set>
                                  </p:childTnLst>
                                </p:cTn>
                              </p:par>
                              <p:par>
                                <p:cTn id="85" presetID="8" presetClass="emph" presetSubtype="0" accel="40000" decel="60000" fill="hold" nodeType="withEffect">
                                  <p:stCondLst>
                                    <p:cond delay="1500"/>
                                  </p:stCondLst>
                                  <p:childTnLst>
                                    <p:animRot by="-5400000">
                                      <p:cBhvr>
                                        <p:cTn id="86" dur="1250" fill="hold"/>
                                        <p:tgtEl>
                                          <p:spTgt spid="286"/>
                                        </p:tgtEl>
                                        <p:attrNameLst>
                                          <p:attrName>r</p:attrName>
                                        </p:attrNameLst>
                                      </p:cBhvr>
                                    </p:animRot>
                                  </p:childTnLst>
                                </p:cTn>
                              </p:par>
                              <p:par>
                                <p:cTn id="87" presetID="1" presetClass="entr" presetSubtype="0" fill="hold" nodeType="withEffect">
                                  <p:stCondLst>
                                    <p:cond delay="1250"/>
                                  </p:stCondLst>
                                  <p:childTnLst>
                                    <p:set>
                                      <p:cBhvr>
                                        <p:cTn id="88" dur="1" fill="hold">
                                          <p:stCondLst>
                                            <p:cond delay="0"/>
                                          </p:stCondLst>
                                        </p:cTn>
                                        <p:tgtEl>
                                          <p:spTgt spid="228"/>
                                        </p:tgtEl>
                                        <p:attrNameLst>
                                          <p:attrName>style.visibility</p:attrName>
                                        </p:attrNameLst>
                                      </p:cBhvr>
                                      <p:to>
                                        <p:strVal val="visible"/>
                                      </p:to>
                                    </p:set>
                                  </p:childTnLst>
                                </p:cTn>
                              </p:par>
                              <p:par>
                                <p:cTn id="89" presetID="1" presetClass="entr" presetSubtype="0" fill="hold" grpId="0" nodeType="withEffect">
                                  <p:stCondLst>
                                    <p:cond delay="1250"/>
                                  </p:stCondLst>
                                  <p:childTnLst>
                                    <p:set>
                                      <p:cBhvr>
                                        <p:cTn id="90" dur="1" fill="hold">
                                          <p:stCondLst>
                                            <p:cond delay="0"/>
                                          </p:stCondLst>
                                        </p:cTn>
                                        <p:tgtEl>
                                          <p:spTgt spid="229"/>
                                        </p:tgtEl>
                                        <p:attrNameLst>
                                          <p:attrName>style.visibility</p:attrName>
                                        </p:attrNameLst>
                                      </p:cBhvr>
                                      <p:to>
                                        <p:strVal val="visible"/>
                                      </p:to>
                                    </p:set>
                                  </p:childTnLst>
                                </p:cTn>
                              </p:par>
                              <p:par>
                                <p:cTn id="91" presetID="8" presetClass="emph" presetSubtype="0" accel="60000" fill="hold" nodeType="withEffect">
                                  <p:stCondLst>
                                    <p:cond delay="3500"/>
                                  </p:stCondLst>
                                  <p:childTnLst>
                                    <p:animRot by="-150000000">
                                      <p:cBhvr>
                                        <p:cTn id="92" dur="2750" fill="hold"/>
                                        <p:tgtEl>
                                          <p:spTgt spid="260"/>
                                        </p:tgtEl>
                                        <p:attrNameLst>
                                          <p:attrName>r</p:attrName>
                                        </p:attrNameLst>
                                      </p:cBhvr>
                                    </p:animRot>
                                  </p:childTnLst>
                                </p:cTn>
                              </p:par>
                              <p:par>
                                <p:cTn id="93" presetID="8" presetClass="emph" presetSubtype="0" accel="20000" decel="60000" fill="hold" nodeType="withEffect">
                                  <p:stCondLst>
                                    <p:cond delay="3750"/>
                                  </p:stCondLst>
                                  <p:childTnLst>
                                    <p:animRot by="-6000000">
                                      <p:cBhvr>
                                        <p:cTn id="94" dur="500" fill="hold"/>
                                        <p:tgtEl>
                                          <p:spTgt spid="2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216" grpId="0"/>
      <p:bldP spid="216" grpId="1"/>
      <p:bldP spid="226" grpId="0"/>
      <p:bldP spid="226" grpId="1"/>
      <p:bldP spid="2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312002" y="-1036320"/>
            <a:ext cx="13504002" cy="893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1"/>
          <p:cNvSpPr/>
          <p:nvPr/>
        </p:nvSpPr>
        <p:spPr>
          <a:xfrm>
            <a:off x="-261938" y="5637469"/>
            <a:ext cx="12715875" cy="1412477"/>
          </a:xfrm>
          <a:custGeom>
            <a:avLst/>
            <a:gdLst/>
            <a:ahLst/>
            <a:cxnLst/>
            <a:rect l="l" t="t" r="r" b="b"/>
            <a:pathLst>
              <a:path w="12715875" h="1412477">
                <a:moveTo>
                  <a:pt x="5372100" y="0"/>
                </a:moveTo>
                <a:lnTo>
                  <a:pt x="5865807" y="501250"/>
                </a:lnTo>
                <a:lnTo>
                  <a:pt x="5865809" y="501250"/>
                </a:lnTo>
                <a:lnTo>
                  <a:pt x="6547553" y="1172912"/>
                </a:lnTo>
                <a:lnTo>
                  <a:pt x="8472512" y="1172912"/>
                </a:lnTo>
                <a:lnTo>
                  <a:pt x="8801101" y="856059"/>
                </a:lnTo>
                <a:lnTo>
                  <a:pt x="8801101" y="855682"/>
                </a:lnTo>
                <a:lnTo>
                  <a:pt x="12715875" y="855682"/>
                </a:lnTo>
                <a:lnTo>
                  <a:pt x="12715875" y="1241819"/>
                </a:lnTo>
                <a:lnTo>
                  <a:pt x="8801101" y="1241819"/>
                </a:lnTo>
                <a:lnTo>
                  <a:pt x="8801101" y="1241821"/>
                </a:lnTo>
                <a:lnTo>
                  <a:pt x="8401051" y="1241821"/>
                </a:lnTo>
                <a:lnTo>
                  <a:pt x="8401053" y="1241819"/>
                </a:lnTo>
                <a:lnTo>
                  <a:pt x="6617494" y="1241819"/>
                </a:lnTo>
                <a:lnTo>
                  <a:pt x="6515102" y="1241819"/>
                </a:lnTo>
                <a:lnTo>
                  <a:pt x="5865809" y="1241819"/>
                </a:lnTo>
                <a:lnTo>
                  <a:pt x="5865809" y="858437"/>
                </a:lnTo>
                <a:lnTo>
                  <a:pt x="5372101" y="858437"/>
                </a:lnTo>
                <a:lnTo>
                  <a:pt x="5372101" y="858440"/>
                </a:lnTo>
                <a:lnTo>
                  <a:pt x="5156199" y="858440"/>
                </a:lnTo>
                <a:lnTo>
                  <a:pt x="5156199" y="858442"/>
                </a:lnTo>
                <a:lnTo>
                  <a:pt x="5865808" y="858442"/>
                </a:lnTo>
                <a:lnTo>
                  <a:pt x="5865808" y="1241820"/>
                </a:lnTo>
                <a:lnTo>
                  <a:pt x="5156199" y="1241820"/>
                </a:lnTo>
                <a:lnTo>
                  <a:pt x="4729165" y="858440"/>
                </a:lnTo>
                <a:lnTo>
                  <a:pt x="2918257" y="858440"/>
                </a:lnTo>
                <a:lnTo>
                  <a:pt x="2366963" y="1412477"/>
                </a:lnTo>
                <a:lnTo>
                  <a:pt x="0" y="1412477"/>
                </a:lnTo>
                <a:lnTo>
                  <a:pt x="0" y="858442"/>
                </a:lnTo>
                <a:lnTo>
                  <a:pt x="2366963" y="858442"/>
                </a:lnTo>
                <a:lnTo>
                  <a:pt x="2366963" y="858440"/>
                </a:lnTo>
                <a:lnTo>
                  <a:pt x="0" y="858440"/>
                </a:lnTo>
                <a:lnTo>
                  <a:pt x="0" y="10716"/>
                </a:lnTo>
                <a:lnTo>
                  <a:pt x="5372100" y="10716"/>
                </a:lnTo>
                <a:close/>
              </a:path>
            </a:pathLst>
          </a:custGeom>
          <a:solidFill>
            <a:srgbClr val="0871B8">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8" name="Group 17"/>
          <p:cNvGrpSpPr/>
          <p:nvPr/>
        </p:nvGrpSpPr>
        <p:grpSpPr>
          <a:xfrm>
            <a:off x="304800" y="1750388"/>
            <a:ext cx="2992465" cy="724352"/>
            <a:chOff x="1347736" y="2822121"/>
            <a:chExt cx="2992465" cy="724352"/>
          </a:xfrm>
          <a:solidFill>
            <a:srgbClr val="FF0000">
              <a:alpha val="30000"/>
            </a:srgbClr>
          </a:solidFill>
        </p:grpSpPr>
        <p:sp>
          <p:nvSpPr>
            <p:cNvPr id="21" name="Freeform 20"/>
            <p:cNvSpPr>
              <a:spLocks noChangeArrowheads="1"/>
            </p:cNvSpPr>
            <p:nvPr/>
          </p:nvSpPr>
          <p:spPr bwMode="auto">
            <a:xfrm>
              <a:off x="1361586" y="2822121"/>
              <a:ext cx="2977822" cy="575697"/>
            </a:xfrm>
            <a:custGeom>
              <a:avLst/>
              <a:gdLst>
                <a:gd name="T0" fmla="*/ 0 w 1803400"/>
                <a:gd name="T1" fmla="*/ 165100 h 558800"/>
                <a:gd name="T2" fmla="*/ 730250 w 1803400"/>
                <a:gd name="T3" fmla="*/ 558800 h 558800"/>
                <a:gd name="T4" fmla="*/ 1803400 w 1803400"/>
                <a:gd name="T5" fmla="*/ 342900 h 558800"/>
                <a:gd name="T6" fmla="*/ 717550 w 1803400"/>
                <a:gd name="T7" fmla="*/ 0 h 558800"/>
                <a:gd name="T8" fmla="*/ 0 w 1803400"/>
                <a:gd name="T9" fmla="*/ 165100 h 558800"/>
                <a:gd name="T10" fmla="*/ 0 60000 65536"/>
                <a:gd name="T11" fmla="*/ 0 60000 65536"/>
                <a:gd name="T12" fmla="*/ 0 60000 65536"/>
                <a:gd name="T13" fmla="*/ 0 60000 65536"/>
                <a:gd name="T14" fmla="*/ 0 60000 65536"/>
                <a:gd name="T15" fmla="*/ 0 w 1803400"/>
                <a:gd name="T16" fmla="*/ 0 h 558800"/>
                <a:gd name="T17" fmla="*/ 1803400 w 1803400"/>
                <a:gd name="T18" fmla="*/ 558800 h 558800"/>
                <a:gd name="connsiteX0" fmla="*/ 0 w 1803400"/>
                <a:gd name="connsiteY0" fmla="*/ 183858 h 577558"/>
                <a:gd name="connsiteX1" fmla="*/ 730250 w 1803400"/>
                <a:gd name="connsiteY1" fmla="*/ 577558 h 577558"/>
                <a:gd name="connsiteX2" fmla="*/ 1803400 w 1803400"/>
                <a:gd name="connsiteY2" fmla="*/ 361658 h 577558"/>
                <a:gd name="connsiteX3" fmla="*/ 738425 w 1803400"/>
                <a:gd name="connsiteY3" fmla="*/ 0 h 577558"/>
                <a:gd name="connsiteX4" fmla="*/ 0 w 1803400"/>
                <a:gd name="connsiteY4" fmla="*/ 183858 h 577558"/>
                <a:gd name="connsiteX0" fmla="*/ 0 w 1803400"/>
                <a:gd name="connsiteY0" fmla="*/ 172134 h 565834"/>
                <a:gd name="connsiteX1" fmla="*/ 730250 w 1803400"/>
                <a:gd name="connsiteY1" fmla="*/ 565834 h 565834"/>
                <a:gd name="connsiteX2" fmla="*/ 1803400 w 1803400"/>
                <a:gd name="connsiteY2" fmla="*/ 349934 h 565834"/>
                <a:gd name="connsiteX3" fmla="*/ 757213 w 1803400"/>
                <a:gd name="connsiteY3" fmla="*/ 0 h 565834"/>
                <a:gd name="connsiteX4" fmla="*/ 0 w 1803400"/>
                <a:gd name="connsiteY4" fmla="*/ 172134 h 565834"/>
                <a:gd name="connsiteX0" fmla="*/ 0 w 1803400"/>
                <a:gd name="connsiteY0" fmla="*/ 169789 h 563489"/>
                <a:gd name="connsiteX1" fmla="*/ 730250 w 1803400"/>
                <a:gd name="connsiteY1" fmla="*/ 563489 h 563489"/>
                <a:gd name="connsiteX2" fmla="*/ 1803400 w 1803400"/>
                <a:gd name="connsiteY2" fmla="*/ 347589 h 563489"/>
                <a:gd name="connsiteX3" fmla="*/ 767651 w 1803400"/>
                <a:gd name="connsiteY3" fmla="*/ 0 h 563489"/>
                <a:gd name="connsiteX4" fmla="*/ 0 w 1803400"/>
                <a:gd name="connsiteY4" fmla="*/ 169789 h 563489"/>
                <a:gd name="connsiteX0" fmla="*/ 0 w 1815925"/>
                <a:gd name="connsiteY0" fmla="*/ 165100 h 563489"/>
                <a:gd name="connsiteX1" fmla="*/ 742775 w 1815925"/>
                <a:gd name="connsiteY1" fmla="*/ 563489 h 563489"/>
                <a:gd name="connsiteX2" fmla="*/ 1815925 w 1815925"/>
                <a:gd name="connsiteY2" fmla="*/ 347589 h 563489"/>
                <a:gd name="connsiteX3" fmla="*/ 780176 w 1815925"/>
                <a:gd name="connsiteY3" fmla="*/ 0 h 563489"/>
                <a:gd name="connsiteX4" fmla="*/ 0 w 1815925"/>
                <a:gd name="connsiteY4" fmla="*/ 165100 h 563489"/>
                <a:gd name="connsiteX0" fmla="*/ 0 w 1823754"/>
                <a:gd name="connsiteY0" fmla="*/ 156307 h 563489"/>
                <a:gd name="connsiteX1" fmla="*/ 750604 w 1823754"/>
                <a:gd name="connsiteY1" fmla="*/ 563489 h 563489"/>
                <a:gd name="connsiteX2" fmla="*/ 1823754 w 1823754"/>
                <a:gd name="connsiteY2" fmla="*/ 347589 h 563489"/>
                <a:gd name="connsiteX3" fmla="*/ 788005 w 1823754"/>
                <a:gd name="connsiteY3" fmla="*/ 0 h 563489"/>
                <a:gd name="connsiteX4" fmla="*/ 0 w 1823754"/>
                <a:gd name="connsiteY4" fmla="*/ 156307 h 563489"/>
                <a:gd name="connsiteX0" fmla="*/ 0 w 1923955"/>
                <a:gd name="connsiteY0" fmla="*/ 156307 h 563489"/>
                <a:gd name="connsiteX1" fmla="*/ 750604 w 1923955"/>
                <a:gd name="connsiteY1" fmla="*/ 563489 h 563489"/>
                <a:gd name="connsiteX2" fmla="*/ 1923955 w 1923955"/>
                <a:gd name="connsiteY2" fmla="*/ 326486 h 563489"/>
                <a:gd name="connsiteX3" fmla="*/ 788005 w 1923955"/>
                <a:gd name="connsiteY3" fmla="*/ 0 h 563489"/>
                <a:gd name="connsiteX4" fmla="*/ 0 w 1923955"/>
                <a:gd name="connsiteY4" fmla="*/ 156307 h 563489"/>
                <a:gd name="connsiteX0" fmla="*/ 0 w 1923955"/>
                <a:gd name="connsiteY0" fmla="*/ 0 h 407182"/>
                <a:gd name="connsiteX1" fmla="*/ 750604 w 1923955"/>
                <a:gd name="connsiteY1" fmla="*/ 407182 h 407182"/>
                <a:gd name="connsiteX2" fmla="*/ 1923955 w 1923955"/>
                <a:gd name="connsiteY2" fmla="*/ 170179 h 407182"/>
                <a:gd name="connsiteX3" fmla="*/ 1176284 w 1923955"/>
                <a:gd name="connsiteY3" fmla="*/ 26581 h 407182"/>
                <a:gd name="connsiteX4" fmla="*/ 0 w 1923955"/>
                <a:gd name="connsiteY4" fmla="*/ 0 h 407182"/>
                <a:gd name="connsiteX0" fmla="*/ 0 w 1923955"/>
                <a:gd name="connsiteY0" fmla="*/ 43760 h 450942"/>
                <a:gd name="connsiteX1" fmla="*/ 750604 w 1923955"/>
                <a:gd name="connsiteY1" fmla="*/ 450942 h 450942"/>
                <a:gd name="connsiteX2" fmla="*/ 1923955 w 1923955"/>
                <a:gd name="connsiteY2" fmla="*/ 213939 h 450942"/>
                <a:gd name="connsiteX3" fmla="*/ 1173153 w 1923955"/>
                <a:gd name="connsiteY3" fmla="*/ 0 h 450942"/>
                <a:gd name="connsiteX4" fmla="*/ 0 w 1923955"/>
                <a:gd name="connsiteY4" fmla="*/ 43760 h 450942"/>
                <a:gd name="connsiteX0" fmla="*/ 0 w 1726684"/>
                <a:gd name="connsiteY0" fmla="*/ 100033 h 450942"/>
                <a:gd name="connsiteX1" fmla="*/ 553333 w 1726684"/>
                <a:gd name="connsiteY1" fmla="*/ 450942 h 450942"/>
                <a:gd name="connsiteX2" fmla="*/ 1726684 w 1726684"/>
                <a:gd name="connsiteY2" fmla="*/ 213939 h 450942"/>
                <a:gd name="connsiteX3" fmla="*/ 975882 w 1726684"/>
                <a:gd name="connsiteY3" fmla="*/ 0 h 450942"/>
                <a:gd name="connsiteX4" fmla="*/ 0 w 1726684"/>
                <a:gd name="connsiteY4" fmla="*/ 100033 h 450942"/>
                <a:gd name="connsiteX0" fmla="*/ 0 w 1876985"/>
                <a:gd name="connsiteY0" fmla="*/ 61345 h 450942"/>
                <a:gd name="connsiteX1" fmla="*/ 703634 w 1876985"/>
                <a:gd name="connsiteY1" fmla="*/ 450942 h 450942"/>
                <a:gd name="connsiteX2" fmla="*/ 1876985 w 1876985"/>
                <a:gd name="connsiteY2" fmla="*/ 213939 h 450942"/>
                <a:gd name="connsiteX3" fmla="*/ 1126183 w 1876985"/>
                <a:gd name="connsiteY3" fmla="*/ 0 h 450942"/>
                <a:gd name="connsiteX4" fmla="*/ 0 w 1876985"/>
                <a:gd name="connsiteY4" fmla="*/ 61345 h 450942"/>
                <a:gd name="connsiteX0" fmla="*/ 0 w 1876985"/>
                <a:gd name="connsiteY0" fmla="*/ 61345 h 426323"/>
                <a:gd name="connsiteX1" fmla="*/ 669189 w 1876985"/>
                <a:gd name="connsiteY1" fmla="*/ 426323 h 426323"/>
                <a:gd name="connsiteX2" fmla="*/ 1876985 w 1876985"/>
                <a:gd name="connsiteY2" fmla="*/ 213939 h 426323"/>
                <a:gd name="connsiteX3" fmla="*/ 1126183 w 1876985"/>
                <a:gd name="connsiteY3" fmla="*/ 0 h 426323"/>
                <a:gd name="connsiteX4" fmla="*/ 0 w 1876985"/>
                <a:gd name="connsiteY4" fmla="*/ 61345 h 426323"/>
                <a:gd name="connsiteX0" fmla="*/ 0 w 1876985"/>
                <a:gd name="connsiteY0" fmla="*/ 61345 h 373566"/>
                <a:gd name="connsiteX1" fmla="*/ 653532 w 1876985"/>
                <a:gd name="connsiteY1" fmla="*/ 373566 h 373566"/>
                <a:gd name="connsiteX2" fmla="*/ 1876985 w 1876985"/>
                <a:gd name="connsiteY2" fmla="*/ 213939 h 373566"/>
                <a:gd name="connsiteX3" fmla="*/ 1126183 w 1876985"/>
                <a:gd name="connsiteY3" fmla="*/ 0 h 373566"/>
                <a:gd name="connsiteX4" fmla="*/ 0 w 1876985"/>
                <a:gd name="connsiteY4" fmla="*/ 61345 h 373566"/>
                <a:gd name="connsiteX0" fmla="*/ 0 w 1867591"/>
                <a:gd name="connsiteY0" fmla="*/ 61345 h 373566"/>
                <a:gd name="connsiteX1" fmla="*/ 653532 w 1867591"/>
                <a:gd name="connsiteY1" fmla="*/ 373566 h 373566"/>
                <a:gd name="connsiteX2" fmla="*/ 1867591 w 1867591"/>
                <a:gd name="connsiteY2" fmla="*/ 171734 h 373566"/>
                <a:gd name="connsiteX3" fmla="*/ 1126183 w 1867591"/>
                <a:gd name="connsiteY3" fmla="*/ 0 h 373566"/>
                <a:gd name="connsiteX4" fmla="*/ 0 w 1867591"/>
                <a:gd name="connsiteY4" fmla="*/ 61345 h 373566"/>
                <a:gd name="connsiteX0" fmla="*/ 0 w 1867591"/>
                <a:gd name="connsiteY0" fmla="*/ 82447 h 394668"/>
                <a:gd name="connsiteX1" fmla="*/ 653532 w 1867591"/>
                <a:gd name="connsiteY1" fmla="*/ 394668 h 394668"/>
                <a:gd name="connsiteX2" fmla="*/ 1867591 w 1867591"/>
                <a:gd name="connsiteY2" fmla="*/ 192836 h 394668"/>
                <a:gd name="connsiteX3" fmla="*/ 1129314 w 1867591"/>
                <a:gd name="connsiteY3" fmla="*/ 0 h 394668"/>
                <a:gd name="connsiteX4" fmla="*/ 0 w 1867591"/>
                <a:gd name="connsiteY4" fmla="*/ 82447 h 394668"/>
                <a:gd name="connsiteX0" fmla="*/ 0 w 1867591"/>
                <a:gd name="connsiteY0" fmla="*/ 92999 h 405220"/>
                <a:gd name="connsiteX1" fmla="*/ 653532 w 1867591"/>
                <a:gd name="connsiteY1" fmla="*/ 405220 h 405220"/>
                <a:gd name="connsiteX2" fmla="*/ 1867591 w 1867591"/>
                <a:gd name="connsiteY2" fmla="*/ 203388 h 405220"/>
                <a:gd name="connsiteX3" fmla="*/ 1129314 w 1867591"/>
                <a:gd name="connsiteY3" fmla="*/ 0 h 405220"/>
                <a:gd name="connsiteX4" fmla="*/ 0 w 1867591"/>
                <a:gd name="connsiteY4" fmla="*/ 92999 h 405220"/>
                <a:gd name="connsiteX0" fmla="*/ 0 w 1867591"/>
                <a:gd name="connsiteY0" fmla="*/ 75414 h 405220"/>
                <a:gd name="connsiteX1" fmla="*/ 653532 w 1867591"/>
                <a:gd name="connsiteY1" fmla="*/ 405220 h 405220"/>
                <a:gd name="connsiteX2" fmla="*/ 1867591 w 1867591"/>
                <a:gd name="connsiteY2" fmla="*/ 203388 h 405220"/>
                <a:gd name="connsiteX3" fmla="*/ 1129314 w 1867591"/>
                <a:gd name="connsiteY3" fmla="*/ 0 h 405220"/>
                <a:gd name="connsiteX4" fmla="*/ 0 w 1867591"/>
                <a:gd name="connsiteY4" fmla="*/ 75414 h 405220"/>
                <a:gd name="connsiteX0" fmla="*/ 0 w 1873854"/>
                <a:gd name="connsiteY0" fmla="*/ 64863 h 405220"/>
                <a:gd name="connsiteX1" fmla="*/ 659795 w 1873854"/>
                <a:gd name="connsiteY1" fmla="*/ 405220 h 405220"/>
                <a:gd name="connsiteX2" fmla="*/ 1873854 w 1873854"/>
                <a:gd name="connsiteY2" fmla="*/ 203388 h 405220"/>
                <a:gd name="connsiteX3" fmla="*/ 1135577 w 1873854"/>
                <a:gd name="connsiteY3" fmla="*/ 0 h 405220"/>
                <a:gd name="connsiteX4" fmla="*/ 0 w 1873854"/>
                <a:gd name="connsiteY4" fmla="*/ 64863 h 405220"/>
                <a:gd name="connsiteX0" fmla="*/ 0 w 1870723"/>
                <a:gd name="connsiteY0" fmla="*/ 50794 h 405220"/>
                <a:gd name="connsiteX1" fmla="*/ 656664 w 1870723"/>
                <a:gd name="connsiteY1" fmla="*/ 405220 h 405220"/>
                <a:gd name="connsiteX2" fmla="*/ 1870723 w 1870723"/>
                <a:gd name="connsiteY2" fmla="*/ 203388 h 405220"/>
                <a:gd name="connsiteX3" fmla="*/ 1132446 w 1870723"/>
                <a:gd name="connsiteY3" fmla="*/ 0 h 405220"/>
                <a:gd name="connsiteX4" fmla="*/ 0 w 1870723"/>
                <a:gd name="connsiteY4" fmla="*/ 50794 h 405220"/>
                <a:gd name="connsiteX0" fmla="*/ 0 w 1870723"/>
                <a:gd name="connsiteY0" fmla="*/ 50794 h 417530"/>
                <a:gd name="connsiteX1" fmla="*/ 656664 w 1870723"/>
                <a:gd name="connsiteY1" fmla="*/ 417530 h 417530"/>
                <a:gd name="connsiteX2" fmla="*/ 1870723 w 1870723"/>
                <a:gd name="connsiteY2" fmla="*/ 203388 h 417530"/>
                <a:gd name="connsiteX3" fmla="*/ 1132446 w 1870723"/>
                <a:gd name="connsiteY3" fmla="*/ 0 h 417530"/>
                <a:gd name="connsiteX4" fmla="*/ 0 w 1870723"/>
                <a:gd name="connsiteY4" fmla="*/ 50794 h 417530"/>
                <a:gd name="connsiteX0" fmla="*/ 0 w 1870723"/>
                <a:gd name="connsiteY0" fmla="*/ 57828 h 424564"/>
                <a:gd name="connsiteX1" fmla="*/ 656664 w 1870723"/>
                <a:gd name="connsiteY1" fmla="*/ 424564 h 424564"/>
                <a:gd name="connsiteX2" fmla="*/ 1870723 w 1870723"/>
                <a:gd name="connsiteY2" fmla="*/ 210422 h 424564"/>
                <a:gd name="connsiteX3" fmla="*/ 1138709 w 1870723"/>
                <a:gd name="connsiteY3" fmla="*/ 0 h 424564"/>
                <a:gd name="connsiteX4" fmla="*/ 0 w 1870723"/>
                <a:gd name="connsiteY4" fmla="*/ 57828 h 424564"/>
                <a:gd name="connsiteX0" fmla="*/ 0 w 1935436"/>
                <a:gd name="connsiteY0" fmla="*/ 57828 h 424564"/>
                <a:gd name="connsiteX1" fmla="*/ 656664 w 1935436"/>
                <a:gd name="connsiteY1" fmla="*/ 424564 h 424564"/>
                <a:gd name="connsiteX2" fmla="*/ 1935436 w 1935436"/>
                <a:gd name="connsiteY2" fmla="*/ 186975 h 424564"/>
                <a:gd name="connsiteX3" fmla="*/ 1138709 w 1935436"/>
                <a:gd name="connsiteY3" fmla="*/ 0 h 424564"/>
                <a:gd name="connsiteX4" fmla="*/ 0 w 1935436"/>
                <a:gd name="connsiteY4" fmla="*/ 57828 h 424564"/>
                <a:gd name="connsiteX0" fmla="*/ 0 w 1945874"/>
                <a:gd name="connsiteY0" fmla="*/ 57828 h 424564"/>
                <a:gd name="connsiteX1" fmla="*/ 656664 w 1945874"/>
                <a:gd name="connsiteY1" fmla="*/ 424564 h 424564"/>
                <a:gd name="connsiteX2" fmla="*/ 1945874 w 1945874"/>
                <a:gd name="connsiteY2" fmla="*/ 186975 h 424564"/>
                <a:gd name="connsiteX3" fmla="*/ 1138709 w 1945874"/>
                <a:gd name="connsiteY3" fmla="*/ 0 h 424564"/>
                <a:gd name="connsiteX4" fmla="*/ 0 w 1945874"/>
                <a:gd name="connsiteY4" fmla="*/ 57828 h 424564"/>
                <a:gd name="connsiteX0" fmla="*/ 0 w 1945874"/>
                <a:gd name="connsiteY0" fmla="*/ 67207 h 433943"/>
                <a:gd name="connsiteX1" fmla="*/ 656664 w 1945874"/>
                <a:gd name="connsiteY1" fmla="*/ 433943 h 433943"/>
                <a:gd name="connsiteX2" fmla="*/ 1945874 w 1945874"/>
                <a:gd name="connsiteY2" fmla="*/ 196354 h 433943"/>
                <a:gd name="connsiteX3" fmla="*/ 1136622 w 1945874"/>
                <a:gd name="connsiteY3" fmla="*/ 0 h 433943"/>
                <a:gd name="connsiteX4" fmla="*/ 0 w 1945874"/>
                <a:gd name="connsiteY4" fmla="*/ 67207 h 433943"/>
                <a:gd name="connsiteX0" fmla="*/ 0 w 1945874"/>
                <a:gd name="connsiteY0" fmla="*/ 76586 h 443322"/>
                <a:gd name="connsiteX1" fmla="*/ 656664 w 1945874"/>
                <a:gd name="connsiteY1" fmla="*/ 443322 h 443322"/>
                <a:gd name="connsiteX2" fmla="*/ 1945874 w 1945874"/>
                <a:gd name="connsiteY2" fmla="*/ 205733 h 443322"/>
                <a:gd name="connsiteX3" fmla="*/ 1136622 w 1945874"/>
                <a:gd name="connsiteY3" fmla="*/ 0 h 443322"/>
                <a:gd name="connsiteX4" fmla="*/ 0 w 1945874"/>
                <a:gd name="connsiteY4" fmla="*/ 76586 h 443322"/>
                <a:gd name="connsiteX0" fmla="*/ 0 w 1952137"/>
                <a:gd name="connsiteY0" fmla="*/ 76586 h 443322"/>
                <a:gd name="connsiteX1" fmla="*/ 656664 w 1952137"/>
                <a:gd name="connsiteY1" fmla="*/ 443322 h 443322"/>
                <a:gd name="connsiteX2" fmla="*/ 1952137 w 1952137"/>
                <a:gd name="connsiteY2" fmla="*/ 244420 h 443322"/>
                <a:gd name="connsiteX3" fmla="*/ 1136622 w 1952137"/>
                <a:gd name="connsiteY3" fmla="*/ 0 h 443322"/>
                <a:gd name="connsiteX4" fmla="*/ 0 w 1952137"/>
                <a:gd name="connsiteY4" fmla="*/ 76586 h 443322"/>
                <a:gd name="connsiteX0" fmla="*/ 0 w 1952137"/>
                <a:gd name="connsiteY0" fmla="*/ 76586 h 448598"/>
                <a:gd name="connsiteX1" fmla="*/ 658230 w 1952137"/>
                <a:gd name="connsiteY1" fmla="*/ 448598 h 448598"/>
                <a:gd name="connsiteX2" fmla="*/ 1952137 w 1952137"/>
                <a:gd name="connsiteY2" fmla="*/ 244420 h 448598"/>
                <a:gd name="connsiteX3" fmla="*/ 1136622 w 1952137"/>
                <a:gd name="connsiteY3" fmla="*/ 0 h 448598"/>
                <a:gd name="connsiteX4" fmla="*/ 0 w 1952137"/>
                <a:gd name="connsiteY4" fmla="*/ 76586 h 448598"/>
                <a:gd name="connsiteX0" fmla="*/ 0 w 1958400"/>
                <a:gd name="connsiteY0" fmla="*/ 76586 h 448598"/>
                <a:gd name="connsiteX1" fmla="*/ 658230 w 1958400"/>
                <a:gd name="connsiteY1" fmla="*/ 448598 h 448598"/>
                <a:gd name="connsiteX2" fmla="*/ 1958400 w 1958400"/>
                <a:gd name="connsiteY2" fmla="*/ 247937 h 448598"/>
                <a:gd name="connsiteX3" fmla="*/ 1136622 w 1958400"/>
                <a:gd name="connsiteY3" fmla="*/ 0 h 448598"/>
                <a:gd name="connsiteX4" fmla="*/ 0 w 1958400"/>
                <a:gd name="connsiteY4" fmla="*/ 76586 h 448598"/>
                <a:gd name="connsiteX0" fmla="*/ 0 w 1966228"/>
                <a:gd name="connsiteY0" fmla="*/ 74828 h 448598"/>
                <a:gd name="connsiteX1" fmla="*/ 666058 w 1966228"/>
                <a:gd name="connsiteY1" fmla="*/ 448598 h 448598"/>
                <a:gd name="connsiteX2" fmla="*/ 1966228 w 1966228"/>
                <a:gd name="connsiteY2" fmla="*/ 247937 h 448598"/>
                <a:gd name="connsiteX3" fmla="*/ 1144450 w 1966228"/>
                <a:gd name="connsiteY3" fmla="*/ 0 h 448598"/>
                <a:gd name="connsiteX4" fmla="*/ 0 w 1966228"/>
                <a:gd name="connsiteY4" fmla="*/ 74828 h 448598"/>
                <a:gd name="connsiteX0" fmla="*/ 0 w 1966228"/>
                <a:gd name="connsiteY0" fmla="*/ 63104 h 436874"/>
                <a:gd name="connsiteX1" fmla="*/ 666058 w 1966228"/>
                <a:gd name="connsiteY1" fmla="*/ 436874 h 436874"/>
                <a:gd name="connsiteX2" fmla="*/ 1966228 w 1966228"/>
                <a:gd name="connsiteY2" fmla="*/ 236213 h 436874"/>
                <a:gd name="connsiteX3" fmla="*/ 1144450 w 1966228"/>
                <a:gd name="connsiteY3" fmla="*/ 0 h 436874"/>
                <a:gd name="connsiteX4" fmla="*/ 0 w 1966228"/>
                <a:gd name="connsiteY4" fmla="*/ 63104 h 436874"/>
                <a:gd name="connsiteX0" fmla="*/ 0 w 1966228"/>
                <a:gd name="connsiteY0" fmla="*/ 67793 h 441563"/>
                <a:gd name="connsiteX1" fmla="*/ 666058 w 1966228"/>
                <a:gd name="connsiteY1" fmla="*/ 441563 h 441563"/>
                <a:gd name="connsiteX2" fmla="*/ 1966228 w 1966228"/>
                <a:gd name="connsiteY2" fmla="*/ 240902 h 441563"/>
                <a:gd name="connsiteX3" fmla="*/ 1094350 w 1966228"/>
                <a:gd name="connsiteY3" fmla="*/ 0 h 441563"/>
                <a:gd name="connsiteX4" fmla="*/ 0 w 1966228"/>
                <a:gd name="connsiteY4" fmla="*/ 67793 h 441563"/>
                <a:gd name="connsiteX0" fmla="*/ 0 w 1966228"/>
                <a:gd name="connsiteY0" fmla="*/ 67793 h 425150"/>
                <a:gd name="connsiteX1" fmla="*/ 659796 w 1966228"/>
                <a:gd name="connsiteY1" fmla="*/ 425150 h 425150"/>
                <a:gd name="connsiteX2" fmla="*/ 1966228 w 1966228"/>
                <a:gd name="connsiteY2" fmla="*/ 240902 h 425150"/>
                <a:gd name="connsiteX3" fmla="*/ 1094350 w 1966228"/>
                <a:gd name="connsiteY3" fmla="*/ 0 h 425150"/>
                <a:gd name="connsiteX4" fmla="*/ 0 w 1966228"/>
                <a:gd name="connsiteY4" fmla="*/ 67793 h 425150"/>
                <a:gd name="connsiteX0" fmla="*/ 0 w 1957878"/>
                <a:gd name="connsiteY0" fmla="*/ 63104 h 425150"/>
                <a:gd name="connsiteX1" fmla="*/ 651446 w 1957878"/>
                <a:gd name="connsiteY1" fmla="*/ 425150 h 425150"/>
                <a:gd name="connsiteX2" fmla="*/ 1957878 w 1957878"/>
                <a:gd name="connsiteY2" fmla="*/ 240902 h 425150"/>
                <a:gd name="connsiteX3" fmla="*/ 1086000 w 1957878"/>
                <a:gd name="connsiteY3" fmla="*/ 0 h 425150"/>
                <a:gd name="connsiteX4" fmla="*/ 0 w 1957878"/>
                <a:gd name="connsiteY4" fmla="*/ 63104 h 42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878" h="425150">
                  <a:moveTo>
                    <a:pt x="0" y="63104"/>
                  </a:moveTo>
                  <a:lnTo>
                    <a:pt x="651446" y="425150"/>
                  </a:lnTo>
                  <a:lnTo>
                    <a:pt x="1957878" y="240902"/>
                  </a:lnTo>
                  <a:lnTo>
                    <a:pt x="1086000" y="0"/>
                  </a:lnTo>
                  <a:lnTo>
                    <a:pt x="0" y="63104"/>
                  </a:lnTo>
                  <a:close/>
                </a:path>
              </a:pathLst>
            </a:custGeom>
            <a:grpFill/>
            <a:ln w="6350">
              <a:solidFill>
                <a:schemeClr val="bg1"/>
              </a:solidFill>
              <a:miter lim="800000"/>
              <a:headEnd/>
              <a:tailEnd/>
            </a:ln>
            <a:effectLst>
              <a:outerShdw blurRad="40000" dist="23000" dir="5400000" rotWithShape="0">
                <a:srgbClr val="808080">
                  <a:alpha val="34999"/>
                </a:srgbClr>
              </a:outerShdw>
            </a:effectLst>
            <a:extLst/>
          </p:spPr>
          <p:txBody>
            <a:bodyPr anchor="ctr"/>
            <a:lstStyle/>
            <a:p>
              <a:pPr algn="ctr"/>
              <a:endParaRPr lang="en-US">
                <a:solidFill>
                  <a:srgbClr val="FFFFFF"/>
                </a:solidFill>
                <a:latin typeface="Calibri" charset="0"/>
                <a:ea typeface="ＭＳ Ｐゴシック" charset="-128"/>
              </a:endParaRPr>
            </a:p>
          </p:txBody>
        </p:sp>
        <p:sp>
          <p:nvSpPr>
            <p:cNvPr id="23" name="Rectangle 2"/>
            <p:cNvSpPr/>
            <p:nvPr/>
          </p:nvSpPr>
          <p:spPr>
            <a:xfrm>
              <a:off x="2343059" y="3148582"/>
              <a:ext cx="1997142" cy="397891"/>
            </a:xfrm>
            <a:custGeom>
              <a:avLst/>
              <a:gdLst>
                <a:gd name="connsiteX0" fmla="*/ 0 w 1610493"/>
                <a:gd name="connsiteY0" fmla="*/ 0 h 86742"/>
                <a:gd name="connsiteX1" fmla="*/ 1610493 w 1610493"/>
                <a:gd name="connsiteY1" fmla="*/ 0 h 86742"/>
                <a:gd name="connsiteX2" fmla="*/ 1610493 w 1610493"/>
                <a:gd name="connsiteY2" fmla="*/ 86742 h 86742"/>
                <a:gd name="connsiteX3" fmla="*/ 0 w 1610493"/>
                <a:gd name="connsiteY3" fmla="*/ 86742 h 86742"/>
                <a:gd name="connsiteX4" fmla="*/ 0 w 1610493"/>
                <a:gd name="connsiteY4" fmla="*/ 0 h 86742"/>
                <a:gd name="connsiteX0" fmla="*/ 0 w 1610493"/>
                <a:gd name="connsiteY0" fmla="*/ 292100 h 378842"/>
                <a:gd name="connsiteX1" fmla="*/ 1578743 w 1610493"/>
                <a:gd name="connsiteY1" fmla="*/ 0 h 378842"/>
                <a:gd name="connsiteX2" fmla="*/ 1610493 w 1610493"/>
                <a:gd name="connsiteY2" fmla="*/ 378842 h 378842"/>
                <a:gd name="connsiteX3" fmla="*/ 0 w 1610493"/>
                <a:gd name="connsiteY3" fmla="*/ 378842 h 378842"/>
                <a:gd name="connsiteX4" fmla="*/ 0 w 1610493"/>
                <a:gd name="connsiteY4" fmla="*/ 292100 h 378842"/>
                <a:gd name="connsiteX0" fmla="*/ 0 w 1578743"/>
                <a:gd name="connsiteY0" fmla="*/ 292100 h 378842"/>
                <a:gd name="connsiteX1" fmla="*/ 1578743 w 1578743"/>
                <a:gd name="connsiteY1" fmla="*/ 0 h 378842"/>
                <a:gd name="connsiteX2" fmla="*/ 1572393 w 1578743"/>
                <a:gd name="connsiteY2" fmla="*/ 80392 h 378842"/>
                <a:gd name="connsiteX3" fmla="*/ 0 w 1578743"/>
                <a:gd name="connsiteY3" fmla="*/ 378842 h 378842"/>
                <a:gd name="connsiteX4" fmla="*/ 0 w 1578743"/>
                <a:gd name="connsiteY4" fmla="*/ 292100 h 378842"/>
                <a:gd name="connsiteX0" fmla="*/ 0 w 1652567"/>
                <a:gd name="connsiteY0" fmla="*/ 209550 h 378842"/>
                <a:gd name="connsiteX1" fmla="*/ 1652567 w 1652567"/>
                <a:gd name="connsiteY1" fmla="*/ 0 h 378842"/>
                <a:gd name="connsiteX2" fmla="*/ 1646217 w 1652567"/>
                <a:gd name="connsiteY2" fmla="*/ 80392 h 378842"/>
                <a:gd name="connsiteX3" fmla="*/ 73824 w 1652567"/>
                <a:gd name="connsiteY3" fmla="*/ 378842 h 378842"/>
                <a:gd name="connsiteX4" fmla="*/ 0 w 1652567"/>
                <a:gd name="connsiteY4" fmla="*/ 209550 h 378842"/>
                <a:gd name="connsiteX0" fmla="*/ 9228 w 1661795"/>
                <a:gd name="connsiteY0" fmla="*/ 209550 h 347092"/>
                <a:gd name="connsiteX1" fmla="*/ 1661795 w 1661795"/>
                <a:gd name="connsiteY1" fmla="*/ 0 h 347092"/>
                <a:gd name="connsiteX2" fmla="*/ 1655445 w 1661795"/>
                <a:gd name="connsiteY2" fmla="*/ 80392 h 347092"/>
                <a:gd name="connsiteX3" fmla="*/ 0 w 1661795"/>
                <a:gd name="connsiteY3" fmla="*/ 347092 h 347092"/>
                <a:gd name="connsiteX4" fmla="*/ 9228 w 1661795"/>
                <a:gd name="connsiteY4" fmla="*/ 209550 h 347092"/>
                <a:gd name="connsiteX0" fmla="*/ 9228 w 1797140"/>
                <a:gd name="connsiteY0" fmla="*/ 295275 h 432817"/>
                <a:gd name="connsiteX1" fmla="*/ 1797140 w 1797140"/>
                <a:gd name="connsiteY1" fmla="*/ 0 h 432817"/>
                <a:gd name="connsiteX2" fmla="*/ 1655445 w 1797140"/>
                <a:gd name="connsiteY2" fmla="*/ 166117 h 432817"/>
                <a:gd name="connsiteX3" fmla="*/ 0 w 1797140"/>
                <a:gd name="connsiteY3" fmla="*/ 432817 h 432817"/>
                <a:gd name="connsiteX4" fmla="*/ 9228 w 1797140"/>
                <a:gd name="connsiteY4" fmla="*/ 295275 h 432817"/>
                <a:gd name="connsiteX0" fmla="*/ 9228 w 1901527"/>
                <a:gd name="connsiteY0" fmla="*/ 295275 h 432817"/>
                <a:gd name="connsiteX1" fmla="*/ 1797140 w 1901527"/>
                <a:gd name="connsiteY1" fmla="*/ 0 h 432817"/>
                <a:gd name="connsiteX2" fmla="*/ 1901527 w 1901527"/>
                <a:gd name="connsiteY2" fmla="*/ 83567 h 432817"/>
                <a:gd name="connsiteX3" fmla="*/ 0 w 1901527"/>
                <a:gd name="connsiteY3" fmla="*/ 432817 h 432817"/>
                <a:gd name="connsiteX4" fmla="*/ 9228 w 1901527"/>
                <a:gd name="connsiteY4" fmla="*/ 295275 h 432817"/>
                <a:gd name="connsiteX0" fmla="*/ 9228 w 1901725"/>
                <a:gd name="connsiteY0" fmla="*/ 311150 h 448692"/>
                <a:gd name="connsiteX1" fmla="*/ 1901725 w 1901725"/>
                <a:gd name="connsiteY1" fmla="*/ 0 h 448692"/>
                <a:gd name="connsiteX2" fmla="*/ 1901527 w 1901725"/>
                <a:gd name="connsiteY2" fmla="*/ 99442 h 448692"/>
                <a:gd name="connsiteX3" fmla="*/ 0 w 1901725"/>
                <a:gd name="connsiteY3" fmla="*/ 448692 h 448692"/>
                <a:gd name="connsiteX4" fmla="*/ 9228 w 1901725"/>
                <a:gd name="connsiteY4" fmla="*/ 311150 h 448692"/>
                <a:gd name="connsiteX0" fmla="*/ 9228 w 1904801"/>
                <a:gd name="connsiteY0" fmla="*/ 327025 h 464567"/>
                <a:gd name="connsiteX1" fmla="*/ 1904801 w 1904801"/>
                <a:gd name="connsiteY1" fmla="*/ 0 h 464567"/>
                <a:gd name="connsiteX2" fmla="*/ 1901527 w 1904801"/>
                <a:gd name="connsiteY2" fmla="*/ 115317 h 464567"/>
                <a:gd name="connsiteX3" fmla="*/ 0 w 1904801"/>
                <a:gd name="connsiteY3" fmla="*/ 464567 h 464567"/>
                <a:gd name="connsiteX4" fmla="*/ 9228 w 1904801"/>
                <a:gd name="connsiteY4" fmla="*/ 327025 h 464567"/>
                <a:gd name="connsiteX0" fmla="*/ 9228 w 1904801"/>
                <a:gd name="connsiteY0" fmla="*/ 327025 h 464567"/>
                <a:gd name="connsiteX1" fmla="*/ 1904801 w 1904801"/>
                <a:gd name="connsiteY1" fmla="*/ 0 h 464567"/>
                <a:gd name="connsiteX2" fmla="*/ 1898451 w 1904801"/>
                <a:gd name="connsiteY2" fmla="*/ 150242 h 464567"/>
                <a:gd name="connsiteX3" fmla="*/ 0 w 1904801"/>
                <a:gd name="connsiteY3" fmla="*/ 464567 h 464567"/>
                <a:gd name="connsiteX4" fmla="*/ 9228 w 1904801"/>
                <a:gd name="connsiteY4" fmla="*/ 327025 h 464567"/>
                <a:gd name="connsiteX0" fmla="*/ 9228 w 1904801"/>
                <a:gd name="connsiteY0" fmla="*/ 327025 h 464567"/>
                <a:gd name="connsiteX1" fmla="*/ 1904801 w 1904801"/>
                <a:gd name="connsiteY1" fmla="*/ 0 h 464567"/>
                <a:gd name="connsiteX2" fmla="*/ 1901527 w 1904801"/>
                <a:gd name="connsiteY2" fmla="*/ 115317 h 464567"/>
                <a:gd name="connsiteX3" fmla="*/ 0 w 1904801"/>
                <a:gd name="connsiteY3" fmla="*/ 464567 h 464567"/>
                <a:gd name="connsiteX4" fmla="*/ 9228 w 1904801"/>
                <a:gd name="connsiteY4" fmla="*/ 327025 h 464567"/>
                <a:gd name="connsiteX0" fmla="*/ 9228 w 1904801"/>
                <a:gd name="connsiteY0" fmla="*/ 327025 h 464567"/>
                <a:gd name="connsiteX1" fmla="*/ 1904801 w 1904801"/>
                <a:gd name="connsiteY1" fmla="*/ 0 h 464567"/>
                <a:gd name="connsiteX2" fmla="*/ 1892299 w 1904801"/>
                <a:gd name="connsiteY2" fmla="*/ 143892 h 464567"/>
                <a:gd name="connsiteX3" fmla="*/ 0 w 1904801"/>
                <a:gd name="connsiteY3" fmla="*/ 464567 h 464567"/>
                <a:gd name="connsiteX4" fmla="*/ 9228 w 1904801"/>
                <a:gd name="connsiteY4" fmla="*/ 327025 h 464567"/>
                <a:gd name="connsiteX0" fmla="*/ 9228 w 1904801"/>
                <a:gd name="connsiteY0" fmla="*/ 288925 h 426467"/>
                <a:gd name="connsiteX1" fmla="*/ 1904801 w 1904801"/>
                <a:gd name="connsiteY1" fmla="*/ 0 h 426467"/>
                <a:gd name="connsiteX2" fmla="*/ 1892299 w 1904801"/>
                <a:gd name="connsiteY2" fmla="*/ 105792 h 426467"/>
                <a:gd name="connsiteX3" fmla="*/ 0 w 1904801"/>
                <a:gd name="connsiteY3" fmla="*/ 426467 h 426467"/>
                <a:gd name="connsiteX4" fmla="*/ 9228 w 1904801"/>
                <a:gd name="connsiteY4" fmla="*/ 288925 h 426467"/>
                <a:gd name="connsiteX0" fmla="*/ 9228 w 1910855"/>
                <a:gd name="connsiteY0" fmla="*/ 288925 h 426467"/>
                <a:gd name="connsiteX1" fmla="*/ 1904801 w 1910855"/>
                <a:gd name="connsiteY1" fmla="*/ 0 h 426467"/>
                <a:gd name="connsiteX2" fmla="*/ 1910755 w 1910855"/>
                <a:gd name="connsiteY2" fmla="*/ 139130 h 426467"/>
                <a:gd name="connsiteX3" fmla="*/ 0 w 1910855"/>
                <a:gd name="connsiteY3" fmla="*/ 426467 h 426467"/>
                <a:gd name="connsiteX4" fmla="*/ 9228 w 1910855"/>
                <a:gd name="connsiteY4" fmla="*/ 288925 h 426467"/>
                <a:gd name="connsiteX0" fmla="*/ 9228 w 1910855"/>
                <a:gd name="connsiteY0" fmla="*/ 274637 h 412179"/>
                <a:gd name="connsiteX1" fmla="*/ 1904801 w 1910855"/>
                <a:gd name="connsiteY1" fmla="*/ 0 h 412179"/>
                <a:gd name="connsiteX2" fmla="*/ 1910755 w 1910855"/>
                <a:gd name="connsiteY2" fmla="*/ 124842 h 412179"/>
                <a:gd name="connsiteX3" fmla="*/ 0 w 1910855"/>
                <a:gd name="connsiteY3" fmla="*/ 412179 h 412179"/>
                <a:gd name="connsiteX4" fmla="*/ 9228 w 1910855"/>
                <a:gd name="connsiteY4" fmla="*/ 274637 h 412179"/>
                <a:gd name="connsiteX0" fmla="*/ 9228 w 1925564"/>
                <a:gd name="connsiteY0" fmla="*/ 269874 h 407416"/>
                <a:gd name="connsiteX1" fmla="*/ 1925564 w 1925564"/>
                <a:gd name="connsiteY1" fmla="*/ 0 h 407416"/>
                <a:gd name="connsiteX2" fmla="*/ 1910755 w 1925564"/>
                <a:gd name="connsiteY2" fmla="*/ 120079 h 407416"/>
                <a:gd name="connsiteX3" fmla="*/ 0 w 1925564"/>
                <a:gd name="connsiteY3" fmla="*/ 407416 h 407416"/>
                <a:gd name="connsiteX4" fmla="*/ 9228 w 1925564"/>
                <a:gd name="connsiteY4" fmla="*/ 269874 h 407416"/>
                <a:gd name="connsiteX0" fmla="*/ 9228 w 1931618"/>
                <a:gd name="connsiteY0" fmla="*/ 269874 h 407416"/>
                <a:gd name="connsiteX1" fmla="*/ 1925564 w 1931618"/>
                <a:gd name="connsiteY1" fmla="*/ 0 h 407416"/>
                <a:gd name="connsiteX2" fmla="*/ 1931518 w 1931618"/>
                <a:gd name="connsiteY2" fmla="*/ 117698 h 407416"/>
                <a:gd name="connsiteX3" fmla="*/ 0 w 1931618"/>
                <a:gd name="connsiteY3" fmla="*/ 407416 h 407416"/>
                <a:gd name="connsiteX4" fmla="*/ 9228 w 1931618"/>
                <a:gd name="connsiteY4" fmla="*/ 269874 h 407416"/>
                <a:gd name="connsiteX0" fmla="*/ 9228 w 1933905"/>
                <a:gd name="connsiteY0" fmla="*/ 269874 h 407416"/>
                <a:gd name="connsiteX1" fmla="*/ 1925564 w 1933905"/>
                <a:gd name="connsiteY1" fmla="*/ 0 h 407416"/>
                <a:gd name="connsiteX2" fmla="*/ 1933825 w 1933905"/>
                <a:gd name="connsiteY2" fmla="*/ 127223 h 407416"/>
                <a:gd name="connsiteX3" fmla="*/ 0 w 1933905"/>
                <a:gd name="connsiteY3" fmla="*/ 407416 h 407416"/>
                <a:gd name="connsiteX4" fmla="*/ 9228 w 1933905"/>
                <a:gd name="connsiteY4" fmla="*/ 269874 h 407416"/>
                <a:gd name="connsiteX0" fmla="*/ 9228 w 1925564"/>
                <a:gd name="connsiteY0" fmla="*/ 269874 h 407416"/>
                <a:gd name="connsiteX1" fmla="*/ 1925564 w 1925564"/>
                <a:gd name="connsiteY1" fmla="*/ 0 h 407416"/>
                <a:gd name="connsiteX2" fmla="*/ 1922290 w 1925564"/>
                <a:gd name="connsiteY2" fmla="*/ 124842 h 407416"/>
                <a:gd name="connsiteX3" fmla="*/ 0 w 1925564"/>
                <a:gd name="connsiteY3" fmla="*/ 407416 h 407416"/>
                <a:gd name="connsiteX4" fmla="*/ 9228 w 1925564"/>
                <a:gd name="connsiteY4" fmla="*/ 269874 h 407416"/>
                <a:gd name="connsiteX0" fmla="*/ 0 w 1928640"/>
                <a:gd name="connsiteY0" fmla="*/ 247649 h 407416"/>
                <a:gd name="connsiteX1" fmla="*/ 1928640 w 1928640"/>
                <a:gd name="connsiteY1" fmla="*/ 0 h 407416"/>
                <a:gd name="connsiteX2" fmla="*/ 1925366 w 1928640"/>
                <a:gd name="connsiteY2" fmla="*/ 124842 h 407416"/>
                <a:gd name="connsiteX3" fmla="*/ 3076 w 1928640"/>
                <a:gd name="connsiteY3" fmla="*/ 407416 h 407416"/>
                <a:gd name="connsiteX4" fmla="*/ 0 w 1928640"/>
                <a:gd name="connsiteY4" fmla="*/ 247649 h 407416"/>
                <a:gd name="connsiteX0" fmla="*/ 6240 w 1934880"/>
                <a:gd name="connsiteY0" fmla="*/ 247649 h 397891"/>
                <a:gd name="connsiteX1" fmla="*/ 1934880 w 1934880"/>
                <a:gd name="connsiteY1" fmla="*/ 0 h 397891"/>
                <a:gd name="connsiteX2" fmla="*/ 1931606 w 1934880"/>
                <a:gd name="connsiteY2" fmla="*/ 124842 h 397891"/>
                <a:gd name="connsiteX3" fmla="*/ 88 w 1934880"/>
                <a:gd name="connsiteY3" fmla="*/ 397891 h 397891"/>
                <a:gd name="connsiteX4" fmla="*/ 6240 w 1934880"/>
                <a:gd name="connsiteY4" fmla="*/ 247649 h 39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880" h="397891">
                  <a:moveTo>
                    <a:pt x="6240" y="247649"/>
                  </a:moveTo>
                  <a:lnTo>
                    <a:pt x="1934880" y="0"/>
                  </a:lnTo>
                  <a:cubicBezTo>
                    <a:pt x="1933789" y="38439"/>
                    <a:pt x="1932697" y="86403"/>
                    <a:pt x="1931606" y="124842"/>
                  </a:cubicBezTo>
                  <a:lnTo>
                    <a:pt x="88" y="397891"/>
                  </a:lnTo>
                  <a:cubicBezTo>
                    <a:pt x="-937" y="344635"/>
                    <a:pt x="7265" y="300905"/>
                    <a:pt x="6240" y="247649"/>
                  </a:cubicBezTo>
                  <a:close/>
                </a:path>
              </a:pathLst>
            </a:custGeom>
            <a:grpFill/>
            <a:ln w="6350">
              <a:solidFill>
                <a:schemeClr val="bg1"/>
              </a:solidFill>
              <a:miter lim="800000"/>
              <a:headEnd/>
              <a:tailEnd/>
            </a:ln>
            <a:effectLst>
              <a:outerShdw blurRad="40000" dist="23000" dir="5400000" rotWithShape="0">
                <a:srgbClr val="808080">
                  <a:alpha val="34999"/>
                </a:srgbClr>
              </a:outerShdw>
            </a:effectLst>
          </p:spPr>
          <p:txBody>
            <a:bodyPr anchor="ctr"/>
            <a:lstStyle/>
            <a:p>
              <a:pPr algn="ctr"/>
              <a:endParaRPr lang="en-GB">
                <a:solidFill>
                  <a:srgbClr val="FFFFFF"/>
                </a:solidFill>
                <a:latin typeface="Calibri" charset="0"/>
                <a:ea typeface="ＭＳ Ｐゴシック" charset="-128"/>
              </a:endParaRPr>
            </a:p>
          </p:txBody>
        </p:sp>
        <p:sp>
          <p:nvSpPr>
            <p:cNvPr id="24" name="Rectangle 3"/>
            <p:cNvSpPr/>
            <p:nvPr/>
          </p:nvSpPr>
          <p:spPr>
            <a:xfrm>
              <a:off x="1347736" y="2904329"/>
              <a:ext cx="1003349" cy="640557"/>
            </a:xfrm>
            <a:custGeom>
              <a:avLst/>
              <a:gdLst>
                <a:gd name="connsiteX0" fmla="*/ 0 w 1132376"/>
                <a:gd name="connsiteY0" fmla="*/ 0 h 609600"/>
                <a:gd name="connsiteX1" fmla="*/ 1132376 w 1132376"/>
                <a:gd name="connsiteY1" fmla="*/ 0 h 609600"/>
                <a:gd name="connsiteX2" fmla="*/ 1132376 w 1132376"/>
                <a:gd name="connsiteY2" fmla="*/ 609600 h 609600"/>
                <a:gd name="connsiteX3" fmla="*/ 0 w 1132376"/>
                <a:gd name="connsiteY3" fmla="*/ 609600 h 609600"/>
                <a:gd name="connsiteX4" fmla="*/ 0 w 1132376"/>
                <a:gd name="connsiteY4" fmla="*/ 0 h 609600"/>
                <a:gd name="connsiteX0" fmla="*/ 0 w 1132376"/>
                <a:gd name="connsiteY0" fmla="*/ 0 h 609600"/>
                <a:gd name="connsiteX1" fmla="*/ 1126026 w 1132376"/>
                <a:gd name="connsiteY1" fmla="*/ 514350 h 609600"/>
                <a:gd name="connsiteX2" fmla="*/ 1132376 w 1132376"/>
                <a:gd name="connsiteY2" fmla="*/ 609600 h 609600"/>
                <a:gd name="connsiteX3" fmla="*/ 0 w 1132376"/>
                <a:gd name="connsiteY3" fmla="*/ 609600 h 609600"/>
                <a:gd name="connsiteX4" fmla="*/ 0 w 1132376"/>
                <a:gd name="connsiteY4" fmla="*/ 0 h 609600"/>
                <a:gd name="connsiteX0" fmla="*/ 0 w 1132376"/>
                <a:gd name="connsiteY0" fmla="*/ 0 h 609600"/>
                <a:gd name="connsiteX1" fmla="*/ 1126026 w 1132376"/>
                <a:gd name="connsiteY1" fmla="*/ 514350 h 609600"/>
                <a:gd name="connsiteX2" fmla="*/ 1132376 w 1132376"/>
                <a:gd name="connsiteY2" fmla="*/ 609600 h 609600"/>
                <a:gd name="connsiteX3" fmla="*/ 12700 w 1132376"/>
                <a:gd name="connsiteY3" fmla="*/ 88900 h 609600"/>
                <a:gd name="connsiteX4" fmla="*/ 0 w 1132376"/>
                <a:gd name="connsiteY4" fmla="*/ 0 h 609600"/>
                <a:gd name="connsiteX0" fmla="*/ 0 w 1129995"/>
                <a:gd name="connsiteY0" fmla="*/ 0 h 621506"/>
                <a:gd name="connsiteX1" fmla="*/ 1123645 w 1129995"/>
                <a:gd name="connsiteY1" fmla="*/ 526256 h 621506"/>
                <a:gd name="connsiteX2" fmla="*/ 1129995 w 1129995"/>
                <a:gd name="connsiteY2" fmla="*/ 621506 h 621506"/>
                <a:gd name="connsiteX3" fmla="*/ 10319 w 1129995"/>
                <a:gd name="connsiteY3" fmla="*/ 100806 h 621506"/>
                <a:gd name="connsiteX4" fmla="*/ 0 w 1129995"/>
                <a:gd name="connsiteY4" fmla="*/ 0 h 621506"/>
                <a:gd name="connsiteX0" fmla="*/ 3968 w 1133963"/>
                <a:gd name="connsiteY0" fmla="*/ 0 h 621506"/>
                <a:gd name="connsiteX1" fmla="*/ 1127613 w 1133963"/>
                <a:gd name="connsiteY1" fmla="*/ 526256 h 621506"/>
                <a:gd name="connsiteX2" fmla="*/ 1133963 w 1133963"/>
                <a:gd name="connsiteY2" fmla="*/ 621506 h 621506"/>
                <a:gd name="connsiteX3" fmla="*/ 0 w 1133963"/>
                <a:gd name="connsiteY3" fmla="*/ 81756 h 621506"/>
                <a:gd name="connsiteX4" fmla="*/ 3968 w 1133963"/>
                <a:gd name="connsiteY4" fmla="*/ 0 h 621506"/>
                <a:gd name="connsiteX0" fmla="*/ 0 w 1129995"/>
                <a:gd name="connsiteY0" fmla="*/ 0 h 621506"/>
                <a:gd name="connsiteX1" fmla="*/ 1123645 w 1129995"/>
                <a:gd name="connsiteY1" fmla="*/ 526256 h 621506"/>
                <a:gd name="connsiteX2" fmla="*/ 1129995 w 1129995"/>
                <a:gd name="connsiteY2" fmla="*/ 621506 h 621506"/>
                <a:gd name="connsiteX3" fmla="*/ 3175 w 1129995"/>
                <a:gd name="connsiteY3" fmla="*/ 84137 h 621506"/>
                <a:gd name="connsiteX4" fmla="*/ 0 w 1129995"/>
                <a:gd name="connsiteY4" fmla="*/ 0 h 621506"/>
                <a:gd name="connsiteX0" fmla="*/ 0 w 1129995"/>
                <a:gd name="connsiteY0" fmla="*/ 0 h 621506"/>
                <a:gd name="connsiteX1" fmla="*/ 1109357 w 1129995"/>
                <a:gd name="connsiteY1" fmla="*/ 533399 h 621506"/>
                <a:gd name="connsiteX2" fmla="*/ 1129995 w 1129995"/>
                <a:gd name="connsiteY2" fmla="*/ 621506 h 621506"/>
                <a:gd name="connsiteX3" fmla="*/ 3175 w 1129995"/>
                <a:gd name="connsiteY3" fmla="*/ 84137 h 621506"/>
                <a:gd name="connsiteX4" fmla="*/ 0 w 1129995"/>
                <a:gd name="connsiteY4" fmla="*/ 0 h 621506"/>
                <a:gd name="connsiteX0" fmla="*/ 0 w 1115707"/>
                <a:gd name="connsiteY0" fmla="*/ 0 h 611981"/>
                <a:gd name="connsiteX1" fmla="*/ 1109357 w 1115707"/>
                <a:gd name="connsiteY1" fmla="*/ 533399 h 611981"/>
                <a:gd name="connsiteX2" fmla="*/ 1115707 w 1115707"/>
                <a:gd name="connsiteY2" fmla="*/ 611981 h 611981"/>
                <a:gd name="connsiteX3" fmla="*/ 3175 w 1115707"/>
                <a:gd name="connsiteY3" fmla="*/ 84137 h 611981"/>
                <a:gd name="connsiteX4" fmla="*/ 0 w 1115707"/>
                <a:gd name="connsiteY4" fmla="*/ 0 h 611981"/>
                <a:gd name="connsiteX0" fmla="*/ 0 w 1109357"/>
                <a:gd name="connsiteY0" fmla="*/ 0 h 614362"/>
                <a:gd name="connsiteX1" fmla="*/ 1109357 w 1109357"/>
                <a:gd name="connsiteY1" fmla="*/ 533399 h 614362"/>
                <a:gd name="connsiteX2" fmla="*/ 1101419 w 1109357"/>
                <a:gd name="connsiteY2" fmla="*/ 614362 h 614362"/>
                <a:gd name="connsiteX3" fmla="*/ 3175 w 1109357"/>
                <a:gd name="connsiteY3" fmla="*/ 84137 h 614362"/>
                <a:gd name="connsiteX4" fmla="*/ 0 w 1109357"/>
                <a:gd name="connsiteY4" fmla="*/ 0 h 614362"/>
                <a:gd name="connsiteX0" fmla="*/ 0 w 1110944"/>
                <a:gd name="connsiteY0" fmla="*/ 0 h 619125"/>
                <a:gd name="connsiteX1" fmla="*/ 1109357 w 1110944"/>
                <a:gd name="connsiteY1" fmla="*/ 533399 h 619125"/>
                <a:gd name="connsiteX2" fmla="*/ 1110944 w 1110944"/>
                <a:gd name="connsiteY2" fmla="*/ 619125 h 619125"/>
                <a:gd name="connsiteX3" fmla="*/ 3175 w 1110944"/>
                <a:gd name="connsiteY3" fmla="*/ 84137 h 619125"/>
                <a:gd name="connsiteX4" fmla="*/ 0 w 1110944"/>
                <a:gd name="connsiteY4" fmla="*/ 0 h 619125"/>
                <a:gd name="connsiteX0" fmla="*/ 3834 w 1107769"/>
                <a:gd name="connsiteY0" fmla="*/ 0 h 619125"/>
                <a:gd name="connsiteX1" fmla="*/ 1106182 w 1107769"/>
                <a:gd name="connsiteY1" fmla="*/ 533399 h 619125"/>
                <a:gd name="connsiteX2" fmla="*/ 1107769 w 1107769"/>
                <a:gd name="connsiteY2" fmla="*/ 619125 h 619125"/>
                <a:gd name="connsiteX3" fmla="*/ 0 w 1107769"/>
                <a:gd name="connsiteY3" fmla="*/ 84137 h 619125"/>
                <a:gd name="connsiteX4" fmla="*/ 3834 w 1107769"/>
                <a:gd name="connsiteY4" fmla="*/ 0 h 619125"/>
                <a:gd name="connsiteX0" fmla="*/ 0 w 1103935"/>
                <a:gd name="connsiteY0" fmla="*/ 0 h 619125"/>
                <a:gd name="connsiteX1" fmla="*/ 1102348 w 1103935"/>
                <a:gd name="connsiteY1" fmla="*/ 533399 h 619125"/>
                <a:gd name="connsiteX2" fmla="*/ 1103935 w 1103935"/>
                <a:gd name="connsiteY2" fmla="*/ 619125 h 619125"/>
                <a:gd name="connsiteX3" fmla="*/ 838 w 1103935"/>
                <a:gd name="connsiteY3" fmla="*/ 81756 h 619125"/>
                <a:gd name="connsiteX4" fmla="*/ 0 w 1103935"/>
                <a:gd name="connsiteY4" fmla="*/ 0 h 619125"/>
                <a:gd name="connsiteX0" fmla="*/ 0 w 1113124"/>
                <a:gd name="connsiteY0" fmla="*/ 0 h 638175"/>
                <a:gd name="connsiteX1" fmla="*/ 1111537 w 1113124"/>
                <a:gd name="connsiteY1" fmla="*/ 552449 h 638175"/>
                <a:gd name="connsiteX2" fmla="*/ 1113124 w 1113124"/>
                <a:gd name="connsiteY2" fmla="*/ 638175 h 638175"/>
                <a:gd name="connsiteX3" fmla="*/ 10027 w 1113124"/>
                <a:gd name="connsiteY3" fmla="*/ 100806 h 638175"/>
                <a:gd name="connsiteX4" fmla="*/ 0 w 1113124"/>
                <a:gd name="connsiteY4" fmla="*/ 0 h 638175"/>
                <a:gd name="connsiteX0" fmla="*/ 0 w 1113124"/>
                <a:gd name="connsiteY0" fmla="*/ 0 h 638175"/>
                <a:gd name="connsiteX1" fmla="*/ 1111537 w 1113124"/>
                <a:gd name="connsiteY1" fmla="*/ 552449 h 638175"/>
                <a:gd name="connsiteX2" fmla="*/ 1113124 w 1113124"/>
                <a:gd name="connsiteY2" fmla="*/ 638175 h 638175"/>
                <a:gd name="connsiteX3" fmla="*/ 3134 w 1113124"/>
                <a:gd name="connsiteY3" fmla="*/ 86518 h 638175"/>
                <a:gd name="connsiteX4" fmla="*/ 0 w 1113124"/>
                <a:gd name="connsiteY4" fmla="*/ 0 h 638175"/>
                <a:gd name="connsiteX0" fmla="*/ 0 w 1116814"/>
                <a:gd name="connsiteY0" fmla="*/ 0 h 638175"/>
                <a:gd name="connsiteX1" fmla="*/ 1116814 w 1116814"/>
                <a:gd name="connsiteY1" fmla="*/ 452809 h 638175"/>
                <a:gd name="connsiteX2" fmla="*/ 1113124 w 1116814"/>
                <a:gd name="connsiteY2" fmla="*/ 638175 h 638175"/>
                <a:gd name="connsiteX3" fmla="*/ 3134 w 1116814"/>
                <a:gd name="connsiteY3" fmla="*/ 86518 h 638175"/>
                <a:gd name="connsiteX4" fmla="*/ 0 w 1116814"/>
                <a:gd name="connsiteY4" fmla="*/ 0 h 638175"/>
                <a:gd name="connsiteX0" fmla="*/ 0 w 1118401"/>
                <a:gd name="connsiteY0" fmla="*/ 0 h 609706"/>
                <a:gd name="connsiteX1" fmla="*/ 1116814 w 1118401"/>
                <a:gd name="connsiteY1" fmla="*/ 452809 h 609706"/>
                <a:gd name="connsiteX2" fmla="*/ 1118401 w 1118401"/>
                <a:gd name="connsiteY2" fmla="*/ 609706 h 609706"/>
                <a:gd name="connsiteX3" fmla="*/ 3134 w 1118401"/>
                <a:gd name="connsiteY3" fmla="*/ 86518 h 609706"/>
                <a:gd name="connsiteX4" fmla="*/ 0 w 1118401"/>
                <a:gd name="connsiteY4" fmla="*/ 0 h 609706"/>
                <a:gd name="connsiteX0" fmla="*/ 0 w 1118401"/>
                <a:gd name="connsiteY0" fmla="*/ 0 h 609706"/>
                <a:gd name="connsiteX1" fmla="*/ 1116814 w 1118401"/>
                <a:gd name="connsiteY1" fmla="*/ 452809 h 609706"/>
                <a:gd name="connsiteX2" fmla="*/ 1118401 w 1118401"/>
                <a:gd name="connsiteY2" fmla="*/ 609706 h 609706"/>
                <a:gd name="connsiteX3" fmla="*/ 3134 w 1118401"/>
                <a:gd name="connsiteY3" fmla="*/ 67539 h 609706"/>
                <a:gd name="connsiteX4" fmla="*/ 0 w 1118401"/>
                <a:gd name="connsiteY4" fmla="*/ 0 h 609706"/>
                <a:gd name="connsiteX0" fmla="*/ 0 w 1121039"/>
                <a:gd name="connsiteY0" fmla="*/ 0 h 640547"/>
                <a:gd name="connsiteX1" fmla="*/ 1119452 w 1121039"/>
                <a:gd name="connsiteY1" fmla="*/ 483650 h 640547"/>
                <a:gd name="connsiteX2" fmla="*/ 1121039 w 1121039"/>
                <a:gd name="connsiteY2" fmla="*/ 640547 h 640547"/>
                <a:gd name="connsiteX3" fmla="*/ 5772 w 1121039"/>
                <a:gd name="connsiteY3" fmla="*/ 98380 h 640547"/>
                <a:gd name="connsiteX4" fmla="*/ 0 w 1121039"/>
                <a:gd name="connsiteY4" fmla="*/ 0 h 640547"/>
                <a:gd name="connsiteX0" fmla="*/ 0 w 1121039"/>
                <a:gd name="connsiteY0" fmla="*/ 0 h 640547"/>
                <a:gd name="connsiteX1" fmla="*/ 1119452 w 1121039"/>
                <a:gd name="connsiteY1" fmla="*/ 483650 h 640547"/>
                <a:gd name="connsiteX2" fmla="*/ 1121039 w 1121039"/>
                <a:gd name="connsiteY2" fmla="*/ 640547 h 640547"/>
                <a:gd name="connsiteX3" fmla="*/ 494 w 1121039"/>
                <a:gd name="connsiteY3" fmla="*/ 84145 h 640547"/>
                <a:gd name="connsiteX4" fmla="*/ 0 w 1121039"/>
                <a:gd name="connsiteY4" fmla="*/ 0 h 640547"/>
                <a:gd name="connsiteX0" fmla="*/ 0 w 1119452"/>
                <a:gd name="connsiteY0" fmla="*/ 0 h 633430"/>
                <a:gd name="connsiteX1" fmla="*/ 1119452 w 1119452"/>
                <a:gd name="connsiteY1" fmla="*/ 483650 h 633430"/>
                <a:gd name="connsiteX2" fmla="*/ 1102569 w 1119452"/>
                <a:gd name="connsiteY2" fmla="*/ 633430 h 633430"/>
                <a:gd name="connsiteX3" fmla="*/ 494 w 1119452"/>
                <a:gd name="connsiteY3" fmla="*/ 84145 h 633430"/>
                <a:gd name="connsiteX4" fmla="*/ 0 w 1119452"/>
                <a:gd name="connsiteY4" fmla="*/ 0 h 633430"/>
                <a:gd name="connsiteX0" fmla="*/ 0 w 1119452"/>
                <a:gd name="connsiteY0" fmla="*/ 0 h 614451"/>
                <a:gd name="connsiteX1" fmla="*/ 1119452 w 1119452"/>
                <a:gd name="connsiteY1" fmla="*/ 483650 h 614451"/>
                <a:gd name="connsiteX2" fmla="*/ 1107846 w 1119452"/>
                <a:gd name="connsiteY2" fmla="*/ 614451 h 614451"/>
                <a:gd name="connsiteX3" fmla="*/ 494 w 1119452"/>
                <a:gd name="connsiteY3" fmla="*/ 84145 h 614451"/>
                <a:gd name="connsiteX4" fmla="*/ 0 w 1119452"/>
                <a:gd name="connsiteY4" fmla="*/ 0 h 614451"/>
                <a:gd name="connsiteX0" fmla="*/ 0 w 1119452"/>
                <a:gd name="connsiteY0" fmla="*/ 0 h 635802"/>
                <a:gd name="connsiteX1" fmla="*/ 1119452 w 1119452"/>
                <a:gd name="connsiteY1" fmla="*/ 483650 h 635802"/>
                <a:gd name="connsiteX2" fmla="*/ 1107846 w 1119452"/>
                <a:gd name="connsiteY2" fmla="*/ 635802 h 635802"/>
                <a:gd name="connsiteX3" fmla="*/ 494 w 1119452"/>
                <a:gd name="connsiteY3" fmla="*/ 84145 h 635802"/>
                <a:gd name="connsiteX4" fmla="*/ 0 w 1119452"/>
                <a:gd name="connsiteY4" fmla="*/ 0 h 635802"/>
                <a:gd name="connsiteX0" fmla="*/ 0 w 1116813"/>
                <a:gd name="connsiteY0" fmla="*/ 0 h 635802"/>
                <a:gd name="connsiteX1" fmla="*/ 1116813 w 1116813"/>
                <a:gd name="connsiteY1" fmla="*/ 505002 h 635802"/>
                <a:gd name="connsiteX2" fmla="*/ 1107846 w 1116813"/>
                <a:gd name="connsiteY2" fmla="*/ 635802 h 635802"/>
                <a:gd name="connsiteX3" fmla="*/ 494 w 1116813"/>
                <a:gd name="connsiteY3" fmla="*/ 84145 h 635802"/>
                <a:gd name="connsiteX4" fmla="*/ 0 w 1116813"/>
                <a:gd name="connsiteY4" fmla="*/ 0 h 635802"/>
                <a:gd name="connsiteX0" fmla="*/ 0 w 1116813"/>
                <a:gd name="connsiteY0" fmla="*/ 0 h 635802"/>
                <a:gd name="connsiteX1" fmla="*/ 1116813 w 1116813"/>
                <a:gd name="connsiteY1" fmla="*/ 505002 h 635802"/>
                <a:gd name="connsiteX2" fmla="*/ 1107846 w 1116813"/>
                <a:gd name="connsiteY2" fmla="*/ 635802 h 635802"/>
                <a:gd name="connsiteX3" fmla="*/ 7530 w 1116813"/>
                <a:gd name="connsiteY3" fmla="*/ 99961 h 635802"/>
                <a:gd name="connsiteX4" fmla="*/ 0 w 1116813"/>
                <a:gd name="connsiteY4" fmla="*/ 0 h 635802"/>
                <a:gd name="connsiteX0" fmla="*/ 10065 w 1126878"/>
                <a:gd name="connsiteY0" fmla="*/ 0 h 635802"/>
                <a:gd name="connsiteX1" fmla="*/ 1126878 w 1126878"/>
                <a:gd name="connsiteY1" fmla="*/ 505002 h 635802"/>
                <a:gd name="connsiteX2" fmla="*/ 1117911 w 1126878"/>
                <a:gd name="connsiteY2" fmla="*/ 635802 h 635802"/>
                <a:gd name="connsiteX3" fmla="*/ 5 w 1126878"/>
                <a:gd name="connsiteY3" fmla="*/ 99961 h 635802"/>
                <a:gd name="connsiteX4" fmla="*/ 10065 w 1126878"/>
                <a:gd name="connsiteY4" fmla="*/ 0 h 635802"/>
                <a:gd name="connsiteX0" fmla="*/ 0 w 1130006"/>
                <a:gd name="connsiteY0" fmla="*/ 0 h 638175"/>
                <a:gd name="connsiteX1" fmla="*/ 1130006 w 1130006"/>
                <a:gd name="connsiteY1" fmla="*/ 507375 h 638175"/>
                <a:gd name="connsiteX2" fmla="*/ 1121039 w 1130006"/>
                <a:gd name="connsiteY2" fmla="*/ 638175 h 638175"/>
                <a:gd name="connsiteX3" fmla="*/ 3133 w 1130006"/>
                <a:gd name="connsiteY3" fmla="*/ 102334 h 638175"/>
                <a:gd name="connsiteX4" fmla="*/ 0 w 1130006"/>
                <a:gd name="connsiteY4" fmla="*/ 0 h 638175"/>
                <a:gd name="connsiteX0" fmla="*/ 0 w 1130006"/>
                <a:gd name="connsiteY0" fmla="*/ 0 h 638175"/>
                <a:gd name="connsiteX1" fmla="*/ 1130006 w 1130006"/>
                <a:gd name="connsiteY1" fmla="*/ 507375 h 638175"/>
                <a:gd name="connsiteX2" fmla="*/ 1128953 w 1130006"/>
                <a:gd name="connsiteY2" fmla="*/ 638175 h 638175"/>
                <a:gd name="connsiteX3" fmla="*/ 3133 w 1130006"/>
                <a:gd name="connsiteY3" fmla="*/ 102334 h 638175"/>
                <a:gd name="connsiteX4" fmla="*/ 0 w 1130006"/>
                <a:gd name="connsiteY4" fmla="*/ 0 h 638175"/>
                <a:gd name="connsiteX0" fmla="*/ 0 w 1128953"/>
                <a:gd name="connsiteY0" fmla="*/ 0 h 638175"/>
                <a:gd name="connsiteX1" fmla="*/ 1115934 w 1128953"/>
                <a:gd name="connsiteY1" fmla="*/ 478906 h 638175"/>
                <a:gd name="connsiteX2" fmla="*/ 1128953 w 1128953"/>
                <a:gd name="connsiteY2" fmla="*/ 638175 h 638175"/>
                <a:gd name="connsiteX3" fmla="*/ 3133 w 1128953"/>
                <a:gd name="connsiteY3" fmla="*/ 102334 h 638175"/>
                <a:gd name="connsiteX4" fmla="*/ 0 w 1128953"/>
                <a:gd name="connsiteY4" fmla="*/ 0 h 638175"/>
                <a:gd name="connsiteX0" fmla="*/ 0 w 1118399"/>
                <a:gd name="connsiteY0" fmla="*/ 0 h 628685"/>
                <a:gd name="connsiteX1" fmla="*/ 1115934 w 1118399"/>
                <a:gd name="connsiteY1" fmla="*/ 478906 h 628685"/>
                <a:gd name="connsiteX2" fmla="*/ 1118399 w 1118399"/>
                <a:gd name="connsiteY2" fmla="*/ 628685 h 628685"/>
                <a:gd name="connsiteX3" fmla="*/ 3133 w 1118399"/>
                <a:gd name="connsiteY3" fmla="*/ 102334 h 628685"/>
                <a:gd name="connsiteX4" fmla="*/ 0 w 1118399"/>
                <a:gd name="connsiteY4" fmla="*/ 0 h 628685"/>
                <a:gd name="connsiteX0" fmla="*/ 10944 w 1115271"/>
                <a:gd name="connsiteY0" fmla="*/ 0 h 638175"/>
                <a:gd name="connsiteX1" fmla="*/ 1112806 w 1115271"/>
                <a:gd name="connsiteY1" fmla="*/ 488396 h 638175"/>
                <a:gd name="connsiteX2" fmla="*/ 1115271 w 1115271"/>
                <a:gd name="connsiteY2" fmla="*/ 638175 h 638175"/>
                <a:gd name="connsiteX3" fmla="*/ 5 w 1115271"/>
                <a:gd name="connsiteY3" fmla="*/ 111824 h 638175"/>
                <a:gd name="connsiteX4" fmla="*/ 10944 w 1115271"/>
                <a:gd name="connsiteY4" fmla="*/ 0 h 638175"/>
                <a:gd name="connsiteX0" fmla="*/ 7428 w 1111755"/>
                <a:gd name="connsiteY0" fmla="*/ 0 h 638175"/>
                <a:gd name="connsiteX1" fmla="*/ 1109290 w 1111755"/>
                <a:gd name="connsiteY1" fmla="*/ 488396 h 638175"/>
                <a:gd name="connsiteX2" fmla="*/ 1111755 w 1111755"/>
                <a:gd name="connsiteY2" fmla="*/ 638175 h 638175"/>
                <a:gd name="connsiteX3" fmla="*/ 8 w 1111755"/>
                <a:gd name="connsiteY3" fmla="*/ 99171 h 638175"/>
                <a:gd name="connsiteX4" fmla="*/ 7428 w 1111755"/>
                <a:gd name="connsiteY4" fmla="*/ 0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55" h="638175">
                  <a:moveTo>
                    <a:pt x="7428" y="0"/>
                  </a:moveTo>
                  <a:lnTo>
                    <a:pt x="1109290" y="488396"/>
                  </a:lnTo>
                  <a:cubicBezTo>
                    <a:pt x="1110112" y="538322"/>
                    <a:pt x="1110933" y="588249"/>
                    <a:pt x="1111755" y="638175"/>
                  </a:cubicBezTo>
                  <a:lnTo>
                    <a:pt x="8" y="99171"/>
                  </a:lnTo>
                  <a:cubicBezTo>
                    <a:pt x="-271" y="71919"/>
                    <a:pt x="7707" y="27252"/>
                    <a:pt x="7428" y="0"/>
                  </a:cubicBezTo>
                  <a:close/>
                </a:path>
              </a:pathLst>
            </a:custGeom>
            <a:grpFill/>
            <a:ln w="6350">
              <a:solidFill>
                <a:schemeClr val="bg1"/>
              </a:solidFill>
              <a:miter lim="800000"/>
              <a:headEnd/>
              <a:tailEnd/>
            </a:ln>
            <a:effectLst>
              <a:outerShdw blurRad="40000" dist="23000" dir="5400000" rotWithShape="0">
                <a:srgbClr val="808080">
                  <a:alpha val="34999"/>
                </a:srgbClr>
              </a:outerShdw>
            </a:effectLst>
          </p:spPr>
          <p:txBody>
            <a:bodyPr anchor="ctr"/>
            <a:lstStyle/>
            <a:p>
              <a:pPr algn="ctr"/>
              <a:endParaRPr lang="en-GB">
                <a:solidFill>
                  <a:srgbClr val="FFFFFF"/>
                </a:solidFill>
                <a:latin typeface="Calibri" charset="0"/>
                <a:ea typeface="ＭＳ Ｐゴシック" charset="-128"/>
              </a:endParaRPr>
            </a:p>
          </p:txBody>
        </p:sp>
      </p:grpSp>
      <p:cxnSp>
        <p:nvCxnSpPr>
          <p:cNvPr id="25" name="Straight Connector 24"/>
          <p:cNvCxnSpPr/>
          <p:nvPr/>
        </p:nvCxnSpPr>
        <p:spPr>
          <a:xfrm>
            <a:off x="2638292" y="865801"/>
            <a:ext cx="0" cy="1425456"/>
          </a:xfrm>
          <a:prstGeom prst="line">
            <a:avLst/>
          </a:prstGeom>
          <a:ln w="127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26" name="Title 11"/>
          <p:cNvSpPr txBox="1">
            <a:spLocks/>
          </p:cNvSpPr>
          <p:nvPr/>
        </p:nvSpPr>
        <p:spPr>
          <a:xfrm>
            <a:off x="2638291" y="827701"/>
            <a:ext cx="2927621" cy="506630"/>
          </a:xfrm>
          <a:prstGeom prst="rect">
            <a:avLst/>
          </a:prstGeom>
          <a:noFill/>
        </p:spPr>
        <p:txBody>
          <a:bodyPr>
            <a:noAutofit/>
          </a:bodyPr>
          <a:lstStyle>
            <a:lvl1pPr algn="l" defTabSz="913271" rtl="0" eaLnBrk="1" latinLnBrk="0" hangingPunct="1">
              <a:spcBef>
                <a:spcPct val="0"/>
              </a:spcBef>
              <a:buNone/>
              <a:defRPr sz="1200" b="1" kern="1200">
                <a:solidFill>
                  <a:srgbClr val="5F5F5F"/>
                </a:solidFill>
                <a:latin typeface="Arial Narrow" pitchFamily="34" charset="0"/>
                <a:ea typeface="+mj-ea"/>
                <a:cs typeface="Arial" pitchFamily="34" charset="0"/>
              </a:defRPr>
            </a:lvl1pPr>
          </a:lstStyle>
          <a:p>
            <a:pPr marL="6341" indent="-6341">
              <a:lnSpc>
                <a:spcPts val="1600"/>
              </a:lnSpc>
            </a:pPr>
            <a:r>
              <a:rPr lang="en-GB" sz="1600" b="0" cap="all" dirty="0">
                <a:solidFill>
                  <a:schemeClr val="bg1"/>
                </a:solidFill>
                <a:latin typeface="Arial" panose="020B0604020202020204" pitchFamily="34" charset="0"/>
              </a:rPr>
              <a:t>Future expansion area </a:t>
            </a:r>
          </a:p>
          <a:p>
            <a:pPr marL="6341" indent="-6341">
              <a:lnSpc>
                <a:spcPts val="1600"/>
              </a:lnSpc>
            </a:pPr>
            <a:r>
              <a:rPr lang="en-GB" sz="1600" cap="all" dirty="0">
                <a:solidFill>
                  <a:schemeClr val="bg1"/>
                </a:solidFill>
                <a:latin typeface="Arial" panose="020B0604020202020204" pitchFamily="34" charset="0"/>
              </a:rPr>
              <a:t>volumes &gt; 2.5 Mill. </a:t>
            </a:r>
            <a:r>
              <a:rPr lang="en-GB" sz="1600" cap="all" dirty="0" err="1">
                <a:solidFill>
                  <a:schemeClr val="bg1"/>
                </a:solidFill>
                <a:latin typeface="Arial" panose="020B0604020202020204" pitchFamily="34" charset="0"/>
              </a:rPr>
              <a:t>TEU</a:t>
            </a:r>
            <a:endParaRPr lang="en-GB" sz="1600" cap="all" dirty="0">
              <a:solidFill>
                <a:schemeClr val="bg1"/>
              </a:solidFill>
              <a:latin typeface="Arial" panose="020B0604020202020204" pitchFamily="34" charset="0"/>
            </a:endParaRPr>
          </a:p>
        </p:txBody>
      </p:sp>
      <p:sp>
        <p:nvSpPr>
          <p:cNvPr id="15" name="Rectangle 7"/>
          <p:cNvSpPr/>
          <p:nvPr/>
        </p:nvSpPr>
        <p:spPr>
          <a:xfrm flipV="1">
            <a:off x="-350069" y="6078258"/>
            <a:ext cx="12596489" cy="1084537"/>
          </a:xfrm>
          <a:custGeom>
            <a:avLst/>
            <a:gdLst/>
            <a:ahLst/>
            <a:cxnLst/>
            <a:rect l="l" t="t" r="r" b="b"/>
            <a:pathLst>
              <a:path w="12596489" h="1084537">
                <a:moveTo>
                  <a:pt x="4452554" y="0"/>
                </a:moveTo>
                <a:lnTo>
                  <a:pt x="6969939" y="0"/>
                </a:lnTo>
                <a:lnTo>
                  <a:pt x="6969939" y="0"/>
                </a:lnTo>
                <a:lnTo>
                  <a:pt x="9836964" y="0"/>
                </a:lnTo>
                <a:lnTo>
                  <a:pt x="12596489" y="0"/>
                </a:lnTo>
                <a:lnTo>
                  <a:pt x="12596489" y="632082"/>
                </a:lnTo>
                <a:lnTo>
                  <a:pt x="10284637" y="632082"/>
                </a:lnTo>
                <a:lnTo>
                  <a:pt x="9836964" y="1084535"/>
                </a:lnTo>
                <a:lnTo>
                  <a:pt x="9836964" y="1084537"/>
                </a:lnTo>
                <a:lnTo>
                  <a:pt x="6969939" y="1084537"/>
                </a:lnTo>
                <a:lnTo>
                  <a:pt x="6641329" y="739851"/>
                </a:lnTo>
                <a:lnTo>
                  <a:pt x="4669651" y="739851"/>
                </a:lnTo>
                <a:lnTo>
                  <a:pt x="4452554" y="927275"/>
                </a:lnTo>
                <a:lnTo>
                  <a:pt x="4452554" y="927279"/>
                </a:lnTo>
                <a:lnTo>
                  <a:pt x="0" y="927279"/>
                </a:lnTo>
                <a:lnTo>
                  <a:pt x="0" y="0"/>
                </a:lnTo>
                <a:lnTo>
                  <a:pt x="4452554" y="0"/>
                </a:lnTo>
                <a:close/>
              </a:path>
            </a:pathLst>
          </a:custGeom>
          <a:solidFill>
            <a:schemeClr val="bg1"/>
          </a:solidFill>
          <a:ln>
            <a:solidFill>
              <a:srgbClr val="0871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1"/>
          <p:cNvSpPr/>
          <p:nvPr/>
        </p:nvSpPr>
        <p:spPr>
          <a:xfrm>
            <a:off x="-33802" y="5637469"/>
            <a:ext cx="12753052" cy="1412477"/>
          </a:xfrm>
          <a:custGeom>
            <a:avLst/>
            <a:gdLst/>
            <a:ahLst/>
            <a:cxnLst/>
            <a:rect l="l" t="t" r="r" b="b"/>
            <a:pathLst>
              <a:path w="12715875" h="1412477">
                <a:moveTo>
                  <a:pt x="5372100" y="0"/>
                </a:moveTo>
                <a:lnTo>
                  <a:pt x="5865807" y="501250"/>
                </a:lnTo>
                <a:lnTo>
                  <a:pt x="5865809" y="501250"/>
                </a:lnTo>
                <a:lnTo>
                  <a:pt x="6547553" y="1172912"/>
                </a:lnTo>
                <a:lnTo>
                  <a:pt x="8472512" y="1172912"/>
                </a:lnTo>
                <a:lnTo>
                  <a:pt x="8801101" y="856059"/>
                </a:lnTo>
                <a:lnTo>
                  <a:pt x="8801101" y="855682"/>
                </a:lnTo>
                <a:lnTo>
                  <a:pt x="12715875" y="855682"/>
                </a:lnTo>
                <a:lnTo>
                  <a:pt x="12715875" y="1241819"/>
                </a:lnTo>
                <a:lnTo>
                  <a:pt x="8801101" y="1241819"/>
                </a:lnTo>
                <a:lnTo>
                  <a:pt x="8801101" y="1241821"/>
                </a:lnTo>
                <a:lnTo>
                  <a:pt x="8401051" y="1241821"/>
                </a:lnTo>
                <a:lnTo>
                  <a:pt x="8401053" y="1241819"/>
                </a:lnTo>
                <a:lnTo>
                  <a:pt x="6617494" y="1241819"/>
                </a:lnTo>
                <a:lnTo>
                  <a:pt x="6515102" y="1241819"/>
                </a:lnTo>
                <a:lnTo>
                  <a:pt x="5865809" y="1241819"/>
                </a:lnTo>
                <a:lnTo>
                  <a:pt x="5865809" y="858437"/>
                </a:lnTo>
                <a:lnTo>
                  <a:pt x="5372101" y="858437"/>
                </a:lnTo>
                <a:lnTo>
                  <a:pt x="5372101" y="858440"/>
                </a:lnTo>
                <a:lnTo>
                  <a:pt x="5156199" y="858440"/>
                </a:lnTo>
                <a:lnTo>
                  <a:pt x="5156199" y="858442"/>
                </a:lnTo>
                <a:lnTo>
                  <a:pt x="5865808" y="858442"/>
                </a:lnTo>
                <a:lnTo>
                  <a:pt x="5865808" y="1241820"/>
                </a:lnTo>
                <a:lnTo>
                  <a:pt x="5156199" y="1241820"/>
                </a:lnTo>
                <a:lnTo>
                  <a:pt x="4729165" y="858440"/>
                </a:lnTo>
                <a:lnTo>
                  <a:pt x="2918257" y="858440"/>
                </a:lnTo>
                <a:lnTo>
                  <a:pt x="2366963" y="1412477"/>
                </a:lnTo>
                <a:lnTo>
                  <a:pt x="0" y="1412477"/>
                </a:lnTo>
                <a:lnTo>
                  <a:pt x="0" y="858442"/>
                </a:lnTo>
                <a:lnTo>
                  <a:pt x="2366963" y="858442"/>
                </a:lnTo>
                <a:lnTo>
                  <a:pt x="2366963" y="858440"/>
                </a:lnTo>
                <a:lnTo>
                  <a:pt x="0" y="858440"/>
                </a:lnTo>
                <a:lnTo>
                  <a:pt x="0" y="10716"/>
                </a:lnTo>
                <a:lnTo>
                  <a:pt x="5372100" y="10716"/>
                </a:lnTo>
                <a:close/>
              </a:path>
            </a:pathLst>
          </a:custGeom>
          <a:solidFill>
            <a:srgbClr val="0871B8">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2"/>
          <p:cNvSpPr/>
          <p:nvPr/>
        </p:nvSpPr>
        <p:spPr>
          <a:xfrm>
            <a:off x="-340206" y="5901987"/>
            <a:ext cx="12711112" cy="883443"/>
          </a:xfrm>
          <a:custGeom>
            <a:avLst/>
            <a:gdLst/>
            <a:ahLst/>
            <a:cxnLst/>
            <a:rect l="l" t="t" r="r" b="b"/>
            <a:pathLst>
              <a:path w="12711112" h="883443">
                <a:moveTo>
                  <a:pt x="2801936" y="99216"/>
                </a:moveTo>
                <a:lnTo>
                  <a:pt x="2801936" y="244793"/>
                </a:lnTo>
                <a:lnTo>
                  <a:pt x="2801938" y="244793"/>
                </a:lnTo>
                <a:lnTo>
                  <a:pt x="2801938" y="99218"/>
                </a:lnTo>
                <a:lnTo>
                  <a:pt x="3567115" y="99218"/>
                </a:lnTo>
                <a:lnTo>
                  <a:pt x="3567113" y="99216"/>
                </a:lnTo>
                <a:lnTo>
                  <a:pt x="4373563" y="99216"/>
                </a:lnTo>
                <a:lnTo>
                  <a:pt x="4373563" y="99218"/>
                </a:lnTo>
                <a:lnTo>
                  <a:pt x="4465637" y="99218"/>
                </a:lnTo>
                <a:lnTo>
                  <a:pt x="4465638" y="99218"/>
                </a:lnTo>
                <a:lnTo>
                  <a:pt x="4465638" y="99219"/>
                </a:lnTo>
                <a:lnTo>
                  <a:pt x="4921018" y="554138"/>
                </a:lnTo>
                <a:lnTo>
                  <a:pt x="7110410" y="554138"/>
                </a:lnTo>
                <a:lnTo>
                  <a:pt x="7110410" y="883443"/>
                </a:lnTo>
                <a:lnTo>
                  <a:pt x="5250656" y="883443"/>
                </a:lnTo>
                <a:lnTo>
                  <a:pt x="4465637" y="883443"/>
                </a:lnTo>
                <a:lnTo>
                  <a:pt x="4465637" y="883442"/>
                </a:lnTo>
                <a:lnTo>
                  <a:pt x="4373563" y="883442"/>
                </a:lnTo>
                <a:lnTo>
                  <a:pt x="4373563" y="883441"/>
                </a:lnTo>
                <a:lnTo>
                  <a:pt x="3763830" y="290512"/>
                </a:lnTo>
                <a:lnTo>
                  <a:pt x="2801938" y="290512"/>
                </a:lnTo>
                <a:lnTo>
                  <a:pt x="2801936" y="290512"/>
                </a:lnTo>
                <a:lnTo>
                  <a:pt x="2628899" y="290512"/>
                </a:lnTo>
                <a:lnTo>
                  <a:pt x="0" y="290512"/>
                </a:lnTo>
                <a:lnTo>
                  <a:pt x="0" y="244793"/>
                </a:lnTo>
                <a:lnTo>
                  <a:pt x="2670254" y="244793"/>
                </a:lnTo>
                <a:close/>
                <a:moveTo>
                  <a:pt x="10272710" y="0"/>
                </a:moveTo>
                <a:lnTo>
                  <a:pt x="10272710" y="1"/>
                </a:lnTo>
                <a:lnTo>
                  <a:pt x="12711112" y="1"/>
                </a:lnTo>
                <a:lnTo>
                  <a:pt x="12711112" y="599857"/>
                </a:lnTo>
                <a:lnTo>
                  <a:pt x="10272710" y="599857"/>
                </a:lnTo>
                <a:lnTo>
                  <a:pt x="10272710" y="599856"/>
                </a:lnTo>
                <a:lnTo>
                  <a:pt x="10039351" y="599856"/>
                </a:lnTo>
                <a:lnTo>
                  <a:pt x="9701209" y="599856"/>
                </a:lnTo>
                <a:lnTo>
                  <a:pt x="7401606" y="599856"/>
                </a:lnTo>
                <a:lnTo>
                  <a:pt x="7110411" y="883443"/>
                </a:lnTo>
                <a:lnTo>
                  <a:pt x="7110411" y="554138"/>
                </a:lnTo>
                <a:lnTo>
                  <a:pt x="7381874" y="554138"/>
                </a:lnTo>
                <a:lnTo>
                  <a:pt x="7381874" y="554137"/>
                </a:lnTo>
                <a:lnTo>
                  <a:pt x="9744767" y="554137"/>
                </a:lnTo>
                <a:close/>
              </a:path>
            </a:pathLst>
          </a:custGeom>
          <a:gradFill flip="none" rotWithShape="1">
            <a:gsLst>
              <a:gs pos="21000">
                <a:srgbClr val="1F1B4B">
                  <a:alpha val="76000"/>
                </a:srgbClr>
              </a:gs>
              <a:gs pos="100000">
                <a:srgbClr val="0871B8">
                  <a:alpha val="74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Rectangle 7"/>
          <p:cNvSpPr/>
          <p:nvPr/>
        </p:nvSpPr>
        <p:spPr>
          <a:xfrm>
            <a:off x="-370686" y="-357058"/>
            <a:ext cx="12596489" cy="1084537"/>
          </a:xfrm>
          <a:custGeom>
            <a:avLst/>
            <a:gdLst/>
            <a:ahLst/>
            <a:cxnLst/>
            <a:rect l="l" t="t" r="r" b="b"/>
            <a:pathLst>
              <a:path w="12596489" h="1084537">
                <a:moveTo>
                  <a:pt x="4452554" y="0"/>
                </a:moveTo>
                <a:lnTo>
                  <a:pt x="6969939" y="0"/>
                </a:lnTo>
                <a:lnTo>
                  <a:pt x="6969939" y="0"/>
                </a:lnTo>
                <a:lnTo>
                  <a:pt x="9836964" y="0"/>
                </a:lnTo>
                <a:lnTo>
                  <a:pt x="12596489" y="0"/>
                </a:lnTo>
                <a:lnTo>
                  <a:pt x="12596489" y="632082"/>
                </a:lnTo>
                <a:lnTo>
                  <a:pt x="10284637" y="632082"/>
                </a:lnTo>
                <a:lnTo>
                  <a:pt x="9836964" y="1084535"/>
                </a:lnTo>
                <a:lnTo>
                  <a:pt x="9836964" y="1084537"/>
                </a:lnTo>
                <a:lnTo>
                  <a:pt x="6969939" y="1084537"/>
                </a:lnTo>
                <a:lnTo>
                  <a:pt x="6641329" y="739851"/>
                </a:lnTo>
                <a:lnTo>
                  <a:pt x="4669651" y="739851"/>
                </a:lnTo>
                <a:lnTo>
                  <a:pt x="4452554" y="927275"/>
                </a:lnTo>
                <a:lnTo>
                  <a:pt x="4452554" y="927279"/>
                </a:lnTo>
                <a:lnTo>
                  <a:pt x="0" y="927279"/>
                </a:lnTo>
                <a:lnTo>
                  <a:pt x="0" y="0"/>
                </a:lnTo>
                <a:lnTo>
                  <a:pt x="4452554" y="0"/>
                </a:lnTo>
                <a:close/>
              </a:path>
            </a:pathLst>
          </a:cu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612313" y="198824"/>
            <a:ext cx="1385455" cy="42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8742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100000" fill="hold" nodeType="withEffect">
                                  <p:stCondLst>
                                    <p:cond delay="0"/>
                                  </p:stCondLst>
                                  <p:childTnLst>
                                    <p:animMotion origin="layout" path="M -3.95833E-6 0 L 0.09441 0 " pathEditMode="relative" rAng="0" ptsTypes="AA">
                                      <p:cBhvr>
                                        <p:cTn id="6" dur="1000" fill="hold"/>
                                        <p:tgtEl>
                                          <p:spTgt spid="14"/>
                                        </p:tgtEl>
                                        <p:attrNameLst>
                                          <p:attrName>ppt_x</p:attrName>
                                          <p:attrName>ppt_y</p:attrName>
                                        </p:attrNameLst>
                                      </p:cBhvr>
                                      <p:rCtr x="4714" y="0"/>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l="2096" t="12810" r="2533" b="6737"/>
          <a:stretch/>
        </p:blipFill>
        <p:spPr>
          <a:xfrm>
            <a:off x="0" y="-4086"/>
            <a:ext cx="12192000" cy="6866172"/>
          </a:xfrm>
          <a:prstGeom prst="rect">
            <a:avLst/>
          </a:prstGeom>
        </p:spPr>
      </p:pic>
      <p:sp>
        <p:nvSpPr>
          <p:cNvPr id="43" name="How?"/>
          <p:cNvSpPr/>
          <p:nvPr/>
        </p:nvSpPr>
        <p:spPr>
          <a:xfrm>
            <a:off x="826513" y="4642009"/>
            <a:ext cx="4578497" cy="2215991"/>
          </a:xfrm>
          <a:prstGeom prst="rect">
            <a:avLst/>
          </a:prstGeom>
        </p:spPr>
        <p:txBody>
          <a:bodyPr wrap="none">
            <a:spAutoFit/>
          </a:bodyPr>
          <a:lstStyle/>
          <a:p>
            <a:pPr lvl="0"/>
            <a:r>
              <a:rPr lang="en-US" sz="13800" b="1" spc="-1000" dirty="0">
                <a:solidFill>
                  <a:schemeClr val="bg1"/>
                </a:solidFill>
                <a:latin typeface="+mj-lt"/>
                <a:cs typeface="Segoe UI" panose="020B0502040204020203" pitchFamily="34" charset="0"/>
              </a:rPr>
              <a:t>mission</a:t>
            </a:r>
          </a:p>
        </p:txBody>
      </p:sp>
      <p:sp>
        <p:nvSpPr>
          <p:cNvPr id="48" name="How?"/>
          <p:cNvSpPr/>
          <p:nvPr/>
        </p:nvSpPr>
        <p:spPr>
          <a:xfrm>
            <a:off x="899161" y="508817"/>
            <a:ext cx="7941859" cy="1077218"/>
          </a:xfrm>
          <a:prstGeom prst="rect">
            <a:avLst/>
          </a:prstGeom>
        </p:spPr>
        <p:txBody>
          <a:bodyPr wrap="square">
            <a:spAutoFit/>
          </a:bodyPr>
          <a:lstStyle/>
          <a:p>
            <a:pPr lvl="0"/>
            <a:r>
              <a:rPr lang="en-GB" sz="3200" b="1" spc="-150" dirty="0">
                <a:solidFill>
                  <a:schemeClr val="bg1"/>
                </a:solidFill>
                <a:latin typeface="+mj-lt"/>
                <a:cs typeface="Segoe UI" panose="020B0502040204020203" pitchFamily="34" charset="0"/>
              </a:rPr>
              <a:t>To pioneer a range of high cocoa content chocolate that taste and look spectacular and are healthier</a:t>
            </a:r>
          </a:p>
        </p:txBody>
      </p:sp>
      <p:sp>
        <p:nvSpPr>
          <p:cNvPr id="28" name="How?"/>
          <p:cNvSpPr/>
          <p:nvPr/>
        </p:nvSpPr>
        <p:spPr>
          <a:xfrm>
            <a:off x="899162" y="2619709"/>
            <a:ext cx="8132927" cy="1569660"/>
          </a:xfrm>
          <a:prstGeom prst="rect">
            <a:avLst/>
          </a:prstGeom>
        </p:spPr>
        <p:txBody>
          <a:bodyPr wrap="square">
            <a:spAutoFit/>
          </a:bodyPr>
          <a:lstStyle/>
          <a:p>
            <a:pPr lvl="0"/>
            <a:r>
              <a:rPr lang="en-GB" sz="3200" b="1" spc="-150" dirty="0">
                <a:solidFill>
                  <a:schemeClr val="bg1"/>
                </a:solidFill>
                <a:latin typeface="+mj-lt"/>
                <a:cs typeface="Segoe UI" panose="020B0502040204020203" pitchFamily="34" charset="0"/>
              </a:rPr>
              <a:t>To become a recognizable  iconic chocolate brand that respects and acknowledges all people and the environment </a:t>
            </a:r>
          </a:p>
        </p:txBody>
      </p:sp>
    </p:spTree>
    <p:extLst>
      <p:ext uri="{BB962C8B-B14F-4D97-AF65-F5344CB8AC3E}">
        <p14:creationId xmlns:p14="http://schemas.microsoft.com/office/powerpoint/2010/main" val="374101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1+#ppt_w/2"/>
                                          </p:val>
                                        </p:tav>
                                        <p:tav tm="100000">
                                          <p:val>
                                            <p:strVal val="#ppt_x"/>
                                          </p:val>
                                        </p:tav>
                                      </p:tavLst>
                                    </p:anim>
                                    <p:anim calcmode="lin" valueType="num">
                                      <p:cBhvr additive="base">
                                        <p:cTn id="13" dur="500" fill="hold"/>
                                        <p:tgtEl>
                                          <p:spTgt spid="48"/>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decel="10000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flipH="1">
            <a:off x="-14530" y="-4086"/>
            <a:ext cx="14766850" cy="6866172"/>
          </a:xfrm>
          <a:prstGeom prst="rect">
            <a:avLst/>
          </a:prstGeom>
        </p:spPr>
      </p:pic>
      <p:sp>
        <p:nvSpPr>
          <p:cNvPr id="3" name="Rectangle 2"/>
          <p:cNvSpPr/>
          <p:nvPr/>
        </p:nvSpPr>
        <p:spPr>
          <a:xfrm>
            <a:off x="-14530" y="1"/>
            <a:ext cx="12206530" cy="6858000"/>
          </a:xfrm>
          <a:prstGeom prst="rect">
            <a:avLst/>
          </a:prstGeom>
          <a:solidFill>
            <a:schemeClr val="accent4">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84538" y="2043709"/>
            <a:ext cx="5111592" cy="4921819"/>
          </a:xfrm>
          <a:prstGeom prst="rect">
            <a:avLst/>
          </a:prstGeom>
          <a:blipFill dpi="0" rotWithShape="1">
            <a:blip r:embed="rId3">
              <a:biLevel thresh="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651278" y="2139247"/>
            <a:ext cx="1858461" cy="1848193"/>
          </a:xfrm>
          <a:prstGeom prst="rect">
            <a:avLst/>
          </a:prstGeom>
        </p:spPr>
      </p:pic>
      <p:pic>
        <p:nvPicPr>
          <p:cNvPr id="40" name="Picture 39"/>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047871" y="3500206"/>
            <a:ext cx="1345267" cy="1337834"/>
          </a:xfrm>
          <a:prstGeom prst="rect">
            <a:avLst/>
          </a:prstGeom>
        </p:spPr>
      </p:pic>
      <p:pic>
        <p:nvPicPr>
          <p:cNvPr id="41" name="Picture 40"/>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233840" y="4157195"/>
            <a:ext cx="916693" cy="911628"/>
          </a:xfrm>
          <a:prstGeom prst="rect">
            <a:avLst/>
          </a:prstGeom>
        </p:spPr>
      </p:pic>
      <p:sp>
        <p:nvSpPr>
          <p:cNvPr id="43" name="How?"/>
          <p:cNvSpPr/>
          <p:nvPr/>
        </p:nvSpPr>
        <p:spPr>
          <a:xfrm>
            <a:off x="1067496" y="4534303"/>
            <a:ext cx="3786358" cy="2215991"/>
          </a:xfrm>
          <a:prstGeom prst="rect">
            <a:avLst/>
          </a:prstGeom>
        </p:spPr>
        <p:txBody>
          <a:bodyPr wrap="none">
            <a:spAutoFit/>
          </a:bodyPr>
          <a:lstStyle/>
          <a:p>
            <a:pPr lvl="0"/>
            <a:r>
              <a:rPr lang="en-US" sz="13800" b="1" spc="-1000" dirty="0">
                <a:solidFill>
                  <a:schemeClr val="bg1"/>
                </a:solidFill>
                <a:latin typeface="+mj-lt"/>
                <a:cs typeface="Segoe UI" panose="020B0502040204020203" pitchFamily="34" charset="0"/>
              </a:rPr>
              <a:t>values</a:t>
            </a:r>
          </a:p>
        </p:txBody>
      </p:sp>
      <p:sp>
        <p:nvSpPr>
          <p:cNvPr id="45" name="Rectangle 44"/>
          <p:cNvSpPr/>
          <p:nvPr/>
        </p:nvSpPr>
        <p:spPr>
          <a:xfrm>
            <a:off x="330182" y="-934381"/>
            <a:ext cx="5029200" cy="5029200"/>
          </a:xfrm>
          <a:prstGeom prst="rect">
            <a:avLst/>
          </a:prstGeom>
          <a:blipFill dpi="0" rotWithShape="1">
            <a:blip r:embed="rId4">
              <a:alphaModFix amt="5000"/>
              <a:biLevel thresh="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717375" y="2591706"/>
            <a:ext cx="3200400" cy="3200400"/>
          </a:xfrm>
          <a:prstGeom prst="rect">
            <a:avLst/>
          </a:prstGeom>
          <a:blipFill dpi="0" rotWithShape="1">
            <a:blip r:embed="rId4">
              <a:alphaModFix amt="5000"/>
              <a:biLevel thresh="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755655" y="1555190"/>
            <a:ext cx="1737360" cy="1737360"/>
          </a:xfrm>
          <a:prstGeom prst="rect">
            <a:avLst/>
          </a:prstGeom>
          <a:blipFill dpi="0" rotWithShape="1">
            <a:blip r:embed="rId4">
              <a:alphaModFix amt="5000"/>
              <a:biLevel thresh="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ow?"/>
          <p:cNvSpPr/>
          <p:nvPr/>
        </p:nvSpPr>
        <p:spPr>
          <a:xfrm>
            <a:off x="2439878" y="534042"/>
            <a:ext cx="3401187" cy="769441"/>
          </a:xfrm>
          <a:prstGeom prst="rect">
            <a:avLst/>
          </a:prstGeom>
        </p:spPr>
        <p:txBody>
          <a:bodyPr wrap="none">
            <a:spAutoFit/>
          </a:bodyPr>
          <a:lstStyle/>
          <a:p>
            <a:pPr lvl="0"/>
            <a:r>
              <a:rPr lang="en-US" sz="4400" b="1" spc="-150" dirty="0">
                <a:solidFill>
                  <a:schemeClr val="bg1"/>
                </a:solidFill>
                <a:latin typeface="+mj-lt"/>
                <a:cs typeface="Segoe UI" panose="020B0502040204020203" pitchFamily="34" charset="0"/>
              </a:rPr>
              <a:t>ENVIRONMENT</a:t>
            </a:r>
          </a:p>
        </p:txBody>
      </p:sp>
      <p:sp>
        <p:nvSpPr>
          <p:cNvPr id="49" name="Rectangle 48"/>
          <p:cNvSpPr/>
          <p:nvPr/>
        </p:nvSpPr>
        <p:spPr>
          <a:xfrm>
            <a:off x="1550263" y="555432"/>
            <a:ext cx="774828" cy="774828"/>
          </a:xfrm>
          <a:prstGeom prst="rect">
            <a:avLst/>
          </a:prstGeom>
          <a:blipFill dpi="0" rotWithShape="1">
            <a:blip r:embed="rId5" cstate="screen">
              <a:biLevel thresh="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ow?"/>
          <p:cNvSpPr/>
          <p:nvPr/>
        </p:nvSpPr>
        <p:spPr>
          <a:xfrm>
            <a:off x="2383315" y="1368985"/>
            <a:ext cx="1758558" cy="769441"/>
          </a:xfrm>
          <a:prstGeom prst="rect">
            <a:avLst/>
          </a:prstGeom>
        </p:spPr>
        <p:txBody>
          <a:bodyPr wrap="none">
            <a:spAutoFit/>
          </a:bodyPr>
          <a:lstStyle/>
          <a:p>
            <a:pPr lvl="0"/>
            <a:r>
              <a:rPr lang="en-US" sz="4400" b="1" spc="-150" dirty="0">
                <a:solidFill>
                  <a:schemeClr val="bg1"/>
                </a:solidFill>
                <a:latin typeface="+mj-lt"/>
                <a:cs typeface="Segoe UI" panose="020B0502040204020203" pitchFamily="34" charset="0"/>
              </a:rPr>
              <a:t>PEOPLE</a:t>
            </a:r>
          </a:p>
        </p:txBody>
      </p:sp>
      <p:sp>
        <p:nvSpPr>
          <p:cNvPr id="24" name="Rectangle 23"/>
          <p:cNvSpPr/>
          <p:nvPr/>
        </p:nvSpPr>
        <p:spPr>
          <a:xfrm>
            <a:off x="1550263" y="1390375"/>
            <a:ext cx="774828" cy="774828"/>
          </a:xfrm>
          <a:prstGeom prst="rect">
            <a:avLst/>
          </a:prstGeom>
          <a:blipFill dpi="0" rotWithShape="1">
            <a:blip r:embed="rId6" cstate="screen">
              <a:biLevel thresh="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ow?"/>
          <p:cNvSpPr/>
          <p:nvPr/>
        </p:nvSpPr>
        <p:spPr>
          <a:xfrm>
            <a:off x="2383316" y="2254175"/>
            <a:ext cx="4196149" cy="769441"/>
          </a:xfrm>
          <a:prstGeom prst="rect">
            <a:avLst/>
          </a:prstGeom>
        </p:spPr>
        <p:txBody>
          <a:bodyPr wrap="none">
            <a:spAutoFit/>
          </a:bodyPr>
          <a:lstStyle/>
          <a:p>
            <a:pPr lvl="0"/>
            <a:r>
              <a:rPr lang="en-US" sz="4400" b="1" spc="-150" dirty="0">
                <a:solidFill>
                  <a:schemeClr val="bg1"/>
                </a:solidFill>
                <a:latin typeface="+mj-lt"/>
                <a:cs typeface="Segoe UI" panose="020B0502040204020203" pitchFamily="34" charset="0"/>
              </a:rPr>
              <a:t>TASTE &amp; FUNCTION</a:t>
            </a:r>
          </a:p>
        </p:txBody>
      </p:sp>
      <p:sp>
        <p:nvSpPr>
          <p:cNvPr id="27" name="Rectangle 26"/>
          <p:cNvSpPr/>
          <p:nvPr/>
        </p:nvSpPr>
        <p:spPr>
          <a:xfrm>
            <a:off x="1550263" y="2275565"/>
            <a:ext cx="774828" cy="774828"/>
          </a:xfrm>
          <a:prstGeom prst="rect">
            <a:avLst/>
          </a:prstGeom>
          <a:blipFill dpi="0" rotWithShape="1">
            <a:blip r:embed="rId7" cstate="screen">
              <a:biLevel thresh="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ow?"/>
          <p:cNvSpPr/>
          <p:nvPr/>
        </p:nvSpPr>
        <p:spPr>
          <a:xfrm>
            <a:off x="2368288" y="3089152"/>
            <a:ext cx="2336794" cy="769441"/>
          </a:xfrm>
          <a:prstGeom prst="rect">
            <a:avLst/>
          </a:prstGeom>
        </p:spPr>
        <p:txBody>
          <a:bodyPr wrap="none">
            <a:spAutoFit/>
          </a:bodyPr>
          <a:lstStyle/>
          <a:p>
            <a:pPr lvl="0"/>
            <a:r>
              <a:rPr lang="en-US" sz="4400" b="1" spc="-150" dirty="0">
                <a:solidFill>
                  <a:schemeClr val="bg1"/>
                </a:solidFill>
                <a:latin typeface="+mj-lt"/>
                <a:cs typeface="Segoe UI" panose="020B0502040204020203" pitchFamily="34" charset="0"/>
              </a:rPr>
              <a:t>INTEGRITY</a:t>
            </a:r>
          </a:p>
        </p:txBody>
      </p:sp>
      <p:sp>
        <p:nvSpPr>
          <p:cNvPr id="20" name="Rectangle 19"/>
          <p:cNvSpPr/>
          <p:nvPr/>
        </p:nvSpPr>
        <p:spPr>
          <a:xfrm>
            <a:off x="1535236" y="3110542"/>
            <a:ext cx="774828" cy="774828"/>
          </a:xfrm>
          <a:prstGeom prst="rect">
            <a:avLst/>
          </a:prstGeom>
          <a:blipFill dpi="0" rotWithShape="1">
            <a:blip r:embed="rId7" cstate="screen">
              <a:biLevel thresh="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ow?"/>
          <p:cNvSpPr/>
          <p:nvPr/>
        </p:nvSpPr>
        <p:spPr>
          <a:xfrm>
            <a:off x="2379020" y="3937012"/>
            <a:ext cx="2856167" cy="769441"/>
          </a:xfrm>
          <a:prstGeom prst="rect">
            <a:avLst/>
          </a:prstGeom>
        </p:spPr>
        <p:txBody>
          <a:bodyPr wrap="none">
            <a:spAutoFit/>
          </a:bodyPr>
          <a:lstStyle/>
          <a:p>
            <a:pPr lvl="0"/>
            <a:r>
              <a:rPr lang="en-US" sz="4400" b="1" spc="-150" dirty="0">
                <a:solidFill>
                  <a:schemeClr val="bg1"/>
                </a:solidFill>
                <a:latin typeface="+mj-lt"/>
                <a:cs typeface="Segoe UI" panose="020B0502040204020203" pitchFamily="34" charset="0"/>
              </a:rPr>
              <a:t>INNOVATION</a:t>
            </a:r>
          </a:p>
        </p:txBody>
      </p:sp>
      <p:sp>
        <p:nvSpPr>
          <p:cNvPr id="22" name="Rectangle 21"/>
          <p:cNvSpPr/>
          <p:nvPr/>
        </p:nvSpPr>
        <p:spPr>
          <a:xfrm>
            <a:off x="1545967" y="3958402"/>
            <a:ext cx="774828" cy="774828"/>
          </a:xfrm>
          <a:prstGeom prst="rect">
            <a:avLst/>
          </a:prstGeom>
          <a:blipFill dpi="0" rotWithShape="1">
            <a:blip r:embed="rId7" cstate="screen">
              <a:biLevel thresh="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91667E-6 0 L -0.11563 0 " pathEditMode="relative" rAng="0" ptsTypes="AA">
                                      <p:cBhvr>
                                        <p:cTn id="6" dur="1000" fill="hold"/>
                                        <p:tgtEl>
                                          <p:spTgt spid="19"/>
                                        </p:tgtEl>
                                        <p:attrNameLst>
                                          <p:attrName>ppt_x</p:attrName>
                                          <p:attrName>ppt_y</p:attrName>
                                        </p:attrNameLst>
                                      </p:cBhvr>
                                      <p:rCtr x="-5781" y="0"/>
                                    </p:animMotion>
                                  </p:childTnLst>
                                </p:cTn>
                              </p:par>
                              <p:par>
                                <p:cTn id="7" presetID="2" presetClass="entr" presetSubtype="4" decel="100000" fill="hold" grpId="0" nodeType="withEffect">
                                  <p:stCondLst>
                                    <p:cond delay="6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childTnLst>
                          </p:cTn>
                        </p:par>
                        <p:par>
                          <p:cTn id="11" fill="hold">
                            <p:stCondLst>
                              <p:cond delay="1100"/>
                            </p:stCondLst>
                            <p:childTnLst>
                              <p:par>
                                <p:cTn id="12" presetID="2" presetClass="entr" presetSubtype="2" decel="10000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 fill="hold"/>
                                        <p:tgtEl>
                                          <p:spTgt spid="42"/>
                                        </p:tgtEl>
                                        <p:attrNameLst>
                                          <p:attrName>ppt_x</p:attrName>
                                        </p:attrNameLst>
                                      </p:cBhvr>
                                      <p:tavLst>
                                        <p:tav tm="0">
                                          <p:val>
                                            <p:strVal val="1+#ppt_w/2"/>
                                          </p:val>
                                        </p:tav>
                                        <p:tav tm="100000">
                                          <p:val>
                                            <p:strVal val="#ppt_x"/>
                                          </p:val>
                                        </p:tav>
                                      </p:tavLst>
                                    </p:anim>
                                    <p:anim calcmode="lin" valueType="num">
                                      <p:cBhvr additive="base">
                                        <p:cTn id="15" dur="500" fill="hold"/>
                                        <p:tgtEl>
                                          <p:spTgt spid="42"/>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fill="hold"/>
                                        <p:tgtEl>
                                          <p:spTgt spid="43"/>
                                        </p:tgtEl>
                                        <p:attrNameLst>
                                          <p:attrName>ppt_x</p:attrName>
                                        </p:attrNameLst>
                                      </p:cBhvr>
                                      <p:tavLst>
                                        <p:tav tm="0">
                                          <p:val>
                                            <p:strVal val="0-#ppt_w/2"/>
                                          </p:val>
                                        </p:tav>
                                        <p:tav tm="100000">
                                          <p:val>
                                            <p:strVal val="#ppt_x"/>
                                          </p:val>
                                        </p:tav>
                                      </p:tavLst>
                                    </p:anim>
                                    <p:anim calcmode="lin" valueType="num">
                                      <p:cBhvr additive="base">
                                        <p:cTn id="19" dur="500" fill="hold"/>
                                        <p:tgtEl>
                                          <p:spTgt spid="43"/>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10"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8" presetClass="emph" presetSubtype="0" repeatCount="indefinite" fill="hold" nodeType="withEffect">
                                  <p:stCondLst>
                                    <p:cond delay="0"/>
                                  </p:stCondLst>
                                  <p:childTnLst>
                                    <p:animRot by="-21600000">
                                      <p:cBhvr>
                                        <p:cTn id="29" dur="2000" fill="hold"/>
                                        <p:tgtEl>
                                          <p:spTgt spid="40"/>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8" presetClass="emph" presetSubtype="0" repeatCount="indefinite" fill="hold" nodeType="withEffect">
                                  <p:stCondLst>
                                    <p:cond delay="0"/>
                                  </p:stCondLst>
                                  <p:childTnLst>
                                    <p:animRot by="21600000">
                                      <p:cBhvr>
                                        <p:cTn id="34" dur="2000" fill="hold"/>
                                        <p:tgtEl>
                                          <p:spTgt spid="41"/>
                                        </p:tgtEl>
                                        <p:attrNameLst>
                                          <p:attrName>r</p:attrName>
                                        </p:attrNameLst>
                                      </p:cBhvr>
                                    </p:animRot>
                                  </p:childTnLst>
                                </p:cTn>
                              </p:par>
                              <p:par>
                                <p:cTn id="35" presetID="10"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8" presetClass="emph" presetSubtype="0" repeatCount="indefinite" fill="hold" grpId="1" nodeType="withEffect">
                                  <p:stCondLst>
                                    <p:cond delay="0"/>
                                  </p:stCondLst>
                                  <p:childTnLst>
                                    <p:animRot by="21600000">
                                      <p:cBhvr>
                                        <p:cTn id="39" dur="5000" fill="hold"/>
                                        <p:tgtEl>
                                          <p:spTgt spid="45"/>
                                        </p:tgtEl>
                                        <p:attrNameLst>
                                          <p:attrName>r</p:attrName>
                                        </p:attrNameLst>
                                      </p:cBhvr>
                                    </p:animRot>
                                  </p:childTnLst>
                                </p:cTn>
                              </p:par>
                              <p:par>
                                <p:cTn id="40" presetID="10"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8" presetClass="emph" presetSubtype="0" repeatCount="indefinite" fill="hold" grpId="1" nodeType="withEffect">
                                  <p:stCondLst>
                                    <p:cond delay="0"/>
                                  </p:stCondLst>
                                  <p:childTnLst>
                                    <p:animRot by="21600000">
                                      <p:cBhvr>
                                        <p:cTn id="44" dur="5000" fill="hold"/>
                                        <p:tgtEl>
                                          <p:spTgt spid="47"/>
                                        </p:tgtEl>
                                        <p:attrNameLst>
                                          <p:attrName>r</p:attrName>
                                        </p:attrNameLst>
                                      </p:cBhvr>
                                    </p:animRot>
                                  </p:childTnLst>
                                </p:cTn>
                              </p:par>
                              <p:par>
                                <p:cTn id="45" presetID="10"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8" presetClass="emph" presetSubtype="0" repeatCount="indefinite" fill="hold" grpId="1" nodeType="withEffect">
                                  <p:stCondLst>
                                    <p:cond delay="0"/>
                                  </p:stCondLst>
                                  <p:childTnLst>
                                    <p:animRot by="-21600000">
                                      <p:cBhvr>
                                        <p:cTn id="49" dur="5000" fill="hold"/>
                                        <p:tgtEl>
                                          <p:spTgt spid="46"/>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2" presetClass="entr" presetSubtype="8" decel="10000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 calcmode="lin" valueType="num">
                                      <p:cBhvr additive="base">
                                        <p:cTn id="54" dur="500" fill="hold"/>
                                        <p:tgtEl>
                                          <p:spTgt spid="49"/>
                                        </p:tgtEl>
                                        <p:attrNameLst>
                                          <p:attrName>ppt_x</p:attrName>
                                        </p:attrNameLst>
                                      </p:cBhvr>
                                      <p:tavLst>
                                        <p:tav tm="0">
                                          <p:val>
                                            <p:strVal val="0-#ppt_w/2"/>
                                          </p:val>
                                        </p:tav>
                                        <p:tav tm="100000">
                                          <p:val>
                                            <p:strVal val="#ppt_x"/>
                                          </p:val>
                                        </p:tav>
                                      </p:tavLst>
                                    </p:anim>
                                    <p:anim calcmode="lin" valueType="num">
                                      <p:cBhvr additive="base">
                                        <p:cTn id="55" dur="500" fill="hold"/>
                                        <p:tgtEl>
                                          <p:spTgt spid="49"/>
                                        </p:tgtEl>
                                        <p:attrNameLst>
                                          <p:attrName>ppt_y</p:attrName>
                                        </p:attrNameLst>
                                      </p:cBhvr>
                                      <p:tavLst>
                                        <p:tav tm="0">
                                          <p:val>
                                            <p:strVal val="#ppt_y"/>
                                          </p:val>
                                        </p:tav>
                                        <p:tav tm="100000">
                                          <p:val>
                                            <p:strVal val="#ppt_y"/>
                                          </p:val>
                                        </p:tav>
                                      </p:tavLst>
                                    </p:anim>
                                  </p:childTnLst>
                                </p:cTn>
                              </p:par>
                              <p:par>
                                <p:cTn id="56" presetID="12" presetClass="entr" presetSubtype="8" fill="hold" grpId="0" nodeType="withEffect">
                                  <p:stCondLst>
                                    <p:cond delay="75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p:tgtEl>
                                          <p:spTgt spid="48"/>
                                        </p:tgtEl>
                                        <p:attrNameLst>
                                          <p:attrName>ppt_x</p:attrName>
                                        </p:attrNameLst>
                                      </p:cBhvr>
                                      <p:tavLst>
                                        <p:tav tm="0">
                                          <p:val>
                                            <p:strVal val="#ppt_x-#ppt_w*1.125000"/>
                                          </p:val>
                                        </p:tav>
                                        <p:tav tm="100000">
                                          <p:val>
                                            <p:strVal val="#ppt_x"/>
                                          </p:val>
                                        </p:tav>
                                      </p:tavLst>
                                    </p:anim>
                                    <p:animEffect transition="in" filter="wipe(right)">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decel="10000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0-#ppt_w/2"/>
                                          </p:val>
                                        </p:tav>
                                        <p:tav tm="100000">
                                          <p:val>
                                            <p:strVal val="#ppt_x"/>
                                          </p:val>
                                        </p:tav>
                                      </p:tavLst>
                                    </p:anim>
                                    <p:anim calcmode="lin" valueType="num">
                                      <p:cBhvr additive="base">
                                        <p:cTn id="65" dur="500" fill="hold"/>
                                        <p:tgtEl>
                                          <p:spTgt spid="24"/>
                                        </p:tgtEl>
                                        <p:attrNameLst>
                                          <p:attrName>ppt_y</p:attrName>
                                        </p:attrNameLst>
                                      </p:cBhvr>
                                      <p:tavLst>
                                        <p:tav tm="0">
                                          <p:val>
                                            <p:strVal val="#ppt_y"/>
                                          </p:val>
                                        </p:tav>
                                        <p:tav tm="100000">
                                          <p:val>
                                            <p:strVal val="#ppt_y"/>
                                          </p:val>
                                        </p:tav>
                                      </p:tavLst>
                                    </p:anim>
                                  </p:childTnLst>
                                </p:cTn>
                              </p:par>
                              <p:par>
                                <p:cTn id="66" presetID="12" presetClass="entr" presetSubtype="8" fill="hold" grpId="0" nodeType="withEffect">
                                  <p:stCondLst>
                                    <p:cond delay="100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p:tgtEl>
                                          <p:spTgt spid="23"/>
                                        </p:tgtEl>
                                        <p:attrNameLst>
                                          <p:attrName>ppt_x</p:attrName>
                                        </p:attrNameLst>
                                      </p:cBhvr>
                                      <p:tavLst>
                                        <p:tav tm="0">
                                          <p:val>
                                            <p:strVal val="#ppt_x-#ppt_w*1.125000"/>
                                          </p:val>
                                        </p:tav>
                                        <p:tav tm="100000">
                                          <p:val>
                                            <p:strVal val="#ppt_x"/>
                                          </p:val>
                                        </p:tav>
                                      </p:tavLst>
                                    </p:anim>
                                    <p:animEffect transition="in" filter="wipe(right)">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decel="10000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additive="base">
                                        <p:cTn id="74" dur="500" fill="hold"/>
                                        <p:tgtEl>
                                          <p:spTgt spid="27"/>
                                        </p:tgtEl>
                                        <p:attrNameLst>
                                          <p:attrName>ppt_x</p:attrName>
                                        </p:attrNameLst>
                                      </p:cBhvr>
                                      <p:tavLst>
                                        <p:tav tm="0">
                                          <p:val>
                                            <p:strVal val="0-#ppt_w/2"/>
                                          </p:val>
                                        </p:tav>
                                        <p:tav tm="100000">
                                          <p:val>
                                            <p:strVal val="#ppt_x"/>
                                          </p:val>
                                        </p:tav>
                                      </p:tavLst>
                                    </p:anim>
                                    <p:anim calcmode="lin" valueType="num">
                                      <p:cBhvr additive="base">
                                        <p:cTn id="75" dur="500" fill="hold"/>
                                        <p:tgtEl>
                                          <p:spTgt spid="27"/>
                                        </p:tgtEl>
                                        <p:attrNameLst>
                                          <p:attrName>ppt_y</p:attrName>
                                        </p:attrNameLst>
                                      </p:cBhvr>
                                      <p:tavLst>
                                        <p:tav tm="0">
                                          <p:val>
                                            <p:strVal val="#ppt_y"/>
                                          </p:val>
                                        </p:tav>
                                        <p:tav tm="100000">
                                          <p:val>
                                            <p:strVal val="#ppt_y"/>
                                          </p:val>
                                        </p:tav>
                                      </p:tavLst>
                                    </p:anim>
                                  </p:childTnLst>
                                </p:cTn>
                              </p:par>
                              <p:par>
                                <p:cTn id="76" presetID="12" presetClass="entr" presetSubtype="8" fill="hold" grpId="0" nodeType="withEffect">
                                  <p:stCondLst>
                                    <p:cond delay="150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p:tgtEl>
                                          <p:spTgt spid="26"/>
                                        </p:tgtEl>
                                        <p:attrNameLst>
                                          <p:attrName>ppt_x</p:attrName>
                                        </p:attrNameLst>
                                      </p:cBhvr>
                                      <p:tavLst>
                                        <p:tav tm="0">
                                          <p:val>
                                            <p:strVal val="#ppt_x-#ppt_w*1.125000"/>
                                          </p:val>
                                        </p:tav>
                                        <p:tav tm="100000">
                                          <p:val>
                                            <p:strVal val="#ppt_x"/>
                                          </p:val>
                                        </p:tav>
                                      </p:tavLst>
                                    </p:anim>
                                    <p:animEffect transition="in" filter="wipe(right)">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8" decel="10000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0-#ppt_w/2"/>
                                          </p:val>
                                        </p:tav>
                                        <p:tav tm="100000">
                                          <p:val>
                                            <p:strVal val="#ppt_x"/>
                                          </p:val>
                                        </p:tav>
                                      </p:tavLst>
                                    </p:anim>
                                    <p:anim calcmode="lin" valueType="num">
                                      <p:cBhvr additive="base">
                                        <p:cTn id="85" dur="500" fill="hold"/>
                                        <p:tgtEl>
                                          <p:spTgt spid="20"/>
                                        </p:tgtEl>
                                        <p:attrNameLst>
                                          <p:attrName>ppt_y</p:attrName>
                                        </p:attrNameLst>
                                      </p:cBhvr>
                                      <p:tavLst>
                                        <p:tav tm="0">
                                          <p:val>
                                            <p:strVal val="#ppt_y"/>
                                          </p:val>
                                        </p:tav>
                                        <p:tav tm="100000">
                                          <p:val>
                                            <p:strVal val="#ppt_y"/>
                                          </p:val>
                                        </p:tav>
                                      </p:tavLst>
                                    </p:anim>
                                  </p:childTnLst>
                                </p:cTn>
                              </p:par>
                              <p:par>
                                <p:cTn id="86" presetID="12" presetClass="entr" presetSubtype="8" fill="hold" grpId="0" nodeType="withEffect">
                                  <p:stCondLst>
                                    <p:cond delay="200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p:tgtEl>
                                          <p:spTgt spid="18"/>
                                        </p:tgtEl>
                                        <p:attrNameLst>
                                          <p:attrName>ppt_x</p:attrName>
                                        </p:attrNameLst>
                                      </p:cBhvr>
                                      <p:tavLst>
                                        <p:tav tm="0">
                                          <p:val>
                                            <p:strVal val="#ppt_x-#ppt_w*1.125000"/>
                                          </p:val>
                                        </p:tav>
                                        <p:tav tm="100000">
                                          <p:val>
                                            <p:strVal val="#ppt_x"/>
                                          </p:val>
                                        </p:tav>
                                      </p:tavLst>
                                    </p:anim>
                                    <p:animEffect transition="in" filter="wipe(right)">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8" decel="100000"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fill="hold"/>
                                        <p:tgtEl>
                                          <p:spTgt spid="22"/>
                                        </p:tgtEl>
                                        <p:attrNameLst>
                                          <p:attrName>ppt_x</p:attrName>
                                        </p:attrNameLst>
                                      </p:cBhvr>
                                      <p:tavLst>
                                        <p:tav tm="0">
                                          <p:val>
                                            <p:strVal val="0-#ppt_w/2"/>
                                          </p:val>
                                        </p:tav>
                                        <p:tav tm="100000">
                                          <p:val>
                                            <p:strVal val="#ppt_x"/>
                                          </p:val>
                                        </p:tav>
                                      </p:tavLst>
                                    </p:anim>
                                    <p:anim calcmode="lin" valueType="num">
                                      <p:cBhvr additive="base">
                                        <p:cTn id="95" dur="500" fill="hold"/>
                                        <p:tgtEl>
                                          <p:spTgt spid="22"/>
                                        </p:tgtEl>
                                        <p:attrNameLst>
                                          <p:attrName>ppt_y</p:attrName>
                                        </p:attrNameLst>
                                      </p:cBhvr>
                                      <p:tavLst>
                                        <p:tav tm="0">
                                          <p:val>
                                            <p:strVal val="#ppt_y"/>
                                          </p:val>
                                        </p:tav>
                                        <p:tav tm="100000">
                                          <p:val>
                                            <p:strVal val="#ppt_y"/>
                                          </p:val>
                                        </p:tav>
                                      </p:tavLst>
                                    </p:anim>
                                  </p:childTnLst>
                                </p:cTn>
                              </p:par>
                              <p:par>
                                <p:cTn id="96" presetID="12" presetClass="entr" presetSubtype="8" fill="hold" grpId="0" nodeType="withEffect">
                                  <p:stCondLst>
                                    <p:cond delay="250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p:tgtEl>
                                          <p:spTgt spid="21"/>
                                        </p:tgtEl>
                                        <p:attrNameLst>
                                          <p:attrName>ppt_x</p:attrName>
                                        </p:attrNameLst>
                                      </p:cBhvr>
                                      <p:tavLst>
                                        <p:tav tm="0">
                                          <p:val>
                                            <p:strVal val="#ppt_x-#ppt_w*1.125000"/>
                                          </p:val>
                                        </p:tav>
                                        <p:tav tm="100000">
                                          <p:val>
                                            <p:strVal val="#ppt_x"/>
                                          </p:val>
                                        </p:tav>
                                      </p:tavLst>
                                    </p:anim>
                                    <p:animEffect transition="in" filter="wipe(right)">
                                      <p:cBhvr>
                                        <p:cTn id="9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P spid="43" grpId="0"/>
      <p:bldP spid="45" grpId="0" animBg="1"/>
      <p:bldP spid="45" grpId="1" animBg="1"/>
      <p:bldP spid="46" grpId="0" animBg="1"/>
      <p:bldP spid="46" grpId="1" animBg="1"/>
      <p:bldP spid="47" grpId="0" animBg="1"/>
      <p:bldP spid="47" grpId="1" animBg="1"/>
      <p:bldP spid="48" grpId="0"/>
      <p:bldP spid="49" grpId="0" animBg="1"/>
      <p:bldP spid="23" grpId="0"/>
      <p:bldP spid="24" grpId="0" animBg="1"/>
      <p:bldP spid="26" grpId="0"/>
      <p:bldP spid="27" grpId="0" animBg="1"/>
      <p:bldP spid="18" grpId="0"/>
      <p:bldP spid="20" grpId="0" animBg="1"/>
      <p:bldP spid="21" grpId="0"/>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4264640" cy="6857999"/>
          </a:xfrm>
          <a:prstGeom prst="rect">
            <a:avLst/>
          </a:prstGeom>
        </p:spPr>
      </p:pic>
      <p:sp>
        <p:nvSpPr>
          <p:cNvPr id="3" name="Rectangle 2"/>
          <p:cNvSpPr/>
          <p:nvPr/>
        </p:nvSpPr>
        <p:spPr>
          <a:xfrm>
            <a:off x="0" y="1"/>
            <a:ext cx="12192000" cy="6858000"/>
          </a:xfrm>
          <a:prstGeom prst="rect">
            <a:avLst/>
          </a:prstGeom>
          <a:solidFill>
            <a:schemeClr val="accent4">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0" y="2421736"/>
            <a:ext cx="8026022" cy="3353596"/>
          </a:xfrm>
          <a:prstGeom prst="rect">
            <a:avLst/>
          </a:prstGeom>
        </p:spPr>
      </p:pic>
      <p:pic>
        <p:nvPicPr>
          <p:cNvPr id="27" name="Picture 2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flipH="1">
            <a:off x="4165977" y="2410212"/>
            <a:ext cx="8026022" cy="3353596"/>
          </a:xfrm>
          <a:prstGeom prst="rect">
            <a:avLst/>
          </a:prstGeom>
        </p:spPr>
      </p:pic>
      <p:pic>
        <p:nvPicPr>
          <p:cNvPr id="2" name="Picture 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8896075" y="981736"/>
            <a:ext cx="1089430" cy="1583793"/>
          </a:xfrm>
          <a:prstGeom prst="rect">
            <a:avLst/>
          </a:prstGeom>
        </p:spPr>
      </p:pic>
      <p:pic>
        <p:nvPicPr>
          <p:cNvPr id="6" name="Picture 5"/>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061061" y="919545"/>
            <a:ext cx="613377" cy="1611258"/>
          </a:xfrm>
          <a:prstGeom prst="rect">
            <a:avLst/>
          </a:prstGeom>
        </p:spPr>
      </p:pic>
      <p:pic>
        <p:nvPicPr>
          <p:cNvPr id="20" name="Picture 19"/>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933520" y="1108920"/>
            <a:ext cx="913009" cy="1583793"/>
          </a:xfrm>
          <a:prstGeom prst="rect">
            <a:avLst/>
          </a:prstGeom>
        </p:spPr>
      </p:pic>
      <p:pic>
        <p:nvPicPr>
          <p:cNvPr id="21" name="Picture 20"/>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342871" y="1098757"/>
            <a:ext cx="656694" cy="1583793"/>
          </a:xfrm>
          <a:prstGeom prst="rect">
            <a:avLst/>
          </a:prstGeom>
        </p:spPr>
      </p:pic>
      <p:pic>
        <p:nvPicPr>
          <p:cNvPr id="24" name="Picture 23"/>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952412" y="981070"/>
            <a:ext cx="489536" cy="1583793"/>
          </a:xfrm>
          <a:prstGeom prst="rect">
            <a:avLst/>
          </a:prstGeom>
        </p:spPr>
      </p:pic>
      <p:pic>
        <p:nvPicPr>
          <p:cNvPr id="25" name="Picture 24"/>
          <p:cNvPicPr>
            <a:picLocks noChangeAspect="1"/>
          </p:cNvPicPr>
          <p:nvPr/>
        </p:nvPicPr>
        <p:blipFill>
          <a:blip r:embed="rId10">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3215590" y="1094521"/>
            <a:ext cx="402510" cy="1583793"/>
          </a:xfrm>
          <a:prstGeom prst="rect">
            <a:avLst/>
          </a:prstGeom>
        </p:spPr>
      </p:pic>
      <p:pic>
        <p:nvPicPr>
          <p:cNvPr id="4" name="Picture 3"/>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0" y="2421735"/>
            <a:ext cx="12191999" cy="3471390"/>
          </a:xfrm>
          <a:prstGeom prst="rect">
            <a:avLst/>
          </a:prstGeom>
        </p:spPr>
      </p:pic>
      <p:sp>
        <p:nvSpPr>
          <p:cNvPr id="43" name="How?"/>
          <p:cNvSpPr/>
          <p:nvPr/>
        </p:nvSpPr>
        <p:spPr>
          <a:xfrm>
            <a:off x="1641873" y="4839713"/>
            <a:ext cx="4305666" cy="2215991"/>
          </a:xfrm>
          <a:prstGeom prst="rect">
            <a:avLst/>
          </a:prstGeom>
        </p:spPr>
        <p:txBody>
          <a:bodyPr wrap="none">
            <a:spAutoFit/>
          </a:bodyPr>
          <a:lstStyle/>
          <a:p>
            <a:pPr lvl="0"/>
            <a:r>
              <a:rPr lang="en-US" sz="13800" b="1" spc="-1000" dirty="0">
                <a:solidFill>
                  <a:schemeClr val="bg1"/>
                </a:solidFill>
                <a:latin typeface="+mj-lt"/>
                <a:cs typeface="Segoe UI" panose="020B0502040204020203" pitchFamily="34" charset="0"/>
              </a:rPr>
              <a:t>se</a:t>
            </a:r>
            <a:r>
              <a:rPr lang="en-US" sz="13800" b="1" dirty="0">
                <a:solidFill>
                  <a:schemeClr val="bg1"/>
                </a:solidFill>
                <a:latin typeface="+mj-lt"/>
                <a:cs typeface="Segoe UI" panose="020B0502040204020203" pitchFamily="34" charset="0"/>
              </a:rPr>
              <a:t>r</a:t>
            </a:r>
            <a:r>
              <a:rPr lang="en-US" sz="13800" b="1" spc="-1000" dirty="0">
                <a:solidFill>
                  <a:schemeClr val="bg1"/>
                </a:solidFill>
                <a:latin typeface="+mj-lt"/>
                <a:cs typeface="Segoe UI" panose="020B0502040204020203" pitchFamily="34" charset="0"/>
              </a:rPr>
              <a:t>vice</a:t>
            </a:r>
          </a:p>
        </p:txBody>
      </p:sp>
      <p:sp>
        <p:nvSpPr>
          <p:cNvPr id="13" name="How?"/>
          <p:cNvSpPr/>
          <p:nvPr/>
        </p:nvSpPr>
        <p:spPr>
          <a:xfrm>
            <a:off x="7339287" y="5893125"/>
            <a:ext cx="2451312" cy="830997"/>
          </a:xfrm>
          <a:prstGeom prst="rect">
            <a:avLst/>
          </a:prstGeom>
        </p:spPr>
        <p:txBody>
          <a:bodyPr wrap="none">
            <a:spAutoFit/>
          </a:bodyPr>
          <a:lstStyle/>
          <a:p>
            <a:pPr lvl="0" algn="ctr"/>
            <a:r>
              <a:rPr lang="en-US" sz="4800" b="1" spc="-150" dirty="0">
                <a:solidFill>
                  <a:schemeClr val="bg1"/>
                </a:solidFill>
                <a:latin typeface="+mj-lt"/>
                <a:cs typeface="Segoe UI" panose="020B0502040204020203" pitchFamily="34" charset="0"/>
              </a:rPr>
              <a:t>&amp; support</a:t>
            </a:r>
          </a:p>
        </p:txBody>
      </p:sp>
      <p:sp>
        <p:nvSpPr>
          <p:cNvPr id="7" name="Rectangular Callout 6"/>
          <p:cNvSpPr/>
          <p:nvPr/>
        </p:nvSpPr>
        <p:spPr>
          <a:xfrm>
            <a:off x="4834361" y="401343"/>
            <a:ext cx="770425" cy="433055"/>
          </a:xfrm>
          <a:prstGeom prst="wedgeRectCallout">
            <a:avLst>
              <a:gd name="adj1" fmla="val 16513"/>
              <a:gd name="adj2" fmla="val 83559"/>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ular Callout 25"/>
          <p:cNvSpPr/>
          <p:nvPr/>
        </p:nvSpPr>
        <p:spPr>
          <a:xfrm rot="20648732">
            <a:off x="6238998" y="412225"/>
            <a:ext cx="770425" cy="433055"/>
          </a:xfrm>
          <a:prstGeom prst="wedgeRectCallout">
            <a:avLst>
              <a:gd name="adj1" fmla="val -20375"/>
              <a:gd name="adj2" fmla="val 91637"/>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3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95833E-6 0 L -0.11563 0 " pathEditMode="relative" rAng="0" ptsTypes="AA">
                                      <p:cBhvr>
                                        <p:cTn id="6" dur="1000" fill="hold"/>
                                        <p:tgtEl>
                                          <p:spTgt spid="19"/>
                                        </p:tgtEl>
                                        <p:attrNameLst>
                                          <p:attrName>ppt_x</p:attrName>
                                          <p:attrName>ppt_y</p:attrName>
                                        </p:attrNameLst>
                                      </p:cBhvr>
                                      <p:rCtr x="-5781" y="0"/>
                                    </p:animMotion>
                                  </p:childTnLst>
                                </p:cTn>
                              </p:par>
                              <p:par>
                                <p:cTn id="7" presetID="2" presetClass="entr" presetSubtype="4" decel="100000" fill="hold" grpId="0" nodeType="withEffect">
                                  <p:stCondLst>
                                    <p:cond delay="6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childTnLst>
                          </p:cTn>
                        </p:par>
                        <p:par>
                          <p:cTn id="11" fill="hold">
                            <p:stCondLst>
                              <p:cond delay="1100"/>
                            </p:stCondLst>
                            <p:childTnLst>
                              <p:par>
                                <p:cTn id="12" presetID="2" presetClass="entr" presetSubtype="8" decel="10000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0-#ppt_w/2"/>
                                          </p:val>
                                        </p:tav>
                                        <p:tav tm="100000">
                                          <p:val>
                                            <p:strVal val="#ppt_x"/>
                                          </p:val>
                                        </p:tav>
                                      </p:tavLst>
                                    </p:anim>
                                    <p:anim calcmode="lin" valueType="num">
                                      <p:cBhvr additive="base">
                                        <p:cTn id="15" dur="500" fill="hold"/>
                                        <p:tgtEl>
                                          <p:spTgt spid="43"/>
                                        </p:tgtEl>
                                        <p:attrNameLst>
                                          <p:attrName>ppt_y</p:attrName>
                                        </p:attrNameLst>
                                      </p:cBhvr>
                                      <p:tavLst>
                                        <p:tav tm="0">
                                          <p:val>
                                            <p:strVal val="#ppt_y"/>
                                          </p:val>
                                        </p:tav>
                                        <p:tav tm="100000">
                                          <p:val>
                                            <p:strVal val="#ppt_y"/>
                                          </p:val>
                                        </p:tav>
                                      </p:tavLst>
                                    </p:anim>
                                  </p:childTnLst>
                                </p:cTn>
                              </p:par>
                              <p:par>
                                <p:cTn id="16" presetID="2" presetClass="entr" presetSubtype="2" decel="10000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8" decel="100000" fill="hold" nodeType="withEffect">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30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1+#ppt_w/2"/>
                                          </p:val>
                                        </p:tav>
                                        <p:tav tm="100000">
                                          <p:val>
                                            <p:strVal val="#ppt_x"/>
                                          </p:val>
                                        </p:tav>
                                      </p:tavLst>
                                    </p:anim>
                                    <p:anim calcmode="lin" valueType="num">
                                      <p:cBhvr additive="base">
                                        <p:cTn id="27" dur="500" fill="hold"/>
                                        <p:tgtEl>
                                          <p:spTgt spid="27"/>
                                        </p:tgtEl>
                                        <p:attrNameLst>
                                          <p:attrName>ppt_y</p:attrName>
                                        </p:attrNameLst>
                                      </p:cBhvr>
                                      <p:tavLst>
                                        <p:tav tm="0">
                                          <p:val>
                                            <p:strVal val="#ppt_y"/>
                                          </p:val>
                                        </p:tav>
                                        <p:tav tm="100000">
                                          <p:val>
                                            <p:strVal val="#ppt_y"/>
                                          </p:val>
                                        </p:tav>
                                      </p:tavLst>
                                    </p:anim>
                                  </p:childTnLst>
                                </p:cTn>
                              </p:par>
                              <p:par>
                                <p:cTn id="28" presetID="10" presetClass="exit" presetSubtype="0" fill="hold" nodeType="withEffect">
                                  <p:stCondLst>
                                    <p:cond delay="600"/>
                                  </p:stCondLst>
                                  <p:childTnLst>
                                    <p:animEffect transition="out" filter="fade">
                                      <p:cBhvr>
                                        <p:cTn id="29" dur="250"/>
                                        <p:tgtEl>
                                          <p:spTgt spid="8"/>
                                        </p:tgtEl>
                                      </p:cBhvr>
                                    </p:animEffect>
                                    <p:set>
                                      <p:cBhvr>
                                        <p:cTn id="30" dur="1" fill="hold">
                                          <p:stCondLst>
                                            <p:cond delay="249"/>
                                          </p:stCondLst>
                                        </p:cTn>
                                        <p:tgtEl>
                                          <p:spTgt spid="8"/>
                                        </p:tgtEl>
                                        <p:attrNameLst>
                                          <p:attrName>style.visibility</p:attrName>
                                        </p:attrNameLst>
                                      </p:cBhvr>
                                      <p:to>
                                        <p:strVal val="hidden"/>
                                      </p:to>
                                    </p:set>
                                  </p:childTnLst>
                                </p:cTn>
                              </p:par>
                              <p:par>
                                <p:cTn id="31" presetID="10" presetClass="exit" presetSubtype="0" fill="hold" nodeType="withEffect">
                                  <p:stCondLst>
                                    <p:cond delay="600"/>
                                  </p:stCondLst>
                                  <p:childTnLst>
                                    <p:animEffect transition="out" filter="fade">
                                      <p:cBhvr>
                                        <p:cTn id="32" dur="250"/>
                                        <p:tgtEl>
                                          <p:spTgt spid="27"/>
                                        </p:tgtEl>
                                      </p:cBhvr>
                                    </p:animEffect>
                                    <p:set>
                                      <p:cBhvr>
                                        <p:cTn id="33" dur="1" fill="hold">
                                          <p:stCondLst>
                                            <p:cond delay="249"/>
                                          </p:stCondLst>
                                        </p:cTn>
                                        <p:tgtEl>
                                          <p:spTgt spid="27"/>
                                        </p:tgtEl>
                                        <p:attrNameLst>
                                          <p:attrName>style.visibility</p:attrName>
                                        </p:attrNameLst>
                                      </p:cBhvr>
                                      <p:to>
                                        <p:strVal val="hidden"/>
                                      </p:to>
                                    </p:set>
                                  </p:childTnLst>
                                </p:cTn>
                              </p:par>
                              <p:par>
                                <p:cTn id="34" presetID="10" presetClass="entr" presetSubtype="0" fill="hold" nodeType="withEffect">
                                  <p:stCondLst>
                                    <p:cond delay="6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22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1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20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2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10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par>
                                <p:cTn id="56" presetID="2" presetClass="entr" presetSubtype="1" decel="100000" fill="hold" grpId="0" nodeType="withEffect">
                                  <p:stCondLst>
                                    <p:cond delay="50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0-#ppt_h/2"/>
                                          </p:val>
                                        </p:tav>
                                        <p:tav tm="100000">
                                          <p:val>
                                            <p:strVal val="#ppt_y"/>
                                          </p:val>
                                        </p:tav>
                                      </p:tavLst>
                                    </p:anim>
                                  </p:childTnLst>
                                </p:cTn>
                              </p:par>
                              <p:par>
                                <p:cTn id="60" presetID="2" presetClass="entr" presetSubtype="1" decel="100000" fill="hold" grpId="0" nodeType="withEffect">
                                  <p:stCondLst>
                                    <p:cond delay="50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p:bldP spid="13" grpId="0"/>
      <p:bldP spid="7"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1"/>
            <a:ext cx="12191998" cy="6858000"/>
          </a:xfrm>
          <a:prstGeom prst="rect">
            <a:avLst/>
          </a:prstGeom>
          <a:gradFill flip="none" rotWithShape="1">
            <a:gsLst>
              <a:gs pos="7000">
                <a:schemeClr val="bg1">
                  <a:lumMod val="84000"/>
                </a:schemeClr>
              </a:gs>
              <a:gs pos="4500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44338" y="3131567"/>
            <a:ext cx="467264" cy="54202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3379" y="3131863"/>
            <a:ext cx="551372" cy="5513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74652" y="3131863"/>
            <a:ext cx="542026" cy="5513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69219" y="3141209"/>
            <a:ext cx="214941" cy="5420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71065" y="3141209"/>
            <a:ext cx="532681" cy="5513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19314" y="2963649"/>
            <a:ext cx="439228" cy="72893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87237" y="3109645"/>
            <a:ext cx="579407" cy="78500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76089" y="2963650"/>
            <a:ext cx="168215" cy="710241"/>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199549" y="2963353"/>
            <a:ext cx="523336" cy="710241"/>
          </a:xfrm>
          <a:prstGeom prst="rect">
            <a:avLst/>
          </a:prstGeom>
        </p:spPr>
      </p:pic>
      <p:sp>
        <p:nvSpPr>
          <p:cNvPr id="12" name="Freeform 11"/>
          <p:cNvSpPr/>
          <p:nvPr/>
        </p:nvSpPr>
        <p:spPr>
          <a:xfrm rot="18038306">
            <a:off x="3757690" y="2859006"/>
            <a:ext cx="983550" cy="2140100"/>
          </a:xfrm>
          <a:custGeom>
            <a:avLst/>
            <a:gdLst>
              <a:gd name="connsiteX0" fmla="*/ 788423 w 983550"/>
              <a:gd name="connsiteY0" fmla="*/ 182748 h 2140100"/>
              <a:gd name="connsiteX1" fmla="*/ 971637 w 983550"/>
              <a:gd name="connsiteY1" fmla="*/ 653539 h 2140100"/>
              <a:gd name="connsiteX2" fmla="*/ 980859 w 983550"/>
              <a:gd name="connsiteY2" fmla="*/ 716408 h 2140100"/>
              <a:gd name="connsiteX3" fmla="*/ 965910 w 983550"/>
              <a:gd name="connsiteY3" fmla="*/ 658253 h 2140100"/>
              <a:gd name="connsiteX4" fmla="*/ 679434 w 983550"/>
              <a:gd name="connsiteY4" fmla="*/ 336632 h 2140100"/>
              <a:gd name="connsiteX5" fmla="*/ 333956 w 983550"/>
              <a:gd name="connsiteY5" fmla="*/ 1066112 h 2140100"/>
              <a:gd name="connsiteX6" fmla="*/ 679434 w 983550"/>
              <a:gd name="connsiteY6" fmla="*/ 1795592 h 2140100"/>
              <a:gd name="connsiteX7" fmla="*/ 965910 w 983550"/>
              <a:gd name="connsiteY7" fmla="*/ 1473972 h 2140100"/>
              <a:gd name="connsiteX8" fmla="*/ 983550 w 983550"/>
              <a:gd name="connsiteY8" fmla="*/ 1405349 h 2140100"/>
              <a:gd name="connsiteX9" fmla="*/ 971637 w 983550"/>
              <a:gd name="connsiteY9" fmla="*/ 1486562 h 2140100"/>
              <a:gd name="connsiteX10" fmla="*/ 505688 w 983550"/>
              <a:gd name="connsiteY10" fmla="*/ 2140100 h 2140100"/>
              <a:gd name="connsiteX11" fmla="*/ 0 w 983550"/>
              <a:gd name="connsiteY11" fmla="*/ 1070050 h 2140100"/>
              <a:gd name="connsiteX12" fmla="*/ 505688 w 983550"/>
              <a:gd name="connsiteY12" fmla="*/ 0 h 2140100"/>
              <a:gd name="connsiteX13" fmla="*/ 788423 w 983550"/>
              <a:gd name="connsiteY13" fmla="*/ 182748 h 21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3550" h="2140100">
                <a:moveTo>
                  <a:pt x="788423" y="182748"/>
                </a:moveTo>
                <a:cubicBezTo>
                  <a:pt x="869132" y="298126"/>
                  <a:pt x="933253" y="461510"/>
                  <a:pt x="971637" y="653539"/>
                </a:cubicBezTo>
                <a:lnTo>
                  <a:pt x="980859" y="716408"/>
                </a:lnTo>
                <a:lnTo>
                  <a:pt x="965910" y="658253"/>
                </a:lnTo>
                <a:cubicBezTo>
                  <a:pt x="903825" y="464210"/>
                  <a:pt x="798686" y="336632"/>
                  <a:pt x="679434" y="336632"/>
                </a:cubicBezTo>
                <a:cubicBezTo>
                  <a:pt x="488632" y="336632"/>
                  <a:pt x="333957" y="663231"/>
                  <a:pt x="333956" y="1066112"/>
                </a:cubicBezTo>
                <a:cubicBezTo>
                  <a:pt x="333956" y="1468993"/>
                  <a:pt x="488632" y="1795592"/>
                  <a:pt x="679434" y="1795592"/>
                </a:cubicBezTo>
                <a:cubicBezTo>
                  <a:pt x="798686" y="1795592"/>
                  <a:pt x="903825" y="1668015"/>
                  <a:pt x="965910" y="1473972"/>
                </a:cubicBezTo>
                <a:lnTo>
                  <a:pt x="983550" y="1405349"/>
                </a:lnTo>
                <a:lnTo>
                  <a:pt x="971637" y="1486562"/>
                </a:lnTo>
                <a:cubicBezTo>
                  <a:pt x="894869" y="1870619"/>
                  <a:pt x="715151" y="2140100"/>
                  <a:pt x="505688" y="2140100"/>
                </a:cubicBezTo>
                <a:cubicBezTo>
                  <a:pt x="226404" y="2140100"/>
                  <a:pt x="0" y="1661022"/>
                  <a:pt x="0" y="1070050"/>
                </a:cubicBezTo>
                <a:cubicBezTo>
                  <a:pt x="0" y="479078"/>
                  <a:pt x="226404" y="0"/>
                  <a:pt x="505688" y="0"/>
                </a:cubicBezTo>
                <a:cubicBezTo>
                  <a:pt x="610419" y="0"/>
                  <a:pt x="707715" y="67370"/>
                  <a:pt x="788423" y="182748"/>
                </a:cubicBezTo>
                <a:close/>
              </a:path>
            </a:pathLst>
          </a:custGeom>
          <a:gradFill>
            <a:gsLst>
              <a:gs pos="0">
                <a:srgbClr val="333641"/>
              </a:gs>
              <a:gs pos="100000">
                <a:srgbClr val="999598"/>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rot="3607936">
            <a:off x="3179821" y="2245681"/>
            <a:ext cx="970703" cy="2159756"/>
          </a:xfrm>
          <a:custGeom>
            <a:avLst/>
            <a:gdLst>
              <a:gd name="connsiteX0" fmla="*/ 788423 w 983550"/>
              <a:gd name="connsiteY0" fmla="*/ 182748 h 2140100"/>
              <a:gd name="connsiteX1" fmla="*/ 971637 w 983550"/>
              <a:gd name="connsiteY1" fmla="*/ 653539 h 2140100"/>
              <a:gd name="connsiteX2" fmla="*/ 980859 w 983550"/>
              <a:gd name="connsiteY2" fmla="*/ 716408 h 2140100"/>
              <a:gd name="connsiteX3" fmla="*/ 965910 w 983550"/>
              <a:gd name="connsiteY3" fmla="*/ 658253 h 2140100"/>
              <a:gd name="connsiteX4" fmla="*/ 679434 w 983550"/>
              <a:gd name="connsiteY4" fmla="*/ 336632 h 2140100"/>
              <a:gd name="connsiteX5" fmla="*/ 333956 w 983550"/>
              <a:gd name="connsiteY5" fmla="*/ 1066112 h 2140100"/>
              <a:gd name="connsiteX6" fmla="*/ 679434 w 983550"/>
              <a:gd name="connsiteY6" fmla="*/ 1795592 h 2140100"/>
              <a:gd name="connsiteX7" fmla="*/ 965910 w 983550"/>
              <a:gd name="connsiteY7" fmla="*/ 1473972 h 2140100"/>
              <a:gd name="connsiteX8" fmla="*/ 983550 w 983550"/>
              <a:gd name="connsiteY8" fmla="*/ 1405349 h 2140100"/>
              <a:gd name="connsiteX9" fmla="*/ 971637 w 983550"/>
              <a:gd name="connsiteY9" fmla="*/ 1486562 h 2140100"/>
              <a:gd name="connsiteX10" fmla="*/ 505688 w 983550"/>
              <a:gd name="connsiteY10" fmla="*/ 2140100 h 2140100"/>
              <a:gd name="connsiteX11" fmla="*/ 0 w 983550"/>
              <a:gd name="connsiteY11" fmla="*/ 1070050 h 2140100"/>
              <a:gd name="connsiteX12" fmla="*/ 505688 w 983550"/>
              <a:gd name="connsiteY12" fmla="*/ 0 h 2140100"/>
              <a:gd name="connsiteX13" fmla="*/ 788423 w 983550"/>
              <a:gd name="connsiteY13" fmla="*/ 182748 h 21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3550" h="2140100">
                <a:moveTo>
                  <a:pt x="788423" y="182748"/>
                </a:moveTo>
                <a:cubicBezTo>
                  <a:pt x="869132" y="298126"/>
                  <a:pt x="933253" y="461510"/>
                  <a:pt x="971637" y="653539"/>
                </a:cubicBezTo>
                <a:lnTo>
                  <a:pt x="980859" y="716408"/>
                </a:lnTo>
                <a:lnTo>
                  <a:pt x="965910" y="658253"/>
                </a:lnTo>
                <a:cubicBezTo>
                  <a:pt x="903825" y="464210"/>
                  <a:pt x="798686" y="336632"/>
                  <a:pt x="679434" y="336632"/>
                </a:cubicBezTo>
                <a:cubicBezTo>
                  <a:pt x="488632" y="336632"/>
                  <a:pt x="333957" y="663231"/>
                  <a:pt x="333956" y="1066112"/>
                </a:cubicBezTo>
                <a:cubicBezTo>
                  <a:pt x="333956" y="1468993"/>
                  <a:pt x="488632" y="1795592"/>
                  <a:pt x="679434" y="1795592"/>
                </a:cubicBezTo>
                <a:cubicBezTo>
                  <a:pt x="798686" y="1795592"/>
                  <a:pt x="903825" y="1668015"/>
                  <a:pt x="965910" y="1473972"/>
                </a:cubicBezTo>
                <a:lnTo>
                  <a:pt x="983550" y="1405349"/>
                </a:lnTo>
                <a:lnTo>
                  <a:pt x="971637" y="1486562"/>
                </a:lnTo>
                <a:cubicBezTo>
                  <a:pt x="894869" y="1870619"/>
                  <a:pt x="715151" y="2140100"/>
                  <a:pt x="505688" y="2140100"/>
                </a:cubicBezTo>
                <a:cubicBezTo>
                  <a:pt x="226404" y="2140100"/>
                  <a:pt x="0" y="1661022"/>
                  <a:pt x="0" y="1070050"/>
                </a:cubicBezTo>
                <a:cubicBezTo>
                  <a:pt x="0" y="479078"/>
                  <a:pt x="226404" y="0"/>
                  <a:pt x="505688" y="0"/>
                </a:cubicBezTo>
                <a:cubicBezTo>
                  <a:pt x="610419" y="0"/>
                  <a:pt x="707715" y="67370"/>
                  <a:pt x="788423" y="182748"/>
                </a:cubicBezTo>
                <a:close/>
              </a:path>
            </a:pathLst>
          </a:custGeom>
          <a:gradFill>
            <a:gsLst>
              <a:gs pos="0">
                <a:srgbClr val="F19023"/>
              </a:gs>
              <a:gs pos="100000">
                <a:srgbClr val="FDC84D"/>
              </a:gs>
            </a:gsLst>
            <a:lin ang="10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flipH="1">
            <a:off x="3981401" y="2027803"/>
            <a:ext cx="970703" cy="2174104"/>
          </a:xfrm>
          <a:custGeom>
            <a:avLst/>
            <a:gdLst>
              <a:gd name="connsiteX0" fmla="*/ 788423 w 983550"/>
              <a:gd name="connsiteY0" fmla="*/ 182748 h 2140100"/>
              <a:gd name="connsiteX1" fmla="*/ 971637 w 983550"/>
              <a:gd name="connsiteY1" fmla="*/ 653539 h 2140100"/>
              <a:gd name="connsiteX2" fmla="*/ 980859 w 983550"/>
              <a:gd name="connsiteY2" fmla="*/ 716408 h 2140100"/>
              <a:gd name="connsiteX3" fmla="*/ 965910 w 983550"/>
              <a:gd name="connsiteY3" fmla="*/ 658253 h 2140100"/>
              <a:gd name="connsiteX4" fmla="*/ 679434 w 983550"/>
              <a:gd name="connsiteY4" fmla="*/ 336632 h 2140100"/>
              <a:gd name="connsiteX5" fmla="*/ 333956 w 983550"/>
              <a:gd name="connsiteY5" fmla="*/ 1066112 h 2140100"/>
              <a:gd name="connsiteX6" fmla="*/ 679434 w 983550"/>
              <a:gd name="connsiteY6" fmla="*/ 1795592 h 2140100"/>
              <a:gd name="connsiteX7" fmla="*/ 965910 w 983550"/>
              <a:gd name="connsiteY7" fmla="*/ 1473972 h 2140100"/>
              <a:gd name="connsiteX8" fmla="*/ 983550 w 983550"/>
              <a:gd name="connsiteY8" fmla="*/ 1405349 h 2140100"/>
              <a:gd name="connsiteX9" fmla="*/ 971637 w 983550"/>
              <a:gd name="connsiteY9" fmla="*/ 1486562 h 2140100"/>
              <a:gd name="connsiteX10" fmla="*/ 505688 w 983550"/>
              <a:gd name="connsiteY10" fmla="*/ 2140100 h 2140100"/>
              <a:gd name="connsiteX11" fmla="*/ 0 w 983550"/>
              <a:gd name="connsiteY11" fmla="*/ 1070050 h 2140100"/>
              <a:gd name="connsiteX12" fmla="*/ 505688 w 983550"/>
              <a:gd name="connsiteY12" fmla="*/ 0 h 2140100"/>
              <a:gd name="connsiteX13" fmla="*/ 788423 w 983550"/>
              <a:gd name="connsiteY13" fmla="*/ 182748 h 21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3550" h="2140100">
                <a:moveTo>
                  <a:pt x="788423" y="182748"/>
                </a:moveTo>
                <a:cubicBezTo>
                  <a:pt x="869132" y="298126"/>
                  <a:pt x="933253" y="461510"/>
                  <a:pt x="971637" y="653539"/>
                </a:cubicBezTo>
                <a:lnTo>
                  <a:pt x="980859" y="716408"/>
                </a:lnTo>
                <a:lnTo>
                  <a:pt x="965910" y="658253"/>
                </a:lnTo>
                <a:cubicBezTo>
                  <a:pt x="903825" y="464210"/>
                  <a:pt x="798686" y="336632"/>
                  <a:pt x="679434" y="336632"/>
                </a:cubicBezTo>
                <a:cubicBezTo>
                  <a:pt x="488632" y="336632"/>
                  <a:pt x="333957" y="663231"/>
                  <a:pt x="333956" y="1066112"/>
                </a:cubicBezTo>
                <a:cubicBezTo>
                  <a:pt x="333956" y="1468993"/>
                  <a:pt x="488632" y="1795592"/>
                  <a:pt x="679434" y="1795592"/>
                </a:cubicBezTo>
                <a:cubicBezTo>
                  <a:pt x="798686" y="1795592"/>
                  <a:pt x="903825" y="1668015"/>
                  <a:pt x="965910" y="1473972"/>
                </a:cubicBezTo>
                <a:lnTo>
                  <a:pt x="983550" y="1405349"/>
                </a:lnTo>
                <a:lnTo>
                  <a:pt x="971637" y="1486562"/>
                </a:lnTo>
                <a:cubicBezTo>
                  <a:pt x="894869" y="1870619"/>
                  <a:pt x="715151" y="2140100"/>
                  <a:pt x="505688" y="2140100"/>
                </a:cubicBezTo>
                <a:cubicBezTo>
                  <a:pt x="226404" y="2140100"/>
                  <a:pt x="0" y="1661022"/>
                  <a:pt x="0" y="1070050"/>
                </a:cubicBezTo>
                <a:cubicBezTo>
                  <a:pt x="0" y="479078"/>
                  <a:pt x="226404" y="0"/>
                  <a:pt x="505688" y="0"/>
                </a:cubicBezTo>
                <a:cubicBezTo>
                  <a:pt x="610419" y="0"/>
                  <a:pt x="707715" y="67370"/>
                  <a:pt x="788423" y="182748"/>
                </a:cubicBezTo>
                <a:close/>
              </a:path>
            </a:pathLst>
          </a:custGeom>
          <a:gradFill>
            <a:gsLst>
              <a:gs pos="0">
                <a:srgbClr val="3D5E8F"/>
              </a:gs>
              <a:gs pos="83000">
                <a:srgbClr val="2D96D2"/>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541145" y="3720590"/>
            <a:ext cx="2773452" cy="276999"/>
          </a:xfrm>
          <a:prstGeom prst="rect">
            <a:avLst/>
          </a:prstGeom>
        </p:spPr>
        <p:txBody>
          <a:bodyPr wrap="none">
            <a:spAutoFit/>
          </a:bodyPr>
          <a:lstStyle/>
          <a:p>
            <a:r>
              <a:rPr lang="en-GB" sz="1200" b="1" dirty="0">
                <a:solidFill>
                  <a:srgbClr val="5E6172"/>
                </a:solidFill>
              </a:rPr>
              <a:t>Best practice made perfect through CRM</a:t>
            </a:r>
          </a:p>
        </p:txBody>
      </p:sp>
    </p:spTree>
    <p:extLst>
      <p:ext uri="{BB962C8B-B14F-4D97-AF65-F5344CB8AC3E}">
        <p14:creationId xmlns:p14="http://schemas.microsoft.com/office/powerpoint/2010/main" val="230636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3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4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50000" fill="hold" nodeType="withEffect">
                                  <p:stCondLst>
                                    <p:cond delay="6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decel="50000" fill="hold" nodeType="withEffect">
                                  <p:stCondLst>
                                    <p:cond delay="7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decel="50000" fill="hold" nodeType="withEffect">
                                  <p:stCondLst>
                                    <p:cond delay="8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2" decel="50000" fill="hold" nodeType="withEffect">
                                  <p:stCondLst>
                                    <p:cond delay="9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par>
                                <p:cTn id="33" presetID="2" presetClass="entr" presetSubtype="2" decel="50000" fill="hold" nodeType="withEffect">
                                  <p:stCondLst>
                                    <p:cond delay="100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2" decel="50000" fill="hold" nodeType="withEffect">
                                  <p:stCondLst>
                                    <p:cond delay="11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1+#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750"/>
                                        <p:tgtEl>
                                          <p:spTgt spid="13"/>
                                        </p:tgtEl>
                                      </p:cBhvr>
                                    </p:animEffect>
                                  </p:childTnLst>
                                </p:cTn>
                              </p:par>
                              <p:par>
                                <p:cTn id="44" presetID="42" presetClass="path" presetSubtype="0" decel="100000" fill="hold" grpId="1" nodeType="withEffect">
                                  <p:stCondLst>
                                    <p:cond delay="0"/>
                                  </p:stCondLst>
                                  <p:childTnLst>
                                    <p:animMotion origin="layout" path="M -1.38889E-6 -3.7037E-6 L -0.0934 -0.12245 " pathEditMode="relative" rAng="0" ptsTypes="AA">
                                      <p:cBhvr>
                                        <p:cTn id="45" dur="750" spd="-100000" fill="hold"/>
                                        <p:tgtEl>
                                          <p:spTgt spid="13"/>
                                        </p:tgtEl>
                                        <p:attrNameLst>
                                          <p:attrName>ppt_x</p:attrName>
                                          <p:attrName>ppt_y</p:attrName>
                                        </p:attrNameLst>
                                      </p:cBhvr>
                                      <p:rCtr x="-4670" y="-6134"/>
                                    </p:animMotion>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750"/>
                                        <p:tgtEl>
                                          <p:spTgt spid="14"/>
                                        </p:tgtEl>
                                      </p:cBhvr>
                                    </p:animEffect>
                                  </p:childTnLst>
                                </p:cTn>
                              </p:par>
                              <p:par>
                                <p:cTn id="49" presetID="42" presetClass="path" presetSubtype="0" decel="100000" fill="hold" grpId="1" nodeType="withEffect">
                                  <p:stCondLst>
                                    <p:cond delay="0"/>
                                  </p:stCondLst>
                                  <p:childTnLst>
                                    <p:animMotion origin="layout" path="M -1.38889E-6 3.33333E-6 L 0.11181 -0.12315 " pathEditMode="relative" rAng="0" ptsTypes="AA">
                                      <p:cBhvr>
                                        <p:cTn id="50" dur="750" spd="-100000" fill="hold"/>
                                        <p:tgtEl>
                                          <p:spTgt spid="14"/>
                                        </p:tgtEl>
                                        <p:attrNameLst>
                                          <p:attrName>ppt_x</p:attrName>
                                          <p:attrName>ppt_y</p:attrName>
                                        </p:attrNameLst>
                                      </p:cBhvr>
                                      <p:rCtr x="5590" y="-6157"/>
                                    </p:animMotion>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750"/>
                                        <p:tgtEl>
                                          <p:spTgt spid="12"/>
                                        </p:tgtEl>
                                      </p:cBhvr>
                                    </p:animEffect>
                                  </p:childTnLst>
                                </p:cTn>
                              </p:par>
                              <p:par>
                                <p:cTn id="54" presetID="42" presetClass="path" presetSubtype="0" decel="100000" fill="hold" grpId="1" nodeType="withEffect">
                                  <p:stCondLst>
                                    <p:cond delay="0"/>
                                  </p:stCondLst>
                                  <p:childTnLst>
                                    <p:animMotion origin="layout" path="M -2.77778E-7 3.33333E-6 L 0.02361 0.17083 " pathEditMode="relative" rAng="0" ptsTypes="AA">
                                      <p:cBhvr>
                                        <p:cTn id="55" dur="750" spd="-100000" fill="hold"/>
                                        <p:tgtEl>
                                          <p:spTgt spid="12"/>
                                        </p:tgtEl>
                                        <p:attrNameLst>
                                          <p:attrName>ppt_x</p:attrName>
                                          <p:attrName>ppt_y</p:attrName>
                                        </p:attrNameLst>
                                      </p:cBhvr>
                                      <p:rCtr x="1181" y="8542"/>
                                    </p:animMotion>
                                  </p:childTnLst>
                                </p:cTn>
                              </p:par>
                              <p:par>
                                <p:cTn id="56" presetID="2" presetClass="entr" presetSubtype="2" decel="50000" fill="hold" grpId="0" nodeType="withEffect">
                                  <p:stCondLst>
                                    <p:cond delay="160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1+#ppt_w/2"/>
                                          </p:val>
                                        </p:tav>
                                        <p:tav tm="100000">
                                          <p:val>
                                            <p:strVal val="#ppt_x"/>
                                          </p:val>
                                        </p:tav>
                                      </p:tavLst>
                                    </p:anim>
                                    <p:anim calcmode="lin" valueType="num">
                                      <p:cBhvr additive="base">
                                        <p:cTn id="5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 y="1"/>
            <a:ext cx="12191998" cy="6858000"/>
          </a:xfrm>
          <a:prstGeom prst="rect">
            <a:avLst/>
          </a:prstGeom>
          <a:gradFill flip="none" rotWithShape="1">
            <a:gsLst>
              <a:gs pos="7000">
                <a:schemeClr val="bg1">
                  <a:lumMod val="84000"/>
                </a:schemeClr>
              </a:gs>
              <a:gs pos="4500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2" cstate="screen">
            <a:extLst>
              <a:ext uri="{28A0092B-C50C-407E-A947-70E740481C1C}">
                <a14:useLocalDpi xmlns:a14="http://schemas.microsoft.com/office/drawing/2010/main"/>
              </a:ext>
            </a:extLst>
          </a:blip>
          <a:srcRect l="-1334" t="2389" r="-4053" b="21418"/>
          <a:stretch/>
        </p:blipFill>
        <p:spPr>
          <a:xfrm flipH="1">
            <a:off x="-487680" y="-3731315"/>
            <a:ext cx="12679680" cy="11458940"/>
          </a:xfrm>
          <a:prstGeom prst="rect">
            <a:avLst/>
          </a:prstGeom>
        </p:spPr>
      </p:pic>
      <p:sp>
        <p:nvSpPr>
          <p:cNvPr id="2" name="Rectangle 1"/>
          <p:cNvSpPr/>
          <p:nvPr/>
        </p:nvSpPr>
        <p:spPr>
          <a:xfrm>
            <a:off x="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 y="386279"/>
            <a:ext cx="12191998" cy="4161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5290" y="3269577"/>
            <a:ext cx="752324" cy="136056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7613" y="3269577"/>
            <a:ext cx="497713" cy="1360569"/>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53751" y="3449257"/>
            <a:ext cx="555585" cy="1180889"/>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74612" y="3269577"/>
            <a:ext cx="659757" cy="1360569"/>
          </a:xfrm>
          <a:prstGeom prst="rect">
            <a:avLst/>
          </a:prstGeom>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99644" y="3269577"/>
            <a:ext cx="648182" cy="1360569"/>
          </a:xfrm>
          <a:prstGeom prst="rect">
            <a:avLst/>
          </a:prstGeom>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36252" y="3269577"/>
            <a:ext cx="682907" cy="1360569"/>
          </a:xfrm>
          <a:prstGeom prst="rect">
            <a:avLst/>
          </a:prstGeom>
        </p:spPr>
      </p:pic>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21027" y="3269577"/>
            <a:ext cx="949742" cy="1360569"/>
          </a:xfrm>
          <a:prstGeom prst="rect">
            <a:avLst/>
          </a:prstGeom>
        </p:spPr>
      </p:pic>
      <p:sp>
        <p:nvSpPr>
          <p:cNvPr id="10" name="Rectangle 9"/>
          <p:cNvSpPr/>
          <p:nvPr/>
        </p:nvSpPr>
        <p:spPr>
          <a:xfrm>
            <a:off x="1524000" y="386279"/>
            <a:ext cx="368140" cy="4161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15290" y="290373"/>
            <a:ext cx="4506362" cy="584775"/>
          </a:xfrm>
          <a:prstGeom prst="rect">
            <a:avLst/>
          </a:prstGeom>
          <a:noFill/>
        </p:spPr>
        <p:txBody>
          <a:bodyPr wrap="none" rtlCol="0">
            <a:spAutoFit/>
          </a:bodyPr>
          <a:lstStyle/>
          <a:p>
            <a:r>
              <a:rPr lang="en-US" sz="3200" b="1" dirty="0">
                <a:solidFill>
                  <a:schemeClr val="bg1"/>
                </a:solidFill>
                <a:latin typeface="Century Gothic" panose="020B0502020202020204" pitchFamily="34" charset="0"/>
                <a:cs typeface="Segoe UI" panose="020B0502040204020203" pitchFamily="34" charset="0"/>
              </a:rPr>
              <a:t>THE BIGSCREEN STORY</a:t>
            </a:r>
          </a:p>
        </p:txBody>
      </p:sp>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95113" y="1998156"/>
            <a:ext cx="1001573" cy="1264243"/>
          </a:xfrm>
          <a:prstGeom prst="rect">
            <a:avLst/>
          </a:prstGeom>
        </p:spPr>
      </p:pic>
      <p:sp>
        <p:nvSpPr>
          <p:cNvPr id="16" name="TextBox 15"/>
          <p:cNvSpPr txBox="1"/>
          <p:nvPr/>
        </p:nvSpPr>
        <p:spPr>
          <a:xfrm>
            <a:off x="4010218" y="3331885"/>
            <a:ext cx="4414991"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cs typeface="Segoe UI" panose="020B0502040204020203" pitchFamily="34" charset="0"/>
              </a:rPr>
              <a:t>INNOVATION COMES TO LIFE</a:t>
            </a:r>
          </a:p>
        </p:txBody>
      </p:sp>
      <p:sp>
        <p:nvSpPr>
          <p:cNvPr id="20" name="TextBox 19"/>
          <p:cNvSpPr txBox="1"/>
          <p:nvPr/>
        </p:nvSpPr>
        <p:spPr>
          <a:xfrm>
            <a:off x="2823004" y="1694195"/>
            <a:ext cx="3655168" cy="523220"/>
          </a:xfrm>
          <a:prstGeom prst="rect">
            <a:avLst/>
          </a:prstGeom>
          <a:noFill/>
        </p:spPr>
        <p:txBody>
          <a:bodyPr wrap="none" rtlCol="0">
            <a:spAutoFit/>
          </a:bodyPr>
          <a:lstStyle/>
          <a:p>
            <a:r>
              <a:rPr lang="en-US" sz="2800" b="1" dirty="0">
                <a:solidFill>
                  <a:schemeClr val="bg1"/>
                </a:solidFill>
                <a:latin typeface="Century Gothic" panose="020B0502020202020204" pitchFamily="34" charset="0"/>
                <a:cs typeface="Segoe UI" panose="020B0502040204020203" pitchFamily="34" charset="0"/>
              </a:rPr>
              <a:t>WILSON COCHRANE</a:t>
            </a:r>
          </a:p>
        </p:txBody>
      </p:sp>
      <p:sp>
        <p:nvSpPr>
          <p:cNvPr id="21" name="TextBox 20"/>
          <p:cNvSpPr txBox="1"/>
          <p:nvPr/>
        </p:nvSpPr>
        <p:spPr>
          <a:xfrm>
            <a:off x="7090707" y="1370728"/>
            <a:ext cx="889987"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cs typeface="Segoe UI" panose="020B0502040204020203" pitchFamily="34" charset="0"/>
              </a:rPr>
              <a:t>WITH</a:t>
            </a:r>
          </a:p>
        </p:txBody>
      </p:sp>
      <p:grpSp>
        <p:nvGrpSpPr>
          <p:cNvPr id="23" name="Group 22"/>
          <p:cNvGrpSpPr/>
          <p:nvPr/>
        </p:nvGrpSpPr>
        <p:grpSpPr>
          <a:xfrm>
            <a:off x="13274114" y="944467"/>
            <a:ext cx="1689994" cy="1775851"/>
            <a:chOff x="4514127" y="1201732"/>
            <a:chExt cx="4294207" cy="4629379"/>
          </a:xfrm>
        </p:grpSpPr>
        <p:sp>
          <p:nvSpPr>
            <p:cNvPr id="22" name="Oval 21"/>
            <p:cNvSpPr/>
            <p:nvPr/>
          </p:nvSpPr>
          <p:spPr>
            <a:xfrm>
              <a:off x="4571200" y="1599397"/>
              <a:ext cx="4189814" cy="4231714"/>
            </a:xfrm>
            <a:prstGeom prst="ellipse">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514127" y="1201732"/>
              <a:ext cx="4294207" cy="4629379"/>
            </a:xfrm>
            <a:prstGeom prst="ellipse">
              <a:avLst/>
            </a:prstGeom>
            <a:blipFill dpi="0" rotWithShape="1">
              <a:blip r:embed="rId11" cstate="screen">
                <a:extLst>
                  <a:ext uri="{28A0092B-C50C-407E-A947-70E740481C1C}">
                    <a14:useLocalDpi xmlns:a14="http://schemas.microsoft.com/office/drawing/2010/main"/>
                  </a:ext>
                </a:extLst>
              </a:blip>
              <a:srcRect/>
              <a:stretch>
                <a:fillRect l="7500" r="1018"/>
              </a:stretch>
            </a:blip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519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40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6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80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12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1200"/>
                            </p:stCondLst>
                            <p:childTnLst>
                              <p:par>
                                <p:cTn id="20" presetID="53" presetClass="entr" presetSubtype="16" fill="hold" nodeType="afterEffect">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250" fill="hold"/>
                                        <p:tgtEl>
                                          <p:spTgt spid="14"/>
                                        </p:tgtEl>
                                        <p:attrNameLst>
                                          <p:attrName>ppt_w</p:attrName>
                                        </p:attrNameLst>
                                      </p:cBhvr>
                                      <p:tavLst>
                                        <p:tav tm="0">
                                          <p:val>
                                            <p:fltVal val="0"/>
                                          </p:val>
                                        </p:tav>
                                        <p:tav tm="100000">
                                          <p:val>
                                            <p:strVal val="#ppt_w"/>
                                          </p:val>
                                        </p:tav>
                                      </p:tavLst>
                                    </p:anim>
                                    <p:anim calcmode="lin" valueType="num">
                                      <p:cBhvr>
                                        <p:cTn id="23" dur="250" fill="hold"/>
                                        <p:tgtEl>
                                          <p:spTgt spid="14"/>
                                        </p:tgtEl>
                                        <p:attrNameLst>
                                          <p:attrName>ppt_h</p:attrName>
                                        </p:attrNameLst>
                                      </p:cBhvr>
                                      <p:tavLst>
                                        <p:tav tm="0">
                                          <p:val>
                                            <p:fltVal val="0"/>
                                          </p:val>
                                        </p:tav>
                                        <p:tav tm="100000">
                                          <p:val>
                                            <p:strVal val="#ppt_h"/>
                                          </p:val>
                                        </p:tav>
                                      </p:tavLst>
                                    </p:anim>
                                    <p:animEffect transition="in" filter="fade">
                                      <p:cBhvr>
                                        <p:cTn id="24" dur="250"/>
                                        <p:tgtEl>
                                          <p:spTgt spid="14"/>
                                        </p:tgtEl>
                                      </p:cBhvr>
                                    </p:animEffect>
                                  </p:childTnLst>
                                </p:cTn>
                              </p:par>
                              <p:par>
                                <p:cTn id="25" presetID="26" presetClass="emph" presetSubtype="0" fill="hold" nodeType="withEffect">
                                  <p:stCondLst>
                                    <p:cond delay="20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childTnLst>
                          </p:cTn>
                        </p:par>
                        <p:par>
                          <p:cTn id="28" fill="hold">
                            <p:stCondLst>
                              <p:cond delay="1900"/>
                            </p:stCondLst>
                            <p:childTnLst>
                              <p:par>
                                <p:cTn id="29" presetID="10" presetClass="exit" presetSubtype="0" fill="hold" nodeType="afterEffect">
                                  <p:stCondLst>
                                    <p:cond delay="0"/>
                                  </p:stCondLst>
                                  <p:childTnLst>
                                    <p:animEffect transition="out" filter="fade">
                                      <p:cBhvr>
                                        <p:cTn id="30" dur="250"/>
                                        <p:tgtEl>
                                          <p:spTgt spid="3"/>
                                        </p:tgtEl>
                                      </p:cBhvr>
                                    </p:animEffect>
                                    <p:set>
                                      <p:cBhvr>
                                        <p:cTn id="31" dur="1" fill="hold">
                                          <p:stCondLst>
                                            <p:cond delay="249"/>
                                          </p:stCondLst>
                                        </p:cTn>
                                        <p:tgtEl>
                                          <p:spTgt spid="3"/>
                                        </p:tgtEl>
                                        <p:attrNameLst>
                                          <p:attrName>style.visibility</p:attrName>
                                        </p:attrNameLst>
                                      </p:cBhvr>
                                      <p:to>
                                        <p:strVal val="hidden"/>
                                      </p:to>
                                    </p:set>
                                  </p:childTnLst>
                                </p:cTn>
                              </p:par>
                              <p:par>
                                <p:cTn id="32" presetID="10" presetClass="exit" presetSubtype="0" fill="hold" nodeType="withEffect">
                                  <p:stCondLst>
                                    <p:cond delay="100"/>
                                  </p:stCondLst>
                                  <p:childTnLst>
                                    <p:animEffect transition="out" filter="fade">
                                      <p:cBhvr>
                                        <p:cTn id="33" dur="250"/>
                                        <p:tgtEl>
                                          <p:spTgt spid="4"/>
                                        </p:tgtEl>
                                      </p:cBhvr>
                                    </p:animEffect>
                                    <p:set>
                                      <p:cBhvr>
                                        <p:cTn id="34" dur="1" fill="hold">
                                          <p:stCondLst>
                                            <p:cond delay="249"/>
                                          </p:stCondLst>
                                        </p:cTn>
                                        <p:tgtEl>
                                          <p:spTgt spid="4"/>
                                        </p:tgtEl>
                                        <p:attrNameLst>
                                          <p:attrName>style.visibility</p:attrName>
                                        </p:attrNameLst>
                                      </p:cBhvr>
                                      <p:to>
                                        <p:strVal val="hidden"/>
                                      </p:to>
                                    </p:set>
                                  </p:childTnLst>
                                </p:cTn>
                              </p:par>
                              <p:par>
                                <p:cTn id="35" presetID="10" presetClass="exit" presetSubtype="0" fill="hold" nodeType="withEffect">
                                  <p:stCondLst>
                                    <p:cond delay="20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par>
                                <p:cTn id="38" presetID="10" presetClass="exit" presetSubtype="0" fill="hold" nodeType="withEffect">
                                  <p:stCondLst>
                                    <p:cond delay="300"/>
                                  </p:stCondLst>
                                  <p:childTnLst>
                                    <p:animEffect transition="out" filter="fade">
                                      <p:cBhvr>
                                        <p:cTn id="39" dur="250"/>
                                        <p:tgtEl>
                                          <p:spTgt spid="6"/>
                                        </p:tgtEl>
                                      </p:cBhvr>
                                    </p:animEffect>
                                    <p:set>
                                      <p:cBhvr>
                                        <p:cTn id="40" dur="1" fill="hold">
                                          <p:stCondLst>
                                            <p:cond delay="249"/>
                                          </p:stCondLst>
                                        </p:cTn>
                                        <p:tgtEl>
                                          <p:spTgt spid="6"/>
                                        </p:tgtEl>
                                        <p:attrNameLst>
                                          <p:attrName>style.visibility</p:attrName>
                                        </p:attrNameLst>
                                      </p:cBhvr>
                                      <p:to>
                                        <p:strVal val="hidden"/>
                                      </p:to>
                                    </p:set>
                                  </p:childTnLst>
                                </p:cTn>
                              </p:par>
                              <p:par>
                                <p:cTn id="41" presetID="10" presetClass="exit" presetSubtype="0" fill="hold" nodeType="withEffect">
                                  <p:stCondLst>
                                    <p:cond delay="400"/>
                                  </p:stCondLst>
                                  <p:childTnLst>
                                    <p:animEffect transition="out" filter="fade">
                                      <p:cBhvr>
                                        <p:cTn id="42" dur="250"/>
                                        <p:tgtEl>
                                          <p:spTgt spid="7"/>
                                        </p:tgtEl>
                                      </p:cBhvr>
                                    </p:animEffect>
                                    <p:set>
                                      <p:cBhvr>
                                        <p:cTn id="43" dur="1" fill="hold">
                                          <p:stCondLst>
                                            <p:cond delay="249"/>
                                          </p:stCondLst>
                                        </p:cTn>
                                        <p:tgtEl>
                                          <p:spTgt spid="7"/>
                                        </p:tgtEl>
                                        <p:attrNameLst>
                                          <p:attrName>style.visibility</p:attrName>
                                        </p:attrNameLst>
                                      </p:cBhvr>
                                      <p:to>
                                        <p:strVal val="hidden"/>
                                      </p:to>
                                    </p:set>
                                  </p:childTnLst>
                                </p:cTn>
                              </p:par>
                              <p:par>
                                <p:cTn id="44" presetID="10" presetClass="exit" presetSubtype="0" fill="hold" nodeType="withEffect">
                                  <p:stCondLst>
                                    <p:cond delay="500"/>
                                  </p:stCondLst>
                                  <p:childTnLst>
                                    <p:animEffect transition="out" filter="fade">
                                      <p:cBhvr>
                                        <p:cTn id="45" dur="250"/>
                                        <p:tgtEl>
                                          <p:spTgt spid="8"/>
                                        </p:tgtEl>
                                      </p:cBhvr>
                                    </p:animEffect>
                                    <p:set>
                                      <p:cBhvr>
                                        <p:cTn id="46" dur="1" fill="hold">
                                          <p:stCondLst>
                                            <p:cond delay="249"/>
                                          </p:stCondLst>
                                        </p:cTn>
                                        <p:tgtEl>
                                          <p:spTgt spid="8"/>
                                        </p:tgtEl>
                                        <p:attrNameLst>
                                          <p:attrName>style.visibility</p:attrName>
                                        </p:attrNameLst>
                                      </p:cBhvr>
                                      <p:to>
                                        <p:strVal val="hidden"/>
                                      </p:to>
                                    </p:set>
                                  </p:childTnLst>
                                </p:cTn>
                              </p:par>
                              <p:par>
                                <p:cTn id="47" presetID="2" presetClass="entr" presetSubtype="4" decel="100000" fill="hold" grpId="0"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10" presetClass="exit" presetSubtype="0" fill="hold" nodeType="withEffect">
                                  <p:stCondLst>
                                    <p:cond delay="50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2900"/>
                            </p:stCondLst>
                            <p:childTnLst>
                              <p:par>
                                <p:cTn id="55" presetID="42" presetClass="path" presetSubtype="0" decel="100000" fill="hold" grpId="1" nodeType="afterEffect">
                                  <p:stCondLst>
                                    <p:cond delay="700"/>
                                  </p:stCondLst>
                                  <p:childTnLst>
                                    <p:animMotion origin="layout" path="M -4.44444E-6 -4.44444E-6 L -0.13368 -0.28564 " pathEditMode="relative" rAng="0" ptsTypes="AA">
                                      <p:cBhvr>
                                        <p:cTn id="56" dur="500" fill="hold"/>
                                        <p:tgtEl>
                                          <p:spTgt spid="16"/>
                                        </p:tgtEl>
                                        <p:attrNameLst>
                                          <p:attrName>ppt_x</p:attrName>
                                          <p:attrName>ppt_y</p:attrName>
                                        </p:attrNameLst>
                                      </p:cBhvr>
                                      <p:rCtr x="-6684" y="-14282"/>
                                    </p:animMotion>
                                  </p:childTnLst>
                                </p:cTn>
                              </p:par>
                              <p:par>
                                <p:cTn id="57" presetID="42" presetClass="path" presetSubtype="0" accel="50000" decel="50000" fill="hold" nodeType="withEffect">
                                  <p:stCondLst>
                                    <p:cond delay="700"/>
                                  </p:stCondLst>
                                  <p:childTnLst>
                                    <p:animMotion origin="layout" path="M 3.61111E-6 -4.81481E-6 L -0.40868 -0.12592 " pathEditMode="relative" rAng="0" ptsTypes="AA">
                                      <p:cBhvr>
                                        <p:cTn id="58" dur="500" fill="hold"/>
                                        <p:tgtEl>
                                          <p:spTgt spid="14"/>
                                        </p:tgtEl>
                                        <p:attrNameLst>
                                          <p:attrName>ppt_x</p:attrName>
                                          <p:attrName>ppt_y</p:attrName>
                                        </p:attrNameLst>
                                      </p:cBhvr>
                                      <p:rCtr x="-20434" y="-6296"/>
                                    </p:animMotion>
                                  </p:childTnLst>
                                </p:cTn>
                              </p:par>
                              <p:par>
                                <p:cTn id="59" presetID="6" presetClass="emph" presetSubtype="0" accel="52000" decel="48000" fill="hold" nodeType="withEffect">
                                  <p:stCondLst>
                                    <p:cond delay="700"/>
                                  </p:stCondLst>
                                  <p:childTnLst>
                                    <p:animScale>
                                      <p:cBhvr>
                                        <p:cTn id="60" dur="500" fill="hold"/>
                                        <p:tgtEl>
                                          <p:spTgt spid="14"/>
                                        </p:tgtEl>
                                      </p:cBhvr>
                                      <p:by x="80000" y="80000"/>
                                    </p:animScale>
                                  </p:childTnLst>
                                </p:cTn>
                              </p:par>
                              <p:par>
                                <p:cTn id="61" presetID="2" presetClass="entr" presetSubtype="2" decel="100000" fill="hold" grpId="0" nodeType="withEffect">
                                  <p:stCondLst>
                                    <p:cond delay="70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1+#ppt_w/2"/>
                                          </p:val>
                                        </p:tav>
                                        <p:tav tm="100000">
                                          <p:val>
                                            <p:strVal val="#ppt_x"/>
                                          </p:val>
                                        </p:tav>
                                      </p:tavLst>
                                    </p:anim>
                                    <p:anim calcmode="lin" valueType="num">
                                      <p:cBhvr additive="base">
                                        <p:cTn id="64" dur="500" fill="hold"/>
                                        <p:tgtEl>
                                          <p:spTgt spid="20"/>
                                        </p:tgtEl>
                                        <p:attrNameLst>
                                          <p:attrName>ppt_y</p:attrName>
                                        </p:attrNameLst>
                                      </p:cBhvr>
                                      <p:tavLst>
                                        <p:tav tm="0">
                                          <p:val>
                                            <p:strVal val="#ppt_y"/>
                                          </p:val>
                                        </p:tav>
                                        <p:tav tm="100000">
                                          <p:val>
                                            <p:strVal val="#ppt_y"/>
                                          </p:val>
                                        </p:tav>
                                      </p:tavLst>
                                    </p:anim>
                                  </p:childTnLst>
                                </p:cTn>
                              </p:par>
                              <p:par>
                                <p:cTn id="65" presetID="2" presetClass="entr" presetSubtype="4" decel="100000" fill="hold" grpId="0" nodeType="withEffect">
                                  <p:stCondLst>
                                    <p:cond delay="70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10" presetClass="entr" presetSubtype="0" fill="hold" nodeType="withEffect">
                                  <p:stCondLst>
                                    <p:cond delay="70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42" presetClass="path" presetSubtype="0" accel="48000" decel="49000" fill="hold" nodeType="withEffect">
                                  <p:stCondLst>
                                    <p:cond delay="700"/>
                                  </p:stCondLst>
                                  <p:childTnLst>
                                    <p:animMotion origin="layout" path="M 2.08333E-6 4.81481E-6 L 2.08333E-6 0.25 " pathEditMode="relative" rAng="0" ptsTypes="AA">
                                      <p:cBhvr>
                                        <p:cTn id="73" dur="2000" fill="hold"/>
                                        <p:tgtEl>
                                          <p:spTgt spid="2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 y="1"/>
            <a:ext cx="12191998" cy="6858000"/>
          </a:xfrm>
          <a:prstGeom prst="rect">
            <a:avLst/>
          </a:prstGeom>
          <a:gradFill flip="none" rotWithShape="1">
            <a:gsLst>
              <a:gs pos="7000">
                <a:schemeClr val="bg1">
                  <a:lumMod val="84000"/>
                </a:schemeClr>
              </a:gs>
              <a:gs pos="4500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523998" y="-2017736"/>
            <a:ext cx="9167152" cy="11458940"/>
          </a:xfrm>
          <a:prstGeom prst="rect">
            <a:avLst/>
          </a:prstGeom>
        </p:spPr>
      </p:pic>
      <p:sp>
        <p:nvSpPr>
          <p:cNvPr id="2" name="Rectangle 1"/>
          <p:cNvSpPr/>
          <p:nvPr/>
        </p:nvSpPr>
        <p:spPr>
          <a:xfrm>
            <a:off x="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 y="386279"/>
            <a:ext cx="12192000" cy="4161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0" y="386279"/>
            <a:ext cx="368140" cy="4161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15290" y="290373"/>
            <a:ext cx="4506362" cy="584775"/>
          </a:xfrm>
          <a:prstGeom prst="rect">
            <a:avLst/>
          </a:prstGeom>
          <a:noFill/>
        </p:spPr>
        <p:txBody>
          <a:bodyPr wrap="none" rtlCol="0">
            <a:spAutoFit/>
          </a:bodyPr>
          <a:lstStyle/>
          <a:p>
            <a:r>
              <a:rPr lang="en-US" sz="3200" b="1" dirty="0">
                <a:solidFill>
                  <a:schemeClr val="bg1"/>
                </a:solidFill>
                <a:latin typeface="Century Gothic" panose="020B0502020202020204" pitchFamily="34" charset="0"/>
                <a:cs typeface="Segoe UI" panose="020B0502040204020203" pitchFamily="34" charset="0"/>
              </a:rPr>
              <a:t>THE BIGSCREEN STORY</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2961" y="1266114"/>
            <a:ext cx="795448" cy="1004060"/>
          </a:xfrm>
          <a:prstGeom prst="rect">
            <a:avLst/>
          </a:prstGeom>
        </p:spPr>
      </p:pic>
      <p:sp>
        <p:nvSpPr>
          <p:cNvPr id="16" name="TextBox 15"/>
          <p:cNvSpPr txBox="1"/>
          <p:nvPr/>
        </p:nvSpPr>
        <p:spPr>
          <a:xfrm>
            <a:off x="2789985" y="1379141"/>
            <a:ext cx="4414991"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cs typeface="Segoe UI" panose="020B0502040204020203" pitchFamily="34" charset="0"/>
              </a:rPr>
              <a:t>INNOVATION COMES TO LIFE</a:t>
            </a:r>
          </a:p>
        </p:txBody>
      </p:sp>
      <p:sp>
        <p:nvSpPr>
          <p:cNvPr id="20" name="TextBox 19"/>
          <p:cNvSpPr txBox="1"/>
          <p:nvPr/>
        </p:nvSpPr>
        <p:spPr>
          <a:xfrm>
            <a:off x="2823004" y="1694195"/>
            <a:ext cx="3655168" cy="523220"/>
          </a:xfrm>
          <a:prstGeom prst="rect">
            <a:avLst/>
          </a:prstGeom>
          <a:noFill/>
        </p:spPr>
        <p:txBody>
          <a:bodyPr wrap="none" rtlCol="0">
            <a:spAutoFit/>
          </a:bodyPr>
          <a:lstStyle/>
          <a:p>
            <a:r>
              <a:rPr lang="en-US" sz="2800" b="1" dirty="0">
                <a:solidFill>
                  <a:schemeClr val="bg1"/>
                </a:solidFill>
                <a:latin typeface="Century Gothic" panose="020B0502020202020204" pitchFamily="34" charset="0"/>
                <a:cs typeface="Segoe UI" panose="020B0502040204020203" pitchFamily="34" charset="0"/>
              </a:rPr>
              <a:t>WILSON COCHRANE</a:t>
            </a:r>
          </a:p>
        </p:txBody>
      </p:sp>
      <p:sp>
        <p:nvSpPr>
          <p:cNvPr id="21" name="TextBox 20"/>
          <p:cNvSpPr txBox="1"/>
          <p:nvPr/>
        </p:nvSpPr>
        <p:spPr>
          <a:xfrm>
            <a:off x="7090707" y="1375808"/>
            <a:ext cx="889987"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cs typeface="Segoe UI" panose="020B0502040204020203" pitchFamily="34" charset="0"/>
              </a:rPr>
              <a:t>WITH</a:t>
            </a:r>
          </a:p>
        </p:txBody>
      </p:sp>
      <p:sp>
        <p:nvSpPr>
          <p:cNvPr id="26" name="TextBox 25"/>
          <p:cNvSpPr txBox="1"/>
          <p:nvPr/>
        </p:nvSpPr>
        <p:spPr>
          <a:xfrm>
            <a:off x="4560892" y="4914175"/>
            <a:ext cx="1322798" cy="1323439"/>
          </a:xfrm>
          <a:prstGeom prst="rect">
            <a:avLst/>
          </a:prstGeom>
          <a:noFill/>
        </p:spPr>
        <p:txBody>
          <a:bodyPr wrap="none" rtlCol="0">
            <a:spAutoFit/>
          </a:bodyPr>
          <a:lstStyle/>
          <a:p>
            <a:r>
              <a:rPr lang="en-US" sz="8000" dirty="0">
                <a:solidFill>
                  <a:schemeClr val="bg1"/>
                </a:solidFill>
                <a:latin typeface="Century Gothic" panose="020B0502020202020204" pitchFamily="34" charset="0"/>
                <a:cs typeface="Segoe UI" panose="020B0502040204020203" pitchFamily="34" charset="0"/>
              </a:rPr>
              <a:t>30</a:t>
            </a:r>
          </a:p>
        </p:txBody>
      </p:sp>
      <p:sp>
        <p:nvSpPr>
          <p:cNvPr id="27" name="TextBox 26"/>
          <p:cNvSpPr txBox="1"/>
          <p:nvPr/>
        </p:nvSpPr>
        <p:spPr>
          <a:xfrm>
            <a:off x="5762049" y="5139611"/>
            <a:ext cx="1840568" cy="523220"/>
          </a:xfrm>
          <a:prstGeom prst="rect">
            <a:avLst/>
          </a:prstGeom>
          <a:noFill/>
        </p:spPr>
        <p:txBody>
          <a:bodyPr wrap="none" rtlCol="0">
            <a:spAutoFit/>
          </a:bodyPr>
          <a:lstStyle/>
          <a:p>
            <a:r>
              <a:rPr lang="en-US" sz="2800" dirty="0">
                <a:solidFill>
                  <a:schemeClr val="bg1"/>
                </a:solidFill>
                <a:latin typeface="Century Gothic" panose="020B0502020202020204" pitchFamily="34" charset="0"/>
                <a:cs typeface="Segoe UI" panose="020B0502040204020203" pitchFamily="34" charset="0"/>
              </a:rPr>
              <a:t>YEARS OF</a:t>
            </a:r>
          </a:p>
        </p:txBody>
      </p:sp>
      <p:sp>
        <p:nvSpPr>
          <p:cNvPr id="29" name="TextBox 28"/>
          <p:cNvSpPr txBox="1"/>
          <p:nvPr/>
        </p:nvSpPr>
        <p:spPr>
          <a:xfrm>
            <a:off x="5762049" y="5517244"/>
            <a:ext cx="3956532" cy="523220"/>
          </a:xfrm>
          <a:prstGeom prst="rect">
            <a:avLst/>
          </a:prstGeom>
          <a:noFill/>
        </p:spPr>
        <p:txBody>
          <a:bodyPr wrap="none" rtlCol="0">
            <a:spAutoFit/>
          </a:bodyPr>
          <a:lstStyle/>
          <a:p>
            <a:r>
              <a:rPr lang="en-US" sz="2800" b="1" dirty="0">
                <a:solidFill>
                  <a:schemeClr val="bg1"/>
                </a:solidFill>
                <a:latin typeface="Century Gothic" panose="020B0502020202020204" pitchFamily="34" charset="0"/>
                <a:cs typeface="Segoe UI" panose="020B0502040204020203" pitchFamily="34" charset="0"/>
              </a:rPr>
              <a:t>INDUSTRY EXPERIENCE</a:t>
            </a:r>
          </a:p>
        </p:txBody>
      </p:sp>
      <p:pic>
        <p:nvPicPr>
          <p:cNvPr id="30" name="Picture 2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00607" y="2859777"/>
            <a:ext cx="1517657" cy="2199336"/>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9607" y="5049515"/>
            <a:ext cx="1036580" cy="845037"/>
          </a:xfrm>
          <a:prstGeom prst="rect">
            <a:avLst/>
          </a:prstGeom>
        </p:spPr>
      </p:pic>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2683" y="3214360"/>
            <a:ext cx="772215" cy="698377"/>
          </a:xfrm>
          <a:prstGeom prst="rect">
            <a:avLst/>
          </a:prstGeom>
        </p:spPr>
      </p:pic>
      <p:pic>
        <p:nvPicPr>
          <p:cNvPr id="33" name="Pictur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1497" y="4184408"/>
            <a:ext cx="698377" cy="698377"/>
          </a:xfrm>
          <a:prstGeom prst="rect">
            <a:avLst/>
          </a:prstGeom>
        </p:spPr>
      </p:pic>
      <p:pic>
        <p:nvPicPr>
          <p:cNvPr id="34" name="Pictur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51751" y="4124996"/>
            <a:ext cx="676553" cy="698377"/>
          </a:xfrm>
          <a:prstGeom prst="rect">
            <a:avLst/>
          </a:prstGeom>
        </p:spPr>
      </p:pic>
      <p:pic>
        <p:nvPicPr>
          <p:cNvPr id="35" name="Picture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38180" y="3230719"/>
            <a:ext cx="676553" cy="690030"/>
          </a:xfrm>
          <a:prstGeom prst="rect">
            <a:avLst/>
          </a:prstGeom>
        </p:spPr>
      </p:pic>
      <p:cxnSp>
        <p:nvCxnSpPr>
          <p:cNvPr id="18" name="Straight Connector 17"/>
          <p:cNvCxnSpPr/>
          <p:nvPr/>
        </p:nvCxnSpPr>
        <p:spPr>
          <a:xfrm>
            <a:off x="2638973" y="4689321"/>
            <a:ext cx="493959" cy="36979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006188" y="4669142"/>
            <a:ext cx="729685" cy="42728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855079" y="3839233"/>
            <a:ext cx="554122" cy="32448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7371930" y="3479466"/>
            <a:ext cx="772055" cy="55694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4" idx="0"/>
          </p:cNvCxnSpPr>
          <p:nvPr/>
        </p:nvCxnSpPr>
        <p:spPr>
          <a:xfrm flipV="1">
            <a:off x="8390028" y="3519715"/>
            <a:ext cx="1017101" cy="60528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39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500"/>
                                        <p:tgtEl>
                                          <p:spTgt spid="24"/>
                                        </p:tgtEl>
                                      </p:cBhvr>
                                    </p:animEffect>
                                    <p:anim calcmode="lin" valueType="num">
                                      <p:cBhvr>
                                        <p:cTn id="7" dur="500"/>
                                        <p:tgtEl>
                                          <p:spTgt spid="24"/>
                                        </p:tgtEl>
                                        <p:attrNameLst>
                                          <p:attrName>ppt_x</p:attrName>
                                        </p:attrNameLst>
                                      </p:cBhvr>
                                      <p:tavLst>
                                        <p:tav tm="0">
                                          <p:val>
                                            <p:strVal val="ppt_x"/>
                                          </p:val>
                                        </p:tav>
                                        <p:tav tm="100000">
                                          <p:val>
                                            <p:strVal val="ppt_x"/>
                                          </p:val>
                                        </p:tav>
                                      </p:tavLst>
                                    </p:anim>
                                    <p:anim calcmode="lin" valueType="num">
                                      <p:cBhvr>
                                        <p:cTn id="8" dur="500"/>
                                        <p:tgtEl>
                                          <p:spTgt spid="24"/>
                                        </p:tgtEl>
                                        <p:attrNameLst>
                                          <p:attrName>ppt_y</p:attrName>
                                        </p:attrNameLst>
                                      </p:cBhvr>
                                      <p:tavLst>
                                        <p:tav tm="0">
                                          <p:val>
                                            <p:strVal val="ppt_y"/>
                                          </p:val>
                                        </p:tav>
                                        <p:tav tm="100000">
                                          <p:val>
                                            <p:strVal val="ppt_y-.1"/>
                                          </p:val>
                                        </p:tav>
                                      </p:tavLst>
                                    </p:anim>
                                    <p:set>
                                      <p:cBhvr>
                                        <p:cTn id="9" dur="1" fill="hold">
                                          <p:stCondLst>
                                            <p:cond delay="499"/>
                                          </p:stCondLst>
                                        </p:cTn>
                                        <p:tgtEl>
                                          <p:spTgt spid="24"/>
                                        </p:tgtEl>
                                        <p:attrNameLst>
                                          <p:attrName>style.visibility</p:attrName>
                                        </p:attrNameLst>
                                      </p:cBhvr>
                                      <p:to>
                                        <p:strVal val="hidden"/>
                                      </p:to>
                                    </p:set>
                                  </p:childTnLst>
                                </p:cTn>
                              </p:par>
                              <p:par>
                                <p:cTn id="10" presetID="2" presetClass="entr" presetSubtype="4" decel="10000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50" fill="hold"/>
                                        <p:tgtEl>
                                          <p:spTgt spid="33"/>
                                        </p:tgtEl>
                                        <p:attrNameLst>
                                          <p:attrName>ppt_w</p:attrName>
                                        </p:attrNameLst>
                                      </p:cBhvr>
                                      <p:tavLst>
                                        <p:tav tm="0">
                                          <p:val>
                                            <p:fltVal val="0"/>
                                          </p:val>
                                        </p:tav>
                                        <p:tav tm="100000">
                                          <p:val>
                                            <p:strVal val="#ppt_w"/>
                                          </p:val>
                                        </p:tav>
                                      </p:tavLst>
                                    </p:anim>
                                    <p:anim calcmode="lin" valueType="num">
                                      <p:cBhvr>
                                        <p:cTn id="18" dur="250" fill="hold"/>
                                        <p:tgtEl>
                                          <p:spTgt spid="33"/>
                                        </p:tgtEl>
                                        <p:attrNameLst>
                                          <p:attrName>ppt_h</p:attrName>
                                        </p:attrNameLst>
                                      </p:cBhvr>
                                      <p:tavLst>
                                        <p:tav tm="0">
                                          <p:val>
                                            <p:fltVal val="0"/>
                                          </p:val>
                                        </p:tav>
                                        <p:tav tm="100000">
                                          <p:val>
                                            <p:strVal val="#ppt_h"/>
                                          </p:val>
                                        </p:tav>
                                      </p:tavLst>
                                    </p:anim>
                                    <p:animEffect transition="in" filter="fade">
                                      <p:cBhvr>
                                        <p:cTn id="19" dur="250"/>
                                        <p:tgtEl>
                                          <p:spTgt spid="33"/>
                                        </p:tgtEl>
                                      </p:cBhvr>
                                    </p:animEffect>
                                  </p:childTnLst>
                                </p:cTn>
                              </p:par>
                              <p:par>
                                <p:cTn id="20" presetID="26" presetClass="emph" presetSubtype="0" fill="hold" nodeType="withEffect">
                                  <p:stCondLst>
                                    <p:cond delay="0"/>
                                  </p:stCondLst>
                                  <p:childTnLst>
                                    <p:animEffect transition="out" filter="fade">
                                      <p:cBhvr>
                                        <p:cTn id="21" dur="500" tmFilter="0, 0; .2, .5; .8, .5; 1, 0"/>
                                        <p:tgtEl>
                                          <p:spTgt spid="33"/>
                                        </p:tgtEl>
                                      </p:cBhvr>
                                    </p:animEffect>
                                    <p:animScale>
                                      <p:cBhvr>
                                        <p:cTn id="22" dur="250" autoRev="1" fill="hold"/>
                                        <p:tgtEl>
                                          <p:spTgt spid="33"/>
                                        </p:tgtEl>
                                      </p:cBhvr>
                                      <p:by x="105000" y="105000"/>
                                    </p:animScale>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par>
                                <p:cTn id="26" presetID="53" presetClass="entr" presetSubtype="16" fill="hold" nodeType="withEffect">
                                  <p:stCondLst>
                                    <p:cond delay="2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250" fill="hold"/>
                                        <p:tgtEl>
                                          <p:spTgt spid="31"/>
                                        </p:tgtEl>
                                        <p:attrNameLst>
                                          <p:attrName>ppt_w</p:attrName>
                                        </p:attrNameLst>
                                      </p:cBhvr>
                                      <p:tavLst>
                                        <p:tav tm="0">
                                          <p:val>
                                            <p:fltVal val="0"/>
                                          </p:val>
                                        </p:tav>
                                        <p:tav tm="100000">
                                          <p:val>
                                            <p:strVal val="#ppt_w"/>
                                          </p:val>
                                        </p:tav>
                                      </p:tavLst>
                                    </p:anim>
                                    <p:anim calcmode="lin" valueType="num">
                                      <p:cBhvr>
                                        <p:cTn id="29" dur="250" fill="hold"/>
                                        <p:tgtEl>
                                          <p:spTgt spid="31"/>
                                        </p:tgtEl>
                                        <p:attrNameLst>
                                          <p:attrName>ppt_h</p:attrName>
                                        </p:attrNameLst>
                                      </p:cBhvr>
                                      <p:tavLst>
                                        <p:tav tm="0">
                                          <p:val>
                                            <p:fltVal val="0"/>
                                          </p:val>
                                        </p:tav>
                                        <p:tav tm="100000">
                                          <p:val>
                                            <p:strVal val="#ppt_h"/>
                                          </p:val>
                                        </p:tav>
                                      </p:tavLst>
                                    </p:anim>
                                    <p:animEffect transition="in" filter="fade">
                                      <p:cBhvr>
                                        <p:cTn id="30" dur="250"/>
                                        <p:tgtEl>
                                          <p:spTgt spid="31"/>
                                        </p:tgtEl>
                                      </p:cBhvr>
                                    </p:animEffect>
                                  </p:childTnLst>
                                </p:cTn>
                              </p:par>
                              <p:par>
                                <p:cTn id="31" presetID="26" presetClass="emph" presetSubtype="0" fill="hold" nodeType="withEffect">
                                  <p:stCondLst>
                                    <p:cond delay="100"/>
                                  </p:stCondLst>
                                  <p:childTnLst>
                                    <p:animEffect transition="out" filter="fade">
                                      <p:cBhvr>
                                        <p:cTn id="32" dur="500" tmFilter="0, 0; .2, .5; .8, .5; 1, 0"/>
                                        <p:tgtEl>
                                          <p:spTgt spid="31"/>
                                        </p:tgtEl>
                                      </p:cBhvr>
                                    </p:animEffect>
                                    <p:animScale>
                                      <p:cBhvr>
                                        <p:cTn id="33" dur="250" autoRev="1" fill="hold"/>
                                        <p:tgtEl>
                                          <p:spTgt spid="31"/>
                                        </p:tgtEl>
                                      </p:cBhvr>
                                      <p:by x="105000" y="105000"/>
                                    </p:animScale>
                                  </p:childTnLst>
                                </p:cTn>
                              </p:par>
                              <p:par>
                                <p:cTn id="34" presetID="22" presetClass="entr" presetSubtype="8" fill="hold"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par>
                                <p:cTn id="37" presetID="53" presetClass="entr" presetSubtype="16" fill="hold" nodeType="withEffect">
                                  <p:stCondLst>
                                    <p:cond delay="400"/>
                                  </p:stCondLst>
                                  <p:childTnLst>
                                    <p:set>
                                      <p:cBhvr>
                                        <p:cTn id="38" dur="1" fill="hold">
                                          <p:stCondLst>
                                            <p:cond delay="0"/>
                                          </p:stCondLst>
                                        </p:cTn>
                                        <p:tgtEl>
                                          <p:spTgt spid="32"/>
                                        </p:tgtEl>
                                        <p:attrNameLst>
                                          <p:attrName>style.visibility</p:attrName>
                                        </p:attrNameLst>
                                      </p:cBhvr>
                                      <p:to>
                                        <p:strVal val="visible"/>
                                      </p:to>
                                    </p:set>
                                    <p:anim calcmode="lin" valueType="num">
                                      <p:cBhvr>
                                        <p:cTn id="39" dur="250" fill="hold"/>
                                        <p:tgtEl>
                                          <p:spTgt spid="32"/>
                                        </p:tgtEl>
                                        <p:attrNameLst>
                                          <p:attrName>ppt_w</p:attrName>
                                        </p:attrNameLst>
                                      </p:cBhvr>
                                      <p:tavLst>
                                        <p:tav tm="0">
                                          <p:val>
                                            <p:fltVal val="0"/>
                                          </p:val>
                                        </p:tav>
                                        <p:tav tm="100000">
                                          <p:val>
                                            <p:strVal val="#ppt_w"/>
                                          </p:val>
                                        </p:tav>
                                      </p:tavLst>
                                    </p:anim>
                                    <p:anim calcmode="lin" valueType="num">
                                      <p:cBhvr>
                                        <p:cTn id="40" dur="250" fill="hold"/>
                                        <p:tgtEl>
                                          <p:spTgt spid="32"/>
                                        </p:tgtEl>
                                        <p:attrNameLst>
                                          <p:attrName>ppt_h</p:attrName>
                                        </p:attrNameLst>
                                      </p:cBhvr>
                                      <p:tavLst>
                                        <p:tav tm="0">
                                          <p:val>
                                            <p:fltVal val="0"/>
                                          </p:val>
                                        </p:tav>
                                        <p:tav tm="100000">
                                          <p:val>
                                            <p:strVal val="#ppt_h"/>
                                          </p:val>
                                        </p:tav>
                                      </p:tavLst>
                                    </p:anim>
                                    <p:animEffect transition="in" filter="fade">
                                      <p:cBhvr>
                                        <p:cTn id="41" dur="250"/>
                                        <p:tgtEl>
                                          <p:spTgt spid="32"/>
                                        </p:tgtEl>
                                      </p:cBhvr>
                                    </p:animEffect>
                                  </p:childTnLst>
                                </p:cTn>
                              </p:par>
                              <p:par>
                                <p:cTn id="42" presetID="26" presetClass="emph" presetSubtype="0" fill="hold" nodeType="withEffect">
                                  <p:stCondLst>
                                    <p:cond delay="300"/>
                                  </p:stCondLst>
                                  <p:childTnLst>
                                    <p:animEffect transition="out" filter="fade">
                                      <p:cBhvr>
                                        <p:cTn id="43" dur="500" tmFilter="0, 0; .2, .5; .8, .5; 1, 0"/>
                                        <p:tgtEl>
                                          <p:spTgt spid="32"/>
                                        </p:tgtEl>
                                      </p:cBhvr>
                                    </p:animEffect>
                                    <p:animScale>
                                      <p:cBhvr>
                                        <p:cTn id="44" dur="250" autoRev="1" fill="hold"/>
                                        <p:tgtEl>
                                          <p:spTgt spid="32"/>
                                        </p:tgtEl>
                                      </p:cBhvr>
                                      <p:by x="105000" y="105000"/>
                                    </p:animScale>
                                  </p:childTnLst>
                                </p:cTn>
                              </p:par>
                              <p:par>
                                <p:cTn id="45" presetID="22" presetClass="entr" presetSubtype="8" fill="hold" nodeType="withEffect">
                                  <p:stCondLst>
                                    <p:cond delay="30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par>
                                <p:cTn id="48" presetID="53" presetClass="entr" presetSubtype="16" fill="hold" nodeType="withEffect">
                                  <p:stCondLst>
                                    <p:cond delay="600"/>
                                  </p:stCondLst>
                                  <p:childTnLst>
                                    <p:set>
                                      <p:cBhvr>
                                        <p:cTn id="49" dur="1" fill="hold">
                                          <p:stCondLst>
                                            <p:cond delay="0"/>
                                          </p:stCondLst>
                                        </p:cTn>
                                        <p:tgtEl>
                                          <p:spTgt spid="34"/>
                                        </p:tgtEl>
                                        <p:attrNameLst>
                                          <p:attrName>style.visibility</p:attrName>
                                        </p:attrNameLst>
                                      </p:cBhvr>
                                      <p:to>
                                        <p:strVal val="visible"/>
                                      </p:to>
                                    </p:set>
                                    <p:anim calcmode="lin" valueType="num">
                                      <p:cBhvr>
                                        <p:cTn id="50" dur="250" fill="hold"/>
                                        <p:tgtEl>
                                          <p:spTgt spid="34"/>
                                        </p:tgtEl>
                                        <p:attrNameLst>
                                          <p:attrName>ppt_w</p:attrName>
                                        </p:attrNameLst>
                                      </p:cBhvr>
                                      <p:tavLst>
                                        <p:tav tm="0">
                                          <p:val>
                                            <p:fltVal val="0"/>
                                          </p:val>
                                        </p:tav>
                                        <p:tav tm="100000">
                                          <p:val>
                                            <p:strVal val="#ppt_w"/>
                                          </p:val>
                                        </p:tav>
                                      </p:tavLst>
                                    </p:anim>
                                    <p:anim calcmode="lin" valueType="num">
                                      <p:cBhvr>
                                        <p:cTn id="51" dur="250" fill="hold"/>
                                        <p:tgtEl>
                                          <p:spTgt spid="34"/>
                                        </p:tgtEl>
                                        <p:attrNameLst>
                                          <p:attrName>ppt_h</p:attrName>
                                        </p:attrNameLst>
                                      </p:cBhvr>
                                      <p:tavLst>
                                        <p:tav tm="0">
                                          <p:val>
                                            <p:fltVal val="0"/>
                                          </p:val>
                                        </p:tav>
                                        <p:tav tm="100000">
                                          <p:val>
                                            <p:strVal val="#ppt_h"/>
                                          </p:val>
                                        </p:tav>
                                      </p:tavLst>
                                    </p:anim>
                                    <p:animEffect transition="in" filter="fade">
                                      <p:cBhvr>
                                        <p:cTn id="52" dur="250"/>
                                        <p:tgtEl>
                                          <p:spTgt spid="34"/>
                                        </p:tgtEl>
                                      </p:cBhvr>
                                    </p:animEffect>
                                  </p:childTnLst>
                                </p:cTn>
                              </p:par>
                              <p:par>
                                <p:cTn id="53" presetID="26" presetClass="emph" presetSubtype="0" fill="hold" nodeType="withEffect">
                                  <p:stCondLst>
                                    <p:cond delay="500"/>
                                  </p:stCondLst>
                                  <p:childTnLst>
                                    <p:animEffect transition="out" filter="fade">
                                      <p:cBhvr>
                                        <p:cTn id="54" dur="500" tmFilter="0, 0; .2, .5; .8, .5; 1, 0"/>
                                        <p:tgtEl>
                                          <p:spTgt spid="34"/>
                                        </p:tgtEl>
                                      </p:cBhvr>
                                    </p:animEffect>
                                    <p:animScale>
                                      <p:cBhvr>
                                        <p:cTn id="55" dur="250" autoRev="1" fill="hold"/>
                                        <p:tgtEl>
                                          <p:spTgt spid="34"/>
                                        </p:tgtEl>
                                      </p:cBhvr>
                                      <p:by x="105000" y="105000"/>
                                    </p:animScale>
                                  </p:childTnLst>
                                </p:cTn>
                              </p:par>
                              <p:par>
                                <p:cTn id="56" presetID="22" presetClass="entr" presetSubtype="8" fill="hold" nodeType="withEffect">
                                  <p:stCondLst>
                                    <p:cond delay="50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par>
                                <p:cTn id="59" presetID="53" presetClass="entr" presetSubtype="16" fill="hold" nodeType="withEffect">
                                  <p:stCondLst>
                                    <p:cond delay="700"/>
                                  </p:stCondLst>
                                  <p:childTnLst>
                                    <p:set>
                                      <p:cBhvr>
                                        <p:cTn id="60" dur="1" fill="hold">
                                          <p:stCondLst>
                                            <p:cond delay="0"/>
                                          </p:stCondLst>
                                        </p:cTn>
                                        <p:tgtEl>
                                          <p:spTgt spid="35"/>
                                        </p:tgtEl>
                                        <p:attrNameLst>
                                          <p:attrName>style.visibility</p:attrName>
                                        </p:attrNameLst>
                                      </p:cBhvr>
                                      <p:to>
                                        <p:strVal val="visible"/>
                                      </p:to>
                                    </p:set>
                                    <p:anim calcmode="lin" valueType="num">
                                      <p:cBhvr>
                                        <p:cTn id="61" dur="250" fill="hold"/>
                                        <p:tgtEl>
                                          <p:spTgt spid="35"/>
                                        </p:tgtEl>
                                        <p:attrNameLst>
                                          <p:attrName>ppt_w</p:attrName>
                                        </p:attrNameLst>
                                      </p:cBhvr>
                                      <p:tavLst>
                                        <p:tav tm="0">
                                          <p:val>
                                            <p:fltVal val="0"/>
                                          </p:val>
                                        </p:tav>
                                        <p:tav tm="100000">
                                          <p:val>
                                            <p:strVal val="#ppt_w"/>
                                          </p:val>
                                        </p:tav>
                                      </p:tavLst>
                                    </p:anim>
                                    <p:anim calcmode="lin" valueType="num">
                                      <p:cBhvr>
                                        <p:cTn id="62" dur="250" fill="hold"/>
                                        <p:tgtEl>
                                          <p:spTgt spid="35"/>
                                        </p:tgtEl>
                                        <p:attrNameLst>
                                          <p:attrName>ppt_h</p:attrName>
                                        </p:attrNameLst>
                                      </p:cBhvr>
                                      <p:tavLst>
                                        <p:tav tm="0">
                                          <p:val>
                                            <p:fltVal val="0"/>
                                          </p:val>
                                        </p:tav>
                                        <p:tav tm="100000">
                                          <p:val>
                                            <p:strVal val="#ppt_h"/>
                                          </p:val>
                                        </p:tav>
                                      </p:tavLst>
                                    </p:anim>
                                    <p:animEffect transition="in" filter="fade">
                                      <p:cBhvr>
                                        <p:cTn id="63" dur="250"/>
                                        <p:tgtEl>
                                          <p:spTgt spid="35"/>
                                        </p:tgtEl>
                                      </p:cBhvr>
                                    </p:animEffect>
                                  </p:childTnLst>
                                </p:cTn>
                              </p:par>
                              <p:par>
                                <p:cTn id="64" presetID="26" presetClass="emph" presetSubtype="0" fill="hold" nodeType="withEffect">
                                  <p:stCondLst>
                                    <p:cond delay="600"/>
                                  </p:stCondLst>
                                  <p:childTnLst>
                                    <p:animEffect transition="out" filter="fade">
                                      <p:cBhvr>
                                        <p:cTn id="65" dur="500" tmFilter="0, 0; .2, .5; .8, .5; 1, 0"/>
                                        <p:tgtEl>
                                          <p:spTgt spid="35"/>
                                        </p:tgtEl>
                                      </p:cBhvr>
                                    </p:animEffect>
                                    <p:animScale>
                                      <p:cBhvr>
                                        <p:cTn id="66" dur="250" autoRev="1" fill="hold"/>
                                        <p:tgtEl>
                                          <p:spTgt spid="35"/>
                                        </p:tgtEl>
                                      </p:cBhvr>
                                      <p:by x="105000" y="105000"/>
                                    </p:animScale>
                                  </p:childTnLst>
                                </p:cTn>
                              </p:par>
                              <p:par>
                                <p:cTn id="67" presetID="22" presetClass="entr" presetSubtype="8" fill="hold" nodeType="withEffect">
                                  <p:stCondLst>
                                    <p:cond delay="60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500"/>
                                        <p:tgtEl>
                                          <p:spTgt spid="47"/>
                                        </p:tgtEl>
                                      </p:cBhvr>
                                    </p:animEffect>
                                  </p:childTnLst>
                                </p:cTn>
                              </p:par>
                              <p:par>
                                <p:cTn id="70" presetID="1" presetClass="entr" presetSubtype="0" fill="hold" grpId="0" nodeType="withEffect">
                                  <p:stCondLst>
                                    <p:cond delay="1000"/>
                                  </p:stCondLst>
                                  <p:iterate type="lt">
                                    <p:tmAbs val="400"/>
                                  </p:iterate>
                                  <p:childTnLst>
                                    <p:set>
                                      <p:cBhvr>
                                        <p:cTn id="71" dur="1" fill="hold">
                                          <p:stCondLst>
                                            <p:cond delay="0"/>
                                          </p:stCondLst>
                                        </p:cTn>
                                        <p:tgtEl>
                                          <p:spTgt spid="26"/>
                                        </p:tgtEl>
                                        <p:attrNameLst>
                                          <p:attrName>style.visibility</p:attrName>
                                        </p:attrNameLst>
                                      </p:cBhvr>
                                      <p:to>
                                        <p:strVal val="visible"/>
                                      </p:to>
                                    </p:set>
                                  </p:childTnLst>
                                </p:cTn>
                              </p:par>
                              <p:par>
                                <p:cTn id="72" presetID="2" presetClass="entr" presetSubtype="2" decel="100000" fill="hold" grpId="0" nodeType="withEffect">
                                  <p:stCondLst>
                                    <p:cond delay="1400"/>
                                  </p:stCondLst>
                                  <p:childTnLst>
                                    <p:set>
                                      <p:cBhvr>
                                        <p:cTn id="73" dur="1" fill="hold">
                                          <p:stCondLst>
                                            <p:cond delay="0"/>
                                          </p:stCondLst>
                                        </p:cTn>
                                        <p:tgtEl>
                                          <p:spTgt spid="27"/>
                                        </p:tgtEl>
                                        <p:attrNameLst>
                                          <p:attrName>style.visibility</p:attrName>
                                        </p:attrNameLst>
                                      </p:cBhvr>
                                      <p:to>
                                        <p:strVal val="visible"/>
                                      </p:to>
                                    </p:set>
                                    <p:anim calcmode="lin" valueType="num">
                                      <p:cBhvr additive="base">
                                        <p:cTn id="74" dur="500" fill="hold"/>
                                        <p:tgtEl>
                                          <p:spTgt spid="27"/>
                                        </p:tgtEl>
                                        <p:attrNameLst>
                                          <p:attrName>ppt_x</p:attrName>
                                        </p:attrNameLst>
                                      </p:cBhvr>
                                      <p:tavLst>
                                        <p:tav tm="0">
                                          <p:val>
                                            <p:strVal val="1+#ppt_w/2"/>
                                          </p:val>
                                        </p:tav>
                                        <p:tav tm="100000">
                                          <p:val>
                                            <p:strVal val="#ppt_x"/>
                                          </p:val>
                                        </p:tav>
                                      </p:tavLst>
                                    </p:anim>
                                    <p:anim calcmode="lin" valueType="num">
                                      <p:cBhvr additive="base">
                                        <p:cTn id="75" dur="500" fill="hold"/>
                                        <p:tgtEl>
                                          <p:spTgt spid="27"/>
                                        </p:tgtEl>
                                        <p:attrNameLst>
                                          <p:attrName>ppt_y</p:attrName>
                                        </p:attrNameLst>
                                      </p:cBhvr>
                                      <p:tavLst>
                                        <p:tav tm="0">
                                          <p:val>
                                            <p:strVal val="#ppt_y"/>
                                          </p:val>
                                        </p:tav>
                                        <p:tav tm="100000">
                                          <p:val>
                                            <p:strVal val="#ppt_y"/>
                                          </p:val>
                                        </p:tav>
                                      </p:tavLst>
                                    </p:anim>
                                  </p:childTnLst>
                                </p:cTn>
                              </p:par>
                              <p:par>
                                <p:cTn id="76" presetID="2" presetClass="entr" presetSubtype="2" decel="100000" fill="hold" grpId="0" nodeType="withEffect">
                                  <p:stCondLst>
                                    <p:cond delay="150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fill="hold"/>
                                        <p:tgtEl>
                                          <p:spTgt spid="29"/>
                                        </p:tgtEl>
                                        <p:attrNameLst>
                                          <p:attrName>ppt_x</p:attrName>
                                        </p:attrNameLst>
                                      </p:cBhvr>
                                      <p:tavLst>
                                        <p:tav tm="0">
                                          <p:val>
                                            <p:strVal val="1+#ppt_w/2"/>
                                          </p:val>
                                        </p:tav>
                                        <p:tav tm="100000">
                                          <p:val>
                                            <p:strVal val="#ppt_x"/>
                                          </p:val>
                                        </p:tav>
                                      </p:tavLst>
                                    </p:anim>
                                    <p:anim calcmode="lin" valueType="num">
                                      <p:cBhvr additive="base">
                                        <p:cTn id="79"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 y="1"/>
            <a:ext cx="12191998" cy="6858000"/>
          </a:xfrm>
          <a:prstGeom prst="rect">
            <a:avLst/>
          </a:prstGeom>
          <a:gradFill flip="none" rotWithShape="1">
            <a:gsLst>
              <a:gs pos="7000">
                <a:schemeClr val="bg1">
                  <a:lumMod val="84000"/>
                </a:schemeClr>
              </a:gs>
              <a:gs pos="4500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88708"/>
            <a:ext cx="12192000" cy="8127999"/>
          </a:xfrm>
          <a:prstGeom prst="rect">
            <a:avLst/>
          </a:prstGeom>
        </p:spPr>
      </p:pic>
      <p:sp>
        <p:nvSpPr>
          <p:cNvPr id="2" name="Rectangle 1"/>
          <p:cNvSpPr/>
          <p:nvPr/>
        </p:nvSpPr>
        <p:spPr>
          <a:xfrm>
            <a:off x="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 y="386279"/>
            <a:ext cx="12191998" cy="4161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0" y="386279"/>
            <a:ext cx="368140" cy="4161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15290" y="290373"/>
            <a:ext cx="4506362" cy="584775"/>
          </a:xfrm>
          <a:prstGeom prst="rect">
            <a:avLst/>
          </a:prstGeom>
          <a:noFill/>
        </p:spPr>
        <p:txBody>
          <a:bodyPr wrap="none" rtlCol="0">
            <a:spAutoFit/>
          </a:bodyPr>
          <a:lstStyle/>
          <a:p>
            <a:r>
              <a:rPr lang="en-US" sz="3200" b="1" dirty="0">
                <a:solidFill>
                  <a:schemeClr val="bg1"/>
                </a:solidFill>
                <a:latin typeface="Century Gothic" panose="020B0502020202020204" pitchFamily="34" charset="0"/>
                <a:cs typeface="Segoe UI" panose="020B0502040204020203" pitchFamily="34" charset="0"/>
              </a:rPr>
              <a:t>THE BIGSCREEN STORY</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2961" y="1266114"/>
            <a:ext cx="795448" cy="1004060"/>
          </a:xfrm>
          <a:prstGeom prst="rect">
            <a:avLst/>
          </a:prstGeom>
        </p:spPr>
      </p:pic>
      <p:sp>
        <p:nvSpPr>
          <p:cNvPr id="16" name="TextBox 15"/>
          <p:cNvSpPr txBox="1"/>
          <p:nvPr/>
        </p:nvSpPr>
        <p:spPr>
          <a:xfrm>
            <a:off x="2789985" y="1379141"/>
            <a:ext cx="4414991"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cs typeface="Segoe UI" panose="020B0502040204020203" pitchFamily="34" charset="0"/>
              </a:rPr>
              <a:t>INNOVATION COMES TO LIFE</a:t>
            </a:r>
          </a:p>
        </p:txBody>
      </p:sp>
      <p:sp>
        <p:nvSpPr>
          <p:cNvPr id="20" name="TextBox 19"/>
          <p:cNvSpPr txBox="1"/>
          <p:nvPr/>
        </p:nvSpPr>
        <p:spPr>
          <a:xfrm>
            <a:off x="2823004" y="1694195"/>
            <a:ext cx="3655168" cy="523220"/>
          </a:xfrm>
          <a:prstGeom prst="rect">
            <a:avLst/>
          </a:prstGeom>
          <a:noFill/>
        </p:spPr>
        <p:txBody>
          <a:bodyPr wrap="none" rtlCol="0">
            <a:spAutoFit/>
          </a:bodyPr>
          <a:lstStyle/>
          <a:p>
            <a:r>
              <a:rPr lang="en-US" sz="2800" b="1" dirty="0">
                <a:solidFill>
                  <a:schemeClr val="bg1"/>
                </a:solidFill>
                <a:latin typeface="Century Gothic" panose="020B0502020202020204" pitchFamily="34" charset="0"/>
                <a:cs typeface="Segoe UI" panose="020B0502040204020203" pitchFamily="34" charset="0"/>
              </a:rPr>
              <a:t>WILSON COCHRANE</a:t>
            </a:r>
          </a:p>
        </p:txBody>
      </p:sp>
      <p:sp>
        <p:nvSpPr>
          <p:cNvPr id="21" name="TextBox 20"/>
          <p:cNvSpPr txBox="1"/>
          <p:nvPr/>
        </p:nvSpPr>
        <p:spPr>
          <a:xfrm>
            <a:off x="7090707" y="1375808"/>
            <a:ext cx="889987"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cs typeface="Segoe UI" panose="020B0502040204020203" pitchFamily="34" charset="0"/>
              </a:rPr>
              <a:t>WITH</a:t>
            </a:r>
          </a:p>
        </p:txBody>
      </p:sp>
      <p:grpSp>
        <p:nvGrpSpPr>
          <p:cNvPr id="3" name="Group 2"/>
          <p:cNvGrpSpPr/>
          <p:nvPr/>
        </p:nvGrpSpPr>
        <p:grpSpPr>
          <a:xfrm>
            <a:off x="4560893" y="4914175"/>
            <a:ext cx="5157689" cy="1323439"/>
            <a:chOff x="3036892" y="4914174"/>
            <a:chExt cx="5157689" cy="1323439"/>
          </a:xfrm>
        </p:grpSpPr>
        <p:sp>
          <p:nvSpPr>
            <p:cNvPr id="26" name="TextBox 25"/>
            <p:cNvSpPr txBox="1"/>
            <p:nvPr/>
          </p:nvSpPr>
          <p:spPr>
            <a:xfrm>
              <a:off x="3036892" y="4914174"/>
              <a:ext cx="1322798" cy="1323439"/>
            </a:xfrm>
            <a:prstGeom prst="rect">
              <a:avLst/>
            </a:prstGeom>
            <a:noFill/>
          </p:spPr>
          <p:txBody>
            <a:bodyPr wrap="none" rtlCol="0">
              <a:spAutoFit/>
            </a:bodyPr>
            <a:lstStyle/>
            <a:p>
              <a:r>
                <a:rPr lang="en-US" sz="8000" dirty="0">
                  <a:solidFill>
                    <a:schemeClr val="bg1"/>
                  </a:solidFill>
                  <a:latin typeface="Century Gothic" panose="020B0502020202020204" pitchFamily="34" charset="0"/>
                  <a:cs typeface="Segoe UI" panose="020B0502040204020203" pitchFamily="34" charset="0"/>
                </a:rPr>
                <a:t>30</a:t>
              </a:r>
            </a:p>
          </p:txBody>
        </p:sp>
        <p:sp>
          <p:nvSpPr>
            <p:cNvPr id="27" name="TextBox 26"/>
            <p:cNvSpPr txBox="1"/>
            <p:nvPr/>
          </p:nvSpPr>
          <p:spPr>
            <a:xfrm>
              <a:off x="4238049" y="5139611"/>
              <a:ext cx="1840568" cy="523220"/>
            </a:xfrm>
            <a:prstGeom prst="rect">
              <a:avLst/>
            </a:prstGeom>
            <a:noFill/>
          </p:spPr>
          <p:txBody>
            <a:bodyPr wrap="none" rtlCol="0">
              <a:spAutoFit/>
            </a:bodyPr>
            <a:lstStyle/>
            <a:p>
              <a:r>
                <a:rPr lang="en-US" sz="2800" dirty="0">
                  <a:solidFill>
                    <a:schemeClr val="bg1"/>
                  </a:solidFill>
                  <a:latin typeface="Century Gothic" panose="020B0502020202020204" pitchFamily="34" charset="0"/>
                  <a:cs typeface="Segoe UI" panose="020B0502040204020203" pitchFamily="34" charset="0"/>
                </a:rPr>
                <a:t>YEARS OF</a:t>
              </a:r>
            </a:p>
          </p:txBody>
        </p:sp>
        <p:sp>
          <p:nvSpPr>
            <p:cNvPr id="29" name="TextBox 28"/>
            <p:cNvSpPr txBox="1"/>
            <p:nvPr/>
          </p:nvSpPr>
          <p:spPr>
            <a:xfrm>
              <a:off x="4238049" y="5517244"/>
              <a:ext cx="3956532" cy="523220"/>
            </a:xfrm>
            <a:prstGeom prst="rect">
              <a:avLst/>
            </a:prstGeom>
            <a:noFill/>
          </p:spPr>
          <p:txBody>
            <a:bodyPr wrap="none" rtlCol="0">
              <a:spAutoFit/>
            </a:bodyPr>
            <a:lstStyle/>
            <a:p>
              <a:r>
                <a:rPr lang="en-US" sz="2800" b="1" dirty="0">
                  <a:solidFill>
                    <a:schemeClr val="bg1"/>
                  </a:solidFill>
                  <a:latin typeface="Century Gothic" panose="020B0502020202020204" pitchFamily="34" charset="0"/>
                  <a:cs typeface="Segoe UI" panose="020B0502040204020203" pitchFamily="34" charset="0"/>
                </a:rPr>
                <a:t>INDUSTRY EXPERIENCE</a:t>
              </a:r>
            </a:p>
          </p:txBody>
        </p:sp>
      </p:grpSp>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1497" y="4184408"/>
            <a:ext cx="698377" cy="69837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15290" y="4139106"/>
            <a:ext cx="242000" cy="625862"/>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47432" y="4139106"/>
            <a:ext cx="242000" cy="625862"/>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9574" y="4139106"/>
            <a:ext cx="242000" cy="625862"/>
          </a:xfrm>
          <a:prstGeom prst="rect">
            <a:avLst/>
          </a:prstGeom>
        </p:spPr>
      </p:pic>
      <p:pic>
        <p:nvPicPr>
          <p:cNvPr id="55" name="Picture 5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11716" y="4139106"/>
            <a:ext cx="242000" cy="625862"/>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43858" y="4139106"/>
            <a:ext cx="242000" cy="625862"/>
          </a:xfrm>
          <a:prstGeom prst="rect">
            <a:avLst/>
          </a:prstGeom>
        </p:spPr>
      </p:pic>
      <p:pic>
        <p:nvPicPr>
          <p:cNvPr id="57" name="Picture 5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76000" y="4139106"/>
            <a:ext cx="242000" cy="625862"/>
          </a:xfrm>
          <a:prstGeom prst="rect">
            <a:avLst/>
          </a:prstGeom>
        </p:spPr>
      </p:pic>
      <p:pic>
        <p:nvPicPr>
          <p:cNvPr id="58" name="Picture 5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08142" y="4139106"/>
            <a:ext cx="242000" cy="625862"/>
          </a:xfrm>
          <a:prstGeom prst="rect">
            <a:avLst/>
          </a:prstGeom>
        </p:spPr>
      </p:pic>
      <p:pic>
        <p:nvPicPr>
          <p:cNvPr id="59" name="Picture 5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0284" y="4139106"/>
            <a:ext cx="242000" cy="625862"/>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2426" y="4139106"/>
            <a:ext cx="242000" cy="625862"/>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04568" y="4139106"/>
            <a:ext cx="242000" cy="625862"/>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36710" y="4139106"/>
            <a:ext cx="242000" cy="625862"/>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68852" y="4139106"/>
            <a:ext cx="242000" cy="625862"/>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00994" y="4139106"/>
            <a:ext cx="242000" cy="625862"/>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3136" y="4139106"/>
            <a:ext cx="242000" cy="625862"/>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65278" y="4139106"/>
            <a:ext cx="242000" cy="625862"/>
          </a:xfrm>
          <a:prstGeom prst="rect">
            <a:avLst/>
          </a:prstGeom>
        </p:spPr>
      </p:pic>
      <p:pic>
        <p:nvPicPr>
          <p:cNvPr id="67" name="Picture 6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97420" y="4139106"/>
            <a:ext cx="242000" cy="625862"/>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29562" y="4139106"/>
            <a:ext cx="242000" cy="625862"/>
          </a:xfrm>
          <a:prstGeom prst="rect">
            <a:avLst/>
          </a:prstGeom>
        </p:spPr>
      </p:pic>
      <p:pic>
        <p:nvPicPr>
          <p:cNvPr id="69" name="Picture 6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61704" y="4139106"/>
            <a:ext cx="242000" cy="625862"/>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93846" y="4139106"/>
            <a:ext cx="242000" cy="625862"/>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25988" y="4139106"/>
            <a:ext cx="242000" cy="625862"/>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58130" y="4139106"/>
            <a:ext cx="242000" cy="625862"/>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90272" y="4139106"/>
            <a:ext cx="242000" cy="625862"/>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22414" y="4139106"/>
            <a:ext cx="242000" cy="625862"/>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54545" y="4139106"/>
            <a:ext cx="242000" cy="62586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31300" y="3977020"/>
            <a:ext cx="716792" cy="90576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96491" y="4133300"/>
            <a:ext cx="402122" cy="473084"/>
          </a:xfrm>
          <a:prstGeom prst="rect">
            <a:avLst/>
          </a:prstGeom>
        </p:spPr>
      </p:pic>
      <p:sp>
        <p:nvSpPr>
          <p:cNvPr id="76" name="TextBox 75"/>
          <p:cNvSpPr txBox="1"/>
          <p:nvPr/>
        </p:nvSpPr>
        <p:spPr>
          <a:xfrm>
            <a:off x="2818930" y="4078456"/>
            <a:ext cx="4078490" cy="836126"/>
          </a:xfrm>
          <a:prstGeom prst="rect">
            <a:avLst/>
          </a:prstGeom>
          <a:noFill/>
        </p:spPr>
        <p:txBody>
          <a:bodyPr wrap="square" rtlCol="0">
            <a:spAutoFit/>
          </a:bodyPr>
          <a:lstStyle/>
          <a:p>
            <a:pPr>
              <a:lnSpc>
                <a:spcPts val="2900"/>
              </a:lnSpc>
            </a:pPr>
            <a:r>
              <a:rPr lang="en-US" sz="2800" b="1" dirty="0">
                <a:solidFill>
                  <a:schemeClr val="bg1"/>
                </a:solidFill>
                <a:latin typeface="Century Gothic" panose="020B0502020202020204" pitchFamily="34" charset="0"/>
                <a:cs typeface="Segoe UI" panose="020B0502040204020203" pitchFamily="34" charset="0"/>
              </a:rPr>
              <a:t>EXECUTIVE FEASIBILITY </a:t>
            </a:r>
            <a:r>
              <a:rPr lang="en-US" sz="2800" dirty="0">
                <a:solidFill>
                  <a:schemeClr val="bg1"/>
                </a:solidFill>
                <a:latin typeface="Century Gothic" panose="020B0502020202020204" pitchFamily="34" charset="0"/>
                <a:cs typeface="Segoe UI" panose="020B0502040204020203" pitchFamily="34" charset="0"/>
              </a:rPr>
              <a:t>STUDY</a:t>
            </a:r>
          </a:p>
        </p:txBody>
      </p:sp>
    </p:spTree>
    <p:extLst>
      <p:ext uri="{BB962C8B-B14F-4D97-AF65-F5344CB8AC3E}">
        <p14:creationId xmlns:p14="http://schemas.microsoft.com/office/powerpoint/2010/main" val="1777524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3.05556E-6 -1.11111E-6 L -3.05556E-6 -0.21898 " pathEditMode="relative" rAng="0" ptsTypes="AA">
                                      <p:cBhvr>
                                        <p:cTn id="6" dur="500" fill="hold"/>
                                        <p:tgtEl>
                                          <p:spTgt spid="33"/>
                                        </p:tgtEl>
                                        <p:attrNameLst>
                                          <p:attrName>ppt_x</p:attrName>
                                          <p:attrName>ppt_y</p:attrName>
                                        </p:attrNameLst>
                                      </p:cBhvr>
                                      <p:rCtr x="0" y="-10949"/>
                                    </p:animMotion>
                                  </p:childTnLst>
                                </p:cTn>
                              </p:par>
                              <p:par>
                                <p:cTn id="7" presetID="64" presetClass="path" presetSubtype="0" accel="50000" decel="50000" fill="hold" nodeType="withEffect">
                                  <p:stCondLst>
                                    <p:cond delay="0"/>
                                  </p:stCondLst>
                                  <p:childTnLst>
                                    <p:animMotion origin="layout" path="M -2.5E-6 -2.96296E-6 L -0.23559 -0.37407 " pathEditMode="relative" rAng="0" ptsTypes="AA">
                                      <p:cBhvr>
                                        <p:cTn id="8" dur="500" fill="hold"/>
                                        <p:tgtEl>
                                          <p:spTgt spid="3"/>
                                        </p:tgtEl>
                                        <p:attrNameLst>
                                          <p:attrName>ppt_x</p:attrName>
                                          <p:attrName>ppt_y</p:attrName>
                                        </p:attrNameLst>
                                      </p:cBhvr>
                                      <p:rCtr x="-11788" y="-18704"/>
                                    </p:animMotion>
                                  </p:childTnLst>
                                </p:cTn>
                              </p:par>
                              <p:par>
                                <p:cTn id="9" presetID="6" presetClass="emph" presetSubtype="0" decel="100000" fill="hold" nodeType="withEffect">
                                  <p:stCondLst>
                                    <p:cond delay="0"/>
                                  </p:stCondLst>
                                  <p:childTnLst>
                                    <p:animScale>
                                      <p:cBhvr>
                                        <p:cTn id="10" dur="500" fill="hold"/>
                                        <p:tgtEl>
                                          <p:spTgt spid="3"/>
                                        </p:tgtEl>
                                      </p:cBhvr>
                                      <p:by x="85000" y="85000"/>
                                    </p:animScale>
                                  </p:childTnLst>
                                </p:cTn>
                              </p:par>
                            </p:childTnLst>
                          </p:cTn>
                        </p:par>
                        <p:par>
                          <p:cTn id="11" fill="hold">
                            <p:stCondLst>
                              <p:cond delay="500"/>
                            </p:stCondLst>
                            <p:childTnLst>
                              <p:par>
                                <p:cTn id="12" presetID="1" presetClass="entr" presetSubtype="0" fill="hold" nodeType="afterEffect">
                                  <p:stCondLst>
                                    <p:cond delay="100"/>
                                  </p:stCondLst>
                                  <p:childTnLst>
                                    <p:set>
                                      <p:cBhvr>
                                        <p:cTn id="13" dur="1" fill="hold">
                                          <p:stCondLst>
                                            <p:cond delay="0"/>
                                          </p:stCondLst>
                                        </p:cTn>
                                        <p:tgtEl>
                                          <p:spTgt spid="36"/>
                                        </p:tgtEl>
                                        <p:attrNameLst>
                                          <p:attrName>style.visibility</p:attrName>
                                        </p:attrNameLst>
                                      </p:cBhvr>
                                      <p:to>
                                        <p:strVal val="visible"/>
                                      </p:to>
                                    </p:set>
                                  </p:childTnLst>
                                </p:cTn>
                              </p:par>
                              <p:par>
                                <p:cTn id="14" presetID="1" presetClass="entr" presetSubtype="0" fill="hold" nodeType="withEffect">
                                  <p:stCondLst>
                                    <p:cond delay="10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100"/>
                                  </p:stCondLst>
                                  <p:childTnLst>
                                    <p:set>
                                      <p:cBhvr>
                                        <p:cTn id="17" dur="1" fill="hold">
                                          <p:stCondLst>
                                            <p:cond delay="0"/>
                                          </p:stCondLst>
                                        </p:cTn>
                                        <p:tgtEl>
                                          <p:spTgt spid="54"/>
                                        </p:tgtEl>
                                        <p:attrNameLst>
                                          <p:attrName>style.visibility</p:attrName>
                                        </p:attrNameLst>
                                      </p:cBhvr>
                                      <p:to>
                                        <p:strVal val="visible"/>
                                      </p:to>
                                    </p:set>
                                  </p:childTnLst>
                                </p:cTn>
                              </p:par>
                              <p:par>
                                <p:cTn id="18" presetID="1" presetClass="entr" presetSubtype="0" fill="hold" nodeType="withEffect">
                                  <p:stCondLst>
                                    <p:cond delay="100"/>
                                  </p:stCondLst>
                                  <p:childTnLst>
                                    <p:set>
                                      <p:cBhvr>
                                        <p:cTn id="19" dur="1" fill="hold">
                                          <p:stCondLst>
                                            <p:cond delay="0"/>
                                          </p:stCondLst>
                                        </p:cTn>
                                        <p:tgtEl>
                                          <p:spTgt spid="55"/>
                                        </p:tgtEl>
                                        <p:attrNameLst>
                                          <p:attrName>style.visibility</p:attrName>
                                        </p:attrNameLst>
                                      </p:cBhvr>
                                      <p:to>
                                        <p:strVal val="visible"/>
                                      </p:to>
                                    </p:set>
                                  </p:childTnLst>
                                </p:cTn>
                              </p:par>
                              <p:par>
                                <p:cTn id="20" presetID="1" presetClass="entr" presetSubtype="0" fill="hold" nodeType="withEffect">
                                  <p:stCondLst>
                                    <p:cond delay="200"/>
                                  </p:stCondLst>
                                  <p:childTnLst>
                                    <p:set>
                                      <p:cBhvr>
                                        <p:cTn id="21" dur="1" fill="hold">
                                          <p:stCondLst>
                                            <p:cond delay="0"/>
                                          </p:stCondLst>
                                        </p:cTn>
                                        <p:tgtEl>
                                          <p:spTgt spid="56"/>
                                        </p:tgtEl>
                                        <p:attrNameLst>
                                          <p:attrName>style.visibility</p:attrName>
                                        </p:attrNameLst>
                                      </p:cBhvr>
                                      <p:to>
                                        <p:strVal val="visible"/>
                                      </p:to>
                                    </p:set>
                                  </p:childTnLst>
                                </p:cTn>
                              </p:par>
                              <p:par>
                                <p:cTn id="22" presetID="1" presetClass="entr" presetSubtype="0" fill="hold" nodeType="withEffect">
                                  <p:stCondLst>
                                    <p:cond delay="200"/>
                                  </p:stCondLst>
                                  <p:childTnLst>
                                    <p:set>
                                      <p:cBhvr>
                                        <p:cTn id="23" dur="1" fill="hold">
                                          <p:stCondLst>
                                            <p:cond delay="0"/>
                                          </p:stCondLst>
                                        </p:cTn>
                                        <p:tgtEl>
                                          <p:spTgt spid="57"/>
                                        </p:tgtEl>
                                        <p:attrNameLst>
                                          <p:attrName>style.visibility</p:attrName>
                                        </p:attrNameLst>
                                      </p:cBhvr>
                                      <p:to>
                                        <p:strVal val="visible"/>
                                      </p:to>
                                    </p:set>
                                  </p:childTnLst>
                                </p:cTn>
                              </p:par>
                              <p:par>
                                <p:cTn id="24" presetID="1" presetClass="entr" presetSubtype="0" fill="hold" nodeType="withEffect">
                                  <p:stCondLst>
                                    <p:cond delay="300"/>
                                  </p:stCondLst>
                                  <p:childTnLst>
                                    <p:set>
                                      <p:cBhvr>
                                        <p:cTn id="25" dur="1" fill="hold">
                                          <p:stCondLst>
                                            <p:cond delay="0"/>
                                          </p:stCondLst>
                                        </p:cTn>
                                        <p:tgtEl>
                                          <p:spTgt spid="58"/>
                                        </p:tgtEl>
                                        <p:attrNameLst>
                                          <p:attrName>style.visibility</p:attrName>
                                        </p:attrNameLst>
                                      </p:cBhvr>
                                      <p:to>
                                        <p:strVal val="visible"/>
                                      </p:to>
                                    </p:set>
                                  </p:childTnLst>
                                </p:cTn>
                              </p:par>
                              <p:par>
                                <p:cTn id="26" presetID="1" presetClass="entr" presetSubtype="0" fill="hold" nodeType="withEffect">
                                  <p:stCondLst>
                                    <p:cond delay="300"/>
                                  </p:stCondLst>
                                  <p:childTnLst>
                                    <p:set>
                                      <p:cBhvr>
                                        <p:cTn id="27" dur="1" fill="hold">
                                          <p:stCondLst>
                                            <p:cond delay="0"/>
                                          </p:stCondLst>
                                        </p:cTn>
                                        <p:tgtEl>
                                          <p:spTgt spid="59"/>
                                        </p:tgtEl>
                                        <p:attrNameLst>
                                          <p:attrName>style.visibility</p:attrName>
                                        </p:attrNameLst>
                                      </p:cBhvr>
                                      <p:to>
                                        <p:strVal val="visible"/>
                                      </p:to>
                                    </p:set>
                                  </p:childTnLst>
                                </p:cTn>
                              </p:par>
                              <p:par>
                                <p:cTn id="28" presetID="1" presetClass="entr" presetSubtype="0" fill="hold" nodeType="withEffect">
                                  <p:stCondLst>
                                    <p:cond delay="400"/>
                                  </p:stCondLst>
                                  <p:childTnLst>
                                    <p:set>
                                      <p:cBhvr>
                                        <p:cTn id="29" dur="1" fill="hold">
                                          <p:stCondLst>
                                            <p:cond delay="0"/>
                                          </p:stCondLst>
                                        </p:cTn>
                                        <p:tgtEl>
                                          <p:spTgt spid="60"/>
                                        </p:tgtEl>
                                        <p:attrNameLst>
                                          <p:attrName>style.visibility</p:attrName>
                                        </p:attrNameLst>
                                      </p:cBhvr>
                                      <p:to>
                                        <p:strVal val="visible"/>
                                      </p:to>
                                    </p:set>
                                  </p:childTnLst>
                                </p:cTn>
                              </p:par>
                              <p:par>
                                <p:cTn id="30" presetID="1" presetClass="entr" presetSubtype="0" fill="hold" nodeType="withEffect">
                                  <p:stCondLst>
                                    <p:cond delay="400"/>
                                  </p:stCondLst>
                                  <p:childTnLst>
                                    <p:set>
                                      <p:cBhvr>
                                        <p:cTn id="31" dur="1" fill="hold">
                                          <p:stCondLst>
                                            <p:cond delay="0"/>
                                          </p:stCondLst>
                                        </p:cTn>
                                        <p:tgtEl>
                                          <p:spTgt spid="61"/>
                                        </p:tgtEl>
                                        <p:attrNameLst>
                                          <p:attrName>style.visibility</p:attrName>
                                        </p:attrNameLst>
                                      </p:cBhvr>
                                      <p:to>
                                        <p:strVal val="visible"/>
                                      </p:to>
                                    </p:set>
                                  </p:childTnLst>
                                </p:cTn>
                              </p:par>
                              <p:par>
                                <p:cTn id="32" presetID="1" presetClass="entr" presetSubtype="0" fill="hold" nodeType="withEffect">
                                  <p:stCondLst>
                                    <p:cond delay="500"/>
                                  </p:stCondLst>
                                  <p:childTnLst>
                                    <p:set>
                                      <p:cBhvr>
                                        <p:cTn id="33" dur="1" fill="hold">
                                          <p:stCondLst>
                                            <p:cond delay="0"/>
                                          </p:stCondLst>
                                        </p:cTn>
                                        <p:tgtEl>
                                          <p:spTgt spid="62"/>
                                        </p:tgtEl>
                                        <p:attrNameLst>
                                          <p:attrName>style.visibility</p:attrName>
                                        </p:attrNameLst>
                                      </p:cBhvr>
                                      <p:to>
                                        <p:strVal val="visible"/>
                                      </p:to>
                                    </p:set>
                                  </p:childTnLst>
                                </p:cTn>
                              </p:par>
                              <p:par>
                                <p:cTn id="34" presetID="1" presetClass="entr" presetSubtype="0" fill="hold" nodeType="withEffect">
                                  <p:stCondLst>
                                    <p:cond delay="500"/>
                                  </p:stCondLst>
                                  <p:childTnLst>
                                    <p:set>
                                      <p:cBhvr>
                                        <p:cTn id="35" dur="1" fill="hold">
                                          <p:stCondLst>
                                            <p:cond delay="0"/>
                                          </p:stCondLst>
                                        </p:cTn>
                                        <p:tgtEl>
                                          <p:spTgt spid="63"/>
                                        </p:tgtEl>
                                        <p:attrNameLst>
                                          <p:attrName>style.visibility</p:attrName>
                                        </p:attrNameLst>
                                      </p:cBhvr>
                                      <p:to>
                                        <p:strVal val="visible"/>
                                      </p:to>
                                    </p:set>
                                  </p:childTnLst>
                                </p:cTn>
                              </p:par>
                              <p:par>
                                <p:cTn id="36" presetID="1" presetClass="entr" presetSubtype="0" fill="hold" nodeType="withEffect">
                                  <p:stCondLst>
                                    <p:cond delay="600"/>
                                  </p:stCondLst>
                                  <p:childTnLst>
                                    <p:set>
                                      <p:cBhvr>
                                        <p:cTn id="37" dur="1" fill="hold">
                                          <p:stCondLst>
                                            <p:cond delay="0"/>
                                          </p:stCondLst>
                                        </p:cTn>
                                        <p:tgtEl>
                                          <p:spTgt spid="64"/>
                                        </p:tgtEl>
                                        <p:attrNameLst>
                                          <p:attrName>style.visibility</p:attrName>
                                        </p:attrNameLst>
                                      </p:cBhvr>
                                      <p:to>
                                        <p:strVal val="visible"/>
                                      </p:to>
                                    </p:set>
                                  </p:childTnLst>
                                </p:cTn>
                              </p:par>
                              <p:par>
                                <p:cTn id="38" presetID="1" presetClass="entr" presetSubtype="0" fill="hold" nodeType="withEffect">
                                  <p:stCondLst>
                                    <p:cond delay="600"/>
                                  </p:stCondLst>
                                  <p:childTnLst>
                                    <p:set>
                                      <p:cBhvr>
                                        <p:cTn id="39" dur="1" fill="hold">
                                          <p:stCondLst>
                                            <p:cond delay="0"/>
                                          </p:stCondLst>
                                        </p:cTn>
                                        <p:tgtEl>
                                          <p:spTgt spid="65"/>
                                        </p:tgtEl>
                                        <p:attrNameLst>
                                          <p:attrName>style.visibility</p:attrName>
                                        </p:attrNameLst>
                                      </p:cBhvr>
                                      <p:to>
                                        <p:strVal val="visible"/>
                                      </p:to>
                                    </p:set>
                                  </p:childTnLst>
                                </p:cTn>
                              </p:par>
                              <p:par>
                                <p:cTn id="40" presetID="1" presetClass="entr" presetSubtype="0" fill="hold" nodeType="withEffect">
                                  <p:stCondLst>
                                    <p:cond delay="700"/>
                                  </p:stCondLst>
                                  <p:childTnLst>
                                    <p:set>
                                      <p:cBhvr>
                                        <p:cTn id="41" dur="1" fill="hold">
                                          <p:stCondLst>
                                            <p:cond delay="0"/>
                                          </p:stCondLst>
                                        </p:cTn>
                                        <p:tgtEl>
                                          <p:spTgt spid="66"/>
                                        </p:tgtEl>
                                        <p:attrNameLst>
                                          <p:attrName>style.visibility</p:attrName>
                                        </p:attrNameLst>
                                      </p:cBhvr>
                                      <p:to>
                                        <p:strVal val="visible"/>
                                      </p:to>
                                    </p:set>
                                  </p:childTnLst>
                                </p:cTn>
                              </p:par>
                              <p:par>
                                <p:cTn id="42" presetID="1" presetClass="entr" presetSubtype="0" fill="hold" nodeType="withEffect">
                                  <p:stCondLst>
                                    <p:cond delay="700"/>
                                  </p:stCondLst>
                                  <p:childTnLst>
                                    <p:set>
                                      <p:cBhvr>
                                        <p:cTn id="43" dur="1" fill="hold">
                                          <p:stCondLst>
                                            <p:cond delay="0"/>
                                          </p:stCondLst>
                                        </p:cTn>
                                        <p:tgtEl>
                                          <p:spTgt spid="67"/>
                                        </p:tgtEl>
                                        <p:attrNameLst>
                                          <p:attrName>style.visibility</p:attrName>
                                        </p:attrNameLst>
                                      </p:cBhvr>
                                      <p:to>
                                        <p:strVal val="visible"/>
                                      </p:to>
                                    </p:set>
                                  </p:childTnLst>
                                </p:cTn>
                              </p:par>
                              <p:par>
                                <p:cTn id="44" presetID="1" presetClass="entr" presetSubtype="0" fill="hold" nodeType="withEffect">
                                  <p:stCondLst>
                                    <p:cond delay="800"/>
                                  </p:stCondLst>
                                  <p:childTnLst>
                                    <p:set>
                                      <p:cBhvr>
                                        <p:cTn id="45" dur="1" fill="hold">
                                          <p:stCondLst>
                                            <p:cond delay="0"/>
                                          </p:stCondLst>
                                        </p:cTn>
                                        <p:tgtEl>
                                          <p:spTgt spid="68"/>
                                        </p:tgtEl>
                                        <p:attrNameLst>
                                          <p:attrName>style.visibility</p:attrName>
                                        </p:attrNameLst>
                                      </p:cBhvr>
                                      <p:to>
                                        <p:strVal val="visible"/>
                                      </p:to>
                                    </p:set>
                                  </p:childTnLst>
                                </p:cTn>
                              </p:par>
                              <p:par>
                                <p:cTn id="46" presetID="1" presetClass="entr" presetSubtype="0" fill="hold" nodeType="withEffect">
                                  <p:stCondLst>
                                    <p:cond delay="800"/>
                                  </p:stCondLst>
                                  <p:childTnLst>
                                    <p:set>
                                      <p:cBhvr>
                                        <p:cTn id="47" dur="1" fill="hold">
                                          <p:stCondLst>
                                            <p:cond delay="0"/>
                                          </p:stCondLst>
                                        </p:cTn>
                                        <p:tgtEl>
                                          <p:spTgt spid="69"/>
                                        </p:tgtEl>
                                        <p:attrNameLst>
                                          <p:attrName>style.visibility</p:attrName>
                                        </p:attrNameLst>
                                      </p:cBhvr>
                                      <p:to>
                                        <p:strVal val="visible"/>
                                      </p:to>
                                    </p:set>
                                  </p:childTnLst>
                                </p:cTn>
                              </p:par>
                              <p:par>
                                <p:cTn id="48" presetID="1" presetClass="entr" presetSubtype="0" fill="hold" nodeType="withEffect">
                                  <p:stCondLst>
                                    <p:cond delay="900"/>
                                  </p:stCondLst>
                                  <p:childTnLst>
                                    <p:set>
                                      <p:cBhvr>
                                        <p:cTn id="49" dur="1" fill="hold">
                                          <p:stCondLst>
                                            <p:cond delay="0"/>
                                          </p:stCondLst>
                                        </p:cTn>
                                        <p:tgtEl>
                                          <p:spTgt spid="70"/>
                                        </p:tgtEl>
                                        <p:attrNameLst>
                                          <p:attrName>style.visibility</p:attrName>
                                        </p:attrNameLst>
                                      </p:cBhvr>
                                      <p:to>
                                        <p:strVal val="visible"/>
                                      </p:to>
                                    </p:set>
                                  </p:childTnLst>
                                </p:cTn>
                              </p:par>
                              <p:par>
                                <p:cTn id="50" presetID="1" presetClass="entr" presetSubtype="0" fill="hold" nodeType="withEffect">
                                  <p:stCondLst>
                                    <p:cond delay="900"/>
                                  </p:stCondLst>
                                  <p:childTnLst>
                                    <p:set>
                                      <p:cBhvr>
                                        <p:cTn id="51" dur="1" fill="hold">
                                          <p:stCondLst>
                                            <p:cond delay="0"/>
                                          </p:stCondLst>
                                        </p:cTn>
                                        <p:tgtEl>
                                          <p:spTgt spid="71"/>
                                        </p:tgtEl>
                                        <p:attrNameLst>
                                          <p:attrName>style.visibility</p:attrName>
                                        </p:attrNameLst>
                                      </p:cBhvr>
                                      <p:to>
                                        <p:strVal val="visible"/>
                                      </p:to>
                                    </p:set>
                                  </p:childTnLst>
                                </p:cTn>
                              </p:par>
                              <p:par>
                                <p:cTn id="52" presetID="1" presetClass="entr" presetSubtype="0" fill="hold" nodeType="withEffect">
                                  <p:stCondLst>
                                    <p:cond delay="1000"/>
                                  </p:stCondLst>
                                  <p:childTnLst>
                                    <p:set>
                                      <p:cBhvr>
                                        <p:cTn id="53" dur="1" fill="hold">
                                          <p:stCondLst>
                                            <p:cond delay="0"/>
                                          </p:stCondLst>
                                        </p:cTn>
                                        <p:tgtEl>
                                          <p:spTgt spid="72"/>
                                        </p:tgtEl>
                                        <p:attrNameLst>
                                          <p:attrName>style.visibility</p:attrName>
                                        </p:attrNameLst>
                                      </p:cBhvr>
                                      <p:to>
                                        <p:strVal val="visible"/>
                                      </p:to>
                                    </p:set>
                                  </p:childTnLst>
                                </p:cTn>
                              </p:par>
                              <p:par>
                                <p:cTn id="54" presetID="1" presetClass="entr" presetSubtype="0" fill="hold" nodeType="withEffect">
                                  <p:stCondLst>
                                    <p:cond delay="1000"/>
                                  </p:stCondLst>
                                  <p:childTnLst>
                                    <p:set>
                                      <p:cBhvr>
                                        <p:cTn id="55" dur="1" fill="hold">
                                          <p:stCondLst>
                                            <p:cond delay="0"/>
                                          </p:stCondLst>
                                        </p:cTn>
                                        <p:tgtEl>
                                          <p:spTgt spid="73"/>
                                        </p:tgtEl>
                                        <p:attrNameLst>
                                          <p:attrName>style.visibility</p:attrName>
                                        </p:attrNameLst>
                                      </p:cBhvr>
                                      <p:to>
                                        <p:strVal val="visible"/>
                                      </p:to>
                                    </p:set>
                                  </p:childTnLst>
                                </p:cTn>
                              </p:par>
                              <p:par>
                                <p:cTn id="56" presetID="1" presetClass="entr" presetSubtype="0" fill="hold" nodeType="withEffect">
                                  <p:stCondLst>
                                    <p:cond delay="1100"/>
                                  </p:stCondLst>
                                  <p:childTnLst>
                                    <p:set>
                                      <p:cBhvr>
                                        <p:cTn id="57" dur="1" fill="hold">
                                          <p:stCondLst>
                                            <p:cond delay="0"/>
                                          </p:stCondLst>
                                        </p:cTn>
                                        <p:tgtEl>
                                          <p:spTgt spid="74"/>
                                        </p:tgtEl>
                                        <p:attrNameLst>
                                          <p:attrName>style.visibility</p:attrName>
                                        </p:attrNameLst>
                                      </p:cBhvr>
                                      <p:to>
                                        <p:strVal val="visible"/>
                                      </p:to>
                                    </p:set>
                                  </p:childTnLst>
                                </p:cTn>
                              </p:par>
                              <p:par>
                                <p:cTn id="58" presetID="1" presetClass="entr" presetSubtype="0" fill="hold" nodeType="withEffect">
                                  <p:stCondLst>
                                    <p:cond delay="1100"/>
                                  </p:stCondLst>
                                  <p:childTnLst>
                                    <p:set>
                                      <p:cBhvr>
                                        <p:cTn id="59" dur="1" fill="hold">
                                          <p:stCondLst>
                                            <p:cond delay="0"/>
                                          </p:stCondLst>
                                        </p:cTn>
                                        <p:tgtEl>
                                          <p:spTgt spid="75"/>
                                        </p:tgtEl>
                                        <p:attrNameLst>
                                          <p:attrName>style.visibility</p:attrName>
                                        </p:attrNameLst>
                                      </p:cBhvr>
                                      <p:to>
                                        <p:strVal val="visible"/>
                                      </p:to>
                                    </p:set>
                                  </p:childTnLst>
                                </p:cTn>
                              </p:par>
                              <p:par>
                                <p:cTn id="60" presetID="2" presetClass="entr" presetSubtype="4" decel="100000" fill="hold" nodeType="withEffect">
                                  <p:stCondLst>
                                    <p:cond delay="40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ppt_x"/>
                                          </p:val>
                                        </p:tav>
                                        <p:tav tm="100000">
                                          <p:val>
                                            <p:strVal val="#ppt_x"/>
                                          </p:val>
                                        </p:tav>
                                      </p:tavLst>
                                    </p:anim>
                                    <p:anim calcmode="lin" valueType="num">
                                      <p:cBhvr additive="base">
                                        <p:cTn id="63" dur="500" fill="hold"/>
                                        <p:tgtEl>
                                          <p:spTgt spid="5"/>
                                        </p:tgtEl>
                                        <p:attrNameLst>
                                          <p:attrName>ppt_y</p:attrName>
                                        </p:attrNameLst>
                                      </p:cBhvr>
                                      <p:tavLst>
                                        <p:tav tm="0">
                                          <p:val>
                                            <p:strVal val="1+#ppt_h/2"/>
                                          </p:val>
                                        </p:tav>
                                        <p:tav tm="100000">
                                          <p:val>
                                            <p:strVal val="#ppt_y"/>
                                          </p:val>
                                        </p:tav>
                                      </p:tavLst>
                                    </p:anim>
                                  </p:childTnLst>
                                </p:cTn>
                              </p:par>
                              <p:par>
                                <p:cTn id="64" presetID="22" presetClass="entr" presetSubtype="4" fill="hold" nodeType="withEffect">
                                  <p:stCondLst>
                                    <p:cond delay="600"/>
                                  </p:stCondLst>
                                  <p:childTnLst>
                                    <p:set>
                                      <p:cBhvr>
                                        <p:cTn id="65" dur="1" fill="hold">
                                          <p:stCondLst>
                                            <p:cond delay="0"/>
                                          </p:stCondLst>
                                        </p:cTn>
                                        <p:tgtEl>
                                          <p:spTgt spid="7"/>
                                        </p:tgtEl>
                                        <p:attrNameLst>
                                          <p:attrName>style.visibility</p:attrName>
                                        </p:attrNameLst>
                                      </p:cBhvr>
                                      <p:to>
                                        <p:strVal val="visible"/>
                                      </p:to>
                                    </p:set>
                                    <p:animEffect transition="in" filter="wipe(down)">
                                      <p:cBhvr>
                                        <p:cTn id="66" dur="200"/>
                                        <p:tgtEl>
                                          <p:spTgt spid="7"/>
                                        </p:tgtEl>
                                      </p:cBhvr>
                                    </p:animEffect>
                                  </p:childTnLst>
                                </p:cTn>
                              </p:par>
                              <p:par>
                                <p:cTn id="67" presetID="10" presetClass="exit" presetSubtype="0" fill="hold" nodeType="withEffect">
                                  <p:stCondLst>
                                    <p:cond delay="60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childTnLst>
                          </p:cTn>
                        </p:par>
                        <p:par>
                          <p:cTn id="70" fill="hold">
                            <p:stCondLst>
                              <p:cond delay="1600"/>
                            </p:stCondLst>
                            <p:childTnLst>
                              <p:par>
                                <p:cTn id="71" presetID="2" presetClass="entr" presetSubtype="2" decel="100000" fill="hold" grpId="0" nodeType="afterEffect">
                                  <p:stCondLst>
                                    <p:cond delay="900"/>
                                  </p:stCondLst>
                                  <p:childTnLst>
                                    <p:set>
                                      <p:cBhvr>
                                        <p:cTn id="72" dur="1" fill="hold">
                                          <p:stCondLst>
                                            <p:cond delay="0"/>
                                          </p:stCondLst>
                                        </p:cTn>
                                        <p:tgtEl>
                                          <p:spTgt spid="76"/>
                                        </p:tgtEl>
                                        <p:attrNameLst>
                                          <p:attrName>style.visibility</p:attrName>
                                        </p:attrNameLst>
                                      </p:cBhvr>
                                      <p:to>
                                        <p:strVal val="visible"/>
                                      </p:to>
                                    </p:set>
                                    <p:anim calcmode="lin" valueType="num">
                                      <p:cBhvr additive="base">
                                        <p:cTn id="73" dur="500" fill="hold"/>
                                        <p:tgtEl>
                                          <p:spTgt spid="76"/>
                                        </p:tgtEl>
                                        <p:attrNameLst>
                                          <p:attrName>ppt_x</p:attrName>
                                        </p:attrNameLst>
                                      </p:cBhvr>
                                      <p:tavLst>
                                        <p:tav tm="0">
                                          <p:val>
                                            <p:strVal val="1+#ppt_w/2"/>
                                          </p:val>
                                        </p:tav>
                                        <p:tav tm="100000">
                                          <p:val>
                                            <p:strVal val="#ppt_x"/>
                                          </p:val>
                                        </p:tav>
                                      </p:tavLst>
                                    </p:anim>
                                    <p:anim calcmode="lin" valueType="num">
                                      <p:cBhvr additive="base">
                                        <p:cTn id="74" dur="500" fill="hold"/>
                                        <p:tgtEl>
                                          <p:spTgt spid="76"/>
                                        </p:tgtEl>
                                        <p:attrNameLst>
                                          <p:attrName>ppt_y</p:attrName>
                                        </p:attrNameLst>
                                      </p:cBhvr>
                                      <p:tavLst>
                                        <p:tav tm="0">
                                          <p:val>
                                            <p:strVal val="#ppt_y"/>
                                          </p:val>
                                        </p:tav>
                                        <p:tav tm="100000">
                                          <p:val>
                                            <p:strVal val="#ppt_y"/>
                                          </p:val>
                                        </p:tav>
                                      </p:tavLst>
                                    </p:anim>
                                  </p:childTnLst>
                                </p:cTn>
                              </p:par>
                              <p:par>
                                <p:cTn id="75" presetID="10" presetClass="exit" presetSubtype="0" fill="hold" nodeType="withEffect">
                                  <p:stCondLst>
                                    <p:cond delay="400"/>
                                  </p:stCondLst>
                                  <p:childTnLst>
                                    <p:animEffect transition="out" filter="fade">
                                      <p:cBhvr>
                                        <p:cTn id="76" dur="500"/>
                                        <p:tgtEl>
                                          <p:spTgt spid="54"/>
                                        </p:tgtEl>
                                      </p:cBhvr>
                                    </p:animEffect>
                                    <p:set>
                                      <p:cBhvr>
                                        <p:cTn id="77" dur="1" fill="hold">
                                          <p:stCondLst>
                                            <p:cond delay="499"/>
                                          </p:stCondLst>
                                        </p:cTn>
                                        <p:tgtEl>
                                          <p:spTgt spid="54"/>
                                        </p:tgtEl>
                                        <p:attrNameLst>
                                          <p:attrName>style.visibility</p:attrName>
                                        </p:attrNameLst>
                                      </p:cBhvr>
                                      <p:to>
                                        <p:strVal val="hidden"/>
                                      </p:to>
                                    </p:set>
                                  </p:childTnLst>
                                </p:cTn>
                              </p:par>
                              <p:par>
                                <p:cTn id="78" presetID="10" presetClass="exit" presetSubtype="0" fill="hold" nodeType="withEffect">
                                  <p:stCondLst>
                                    <p:cond delay="400"/>
                                  </p:stCondLst>
                                  <p:childTnLst>
                                    <p:animEffect transition="out" filter="fade">
                                      <p:cBhvr>
                                        <p:cTn id="79" dur="500"/>
                                        <p:tgtEl>
                                          <p:spTgt spid="4"/>
                                        </p:tgtEl>
                                      </p:cBhvr>
                                    </p:animEffect>
                                    <p:set>
                                      <p:cBhvr>
                                        <p:cTn id="80" dur="1" fill="hold">
                                          <p:stCondLst>
                                            <p:cond delay="499"/>
                                          </p:stCondLst>
                                        </p:cTn>
                                        <p:tgtEl>
                                          <p:spTgt spid="4"/>
                                        </p:tgtEl>
                                        <p:attrNameLst>
                                          <p:attrName>style.visibility</p:attrName>
                                        </p:attrNameLst>
                                      </p:cBhvr>
                                      <p:to>
                                        <p:strVal val="hidden"/>
                                      </p:to>
                                    </p:set>
                                  </p:childTnLst>
                                </p:cTn>
                              </p:par>
                              <p:par>
                                <p:cTn id="81" presetID="10" presetClass="exit" presetSubtype="0" fill="hold" nodeType="withEffect">
                                  <p:stCondLst>
                                    <p:cond delay="400"/>
                                  </p:stCondLst>
                                  <p:childTnLst>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10" presetClass="exit" presetSubtype="0" fill="hold" nodeType="withEffect">
                                  <p:stCondLst>
                                    <p:cond delay="400"/>
                                  </p:stCondLst>
                                  <p:childTnLst>
                                    <p:animEffect transition="out" filter="fade">
                                      <p:cBhvr>
                                        <p:cTn id="85" dur="500"/>
                                        <p:tgtEl>
                                          <p:spTgt spid="56"/>
                                        </p:tgtEl>
                                      </p:cBhvr>
                                    </p:animEffect>
                                    <p:set>
                                      <p:cBhvr>
                                        <p:cTn id="86" dur="1" fill="hold">
                                          <p:stCondLst>
                                            <p:cond delay="499"/>
                                          </p:stCondLst>
                                        </p:cTn>
                                        <p:tgtEl>
                                          <p:spTgt spid="56"/>
                                        </p:tgtEl>
                                        <p:attrNameLst>
                                          <p:attrName>style.visibility</p:attrName>
                                        </p:attrNameLst>
                                      </p:cBhvr>
                                      <p:to>
                                        <p:strVal val="hidden"/>
                                      </p:to>
                                    </p:set>
                                  </p:childTnLst>
                                </p:cTn>
                              </p:par>
                              <p:par>
                                <p:cTn id="87" presetID="10" presetClass="exit" presetSubtype="0" fill="hold" nodeType="withEffect">
                                  <p:stCondLst>
                                    <p:cond delay="400"/>
                                  </p:stCondLst>
                                  <p:childTnLst>
                                    <p:animEffect transition="out" filter="fade">
                                      <p:cBhvr>
                                        <p:cTn id="88" dur="500"/>
                                        <p:tgtEl>
                                          <p:spTgt spid="57"/>
                                        </p:tgtEl>
                                      </p:cBhvr>
                                    </p:animEffect>
                                    <p:set>
                                      <p:cBhvr>
                                        <p:cTn id="89" dur="1" fill="hold">
                                          <p:stCondLst>
                                            <p:cond delay="499"/>
                                          </p:stCondLst>
                                        </p:cTn>
                                        <p:tgtEl>
                                          <p:spTgt spid="57"/>
                                        </p:tgtEl>
                                        <p:attrNameLst>
                                          <p:attrName>style.visibility</p:attrName>
                                        </p:attrNameLst>
                                      </p:cBhvr>
                                      <p:to>
                                        <p:strVal val="hidden"/>
                                      </p:to>
                                    </p:set>
                                  </p:childTnLst>
                                </p:cTn>
                              </p:par>
                              <p:par>
                                <p:cTn id="90" presetID="10" presetClass="exit" presetSubtype="0" fill="hold" nodeType="withEffect">
                                  <p:stCondLst>
                                    <p:cond delay="400"/>
                                  </p:stCondLst>
                                  <p:childTnLst>
                                    <p:animEffect transition="out" filter="fade">
                                      <p:cBhvr>
                                        <p:cTn id="91" dur="500"/>
                                        <p:tgtEl>
                                          <p:spTgt spid="58"/>
                                        </p:tgtEl>
                                      </p:cBhvr>
                                    </p:animEffect>
                                    <p:set>
                                      <p:cBhvr>
                                        <p:cTn id="92" dur="1" fill="hold">
                                          <p:stCondLst>
                                            <p:cond delay="499"/>
                                          </p:stCondLst>
                                        </p:cTn>
                                        <p:tgtEl>
                                          <p:spTgt spid="58"/>
                                        </p:tgtEl>
                                        <p:attrNameLst>
                                          <p:attrName>style.visibility</p:attrName>
                                        </p:attrNameLst>
                                      </p:cBhvr>
                                      <p:to>
                                        <p:strVal val="hidden"/>
                                      </p:to>
                                    </p:set>
                                  </p:childTnLst>
                                </p:cTn>
                              </p:par>
                              <p:par>
                                <p:cTn id="93" presetID="10" presetClass="exit" presetSubtype="0" fill="hold" nodeType="withEffect">
                                  <p:stCondLst>
                                    <p:cond delay="400"/>
                                  </p:stCondLst>
                                  <p:childTnLst>
                                    <p:animEffect transition="out" filter="fade">
                                      <p:cBhvr>
                                        <p:cTn id="94" dur="500"/>
                                        <p:tgtEl>
                                          <p:spTgt spid="59"/>
                                        </p:tgtEl>
                                      </p:cBhvr>
                                    </p:animEffect>
                                    <p:set>
                                      <p:cBhvr>
                                        <p:cTn id="95" dur="1" fill="hold">
                                          <p:stCondLst>
                                            <p:cond delay="499"/>
                                          </p:stCondLst>
                                        </p:cTn>
                                        <p:tgtEl>
                                          <p:spTgt spid="59"/>
                                        </p:tgtEl>
                                        <p:attrNameLst>
                                          <p:attrName>style.visibility</p:attrName>
                                        </p:attrNameLst>
                                      </p:cBhvr>
                                      <p:to>
                                        <p:strVal val="hidden"/>
                                      </p:to>
                                    </p:set>
                                  </p:childTnLst>
                                </p:cTn>
                              </p:par>
                              <p:par>
                                <p:cTn id="96" presetID="10" presetClass="exit" presetSubtype="0" fill="hold" nodeType="withEffect">
                                  <p:stCondLst>
                                    <p:cond delay="400"/>
                                  </p:stCondLst>
                                  <p:childTnLst>
                                    <p:animEffect transition="out" filter="fade">
                                      <p:cBhvr>
                                        <p:cTn id="97" dur="500"/>
                                        <p:tgtEl>
                                          <p:spTgt spid="60"/>
                                        </p:tgtEl>
                                      </p:cBhvr>
                                    </p:animEffect>
                                    <p:set>
                                      <p:cBhvr>
                                        <p:cTn id="98" dur="1" fill="hold">
                                          <p:stCondLst>
                                            <p:cond delay="499"/>
                                          </p:stCondLst>
                                        </p:cTn>
                                        <p:tgtEl>
                                          <p:spTgt spid="60"/>
                                        </p:tgtEl>
                                        <p:attrNameLst>
                                          <p:attrName>style.visibility</p:attrName>
                                        </p:attrNameLst>
                                      </p:cBhvr>
                                      <p:to>
                                        <p:strVal val="hidden"/>
                                      </p:to>
                                    </p:set>
                                  </p:childTnLst>
                                </p:cTn>
                              </p:par>
                              <p:par>
                                <p:cTn id="99" presetID="10" presetClass="exit" presetSubtype="0" fill="hold" nodeType="withEffect">
                                  <p:stCondLst>
                                    <p:cond delay="400"/>
                                  </p:stCondLst>
                                  <p:childTnLst>
                                    <p:animEffect transition="out" filter="fade">
                                      <p:cBhvr>
                                        <p:cTn id="100" dur="500"/>
                                        <p:tgtEl>
                                          <p:spTgt spid="61"/>
                                        </p:tgtEl>
                                      </p:cBhvr>
                                    </p:animEffect>
                                    <p:set>
                                      <p:cBhvr>
                                        <p:cTn id="101" dur="1" fill="hold">
                                          <p:stCondLst>
                                            <p:cond delay="499"/>
                                          </p:stCondLst>
                                        </p:cTn>
                                        <p:tgtEl>
                                          <p:spTgt spid="61"/>
                                        </p:tgtEl>
                                        <p:attrNameLst>
                                          <p:attrName>style.visibility</p:attrName>
                                        </p:attrNameLst>
                                      </p:cBhvr>
                                      <p:to>
                                        <p:strVal val="hidden"/>
                                      </p:to>
                                    </p:set>
                                  </p:childTnLst>
                                </p:cTn>
                              </p:par>
                              <p:par>
                                <p:cTn id="102" presetID="10" presetClass="exit" presetSubtype="0" fill="hold" nodeType="withEffect">
                                  <p:stCondLst>
                                    <p:cond delay="400"/>
                                  </p:stCondLst>
                                  <p:childTnLst>
                                    <p:animEffect transition="out" filter="fade">
                                      <p:cBhvr>
                                        <p:cTn id="103" dur="500"/>
                                        <p:tgtEl>
                                          <p:spTgt spid="62"/>
                                        </p:tgtEl>
                                      </p:cBhvr>
                                    </p:animEffect>
                                    <p:set>
                                      <p:cBhvr>
                                        <p:cTn id="104" dur="1" fill="hold">
                                          <p:stCondLst>
                                            <p:cond delay="499"/>
                                          </p:stCondLst>
                                        </p:cTn>
                                        <p:tgtEl>
                                          <p:spTgt spid="62"/>
                                        </p:tgtEl>
                                        <p:attrNameLst>
                                          <p:attrName>style.visibility</p:attrName>
                                        </p:attrNameLst>
                                      </p:cBhvr>
                                      <p:to>
                                        <p:strVal val="hidden"/>
                                      </p:to>
                                    </p:set>
                                  </p:childTnLst>
                                </p:cTn>
                              </p:par>
                              <p:par>
                                <p:cTn id="105" presetID="10" presetClass="exit" presetSubtype="0" fill="hold" nodeType="withEffect">
                                  <p:stCondLst>
                                    <p:cond delay="400"/>
                                  </p:stCondLst>
                                  <p:childTnLst>
                                    <p:animEffect transition="out" filter="fade">
                                      <p:cBhvr>
                                        <p:cTn id="106" dur="500"/>
                                        <p:tgtEl>
                                          <p:spTgt spid="63"/>
                                        </p:tgtEl>
                                      </p:cBhvr>
                                    </p:animEffect>
                                    <p:set>
                                      <p:cBhvr>
                                        <p:cTn id="107" dur="1" fill="hold">
                                          <p:stCondLst>
                                            <p:cond delay="499"/>
                                          </p:stCondLst>
                                        </p:cTn>
                                        <p:tgtEl>
                                          <p:spTgt spid="63"/>
                                        </p:tgtEl>
                                        <p:attrNameLst>
                                          <p:attrName>style.visibility</p:attrName>
                                        </p:attrNameLst>
                                      </p:cBhvr>
                                      <p:to>
                                        <p:strVal val="hidden"/>
                                      </p:to>
                                    </p:set>
                                  </p:childTnLst>
                                </p:cTn>
                              </p:par>
                              <p:par>
                                <p:cTn id="108" presetID="10" presetClass="exit" presetSubtype="0" fill="hold" nodeType="withEffect">
                                  <p:stCondLst>
                                    <p:cond delay="400"/>
                                  </p:stCondLst>
                                  <p:childTnLst>
                                    <p:animEffect transition="out" filter="fade">
                                      <p:cBhvr>
                                        <p:cTn id="109" dur="500"/>
                                        <p:tgtEl>
                                          <p:spTgt spid="64"/>
                                        </p:tgtEl>
                                      </p:cBhvr>
                                    </p:animEffect>
                                    <p:set>
                                      <p:cBhvr>
                                        <p:cTn id="110" dur="1" fill="hold">
                                          <p:stCondLst>
                                            <p:cond delay="499"/>
                                          </p:stCondLst>
                                        </p:cTn>
                                        <p:tgtEl>
                                          <p:spTgt spid="64"/>
                                        </p:tgtEl>
                                        <p:attrNameLst>
                                          <p:attrName>style.visibility</p:attrName>
                                        </p:attrNameLst>
                                      </p:cBhvr>
                                      <p:to>
                                        <p:strVal val="hidden"/>
                                      </p:to>
                                    </p:set>
                                  </p:childTnLst>
                                </p:cTn>
                              </p:par>
                              <p:par>
                                <p:cTn id="111" presetID="10" presetClass="exit" presetSubtype="0" fill="hold" nodeType="withEffect">
                                  <p:stCondLst>
                                    <p:cond delay="400"/>
                                  </p:stCondLst>
                                  <p:childTnLst>
                                    <p:animEffect transition="out" filter="fade">
                                      <p:cBhvr>
                                        <p:cTn id="112" dur="500"/>
                                        <p:tgtEl>
                                          <p:spTgt spid="65"/>
                                        </p:tgtEl>
                                      </p:cBhvr>
                                    </p:animEffect>
                                    <p:set>
                                      <p:cBhvr>
                                        <p:cTn id="113" dur="1" fill="hold">
                                          <p:stCondLst>
                                            <p:cond delay="499"/>
                                          </p:stCondLst>
                                        </p:cTn>
                                        <p:tgtEl>
                                          <p:spTgt spid="65"/>
                                        </p:tgtEl>
                                        <p:attrNameLst>
                                          <p:attrName>style.visibility</p:attrName>
                                        </p:attrNameLst>
                                      </p:cBhvr>
                                      <p:to>
                                        <p:strVal val="hidden"/>
                                      </p:to>
                                    </p:set>
                                  </p:childTnLst>
                                </p:cTn>
                              </p:par>
                              <p:par>
                                <p:cTn id="114" presetID="10" presetClass="exit" presetSubtype="0" fill="hold" nodeType="withEffect">
                                  <p:stCondLst>
                                    <p:cond delay="400"/>
                                  </p:stCondLst>
                                  <p:childTnLst>
                                    <p:animEffect transition="out" filter="fade">
                                      <p:cBhvr>
                                        <p:cTn id="115" dur="500"/>
                                        <p:tgtEl>
                                          <p:spTgt spid="66"/>
                                        </p:tgtEl>
                                      </p:cBhvr>
                                    </p:animEffect>
                                    <p:set>
                                      <p:cBhvr>
                                        <p:cTn id="116" dur="1" fill="hold">
                                          <p:stCondLst>
                                            <p:cond delay="499"/>
                                          </p:stCondLst>
                                        </p:cTn>
                                        <p:tgtEl>
                                          <p:spTgt spid="66"/>
                                        </p:tgtEl>
                                        <p:attrNameLst>
                                          <p:attrName>style.visibility</p:attrName>
                                        </p:attrNameLst>
                                      </p:cBhvr>
                                      <p:to>
                                        <p:strVal val="hidden"/>
                                      </p:to>
                                    </p:set>
                                  </p:childTnLst>
                                </p:cTn>
                              </p:par>
                              <p:par>
                                <p:cTn id="117" presetID="10" presetClass="exit" presetSubtype="0" fill="hold" nodeType="withEffect">
                                  <p:stCondLst>
                                    <p:cond delay="400"/>
                                  </p:stCondLst>
                                  <p:childTnLst>
                                    <p:animEffect transition="out" filter="fade">
                                      <p:cBhvr>
                                        <p:cTn id="118" dur="500"/>
                                        <p:tgtEl>
                                          <p:spTgt spid="67"/>
                                        </p:tgtEl>
                                      </p:cBhvr>
                                    </p:animEffect>
                                    <p:set>
                                      <p:cBhvr>
                                        <p:cTn id="119" dur="1" fill="hold">
                                          <p:stCondLst>
                                            <p:cond delay="499"/>
                                          </p:stCondLst>
                                        </p:cTn>
                                        <p:tgtEl>
                                          <p:spTgt spid="67"/>
                                        </p:tgtEl>
                                        <p:attrNameLst>
                                          <p:attrName>style.visibility</p:attrName>
                                        </p:attrNameLst>
                                      </p:cBhvr>
                                      <p:to>
                                        <p:strVal val="hidden"/>
                                      </p:to>
                                    </p:set>
                                  </p:childTnLst>
                                </p:cTn>
                              </p:par>
                              <p:par>
                                <p:cTn id="120" presetID="10" presetClass="exit" presetSubtype="0" fill="hold" nodeType="withEffect">
                                  <p:stCondLst>
                                    <p:cond delay="400"/>
                                  </p:stCondLst>
                                  <p:childTnLst>
                                    <p:animEffect transition="out" filter="fade">
                                      <p:cBhvr>
                                        <p:cTn id="121" dur="500"/>
                                        <p:tgtEl>
                                          <p:spTgt spid="68"/>
                                        </p:tgtEl>
                                      </p:cBhvr>
                                    </p:animEffect>
                                    <p:set>
                                      <p:cBhvr>
                                        <p:cTn id="122" dur="1" fill="hold">
                                          <p:stCondLst>
                                            <p:cond delay="499"/>
                                          </p:stCondLst>
                                        </p:cTn>
                                        <p:tgtEl>
                                          <p:spTgt spid="68"/>
                                        </p:tgtEl>
                                        <p:attrNameLst>
                                          <p:attrName>style.visibility</p:attrName>
                                        </p:attrNameLst>
                                      </p:cBhvr>
                                      <p:to>
                                        <p:strVal val="hidden"/>
                                      </p:to>
                                    </p:set>
                                  </p:childTnLst>
                                </p:cTn>
                              </p:par>
                              <p:par>
                                <p:cTn id="123" presetID="10" presetClass="exit" presetSubtype="0" fill="hold" nodeType="withEffect">
                                  <p:stCondLst>
                                    <p:cond delay="400"/>
                                  </p:stCondLst>
                                  <p:childTnLst>
                                    <p:animEffect transition="out" filter="fade">
                                      <p:cBhvr>
                                        <p:cTn id="124" dur="500"/>
                                        <p:tgtEl>
                                          <p:spTgt spid="69"/>
                                        </p:tgtEl>
                                      </p:cBhvr>
                                    </p:animEffect>
                                    <p:set>
                                      <p:cBhvr>
                                        <p:cTn id="125" dur="1" fill="hold">
                                          <p:stCondLst>
                                            <p:cond delay="499"/>
                                          </p:stCondLst>
                                        </p:cTn>
                                        <p:tgtEl>
                                          <p:spTgt spid="69"/>
                                        </p:tgtEl>
                                        <p:attrNameLst>
                                          <p:attrName>style.visibility</p:attrName>
                                        </p:attrNameLst>
                                      </p:cBhvr>
                                      <p:to>
                                        <p:strVal val="hidden"/>
                                      </p:to>
                                    </p:set>
                                  </p:childTnLst>
                                </p:cTn>
                              </p:par>
                              <p:par>
                                <p:cTn id="126" presetID="10" presetClass="exit" presetSubtype="0" fill="hold" nodeType="withEffect">
                                  <p:stCondLst>
                                    <p:cond delay="400"/>
                                  </p:stCondLst>
                                  <p:childTnLst>
                                    <p:animEffect transition="out" filter="fade">
                                      <p:cBhvr>
                                        <p:cTn id="127" dur="500"/>
                                        <p:tgtEl>
                                          <p:spTgt spid="70"/>
                                        </p:tgtEl>
                                      </p:cBhvr>
                                    </p:animEffect>
                                    <p:set>
                                      <p:cBhvr>
                                        <p:cTn id="128" dur="1" fill="hold">
                                          <p:stCondLst>
                                            <p:cond delay="499"/>
                                          </p:stCondLst>
                                        </p:cTn>
                                        <p:tgtEl>
                                          <p:spTgt spid="70"/>
                                        </p:tgtEl>
                                        <p:attrNameLst>
                                          <p:attrName>style.visibility</p:attrName>
                                        </p:attrNameLst>
                                      </p:cBhvr>
                                      <p:to>
                                        <p:strVal val="hidden"/>
                                      </p:to>
                                    </p:set>
                                  </p:childTnLst>
                                </p:cTn>
                              </p:par>
                              <p:par>
                                <p:cTn id="129" presetID="10" presetClass="exit" presetSubtype="0" fill="hold" nodeType="withEffect">
                                  <p:stCondLst>
                                    <p:cond delay="400"/>
                                  </p:stCondLst>
                                  <p:childTnLst>
                                    <p:animEffect transition="out" filter="fade">
                                      <p:cBhvr>
                                        <p:cTn id="130" dur="500"/>
                                        <p:tgtEl>
                                          <p:spTgt spid="71"/>
                                        </p:tgtEl>
                                      </p:cBhvr>
                                    </p:animEffect>
                                    <p:set>
                                      <p:cBhvr>
                                        <p:cTn id="131" dur="1" fill="hold">
                                          <p:stCondLst>
                                            <p:cond delay="499"/>
                                          </p:stCondLst>
                                        </p:cTn>
                                        <p:tgtEl>
                                          <p:spTgt spid="71"/>
                                        </p:tgtEl>
                                        <p:attrNameLst>
                                          <p:attrName>style.visibility</p:attrName>
                                        </p:attrNameLst>
                                      </p:cBhvr>
                                      <p:to>
                                        <p:strVal val="hidden"/>
                                      </p:to>
                                    </p:set>
                                  </p:childTnLst>
                                </p:cTn>
                              </p:par>
                              <p:par>
                                <p:cTn id="132" presetID="10" presetClass="exit" presetSubtype="0" fill="hold" nodeType="withEffect">
                                  <p:stCondLst>
                                    <p:cond delay="400"/>
                                  </p:stCondLst>
                                  <p:childTnLst>
                                    <p:animEffect transition="out" filter="fade">
                                      <p:cBhvr>
                                        <p:cTn id="133" dur="500"/>
                                        <p:tgtEl>
                                          <p:spTgt spid="72"/>
                                        </p:tgtEl>
                                      </p:cBhvr>
                                    </p:animEffect>
                                    <p:set>
                                      <p:cBhvr>
                                        <p:cTn id="134" dur="1" fill="hold">
                                          <p:stCondLst>
                                            <p:cond delay="499"/>
                                          </p:stCondLst>
                                        </p:cTn>
                                        <p:tgtEl>
                                          <p:spTgt spid="72"/>
                                        </p:tgtEl>
                                        <p:attrNameLst>
                                          <p:attrName>style.visibility</p:attrName>
                                        </p:attrNameLst>
                                      </p:cBhvr>
                                      <p:to>
                                        <p:strVal val="hidden"/>
                                      </p:to>
                                    </p:set>
                                  </p:childTnLst>
                                </p:cTn>
                              </p:par>
                              <p:par>
                                <p:cTn id="135" presetID="10" presetClass="exit" presetSubtype="0" fill="hold" nodeType="withEffect">
                                  <p:stCondLst>
                                    <p:cond delay="400"/>
                                  </p:stCondLst>
                                  <p:childTnLst>
                                    <p:animEffect transition="out" filter="fade">
                                      <p:cBhvr>
                                        <p:cTn id="136" dur="500"/>
                                        <p:tgtEl>
                                          <p:spTgt spid="73"/>
                                        </p:tgtEl>
                                      </p:cBhvr>
                                    </p:animEffect>
                                    <p:set>
                                      <p:cBhvr>
                                        <p:cTn id="137" dur="1" fill="hold">
                                          <p:stCondLst>
                                            <p:cond delay="499"/>
                                          </p:stCondLst>
                                        </p:cTn>
                                        <p:tgtEl>
                                          <p:spTgt spid="73"/>
                                        </p:tgtEl>
                                        <p:attrNameLst>
                                          <p:attrName>style.visibility</p:attrName>
                                        </p:attrNameLst>
                                      </p:cBhvr>
                                      <p:to>
                                        <p:strVal val="hidden"/>
                                      </p:to>
                                    </p:set>
                                  </p:childTnLst>
                                </p:cTn>
                              </p:par>
                              <p:par>
                                <p:cTn id="138" presetID="10" presetClass="exit" presetSubtype="0" fill="hold" nodeType="withEffect">
                                  <p:stCondLst>
                                    <p:cond delay="400"/>
                                  </p:stCondLst>
                                  <p:childTnLst>
                                    <p:animEffect transition="out" filter="fade">
                                      <p:cBhvr>
                                        <p:cTn id="139" dur="500"/>
                                        <p:tgtEl>
                                          <p:spTgt spid="74"/>
                                        </p:tgtEl>
                                      </p:cBhvr>
                                    </p:animEffect>
                                    <p:set>
                                      <p:cBhvr>
                                        <p:cTn id="140" dur="1" fill="hold">
                                          <p:stCondLst>
                                            <p:cond delay="499"/>
                                          </p:stCondLst>
                                        </p:cTn>
                                        <p:tgtEl>
                                          <p:spTgt spid="74"/>
                                        </p:tgtEl>
                                        <p:attrNameLst>
                                          <p:attrName>style.visibility</p:attrName>
                                        </p:attrNameLst>
                                      </p:cBhvr>
                                      <p:to>
                                        <p:strVal val="hidden"/>
                                      </p:to>
                                    </p:set>
                                  </p:childTnLst>
                                </p:cTn>
                              </p:par>
                              <p:par>
                                <p:cTn id="141" presetID="10" presetClass="exit" presetSubtype="0" fill="hold" nodeType="withEffect">
                                  <p:stCondLst>
                                    <p:cond delay="400"/>
                                  </p:stCondLst>
                                  <p:childTnLst>
                                    <p:animEffect transition="out" filter="fade">
                                      <p:cBhvr>
                                        <p:cTn id="142" dur="500"/>
                                        <p:tgtEl>
                                          <p:spTgt spid="75"/>
                                        </p:tgtEl>
                                      </p:cBhvr>
                                    </p:animEffect>
                                    <p:set>
                                      <p:cBhvr>
                                        <p:cTn id="143" dur="1" fill="hold">
                                          <p:stCondLst>
                                            <p:cond delay="499"/>
                                          </p:stCondLst>
                                        </p:cTn>
                                        <p:tgtEl>
                                          <p:spTgt spid="75"/>
                                        </p:tgtEl>
                                        <p:attrNameLst>
                                          <p:attrName>style.visibility</p:attrName>
                                        </p:attrNameLst>
                                      </p:cBhvr>
                                      <p:to>
                                        <p:strVal val="hidden"/>
                                      </p:to>
                                    </p:set>
                                  </p:childTnLst>
                                </p:cTn>
                              </p:par>
                              <p:par>
                                <p:cTn id="144" presetID="10" presetClass="entr" presetSubtype="0" fill="hold" nodeType="withEffect">
                                  <p:stCondLst>
                                    <p:cond delay="40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par>
                                <p:cTn id="147" presetID="63" presetClass="path" presetSubtype="0" accel="50000" decel="50000" fill="hold" nodeType="withEffect">
                                  <p:stCondLst>
                                    <p:cond delay="400"/>
                                  </p:stCondLst>
                                  <p:childTnLst>
                                    <p:animMotion origin="layout" path="M 0 3.7037E-6 L 0.12982 3.7037E-6 " pathEditMode="relative" rAng="0" ptsTypes="AA">
                                      <p:cBhvr>
                                        <p:cTn id="148" dur="1300" fill="hold"/>
                                        <p:tgtEl>
                                          <p:spTgt spid="78"/>
                                        </p:tgtEl>
                                        <p:attrNameLst>
                                          <p:attrName>ppt_x</p:attrName>
                                          <p:attrName>ppt_y</p:attrName>
                                        </p:attrNameLst>
                                      </p:cBhvr>
                                      <p:rCtr x="648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 y="1"/>
            <a:ext cx="12191998" cy="6858000"/>
          </a:xfrm>
          <a:prstGeom prst="rect">
            <a:avLst/>
          </a:prstGeom>
          <a:gradFill flip="none" rotWithShape="1">
            <a:gsLst>
              <a:gs pos="7000">
                <a:schemeClr val="bg1">
                  <a:lumMod val="84000"/>
                </a:schemeClr>
              </a:gs>
              <a:gs pos="4500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2" name="Picture 2441"/>
          <p:cNvPicPr>
            <a:picLocks noChangeAspect="1"/>
          </p:cNvPicPr>
          <p:nvPr/>
        </p:nvPicPr>
        <p:blipFill>
          <a:blip r:embed="rId2">
            <a:grayscl/>
          </a:blip>
          <a:stretch>
            <a:fillRect/>
          </a:stretch>
        </p:blipFill>
        <p:spPr>
          <a:xfrm>
            <a:off x="2236388" y="2422384"/>
            <a:ext cx="8309568" cy="4602879"/>
          </a:xfrm>
          <a:prstGeom prst="rect">
            <a:avLst/>
          </a:prstGeom>
        </p:spPr>
      </p:pic>
      <p:sp>
        <p:nvSpPr>
          <p:cNvPr id="3" name="Rectangle 2"/>
          <p:cNvSpPr/>
          <p:nvPr/>
        </p:nvSpPr>
        <p:spPr>
          <a:xfrm>
            <a:off x="3" y="386279"/>
            <a:ext cx="12191998" cy="4161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386279"/>
            <a:ext cx="368140" cy="4161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15290" y="290373"/>
            <a:ext cx="4506362" cy="584775"/>
          </a:xfrm>
          <a:prstGeom prst="rect">
            <a:avLst/>
          </a:prstGeom>
          <a:noFill/>
        </p:spPr>
        <p:txBody>
          <a:bodyPr wrap="none" rtlCol="0">
            <a:spAutoFit/>
          </a:bodyPr>
          <a:lstStyle/>
          <a:p>
            <a:r>
              <a:rPr lang="en-US" sz="3200" b="1" dirty="0">
                <a:solidFill>
                  <a:schemeClr val="bg1"/>
                </a:solidFill>
                <a:latin typeface="Century Gothic" panose="020B0502020202020204" pitchFamily="34" charset="0"/>
                <a:cs typeface="Segoe UI" panose="020B0502040204020203" pitchFamily="34" charset="0"/>
              </a:rPr>
              <a:t>THE BIGSCREEN STORY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2961" y="1367773"/>
            <a:ext cx="795448" cy="800743"/>
          </a:xfrm>
          <a:prstGeom prst="rect">
            <a:avLst/>
          </a:prstGeom>
        </p:spPr>
      </p:pic>
      <p:sp>
        <p:nvSpPr>
          <p:cNvPr id="7" name="TextBox 6"/>
          <p:cNvSpPr txBox="1"/>
          <p:nvPr/>
        </p:nvSpPr>
        <p:spPr>
          <a:xfrm>
            <a:off x="2836285" y="1298116"/>
            <a:ext cx="2385589" cy="584775"/>
          </a:xfrm>
          <a:prstGeom prst="rect">
            <a:avLst/>
          </a:prstGeom>
          <a:noFill/>
        </p:spPr>
        <p:txBody>
          <a:bodyPr wrap="none" rtlCol="0">
            <a:spAutoFit/>
          </a:bodyPr>
          <a:lstStyle/>
          <a:p>
            <a:r>
              <a:rPr lang="en-US" sz="3200" b="1" dirty="0">
                <a:solidFill>
                  <a:schemeClr val="bg1"/>
                </a:solidFill>
                <a:latin typeface="Century Gothic" panose="020B0502020202020204" pitchFamily="34" charset="0"/>
                <a:cs typeface="Segoe UI" panose="020B0502040204020203" pitchFamily="34" charset="0"/>
              </a:rPr>
              <a:t>BIGSCREEN</a:t>
            </a:r>
          </a:p>
        </p:txBody>
      </p:sp>
      <p:sp>
        <p:nvSpPr>
          <p:cNvPr id="8" name="TextBox 7"/>
          <p:cNvSpPr txBox="1"/>
          <p:nvPr/>
        </p:nvSpPr>
        <p:spPr>
          <a:xfrm>
            <a:off x="2823004" y="1694195"/>
            <a:ext cx="2709396" cy="523220"/>
          </a:xfrm>
          <a:prstGeom prst="rect">
            <a:avLst/>
          </a:prstGeom>
          <a:noFill/>
        </p:spPr>
        <p:txBody>
          <a:bodyPr wrap="none" rtlCol="0">
            <a:spAutoFit/>
          </a:bodyPr>
          <a:lstStyle/>
          <a:p>
            <a:r>
              <a:rPr lang="en-US" sz="2800" dirty="0">
                <a:solidFill>
                  <a:schemeClr val="bg1"/>
                </a:solidFill>
                <a:latin typeface="Century Gothic" panose="020B0502020202020204" pitchFamily="34" charset="0"/>
                <a:cs typeface="Segoe UI" panose="020B0502040204020203" pitchFamily="34" charset="0"/>
              </a:rPr>
              <a:t>GOES GLOBAL</a:t>
            </a:r>
          </a:p>
        </p:txBody>
      </p:sp>
      <p:sp>
        <p:nvSpPr>
          <p:cNvPr id="1226" name="Oval 866"/>
          <p:cNvSpPr>
            <a:spLocks noChangeAspect="1" noChangeArrowheads="1"/>
          </p:cNvSpPr>
          <p:nvPr/>
        </p:nvSpPr>
        <p:spPr bwMode="auto">
          <a:xfrm>
            <a:off x="7360735" y="4456295"/>
            <a:ext cx="150646" cy="150646"/>
          </a:xfrm>
          <a:prstGeom prst="ellipse">
            <a:avLst/>
          </a:prstGeom>
          <a:solidFill>
            <a:srgbClr val="FFC000"/>
          </a:solidFill>
          <a:ln>
            <a:noFill/>
          </a:ln>
          <a:effectLst/>
          <a:extLst/>
        </p:spPr>
        <p:txBody>
          <a:bodyPr wrap="none" anchor="ctr"/>
          <a:lstStyle>
            <a:lvl1pPr algn="ctr">
              <a:defRPr>
                <a:solidFill>
                  <a:schemeClr val="bg1"/>
                </a:solidFill>
                <a:latin typeface="Arial" panose="020B0604020202020204" pitchFamily="34" charset="0"/>
              </a:defRPr>
            </a:lvl1pPr>
            <a:lvl2pPr marL="742950" indent="-285750" algn="ctr">
              <a:defRPr>
                <a:solidFill>
                  <a:schemeClr val="bg1"/>
                </a:solidFill>
                <a:latin typeface="Arial" panose="020B0604020202020204" pitchFamily="34" charset="0"/>
              </a:defRPr>
            </a:lvl2pPr>
            <a:lvl3pPr marL="1143000" indent="-228600" algn="ctr">
              <a:defRPr>
                <a:solidFill>
                  <a:schemeClr val="bg1"/>
                </a:solidFill>
                <a:latin typeface="Arial" panose="020B0604020202020204" pitchFamily="34" charset="0"/>
              </a:defRPr>
            </a:lvl3pPr>
            <a:lvl4pPr marL="1600200" indent="-228600" algn="ctr">
              <a:defRPr>
                <a:solidFill>
                  <a:schemeClr val="bg1"/>
                </a:solidFill>
                <a:latin typeface="Arial" panose="020B0604020202020204" pitchFamily="34" charset="0"/>
              </a:defRPr>
            </a:lvl4pPr>
            <a:lvl5pPr marL="2057400" indent="-228600" algn="ctr">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eaLnBrk="1" hangingPunct="1"/>
            <a:endParaRPr lang="en-GB" altLang="en-US"/>
          </a:p>
        </p:txBody>
      </p:sp>
      <p:sp>
        <p:nvSpPr>
          <p:cNvPr id="1227" name="Oval 866"/>
          <p:cNvSpPr>
            <a:spLocks noChangeAspect="1" noChangeArrowheads="1"/>
          </p:cNvSpPr>
          <p:nvPr/>
        </p:nvSpPr>
        <p:spPr bwMode="auto">
          <a:xfrm>
            <a:off x="5866126" y="3514836"/>
            <a:ext cx="150646" cy="150646"/>
          </a:xfrm>
          <a:prstGeom prst="ellipse">
            <a:avLst/>
          </a:prstGeom>
          <a:solidFill>
            <a:srgbClr val="FFC000"/>
          </a:solidFill>
          <a:ln>
            <a:noFill/>
          </a:ln>
          <a:effectLst/>
          <a:extLst/>
        </p:spPr>
        <p:txBody>
          <a:bodyPr wrap="none" anchor="ctr"/>
          <a:lstStyle>
            <a:lvl1pPr algn="ctr">
              <a:defRPr>
                <a:solidFill>
                  <a:schemeClr val="bg1"/>
                </a:solidFill>
                <a:latin typeface="Arial" panose="020B0604020202020204" pitchFamily="34" charset="0"/>
              </a:defRPr>
            </a:lvl1pPr>
            <a:lvl2pPr marL="742950" indent="-285750" algn="ctr">
              <a:defRPr>
                <a:solidFill>
                  <a:schemeClr val="bg1"/>
                </a:solidFill>
                <a:latin typeface="Arial" panose="020B0604020202020204" pitchFamily="34" charset="0"/>
              </a:defRPr>
            </a:lvl2pPr>
            <a:lvl3pPr marL="1143000" indent="-228600" algn="ctr">
              <a:defRPr>
                <a:solidFill>
                  <a:schemeClr val="bg1"/>
                </a:solidFill>
                <a:latin typeface="Arial" panose="020B0604020202020204" pitchFamily="34" charset="0"/>
              </a:defRPr>
            </a:lvl3pPr>
            <a:lvl4pPr marL="1600200" indent="-228600" algn="ctr">
              <a:defRPr>
                <a:solidFill>
                  <a:schemeClr val="bg1"/>
                </a:solidFill>
                <a:latin typeface="Arial" panose="020B0604020202020204" pitchFamily="34" charset="0"/>
              </a:defRPr>
            </a:lvl4pPr>
            <a:lvl5pPr marL="2057400" indent="-228600" algn="ctr">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eaLnBrk="1" hangingPunct="1"/>
            <a:endParaRPr lang="en-GB" altLang="en-US"/>
          </a:p>
        </p:txBody>
      </p:sp>
      <p:sp>
        <p:nvSpPr>
          <p:cNvPr id="1228" name="Oval 866"/>
          <p:cNvSpPr>
            <a:spLocks noChangeAspect="1" noChangeArrowheads="1"/>
          </p:cNvSpPr>
          <p:nvPr/>
        </p:nvSpPr>
        <p:spPr bwMode="auto">
          <a:xfrm>
            <a:off x="4644386" y="3931698"/>
            <a:ext cx="150646" cy="150646"/>
          </a:xfrm>
          <a:prstGeom prst="ellipse">
            <a:avLst/>
          </a:prstGeom>
          <a:solidFill>
            <a:srgbClr val="FFC000"/>
          </a:solidFill>
          <a:ln>
            <a:noFill/>
          </a:ln>
          <a:effectLst/>
          <a:extLst/>
        </p:spPr>
        <p:txBody>
          <a:bodyPr wrap="none" anchor="ctr"/>
          <a:lstStyle>
            <a:lvl1pPr algn="ctr">
              <a:defRPr>
                <a:solidFill>
                  <a:schemeClr val="bg1"/>
                </a:solidFill>
                <a:latin typeface="Arial" panose="020B0604020202020204" pitchFamily="34" charset="0"/>
              </a:defRPr>
            </a:lvl1pPr>
            <a:lvl2pPr marL="742950" indent="-285750" algn="ctr">
              <a:defRPr>
                <a:solidFill>
                  <a:schemeClr val="bg1"/>
                </a:solidFill>
                <a:latin typeface="Arial" panose="020B0604020202020204" pitchFamily="34" charset="0"/>
              </a:defRPr>
            </a:lvl2pPr>
            <a:lvl3pPr marL="1143000" indent="-228600" algn="ctr">
              <a:defRPr>
                <a:solidFill>
                  <a:schemeClr val="bg1"/>
                </a:solidFill>
                <a:latin typeface="Arial" panose="020B0604020202020204" pitchFamily="34" charset="0"/>
              </a:defRPr>
            </a:lvl3pPr>
            <a:lvl4pPr marL="1600200" indent="-228600" algn="ctr">
              <a:defRPr>
                <a:solidFill>
                  <a:schemeClr val="bg1"/>
                </a:solidFill>
                <a:latin typeface="Arial" panose="020B0604020202020204" pitchFamily="34" charset="0"/>
              </a:defRPr>
            </a:lvl4pPr>
            <a:lvl5pPr marL="2057400" indent="-228600" algn="ctr">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eaLnBrk="1" hangingPunct="1"/>
            <a:endParaRPr lang="en-GB" altLang="en-US"/>
          </a:p>
        </p:txBody>
      </p:sp>
      <p:sp>
        <p:nvSpPr>
          <p:cNvPr id="1229" name="Oval 866"/>
          <p:cNvSpPr>
            <a:spLocks noChangeAspect="1" noChangeArrowheads="1"/>
          </p:cNvSpPr>
          <p:nvPr/>
        </p:nvSpPr>
        <p:spPr bwMode="auto">
          <a:xfrm>
            <a:off x="8535485" y="5262745"/>
            <a:ext cx="150646" cy="150646"/>
          </a:xfrm>
          <a:prstGeom prst="ellipse">
            <a:avLst/>
          </a:prstGeom>
          <a:solidFill>
            <a:srgbClr val="FFC000"/>
          </a:solidFill>
          <a:ln>
            <a:noFill/>
          </a:ln>
          <a:effectLst/>
          <a:extLst/>
        </p:spPr>
        <p:txBody>
          <a:bodyPr wrap="none" anchor="ctr"/>
          <a:lstStyle>
            <a:lvl1pPr algn="ctr">
              <a:defRPr>
                <a:solidFill>
                  <a:schemeClr val="bg1"/>
                </a:solidFill>
                <a:latin typeface="Arial" panose="020B0604020202020204" pitchFamily="34" charset="0"/>
              </a:defRPr>
            </a:lvl1pPr>
            <a:lvl2pPr marL="742950" indent="-285750" algn="ctr">
              <a:defRPr>
                <a:solidFill>
                  <a:schemeClr val="bg1"/>
                </a:solidFill>
                <a:latin typeface="Arial" panose="020B0604020202020204" pitchFamily="34" charset="0"/>
              </a:defRPr>
            </a:lvl2pPr>
            <a:lvl3pPr marL="1143000" indent="-228600" algn="ctr">
              <a:defRPr>
                <a:solidFill>
                  <a:schemeClr val="bg1"/>
                </a:solidFill>
                <a:latin typeface="Arial" panose="020B0604020202020204" pitchFamily="34" charset="0"/>
              </a:defRPr>
            </a:lvl3pPr>
            <a:lvl4pPr marL="1600200" indent="-228600" algn="ctr">
              <a:defRPr>
                <a:solidFill>
                  <a:schemeClr val="bg1"/>
                </a:solidFill>
                <a:latin typeface="Arial" panose="020B0604020202020204" pitchFamily="34" charset="0"/>
              </a:defRPr>
            </a:lvl4pPr>
            <a:lvl5pPr marL="2057400" indent="-228600" algn="ctr">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eaLnBrk="1" hangingPunct="1"/>
            <a:endParaRPr lang="en-GB" altLang="en-US"/>
          </a:p>
        </p:txBody>
      </p:sp>
      <p:pic>
        <p:nvPicPr>
          <p:cNvPr id="2443" name="Picture 2442"/>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962962" y="1367773"/>
            <a:ext cx="795447" cy="800743"/>
          </a:xfrm>
          <a:prstGeom prst="rect">
            <a:avLst/>
          </a:prstGeom>
        </p:spPr>
      </p:pic>
      <p:grpSp>
        <p:nvGrpSpPr>
          <p:cNvPr id="2455" name="Group 2454"/>
          <p:cNvGrpSpPr/>
          <p:nvPr/>
        </p:nvGrpSpPr>
        <p:grpSpPr>
          <a:xfrm>
            <a:off x="4439482" y="4099490"/>
            <a:ext cx="906017" cy="240089"/>
            <a:chOff x="2915481" y="4099489"/>
            <a:chExt cx="906017" cy="240089"/>
          </a:xfrm>
        </p:grpSpPr>
        <p:sp>
          <p:nvSpPr>
            <p:cNvPr id="2444" name="TextBox 2443"/>
            <p:cNvSpPr txBox="1"/>
            <p:nvPr/>
          </p:nvSpPr>
          <p:spPr>
            <a:xfrm>
              <a:off x="2915481" y="4170301"/>
              <a:ext cx="906017" cy="169277"/>
            </a:xfrm>
            <a:prstGeom prst="rect">
              <a:avLst/>
            </a:prstGeom>
            <a:solidFill>
              <a:srgbClr val="5C5F6E"/>
            </a:solidFill>
          </p:spPr>
          <p:txBody>
            <a:bodyPr wrap="none" tIns="0" bIns="0" rtlCol="0">
              <a:spAutoFit/>
            </a:bodyPr>
            <a:lstStyle/>
            <a:p>
              <a:r>
                <a:rPr lang="en-US" sz="1100" b="1" dirty="0">
                  <a:solidFill>
                    <a:schemeClr val="bg1"/>
                  </a:solidFill>
                  <a:latin typeface="Century Gothic" panose="020B0502020202020204" pitchFamily="34" charset="0"/>
                  <a:cs typeface="Segoe UI" panose="020B0502040204020203" pitchFamily="34" charset="0"/>
                </a:rPr>
                <a:t>NEW YORK</a:t>
              </a:r>
            </a:p>
          </p:txBody>
        </p:sp>
        <p:sp>
          <p:nvSpPr>
            <p:cNvPr id="2448" name="Isosceles Triangle 2447"/>
            <p:cNvSpPr/>
            <p:nvPr/>
          </p:nvSpPr>
          <p:spPr>
            <a:xfrm>
              <a:off x="3143250" y="4099489"/>
              <a:ext cx="104918" cy="70811"/>
            </a:xfrm>
            <a:prstGeom prst="triangle">
              <a:avLst/>
            </a:prstGeom>
            <a:solidFill>
              <a:srgbClr val="5C5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4" name="Group 2453"/>
          <p:cNvGrpSpPr/>
          <p:nvPr/>
        </p:nvGrpSpPr>
        <p:grpSpPr>
          <a:xfrm>
            <a:off x="5628393" y="3693350"/>
            <a:ext cx="1386918" cy="240089"/>
            <a:chOff x="4104393" y="3693349"/>
            <a:chExt cx="1386918" cy="240089"/>
          </a:xfrm>
        </p:grpSpPr>
        <p:sp>
          <p:nvSpPr>
            <p:cNvPr id="2445" name="TextBox 2444"/>
            <p:cNvSpPr txBox="1"/>
            <p:nvPr/>
          </p:nvSpPr>
          <p:spPr>
            <a:xfrm>
              <a:off x="4104393" y="3764161"/>
              <a:ext cx="1386918" cy="169277"/>
            </a:xfrm>
            <a:prstGeom prst="rect">
              <a:avLst/>
            </a:prstGeom>
            <a:solidFill>
              <a:srgbClr val="5C5F6E"/>
            </a:solidFill>
          </p:spPr>
          <p:txBody>
            <a:bodyPr wrap="none" tIns="0" bIns="0" rtlCol="0">
              <a:spAutoFit/>
            </a:bodyPr>
            <a:lstStyle/>
            <a:p>
              <a:r>
                <a:rPr lang="en-US" sz="1100" b="1" dirty="0">
                  <a:solidFill>
                    <a:schemeClr val="bg1"/>
                  </a:solidFill>
                  <a:latin typeface="Century Gothic" panose="020B0502020202020204" pitchFamily="34" charset="0"/>
                  <a:cs typeface="Segoe UI" panose="020B0502040204020203" pitchFamily="34" charset="0"/>
                </a:rPr>
                <a:t>UNITED KINGDOM</a:t>
              </a:r>
            </a:p>
          </p:txBody>
        </p:sp>
        <p:sp>
          <p:nvSpPr>
            <p:cNvPr id="2449" name="Isosceles Triangle 2448"/>
            <p:cNvSpPr/>
            <p:nvPr/>
          </p:nvSpPr>
          <p:spPr>
            <a:xfrm>
              <a:off x="4364990" y="3693349"/>
              <a:ext cx="104918" cy="70811"/>
            </a:xfrm>
            <a:prstGeom prst="triangle">
              <a:avLst/>
            </a:prstGeom>
            <a:solidFill>
              <a:srgbClr val="5C5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2" name="Group 2451"/>
          <p:cNvGrpSpPr/>
          <p:nvPr/>
        </p:nvGrpSpPr>
        <p:grpSpPr>
          <a:xfrm>
            <a:off x="7891088" y="5452495"/>
            <a:ext cx="978153" cy="240089"/>
            <a:chOff x="6367087" y="5452494"/>
            <a:chExt cx="978153" cy="240089"/>
          </a:xfrm>
        </p:grpSpPr>
        <p:sp>
          <p:nvSpPr>
            <p:cNvPr id="2447" name="TextBox 2446"/>
            <p:cNvSpPr txBox="1"/>
            <p:nvPr/>
          </p:nvSpPr>
          <p:spPr>
            <a:xfrm>
              <a:off x="6367087" y="5523306"/>
              <a:ext cx="978153" cy="169277"/>
            </a:xfrm>
            <a:prstGeom prst="rect">
              <a:avLst/>
            </a:prstGeom>
            <a:solidFill>
              <a:srgbClr val="5C5F6E"/>
            </a:solidFill>
          </p:spPr>
          <p:txBody>
            <a:bodyPr wrap="none" tIns="0" bIns="0" rtlCol="0">
              <a:spAutoFit/>
            </a:bodyPr>
            <a:lstStyle/>
            <a:p>
              <a:r>
                <a:rPr lang="en-US" sz="1100" b="1" dirty="0">
                  <a:solidFill>
                    <a:schemeClr val="bg1"/>
                  </a:solidFill>
                  <a:latin typeface="Century Gothic" panose="020B0502020202020204" pitchFamily="34" charset="0"/>
                  <a:cs typeface="Segoe UI" panose="020B0502040204020203" pitchFamily="34" charset="0"/>
                </a:rPr>
                <a:t>SINGAPORE</a:t>
              </a:r>
            </a:p>
          </p:txBody>
        </p:sp>
        <p:sp>
          <p:nvSpPr>
            <p:cNvPr id="2450" name="Isosceles Triangle 2449"/>
            <p:cNvSpPr/>
            <p:nvPr/>
          </p:nvSpPr>
          <p:spPr>
            <a:xfrm>
              <a:off x="7034349" y="5452494"/>
              <a:ext cx="104918" cy="70811"/>
            </a:xfrm>
            <a:prstGeom prst="triangle">
              <a:avLst/>
            </a:prstGeom>
            <a:solidFill>
              <a:srgbClr val="5C5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3" name="Group 2452"/>
          <p:cNvGrpSpPr/>
          <p:nvPr/>
        </p:nvGrpSpPr>
        <p:grpSpPr>
          <a:xfrm>
            <a:off x="6198891" y="4634809"/>
            <a:ext cx="1736373" cy="240089"/>
            <a:chOff x="4674890" y="4634808"/>
            <a:chExt cx="1736373" cy="240089"/>
          </a:xfrm>
        </p:grpSpPr>
        <p:sp>
          <p:nvSpPr>
            <p:cNvPr id="2446" name="TextBox 2445"/>
            <p:cNvSpPr txBox="1"/>
            <p:nvPr/>
          </p:nvSpPr>
          <p:spPr>
            <a:xfrm>
              <a:off x="4674890" y="4705620"/>
              <a:ext cx="1736373" cy="169277"/>
            </a:xfrm>
            <a:prstGeom prst="rect">
              <a:avLst/>
            </a:prstGeom>
            <a:solidFill>
              <a:srgbClr val="5C5F6E"/>
            </a:solidFill>
          </p:spPr>
          <p:txBody>
            <a:bodyPr wrap="none" tIns="0" bIns="0" rtlCol="0">
              <a:spAutoFit/>
            </a:bodyPr>
            <a:lstStyle/>
            <a:p>
              <a:r>
                <a:rPr lang="en-US" sz="1100" b="1" dirty="0">
                  <a:solidFill>
                    <a:schemeClr val="bg1"/>
                  </a:solidFill>
                  <a:latin typeface="Century Gothic" panose="020B0502020202020204" pitchFamily="34" charset="0"/>
                  <a:cs typeface="Segoe UI" panose="020B0502040204020203" pitchFamily="34" charset="0"/>
                </a:rPr>
                <a:t>UNITED ARAB EMIRATES</a:t>
              </a:r>
            </a:p>
          </p:txBody>
        </p:sp>
        <p:sp>
          <p:nvSpPr>
            <p:cNvPr id="2451" name="Isosceles Triangle 2450"/>
            <p:cNvSpPr/>
            <p:nvPr/>
          </p:nvSpPr>
          <p:spPr>
            <a:xfrm>
              <a:off x="5859599" y="4634808"/>
              <a:ext cx="104918" cy="70811"/>
            </a:xfrm>
            <a:prstGeom prst="triangle">
              <a:avLst/>
            </a:prstGeom>
            <a:solidFill>
              <a:srgbClr val="5C5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1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par>
                                <p:cTn id="10" presetID="26" presetClass="emph" presetSubtype="0" fill="hold" nodeType="with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 presetClass="entr" presetSubtype="2" decel="100000" fill="hold" grpId="0"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100"/>
                                  </p:stCondLst>
                                  <p:childTnLst>
                                    <p:set>
                                      <p:cBhvr>
                                        <p:cTn id="22" dur="1" fill="hold">
                                          <p:stCondLst>
                                            <p:cond delay="0"/>
                                          </p:stCondLst>
                                        </p:cTn>
                                        <p:tgtEl>
                                          <p:spTgt spid="2442"/>
                                        </p:tgtEl>
                                        <p:attrNameLst>
                                          <p:attrName>style.visibility</p:attrName>
                                        </p:attrNameLst>
                                      </p:cBhvr>
                                      <p:to>
                                        <p:strVal val="visible"/>
                                      </p:to>
                                    </p:set>
                                    <p:anim calcmode="lin" valueType="num">
                                      <p:cBhvr additive="base">
                                        <p:cTn id="23" dur="500" fill="hold"/>
                                        <p:tgtEl>
                                          <p:spTgt spid="2442"/>
                                        </p:tgtEl>
                                        <p:attrNameLst>
                                          <p:attrName>ppt_x</p:attrName>
                                        </p:attrNameLst>
                                      </p:cBhvr>
                                      <p:tavLst>
                                        <p:tav tm="0">
                                          <p:val>
                                            <p:strVal val="#ppt_x"/>
                                          </p:val>
                                        </p:tav>
                                        <p:tav tm="100000">
                                          <p:val>
                                            <p:strVal val="#ppt_x"/>
                                          </p:val>
                                        </p:tav>
                                      </p:tavLst>
                                    </p:anim>
                                    <p:anim calcmode="lin" valueType="num">
                                      <p:cBhvr additive="base">
                                        <p:cTn id="24" dur="500" fill="hold"/>
                                        <p:tgtEl>
                                          <p:spTgt spid="2442"/>
                                        </p:tgtEl>
                                        <p:attrNameLst>
                                          <p:attrName>ppt_y</p:attrName>
                                        </p:attrNameLst>
                                      </p:cBhvr>
                                      <p:tavLst>
                                        <p:tav tm="0">
                                          <p:val>
                                            <p:strVal val="1+#ppt_h/2"/>
                                          </p:val>
                                        </p:tav>
                                        <p:tav tm="100000">
                                          <p:val>
                                            <p:strVal val="#ppt_y"/>
                                          </p:val>
                                        </p:tav>
                                      </p:tavLst>
                                    </p:anim>
                                  </p:childTnLst>
                                </p:cTn>
                              </p:par>
                              <p:par>
                                <p:cTn id="25" presetID="2" presetClass="exit" presetSubtype="4" fill="hold" grpId="0" nodeType="withEffect">
                                  <p:stCondLst>
                                    <p:cond delay="1100"/>
                                  </p:stCondLst>
                                  <p:childTnLst>
                                    <p:anim calcmode="lin" valueType="num">
                                      <p:cBhvr additive="base">
                                        <p:cTn id="26" dur="500"/>
                                        <p:tgtEl>
                                          <p:spTgt spid="2"/>
                                        </p:tgtEl>
                                        <p:attrNameLst>
                                          <p:attrName>ppt_x</p:attrName>
                                        </p:attrNameLst>
                                      </p:cBhvr>
                                      <p:tavLst>
                                        <p:tav tm="0">
                                          <p:val>
                                            <p:strVal val="ppt_x"/>
                                          </p:val>
                                        </p:tav>
                                        <p:tav tm="100000">
                                          <p:val>
                                            <p:strVal val="ppt_x"/>
                                          </p:val>
                                        </p:tav>
                                      </p:tavLst>
                                    </p:anim>
                                    <p:anim calcmode="lin" valueType="num">
                                      <p:cBhvr additive="base">
                                        <p:cTn id="27" dur="500"/>
                                        <p:tgtEl>
                                          <p:spTgt spid="2"/>
                                        </p:tgtEl>
                                        <p:attrNameLst>
                                          <p:attrName>ppt_y</p:attrName>
                                        </p:attrNameLst>
                                      </p:cBhvr>
                                      <p:tavLst>
                                        <p:tav tm="0">
                                          <p:val>
                                            <p:strVal val="ppt_y"/>
                                          </p:val>
                                        </p:tav>
                                        <p:tav tm="100000">
                                          <p:val>
                                            <p:strVal val="1+ppt_h/2"/>
                                          </p:val>
                                        </p:tav>
                                      </p:tavLst>
                                    </p:anim>
                                    <p:set>
                                      <p:cBhvr>
                                        <p:cTn id="28" dur="1" fill="hold">
                                          <p:stCondLst>
                                            <p:cond delay="499"/>
                                          </p:stCondLst>
                                        </p:cTn>
                                        <p:tgtEl>
                                          <p:spTgt spid="2"/>
                                        </p:tgtEl>
                                        <p:attrNameLst>
                                          <p:attrName>style.visibility</p:attrName>
                                        </p:attrNameLst>
                                      </p:cBhvr>
                                      <p:to>
                                        <p:strVal val="hidden"/>
                                      </p:to>
                                    </p:set>
                                  </p:childTnLst>
                                </p:cTn>
                              </p:par>
                              <p:par>
                                <p:cTn id="29" presetID="3" presetClass="emph" presetSubtype="1" grpId="1" nodeType="withEffect">
                                  <p:stCondLst>
                                    <p:cond delay="1100"/>
                                  </p:stCondLst>
                                  <p:childTnLst>
                                    <p:set>
                                      <p:cBhvr override="childStyle">
                                        <p:cTn id="30" dur="indefinite"/>
                                        <p:tgtEl>
                                          <p:spTgt spid="7"/>
                                        </p:tgtEl>
                                        <p:attrNameLst>
                                          <p:attrName>style.color</p:attrName>
                                        </p:attrNameLst>
                                      </p:cBhvr>
                                      <p:to>
                                        <p:clrVal>
                                          <a:srgbClr val="5F5F5F"/>
                                        </p:clrVal>
                                      </p:to>
                                    </p:set>
                                  </p:childTnLst>
                                </p:cTn>
                              </p:par>
                              <p:par>
                                <p:cTn id="31" presetID="3" presetClass="emph" presetSubtype="1" grpId="1" nodeType="withEffect">
                                  <p:stCondLst>
                                    <p:cond delay="1100"/>
                                  </p:stCondLst>
                                  <p:childTnLst>
                                    <p:set>
                                      <p:cBhvr override="childStyle">
                                        <p:cTn id="32" dur="indefinite"/>
                                        <p:tgtEl>
                                          <p:spTgt spid="8"/>
                                        </p:tgtEl>
                                        <p:attrNameLst>
                                          <p:attrName>style.color</p:attrName>
                                        </p:attrNameLst>
                                      </p:cBhvr>
                                      <p:to>
                                        <p:clrVal>
                                          <a:srgbClr val="5F5F5F"/>
                                        </p:clrVal>
                                      </p:to>
                                    </p:set>
                                  </p:childTnLst>
                                </p:cTn>
                              </p:par>
                              <p:par>
                                <p:cTn id="33" presetID="10" presetClass="entr" presetSubtype="0" fill="hold" nodeType="withEffect">
                                  <p:stCondLst>
                                    <p:cond delay="1100"/>
                                  </p:stCondLst>
                                  <p:childTnLst>
                                    <p:set>
                                      <p:cBhvr>
                                        <p:cTn id="34" dur="1" fill="hold">
                                          <p:stCondLst>
                                            <p:cond delay="0"/>
                                          </p:stCondLst>
                                        </p:cTn>
                                        <p:tgtEl>
                                          <p:spTgt spid="2443"/>
                                        </p:tgtEl>
                                        <p:attrNameLst>
                                          <p:attrName>style.visibility</p:attrName>
                                        </p:attrNameLst>
                                      </p:cBhvr>
                                      <p:to>
                                        <p:strVal val="visible"/>
                                      </p:to>
                                    </p:set>
                                    <p:animEffect transition="in" filter="fade">
                                      <p:cBhvr>
                                        <p:cTn id="35" dur="500"/>
                                        <p:tgtEl>
                                          <p:spTgt spid="2443"/>
                                        </p:tgtEl>
                                      </p:cBhvr>
                                    </p:animEffect>
                                  </p:childTnLst>
                                </p:cTn>
                              </p:par>
                            </p:childTnLst>
                          </p:cTn>
                        </p:par>
                        <p:par>
                          <p:cTn id="36" fill="hold">
                            <p:stCondLst>
                              <p:cond delay="1600"/>
                            </p:stCondLst>
                            <p:childTnLst>
                              <p:par>
                                <p:cTn id="37" presetID="23" presetClass="entr" presetSubtype="36" fill="hold" grpId="0" nodeType="afterEffect">
                                  <p:stCondLst>
                                    <p:cond delay="0"/>
                                  </p:stCondLst>
                                  <p:childTnLst>
                                    <p:set>
                                      <p:cBhvr>
                                        <p:cTn id="38" dur="1" fill="hold">
                                          <p:stCondLst>
                                            <p:cond delay="0"/>
                                          </p:stCondLst>
                                        </p:cTn>
                                        <p:tgtEl>
                                          <p:spTgt spid="1228"/>
                                        </p:tgtEl>
                                        <p:attrNameLst>
                                          <p:attrName>style.visibility</p:attrName>
                                        </p:attrNameLst>
                                      </p:cBhvr>
                                      <p:to>
                                        <p:strVal val="visible"/>
                                      </p:to>
                                    </p:set>
                                    <p:anim calcmode="lin" valueType="num">
                                      <p:cBhvr>
                                        <p:cTn id="39" dur="250" fill="hold"/>
                                        <p:tgtEl>
                                          <p:spTgt spid="1228"/>
                                        </p:tgtEl>
                                        <p:attrNameLst>
                                          <p:attrName>ppt_w</p:attrName>
                                        </p:attrNameLst>
                                      </p:cBhvr>
                                      <p:tavLst>
                                        <p:tav tm="0">
                                          <p:val>
                                            <p:strVal val="(6*min(max(#ppt_w*#ppt_h,.3),1)-7.4)/-.7*#ppt_w"/>
                                          </p:val>
                                        </p:tav>
                                        <p:tav tm="100000">
                                          <p:val>
                                            <p:strVal val="#ppt_w"/>
                                          </p:val>
                                        </p:tav>
                                      </p:tavLst>
                                    </p:anim>
                                    <p:anim calcmode="lin" valueType="num">
                                      <p:cBhvr>
                                        <p:cTn id="40" dur="250" fill="hold"/>
                                        <p:tgtEl>
                                          <p:spTgt spid="1228"/>
                                        </p:tgtEl>
                                        <p:attrNameLst>
                                          <p:attrName>ppt_h</p:attrName>
                                        </p:attrNameLst>
                                      </p:cBhvr>
                                      <p:tavLst>
                                        <p:tav tm="0">
                                          <p:val>
                                            <p:strVal val="(6*min(max(#ppt_w*#ppt_h,.3),1)-7.4)/-.7*#ppt_h"/>
                                          </p:val>
                                        </p:tav>
                                        <p:tav tm="100000">
                                          <p:val>
                                            <p:strVal val="#ppt_h"/>
                                          </p:val>
                                        </p:tav>
                                      </p:tavLst>
                                    </p:anim>
                                    <p:anim calcmode="lin" valueType="num">
                                      <p:cBhvr>
                                        <p:cTn id="41" dur="250" fill="hold"/>
                                        <p:tgtEl>
                                          <p:spTgt spid="1228"/>
                                        </p:tgtEl>
                                        <p:attrNameLst>
                                          <p:attrName>ppt_x</p:attrName>
                                        </p:attrNameLst>
                                      </p:cBhvr>
                                      <p:tavLst>
                                        <p:tav tm="0">
                                          <p:val>
                                            <p:fltVal val="0.5"/>
                                          </p:val>
                                        </p:tav>
                                        <p:tav tm="100000">
                                          <p:val>
                                            <p:strVal val="#ppt_x"/>
                                          </p:val>
                                        </p:tav>
                                      </p:tavLst>
                                    </p:anim>
                                    <p:anim calcmode="lin" valueType="num">
                                      <p:cBhvr>
                                        <p:cTn id="42" dur="250" fill="hold"/>
                                        <p:tgtEl>
                                          <p:spTgt spid="1228"/>
                                        </p:tgtEl>
                                        <p:attrNameLst>
                                          <p:attrName>ppt_y</p:attrName>
                                        </p:attrNameLst>
                                      </p:cBhvr>
                                      <p:tavLst>
                                        <p:tav tm="0">
                                          <p:val>
                                            <p:strVal val="1+(6*min(max(#ppt_w*#ppt_h,.3),1)-7.4)/-.7*#ppt_h/2"/>
                                          </p:val>
                                        </p:tav>
                                        <p:tav tm="100000">
                                          <p:val>
                                            <p:strVal val="#ppt_y"/>
                                          </p:val>
                                        </p:tav>
                                      </p:tavLst>
                                    </p:anim>
                                  </p:childTnLst>
                                </p:cTn>
                              </p:par>
                              <p:par>
                                <p:cTn id="43" presetID="23" presetClass="entr" presetSubtype="36" fill="hold" grpId="0" nodeType="withEffect">
                                  <p:stCondLst>
                                    <p:cond delay="100"/>
                                  </p:stCondLst>
                                  <p:childTnLst>
                                    <p:set>
                                      <p:cBhvr>
                                        <p:cTn id="44" dur="1" fill="hold">
                                          <p:stCondLst>
                                            <p:cond delay="0"/>
                                          </p:stCondLst>
                                        </p:cTn>
                                        <p:tgtEl>
                                          <p:spTgt spid="1227"/>
                                        </p:tgtEl>
                                        <p:attrNameLst>
                                          <p:attrName>style.visibility</p:attrName>
                                        </p:attrNameLst>
                                      </p:cBhvr>
                                      <p:to>
                                        <p:strVal val="visible"/>
                                      </p:to>
                                    </p:set>
                                    <p:anim calcmode="lin" valueType="num">
                                      <p:cBhvr>
                                        <p:cTn id="45" dur="250" fill="hold"/>
                                        <p:tgtEl>
                                          <p:spTgt spid="1227"/>
                                        </p:tgtEl>
                                        <p:attrNameLst>
                                          <p:attrName>ppt_w</p:attrName>
                                        </p:attrNameLst>
                                      </p:cBhvr>
                                      <p:tavLst>
                                        <p:tav tm="0">
                                          <p:val>
                                            <p:strVal val="(6*min(max(#ppt_w*#ppt_h,.3),1)-7.4)/-.7*#ppt_w"/>
                                          </p:val>
                                        </p:tav>
                                        <p:tav tm="100000">
                                          <p:val>
                                            <p:strVal val="#ppt_w"/>
                                          </p:val>
                                        </p:tav>
                                      </p:tavLst>
                                    </p:anim>
                                    <p:anim calcmode="lin" valueType="num">
                                      <p:cBhvr>
                                        <p:cTn id="46" dur="250" fill="hold"/>
                                        <p:tgtEl>
                                          <p:spTgt spid="1227"/>
                                        </p:tgtEl>
                                        <p:attrNameLst>
                                          <p:attrName>ppt_h</p:attrName>
                                        </p:attrNameLst>
                                      </p:cBhvr>
                                      <p:tavLst>
                                        <p:tav tm="0">
                                          <p:val>
                                            <p:strVal val="(6*min(max(#ppt_w*#ppt_h,.3),1)-7.4)/-.7*#ppt_h"/>
                                          </p:val>
                                        </p:tav>
                                        <p:tav tm="100000">
                                          <p:val>
                                            <p:strVal val="#ppt_h"/>
                                          </p:val>
                                        </p:tav>
                                      </p:tavLst>
                                    </p:anim>
                                    <p:anim calcmode="lin" valueType="num">
                                      <p:cBhvr>
                                        <p:cTn id="47" dur="250" fill="hold"/>
                                        <p:tgtEl>
                                          <p:spTgt spid="1227"/>
                                        </p:tgtEl>
                                        <p:attrNameLst>
                                          <p:attrName>ppt_x</p:attrName>
                                        </p:attrNameLst>
                                      </p:cBhvr>
                                      <p:tavLst>
                                        <p:tav tm="0">
                                          <p:val>
                                            <p:fltVal val="0.5"/>
                                          </p:val>
                                        </p:tav>
                                        <p:tav tm="100000">
                                          <p:val>
                                            <p:strVal val="#ppt_x"/>
                                          </p:val>
                                        </p:tav>
                                      </p:tavLst>
                                    </p:anim>
                                    <p:anim calcmode="lin" valueType="num">
                                      <p:cBhvr>
                                        <p:cTn id="48" dur="250" fill="hold"/>
                                        <p:tgtEl>
                                          <p:spTgt spid="1227"/>
                                        </p:tgtEl>
                                        <p:attrNameLst>
                                          <p:attrName>ppt_y</p:attrName>
                                        </p:attrNameLst>
                                      </p:cBhvr>
                                      <p:tavLst>
                                        <p:tav tm="0">
                                          <p:val>
                                            <p:strVal val="1+(6*min(max(#ppt_w*#ppt_h,.3),1)-7.4)/-.7*#ppt_h/2"/>
                                          </p:val>
                                        </p:tav>
                                        <p:tav tm="100000">
                                          <p:val>
                                            <p:strVal val="#ppt_y"/>
                                          </p:val>
                                        </p:tav>
                                      </p:tavLst>
                                    </p:anim>
                                  </p:childTnLst>
                                </p:cTn>
                              </p:par>
                              <p:par>
                                <p:cTn id="49" presetID="23" presetClass="entr" presetSubtype="36" fill="hold" grpId="0" nodeType="withEffect">
                                  <p:stCondLst>
                                    <p:cond delay="0"/>
                                  </p:stCondLst>
                                  <p:childTnLst>
                                    <p:set>
                                      <p:cBhvr>
                                        <p:cTn id="50" dur="1" fill="hold">
                                          <p:stCondLst>
                                            <p:cond delay="0"/>
                                          </p:stCondLst>
                                        </p:cTn>
                                        <p:tgtEl>
                                          <p:spTgt spid="1226"/>
                                        </p:tgtEl>
                                        <p:attrNameLst>
                                          <p:attrName>style.visibility</p:attrName>
                                        </p:attrNameLst>
                                      </p:cBhvr>
                                      <p:to>
                                        <p:strVal val="visible"/>
                                      </p:to>
                                    </p:set>
                                    <p:anim calcmode="lin" valueType="num">
                                      <p:cBhvr>
                                        <p:cTn id="51" dur="250" fill="hold"/>
                                        <p:tgtEl>
                                          <p:spTgt spid="1226"/>
                                        </p:tgtEl>
                                        <p:attrNameLst>
                                          <p:attrName>ppt_w</p:attrName>
                                        </p:attrNameLst>
                                      </p:cBhvr>
                                      <p:tavLst>
                                        <p:tav tm="0">
                                          <p:val>
                                            <p:strVal val="(6*min(max(#ppt_w*#ppt_h,.3),1)-7.4)/-.7*#ppt_w"/>
                                          </p:val>
                                        </p:tav>
                                        <p:tav tm="100000">
                                          <p:val>
                                            <p:strVal val="#ppt_w"/>
                                          </p:val>
                                        </p:tav>
                                      </p:tavLst>
                                    </p:anim>
                                    <p:anim calcmode="lin" valueType="num">
                                      <p:cBhvr>
                                        <p:cTn id="52" dur="250" fill="hold"/>
                                        <p:tgtEl>
                                          <p:spTgt spid="1226"/>
                                        </p:tgtEl>
                                        <p:attrNameLst>
                                          <p:attrName>ppt_h</p:attrName>
                                        </p:attrNameLst>
                                      </p:cBhvr>
                                      <p:tavLst>
                                        <p:tav tm="0">
                                          <p:val>
                                            <p:strVal val="(6*min(max(#ppt_w*#ppt_h,.3),1)-7.4)/-.7*#ppt_h"/>
                                          </p:val>
                                        </p:tav>
                                        <p:tav tm="100000">
                                          <p:val>
                                            <p:strVal val="#ppt_h"/>
                                          </p:val>
                                        </p:tav>
                                      </p:tavLst>
                                    </p:anim>
                                    <p:anim calcmode="lin" valueType="num">
                                      <p:cBhvr>
                                        <p:cTn id="53" dur="250" fill="hold"/>
                                        <p:tgtEl>
                                          <p:spTgt spid="1226"/>
                                        </p:tgtEl>
                                        <p:attrNameLst>
                                          <p:attrName>ppt_x</p:attrName>
                                        </p:attrNameLst>
                                      </p:cBhvr>
                                      <p:tavLst>
                                        <p:tav tm="0">
                                          <p:val>
                                            <p:fltVal val="0.5"/>
                                          </p:val>
                                        </p:tav>
                                        <p:tav tm="100000">
                                          <p:val>
                                            <p:strVal val="#ppt_x"/>
                                          </p:val>
                                        </p:tav>
                                      </p:tavLst>
                                    </p:anim>
                                    <p:anim calcmode="lin" valueType="num">
                                      <p:cBhvr>
                                        <p:cTn id="54" dur="250" fill="hold"/>
                                        <p:tgtEl>
                                          <p:spTgt spid="1226"/>
                                        </p:tgtEl>
                                        <p:attrNameLst>
                                          <p:attrName>ppt_y</p:attrName>
                                        </p:attrNameLst>
                                      </p:cBhvr>
                                      <p:tavLst>
                                        <p:tav tm="0">
                                          <p:val>
                                            <p:strVal val="1+(6*min(max(#ppt_w*#ppt_h,.3),1)-7.4)/-.7*#ppt_h/2"/>
                                          </p:val>
                                        </p:tav>
                                        <p:tav tm="100000">
                                          <p:val>
                                            <p:strVal val="#ppt_y"/>
                                          </p:val>
                                        </p:tav>
                                      </p:tavLst>
                                    </p:anim>
                                  </p:childTnLst>
                                </p:cTn>
                              </p:par>
                              <p:par>
                                <p:cTn id="55" presetID="23" presetClass="entr" presetSubtype="36" fill="hold" grpId="0" nodeType="withEffect">
                                  <p:stCondLst>
                                    <p:cond delay="100"/>
                                  </p:stCondLst>
                                  <p:childTnLst>
                                    <p:set>
                                      <p:cBhvr>
                                        <p:cTn id="56" dur="1" fill="hold">
                                          <p:stCondLst>
                                            <p:cond delay="0"/>
                                          </p:stCondLst>
                                        </p:cTn>
                                        <p:tgtEl>
                                          <p:spTgt spid="1229"/>
                                        </p:tgtEl>
                                        <p:attrNameLst>
                                          <p:attrName>style.visibility</p:attrName>
                                        </p:attrNameLst>
                                      </p:cBhvr>
                                      <p:to>
                                        <p:strVal val="visible"/>
                                      </p:to>
                                    </p:set>
                                    <p:anim calcmode="lin" valueType="num">
                                      <p:cBhvr>
                                        <p:cTn id="57" dur="250" fill="hold"/>
                                        <p:tgtEl>
                                          <p:spTgt spid="1229"/>
                                        </p:tgtEl>
                                        <p:attrNameLst>
                                          <p:attrName>ppt_w</p:attrName>
                                        </p:attrNameLst>
                                      </p:cBhvr>
                                      <p:tavLst>
                                        <p:tav tm="0">
                                          <p:val>
                                            <p:strVal val="(6*min(max(#ppt_w*#ppt_h,.3),1)-7.4)/-.7*#ppt_w"/>
                                          </p:val>
                                        </p:tav>
                                        <p:tav tm="100000">
                                          <p:val>
                                            <p:strVal val="#ppt_w"/>
                                          </p:val>
                                        </p:tav>
                                      </p:tavLst>
                                    </p:anim>
                                    <p:anim calcmode="lin" valueType="num">
                                      <p:cBhvr>
                                        <p:cTn id="58" dur="250" fill="hold"/>
                                        <p:tgtEl>
                                          <p:spTgt spid="1229"/>
                                        </p:tgtEl>
                                        <p:attrNameLst>
                                          <p:attrName>ppt_h</p:attrName>
                                        </p:attrNameLst>
                                      </p:cBhvr>
                                      <p:tavLst>
                                        <p:tav tm="0">
                                          <p:val>
                                            <p:strVal val="(6*min(max(#ppt_w*#ppt_h,.3),1)-7.4)/-.7*#ppt_h"/>
                                          </p:val>
                                        </p:tav>
                                        <p:tav tm="100000">
                                          <p:val>
                                            <p:strVal val="#ppt_h"/>
                                          </p:val>
                                        </p:tav>
                                      </p:tavLst>
                                    </p:anim>
                                    <p:anim calcmode="lin" valueType="num">
                                      <p:cBhvr>
                                        <p:cTn id="59" dur="250" fill="hold"/>
                                        <p:tgtEl>
                                          <p:spTgt spid="1229"/>
                                        </p:tgtEl>
                                        <p:attrNameLst>
                                          <p:attrName>ppt_x</p:attrName>
                                        </p:attrNameLst>
                                      </p:cBhvr>
                                      <p:tavLst>
                                        <p:tav tm="0">
                                          <p:val>
                                            <p:fltVal val="0.5"/>
                                          </p:val>
                                        </p:tav>
                                        <p:tav tm="100000">
                                          <p:val>
                                            <p:strVal val="#ppt_x"/>
                                          </p:val>
                                        </p:tav>
                                      </p:tavLst>
                                    </p:anim>
                                    <p:anim calcmode="lin" valueType="num">
                                      <p:cBhvr>
                                        <p:cTn id="60" dur="250" fill="hold"/>
                                        <p:tgtEl>
                                          <p:spTgt spid="1229"/>
                                        </p:tgtEl>
                                        <p:attrNameLst>
                                          <p:attrName>ppt_y</p:attrName>
                                        </p:attrNameLst>
                                      </p:cBhvr>
                                      <p:tavLst>
                                        <p:tav tm="0">
                                          <p:val>
                                            <p:strVal val="1+(6*min(max(#ppt_w*#ppt_h,.3),1)-7.4)/-.7*#ppt_h/2"/>
                                          </p:val>
                                        </p:tav>
                                        <p:tav tm="100000">
                                          <p:val>
                                            <p:strVal val="#ppt_y"/>
                                          </p:val>
                                        </p:tav>
                                      </p:tavLst>
                                    </p:anim>
                                  </p:childTnLst>
                                </p:cTn>
                              </p:par>
                              <p:par>
                                <p:cTn id="61" presetID="2" presetClass="entr" presetSubtype="8" decel="100000" fill="hold" nodeType="withEffect">
                                  <p:stCondLst>
                                    <p:cond delay="300"/>
                                  </p:stCondLst>
                                  <p:childTnLst>
                                    <p:set>
                                      <p:cBhvr>
                                        <p:cTn id="62" dur="1" fill="hold">
                                          <p:stCondLst>
                                            <p:cond delay="0"/>
                                          </p:stCondLst>
                                        </p:cTn>
                                        <p:tgtEl>
                                          <p:spTgt spid="2453"/>
                                        </p:tgtEl>
                                        <p:attrNameLst>
                                          <p:attrName>style.visibility</p:attrName>
                                        </p:attrNameLst>
                                      </p:cBhvr>
                                      <p:to>
                                        <p:strVal val="visible"/>
                                      </p:to>
                                    </p:set>
                                    <p:anim calcmode="lin" valueType="num">
                                      <p:cBhvr additive="base">
                                        <p:cTn id="63" dur="500" fill="hold"/>
                                        <p:tgtEl>
                                          <p:spTgt spid="2453"/>
                                        </p:tgtEl>
                                        <p:attrNameLst>
                                          <p:attrName>ppt_x</p:attrName>
                                        </p:attrNameLst>
                                      </p:cBhvr>
                                      <p:tavLst>
                                        <p:tav tm="0">
                                          <p:val>
                                            <p:strVal val="0-#ppt_w/2"/>
                                          </p:val>
                                        </p:tav>
                                        <p:tav tm="100000">
                                          <p:val>
                                            <p:strVal val="#ppt_x"/>
                                          </p:val>
                                        </p:tav>
                                      </p:tavLst>
                                    </p:anim>
                                    <p:anim calcmode="lin" valueType="num">
                                      <p:cBhvr additive="base">
                                        <p:cTn id="64" dur="500" fill="hold"/>
                                        <p:tgtEl>
                                          <p:spTgt spid="2453"/>
                                        </p:tgtEl>
                                        <p:attrNameLst>
                                          <p:attrName>ppt_y</p:attrName>
                                        </p:attrNameLst>
                                      </p:cBhvr>
                                      <p:tavLst>
                                        <p:tav tm="0">
                                          <p:val>
                                            <p:strVal val="#ppt_y"/>
                                          </p:val>
                                        </p:tav>
                                        <p:tav tm="100000">
                                          <p:val>
                                            <p:strVal val="#ppt_y"/>
                                          </p:val>
                                        </p:tav>
                                      </p:tavLst>
                                    </p:anim>
                                  </p:childTnLst>
                                </p:cTn>
                              </p:par>
                              <p:par>
                                <p:cTn id="65" presetID="2" presetClass="entr" presetSubtype="8" decel="100000" fill="hold" nodeType="withEffect">
                                  <p:stCondLst>
                                    <p:cond delay="300"/>
                                  </p:stCondLst>
                                  <p:childTnLst>
                                    <p:set>
                                      <p:cBhvr>
                                        <p:cTn id="66" dur="1" fill="hold">
                                          <p:stCondLst>
                                            <p:cond delay="0"/>
                                          </p:stCondLst>
                                        </p:cTn>
                                        <p:tgtEl>
                                          <p:spTgt spid="2452"/>
                                        </p:tgtEl>
                                        <p:attrNameLst>
                                          <p:attrName>style.visibility</p:attrName>
                                        </p:attrNameLst>
                                      </p:cBhvr>
                                      <p:to>
                                        <p:strVal val="visible"/>
                                      </p:to>
                                    </p:set>
                                    <p:anim calcmode="lin" valueType="num">
                                      <p:cBhvr additive="base">
                                        <p:cTn id="67" dur="500" fill="hold"/>
                                        <p:tgtEl>
                                          <p:spTgt spid="2452"/>
                                        </p:tgtEl>
                                        <p:attrNameLst>
                                          <p:attrName>ppt_x</p:attrName>
                                        </p:attrNameLst>
                                      </p:cBhvr>
                                      <p:tavLst>
                                        <p:tav tm="0">
                                          <p:val>
                                            <p:strVal val="0-#ppt_w/2"/>
                                          </p:val>
                                        </p:tav>
                                        <p:tav tm="100000">
                                          <p:val>
                                            <p:strVal val="#ppt_x"/>
                                          </p:val>
                                        </p:tav>
                                      </p:tavLst>
                                    </p:anim>
                                    <p:anim calcmode="lin" valueType="num">
                                      <p:cBhvr additive="base">
                                        <p:cTn id="68" dur="500" fill="hold"/>
                                        <p:tgtEl>
                                          <p:spTgt spid="2452"/>
                                        </p:tgtEl>
                                        <p:attrNameLst>
                                          <p:attrName>ppt_y</p:attrName>
                                        </p:attrNameLst>
                                      </p:cBhvr>
                                      <p:tavLst>
                                        <p:tav tm="0">
                                          <p:val>
                                            <p:strVal val="#ppt_y"/>
                                          </p:val>
                                        </p:tav>
                                        <p:tav tm="100000">
                                          <p:val>
                                            <p:strVal val="#ppt_y"/>
                                          </p:val>
                                        </p:tav>
                                      </p:tavLst>
                                    </p:anim>
                                  </p:childTnLst>
                                </p:cTn>
                              </p:par>
                              <p:par>
                                <p:cTn id="69" presetID="2" presetClass="entr" presetSubtype="2" decel="100000" fill="hold" nodeType="withEffect">
                                  <p:stCondLst>
                                    <p:cond delay="300"/>
                                  </p:stCondLst>
                                  <p:childTnLst>
                                    <p:set>
                                      <p:cBhvr>
                                        <p:cTn id="70" dur="1" fill="hold">
                                          <p:stCondLst>
                                            <p:cond delay="0"/>
                                          </p:stCondLst>
                                        </p:cTn>
                                        <p:tgtEl>
                                          <p:spTgt spid="2454"/>
                                        </p:tgtEl>
                                        <p:attrNameLst>
                                          <p:attrName>style.visibility</p:attrName>
                                        </p:attrNameLst>
                                      </p:cBhvr>
                                      <p:to>
                                        <p:strVal val="visible"/>
                                      </p:to>
                                    </p:set>
                                    <p:anim calcmode="lin" valueType="num">
                                      <p:cBhvr additive="base">
                                        <p:cTn id="71" dur="500" fill="hold"/>
                                        <p:tgtEl>
                                          <p:spTgt spid="2454"/>
                                        </p:tgtEl>
                                        <p:attrNameLst>
                                          <p:attrName>ppt_x</p:attrName>
                                        </p:attrNameLst>
                                      </p:cBhvr>
                                      <p:tavLst>
                                        <p:tav tm="0">
                                          <p:val>
                                            <p:strVal val="1+#ppt_w/2"/>
                                          </p:val>
                                        </p:tav>
                                        <p:tav tm="100000">
                                          <p:val>
                                            <p:strVal val="#ppt_x"/>
                                          </p:val>
                                        </p:tav>
                                      </p:tavLst>
                                    </p:anim>
                                    <p:anim calcmode="lin" valueType="num">
                                      <p:cBhvr additive="base">
                                        <p:cTn id="72" dur="500" fill="hold"/>
                                        <p:tgtEl>
                                          <p:spTgt spid="2454"/>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300"/>
                                  </p:stCondLst>
                                  <p:childTnLst>
                                    <p:set>
                                      <p:cBhvr>
                                        <p:cTn id="74" dur="1" fill="hold">
                                          <p:stCondLst>
                                            <p:cond delay="0"/>
                                          </p:stCondLst>
                                        </p:cTn>
                                        <p:tgtEl>
                                          <p:spTgt spid="2455"/>
                                        </p:tgtEl>
                                        <p:attrNameLst>
                                          <p:attrName>style.visibility</p:attrName>
                                        </p:attrNameLst>
                                      </p:cBhvr>
                                      <p:to>
                                        <p:strVal val="visible"/>
                                      </p:to>
                                    </p:set>
                                    <p:anim calcmode="lin" valueType="num">
                                      <p:cBhvr additive="base">
                                        <p:cTn id="75" dur="500" fill="hold"/>
                                        <p:tgtEl>
                                          <p:spTgt spid="2455"/>
                                        </p:tgtEl>
                                        <p:attrNameLst>
                                          <p:attrName>ppt_x</p:attrName>
                                        </p:attrNameLst>
                                      </p:cBhvr>
                                      <p:tavLst>
                                        <p:tav tm="0">
                                          <p:val>
                                            <p:strVal val="1+#ppt_w/2"/>
                                          </p:val>
                                        </p:tav>
                                        <p:tav tm="100000">
                                          <p:val>
                                            <p:strVal val="#ppt_x"/>
                                          </p:val>
                                        </p:tav>
                                      </p:tavLst>
                                    </p:anim>
                                    <p:anim calcmode="lin" valueType="num">
                                      <p:cBhvr additive="base">
                                        <p:cTn id="76" dur="500" fill="hold"/>
                                        <p:tgtEl>
                                          <p:spTgt spid="24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7" grpId="1"/>
      <p:bldP spid="8" grpId="0"/>
      <p:bldP spid="8" grpId="1"/>
      <p:bldP spid="1226" grpId="0" animBg="1"/>
      <p:bldP spid="1227" grpId="0" animBg="1"/>
      <p:bldP spid="1228" grpId="0" animBg="1"/>
      <p:bldP spid="12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 y="1"/>
            <a:ext cx="12191998" cy="6858000"/>
          </a:xfrm>
          <a:prstGeom prst="rect">
            <a:avLst/>
          </a:prstGeom>
          <a:gradFill flip="none" rotWithShape="1">
            <a:gsLst>
              <a:gs pos="7000">
                <a:schemeClr val="bg1">
                  <a:lumMod val="84000"/>
                </a:schemeClr>
              </a:gs>
              <a:gs pos="4500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962962" y="1298115"/>
            <a:ext cx="3569439" cy="919300"/>
            <a:chOff x="438961" y="1298115"/>
            <a:chExt cx="3569439" cy="919300"/>
          </a:xfrm>
        </p:grpSpPr>
        <p:sp>
          <p:nvSpPr>
            <p:cNvPr id="7" name="TextBox 6"/>
            <p:cNvSpPr txBox="1"/>
            <p:nvPr/>
          </p:nvSpPr>
          <p:spPr>
            <a:xfrm>
              <a:off x="1312284" y="1298115"/>
              <a:ext cx="2385589" cy="584775"/>
            </a:xfrm>
            <a:prstGeom prst="rect">
              <a:avLst/>
            </a:prstGeom>
            <a:noFill/>
          </p:spPr>
          <p:txBody>
            <a:bodyPr wrap="none" rtlCol="0">
              <a:spAutoFit/>
            </a:bodyPr>
            <a:lstStyle/>
            <a:p>
              <a:r>
                <a:rPr lang="en-US" sz="3200" b="1" dirty="0">
                  <a:solidFill>
                    <a:schemeClr val="tx1">
                      <a:lumMod val="65000"/>
                      <a:lumOff val="35000"/>
                    </a:schemeClr>
                  </a:solidFill>
                  <a:latin typeface="Century Gothic" panose="020B0502020202020204" pitchFamily="34" charset="0"/>
                  <a:cs typeface="Segoe UI" panose="020B0502040204020203" pitchFamily="34" charset="0"/>
                </a:rPr>
                <a:t>BIGSCREEN</a:t>
              </a:r>
            </a:p>
          </p:txBody>
        </p:sp>
        <p:sp>
          <p:nvSpPr>
            <p:cNvPr id="8" name="TextBox 7"/>
            <p:cNvSpPr txBox="1"/>
            <p:nvPr/>
          </p:nvSpPr>
          <p:spPr>
            <a:xfrm>
              <a:off x="1299004" y="1694195"/>
              <a:ext cx="2709396" cy="523220"/>
            </a:xfrm>
            <a:prstGeom prst="rect">
              <a:avLst/>
            </a:prstGeom>
            <a:noFill/>
          </p:spPr>
          <p:txBody>
            <a:bodyPr wrap="none" rtlCol="0">
              <a:spAutoFit/>
            </a:bodyPr>
            <a:lstStyle/>
            <a:p>
              <a:r>
                <a:rPr lang="en-US" sz="2800" dirty="0">
                  <a:solidFill>
                    <a:schemeClr val="tx1">
                      <a:lumMod val="65000"/>
                      <a:lumOff val="35000"/>
                    </a:schemeClr>
                  </a:solidFill>
                  <a:latin typeface="Century Gothic" panose="020B0502020202020204" pitchFamily="34" charset="0"/>
                  <a:cs typeface="Segoe UI" panose="020B0502040204020203" pitchFamily="34" charset="0"/>
                </a:rPr>
                <a:t>GOES GLOBAL</a:t>
              </a:r>
            </a:p>
          </p:txBody>
        </p:sp>
        <p:pic>
          <p:nvPicPr>
            <p:cNvPr id="2443" name="Picture 2442"/>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38961" y="1367772"/>
              <a:ext cx="795447" cy="800743"/>
            </a:xfrm>
            <a:prstGeom prst="rect">
              <a:avLst/>
            </a:prstGeom>
          </p:spPr>
        </p:pic>
      </p:grpSp>
      <p:pic>
        <p:nvPicPr>
          <p:cNvPr id="2442" name="Picture 2441"/>
          <p:cNvPicPr>
            <a:picLocks noChangeAspect="1"/>
          </p:cNvPicPr>
          <p:nvPr/>
        </p:nvPicPr>
        <p:blipFill>
          <a:blip r:embed="rId3">
            <a:grayscl/>
          </a:blip>
          <a:stretch>
            <a:fillRect/>
          </a:stretch>
        </p:blipFill>
        <p:spPr>
          <a:xfrm>
            <a:off x="2236388" y="2422384"/>
            <a:ext cx="8309568" cy="4602879"/>
          </a:xfrm>
          <a:prstGeom prst="rect">
            <a:avLst/>
          </a:prstGeom>
        </p:spPr>
      </p:pic>
      <p:sp>
        <p:nvSpPr>
          <p:cNvPr id="3" name="Rectangle 2"/>
          <p:cNvSpPr/>
          <p:nvPr/>
        </p:nvSpPr>
        <p:spPr>
          <a:xfrm>
            <a:off x="3" y="386279"/>
            <a:ext cx="12191998" cy="4161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386279"/>
            <a:ext cx="368140" cy="4161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15290" y="290373"/>
            <a:ext cx="4506362" cy="584775"/>
          </a:xfrm>
          <a:prstGeom prst="rect">
            <a:avLst/>
          </a:prstGeom>
          <a:noFill/>
        </p:spPr>
        <p:txBody>
          <a:bodyPr wrap="none" rtlCol="0">
            <a:spAutoFit/>
          </a:bodyPr>
          <a:lstStyle/>
          <a:p>
            <a:r>
              <a:rPr lang="en-US" sz="3200" b="1" dirty="0">
                <a:solidFill>
                  <a:schemeClr val="bg1"/>
                </a:solidFill>
                <a:latin typeface="Century Gothic" panose="020B0502020202020204" pitchFamily="34" charset="0"/>
                <a:cs typeface="Segoe UI" panose="020B0502040204020203" pitchFamily="34" charset="0"/>
              </a:rPr>
              <a:t>THE BIGSCREEN STORY</a:t>
            </a:r>
          </a:p>
        </p:txBody>
      </p:sp>
    </p:spTree>
    <p:extLst>
      <p:ext uri="{BB962C8B-B14F-4D97-AF65-F5344CB8AC3E}">
        <p14:creationId xmlns:p14="http://schemas.microsoft.com/office/powerpoint/2010/main" val="1193598475"/>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2442"/>
                                        </p:tgtEl>
                                        <p:attrNameLst>
                                          <p:attrName>ppt_x</p:attrName>
                                        </p:attrNameLst>
                                      </p:cBhvr>
                                      <p:tavLst>
                                        <p:tav tm="0">
                                          <p:val>
                                            <p:strVal val="ppt_x"/>
                                          </p:val>
                                        </p:tav>
                                        <p:tav tm="100000">
                                          <p:val>
                                            <p:strVal val="1+ppt_w/2"/>
                                          </p:val>
                                        </p:tav>
                                      </p:tavLst>
                                    </p:anim>
                                    <p:anim calcmode="lin" valueType="num">
                                      <p:cBhvr additive="base">
                                        <p:cTn id="11" dur="500"/>
                                        <p:tgtEl>
                                          <p:spTgt spid="2442"/>
                                        </p:tgtEl>
                                        <p:attrNameLst>
                                          <p:attrName>ppt_y</p:attrName>
                                        </p:attrNameLst>
                                      </p:cBhvr>
                                      <p:tavLst>
                                        <p:tav tm="0">
                                          <p:val>
                                            <p:strVal val="ppt_y"/>
                                          </p:val>
                                        </p:tav>
                                        <p:tav tm="100000">
                                          <p:val>
                                            <p:strVal val="ppt_y"/>
                                          </p:val>
                                        </p:tav>
                                      </p:tavLst>
                                    </p:anim>
                                    <p:set>
                                      <p:cBhvr>
                                        <p:cTn id="12" dur="1" fill="hold">
                                          <p:stCondLst>
                                            <p:cond delay="499"/>
                                          </p:stCondLst>
                                        </p:cTn>
                                        <p:tgtEl>
                                          <p:spTgt spid="2442"/>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300"/>
                                        <p:tgtEl>
                                          <p:spTgt spid="5"/>
                                        </p:tgtEl>
                                        <p:attrNameLst>
                                          <p:attrName>ppt_x</p:attrName>
                                        </p:attrNameLst>
                                      </p:cBhvr>
                                      <p:tavLst>
                                        <p:tav tm="0">
                                          <p:val>
                                            <p:strVal val="ppt_x"/>
                                          </p:val>
                                        </p:tav>
                                        <p:tav tm="100000">
                                          <p:val>
                                            <p:strVal val="1+ppt_w/2"/>
                                          </p:val>
                                        </p:tav>
                                      </p:tavLst>
                                    </p:anim>
                                    <p:anim calcmode="lin" valueType="num">
                                      <p:cBhvr additive="base">
                                        <p:cTn id="15" dur="300"/>
                                        <p:tgtEl>
                                          <p:spTgt spid="5"/>
                                        </p:tgtEl>
                                        <p:attrNameLst>
                                          <p:attrName>ppt_y</p:attrName>
                                        </p:attrNameLst>
                                      </p:cBhvr>
                                      <p:tavLst>
                                        <p:tav tm="0">
                                          <p:val>
                                            <p:strVal val="ppt_y"/>
                                          </p:val>
                                        </p:tav>
                                        <p:tav tm="100000">
                                          <p:val>
                                            <p:strVal val="ppt_y"/>
                                          </p:val>
                                        </p:tav>
                                      </p:tavLst>
                                    </p:anim>
                                    <p:set>
                                      <p:cBhvr>
                                        <p:cTn id="16" dur="1" fill="hold">
                                          <p:stCondLst>
                                            <p:cond delay="2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096000" cy="6858000"/>
          </a:xfrm>
          <a:prstGeom prst="rect">
            <a:avLst/>
          </a:prstGeom>
          <a:solidFill>
            <a:srgbClr val="853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55670" y="3460111"/>
            <a:ext cx="1520393" cy="284059"/>
          </a:xfrm>
          <a:prstGeom prst="rect">
            <a:avLst/>
          </a:prstGeom>
        </p:spPr>
      </p:pic>
      <p:sp>
        <p:nvSpPr>
          <p:cNvPr id="9" name="Rectangle 8"/>
          <p:cNvSpPr/>
          <p:nvPr/>
        </p:nvSpPr>
        <p:spPr>
          <a:xfrm>
            <a:off x="6095999" y="0"/>
            <a:ext cx="61800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0936" y="3389304"/>
            <a:ext cx="1597152" cy="402336"/>
          </a:xfrm>
          <a:prstGeom prst="rect">
            <a:avLst/>
          </a:prstGeom>
        </p:spPr>
      </p:pic>
      <p:pic>
        <p:nvPicPr>
          <p:cNvPr id="10" name="Picture 9">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5008" y="2499573"/>
            <a:ext cx="3681984" cy="1454770"/>
          </a:xfrm>
          <a:prstGeom prst="rect">
            <a:avLst/>
          </a:prstGeom>
        </p:spPr>
      </p:pic>
    </p:spTree>
    <p:extLst>
      <p:ext uri="{BB962C8B-B14F-4D97-AF65-F5344CB8AC3E}">
        <p14:creationId xmlns:p14="http://schemas.microsoft.com/office/powerpoint/2010/main" val="29312758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1" presetClass="entr" presetSubtype="1"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500"/>
                                        <p:tgtEl>
                                          <p:spTgt spid="10"/>
                                        </p:tgtEl>
                                      </p:cBhvr>
                                    </p:animEffect>
                                  </p:childTnLst>
                                </p:cTn>
                              </p:par>
                              <p:par>
                                <p:cTn id="20" presetID="2" presetClass="exit" presetSubtype="8" accel="60000" fill="hold" grpId="1" nodeType="withEffect">
                                  <p:stCondLst>
                                    <p:cond delay="1500"/>
                                  </p:stCondLst>
                                  <p:childTnLst>
                                    <p:anim calcmode="lin" valueType="num">
                                      <p:cBhvr additive="base">
                                        <p:cTn id="21" dur="500"/>
                                        <p:tgtEl>
                                          <p:spTgt spid="5"/>
                                        </p:tgtEl>
                                        <p:attrNameLst>
                                          <p:attrName>ppt_x</p:attrName>
                                        </p:attrNameLst>
                                      </p:cBhvr>
                                      <p:tavLst>
                                        <p:tav tm="0">
                                          <p:val>
                                            <p:strVal val="ppt_x"/>
                                          </p:val>
                                        </p:tav>
                                        <p:tav tm="100000">
                                          <p:val>
                                            <p:strVal val="0-ppt_w/2"/>
                                          </p:val>
                                        </p:tav>
                                      </p:tavLst>
                                    </p:anim>
                                    <p:anim calcmode="lin" valueType="num">
                                      <p:cBhvr additive="base">
                                        <p:cTn id="22" dur="500"/>
                                        <p:tgtEl>
                                          <p:spTgt spid="5"/>
                                        </p:tgtEl>
                                        <p:attrNameLst>
                                          <p:attrName>ppt_y</p:attrName>
                                        </p:attrNameLst>
                                      </p:cBhvr>
                                      <p:tavLst>
                                        <p:tav tm="0">
                                          <p:val>
                                            <p:strVal val="ppt_y"/>
                                          </p:val>
                                        </p:tav>
                                        <p:tav tm="100000">
                                          <p:val>
                                            <p:strVal val="ppt_y"/>
                                          </p:val>
                                        </p:tav>
                                      </p:tavLst>
                                    </p:anim>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1" t="25709" r="84" b="15265"/>
          <a:stretch/>
        </p:blipFill>
        <p:spPr>
          <a:xfrm>
            <a:off x="0" y="1"/>
            <a:ext cx="12908279" cy="6858000"/>
          </a:xfrm>
          <a:prstGeom prst="rect">
            <a:avLst/>
          </a:prstGeom>
          <a:solidFill>
            <a:srgbClr val="00427A"/>
          </a:solidFill>
        </p:spPr>
      </p:pic>
      <p:grpSp>
        <p:nvGrpSpPr>
          <p:cNvPr id="2" name="Group 1"/>
          <p:cNvGrpSpPr/>
          <p:nvPr/>
        </p:nvGrpSpPr>
        <p:grpSpPr>
          <a:xfrm>
            <a:off x="0" y="0"/>
            <a:ext cx="12192000" cy="853440"/>
            <a:chOff x="-1524000" y="0"/>
            <a:chExt cx="12192000" cy="853440"/>
          </a:xfrm>
        </p:grpSpPr>
        <p:sp>
          <p:nvSpPr>
            <p:cNvPr id="11" name="White Border Top"/>
            <p:cNvSpPr/>
            <p:nvPr/>
          </p:nvSpPr>
          <p:spPr>
            <a:xfrm>
              <a:off x="-1524000" y="0"/>
              <a:ext cx="1219200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S:\Marketing\AAA_Multiplex Living Marketing\0. BM C+D\9. Logo + images\LOGOS\BM_logo_RGB.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72396" y="285728"/>
              <a:ext cx="1323134" cy="521724"/>
            </a:xfrm>
            <a:prstGeom prst="rect">
              <a:avLst/>
            </a:prstGeom>
            <a:noFill/>
          </p:spPr>
        </p:pic>
      </p:grpSp>
      <p:sp>
        <p:nvSpPr>
          <p:cNvPr id="15" name="Rectangle 14"/>
          <p:cNvSpPr/>
          <p:nvPr/>
        </p:nvSpPr>
        <p:spPr>
          <a:xfrm>
            <a:off x="0" y="4495800"/>
            <a:ext cx="8077200" cy="1066800"/>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0838"/>
            <a:r>
              <a:rPr lang="en-US" sz="4800" dirty="0"/>
              <a:t>Our Values</a:t>
            </a:r>
          </a:p>
        </p:txBody>
      </p:sp>
      <p:grpSp>
        <p:nvGrpSpPr>
          <p:cNvPr id="3" name="Group 2"/>
          <p:cNvGrpSpPr/>
          <p:nvPr/>
        </p:nvGrpSpPr>
        <p:grpSpPr>
          <a:xfrm>
            <a:off x="-1" y="6096000"/>
            <a:ext cx="12908279" cy="762000"/>
            <a:chOff x="-1" y="6096000"/>
            <a:chExt cx="11064239" cy="762000"/>
          </a:xfrm>
        </p:grpSpPr>
        <p:sp>
          <p:nvSpPr>
            <p:cNvPr id="12" name="White Border Bottom"/>
            <p:cNvSpPr/>
            <p:nvPr/>
          </p:nvSpPr>
          <p:spPr>
            <a:xfrm>
              <a:off x="-1" y="6096000"/>
              <a:ext cx="11064239"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ag only_gre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8261" y="6563700"/>
              <a:ext cx="1328480" cy="151448"/>
            </a:xfrm>
            <a:prstGeom prst="rect">
              <a:avLst/>
            </a:prstGeom>
          </p:spPr>
        </p:pic>
        <p:cxnSp>
          <p:nvCxnSpPr>
            <p:cNvPr id="13" name="Straight Connector 12"/>
            <p:cNvCxnSpPr/>
            <p:nvPr/>
          </p:nvCxnSpPr>
          <p:spPr>
            <a:xfrm>
              <a:off x="142844" y="6643710"/>
              <a:ext cx="7271612" cy="661"/>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5555334"/>
      </p:ext>
    </p:extLst>
  </p:cSld>
  <p:clrMapOvr>
    <a:masterClrMapping/>
  </p:clrMapOvr>
  <mc:AlternateContent xmlns:mc="http://schemas.openxmlformats.org/markup-compatibility/2006" xmlns:p14="http://schemas.microsoft.com/office/powerpoint/2010/main">
    <mc:Choice Requires="p14">
      <p:transition spd="slow" p14:dur="2000" advTm="5009"/>
    </mc:Choice>
    <mc:Fallback xmlns="">
      <p:transition spd="slow" advTm="5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par>
                                <p:cTn id="8" presetID="35" presetClass="path" presetSubtype="0" accel="50000" decel="50000" fill="hold" nodeType="withEffect">
                                  <p:stCondLst>
                                    <p:cond delay="0"/>
                                  </p:stCondLst>
                                  <p:childTnLst>
                                    <p:animMotion origin="layout" path="M 3.125E-6 0 L -0.0375 0 " pathEditMode="relative" rAng="0" ptsTypes="AA">
                                      <p:cBhvr>
                                        <p:cTn id="9" dur="1250" fill="hold"/>
                                        <p:tgtEl>
                                          <p:spTgt spid="8"/>
                                        </p:tgtEl>
                                        <p:attrNameLst>
                                          <p:attrName>ppt_x</p:attrName>
                                          <p:attrName>ppt_y</p:attrName>
                                        </p:attrNameLst>
                                      </p:cBhvr>
                                      <p:rCtr x="-1875" y="0"/>
                                    </p:animMotion>
                                  </p:childTnLst>
                                </p:cTn>
                              </p:par>
                              <p:par>
                                <p:cTn id="10" presetID="10" presetClass="entr" presetSubtype="0" fill="hold" grpId="0" nodeType="withEffect">
                                  <p:stCondLst>
                                    <p:cond delay="4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250"/>
                                        <p:tgtEl>
                                          <p:spTgt spid="15"/>
                                        </p:tgtEl>
                                      </p:cBhvr>
                                    </p:animEffect>
                                  </p:childTnLst>
                                </p:cTn>
                              </p:par>
                              <p:par>
                                <p:cTn id="13" presetID="35" presetClass="path" presetSubtype="0" accel="50000" decel="50000" fill="hold" grpId="1" nodeType="withEffect">
                                  <p:stCondLst>
                                    <p:cond delay="400"/>
                                  </p:stCondLst>
                                  <p:childTnLst>
                                    <p:animMotion origin="layout" path="M 5.55112E-17 -3.33333E-6 L -0.0375 -3.33333E-6 " pathEditMode="relative" rAng="0" ptsTypes="AA">
                                      <p:cBhvr>
                                        <p:cTn id="14" dur="1250" spd="-100000" fill="hold"/>
                                        <p:tgtEl>
                                          <p:spTgt spid="15"/>
                                        </p:tgtEl>
                                        <p:attrNameLst>
                                          <p:attrName>ppt_x</p:attrName>
                                          <p:attrName>ppt_y</p:attrName>
                                        </p:attrNameLst>
                                      </p:cBhvr>
                                      <p:rCtr x="-18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5769" r="6326"/>
          <a:stretch/>
        </p:blipFill>
        <p:spPr>
          <a:xfrm>
            <a:off x="1" y="853440"/>
            <a:ext cx="3607042" cy="5547360"/>
          </a:xfrm>
          <a:prstGeom prst="rect">
            <a:avLst/>
          </a:prstGeom>
        </p:spPr>
      </p:pic>
      <p:pic>
        <p:nvPicPr>
          <p:cNvPr id="16" name="Picture 15"/>
          <p:cNvPicPr>
            <a:picLocks noChangeAspect="1"/>
          </p:cNvPicPr>
          <p:nvPr/>
        </p:nvPicPr>
        <p:blipFill rotWithShape="1">
          <a:blip r:embed="rId4" cstate="screen">
            <a:graysc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22642" r="14167"/>
          <a:stretch/>
        </p:blipFill>
        <p:spPr>
          <a:xfrm>
            <a:off x="3632320" y="853441"/>
            <a:ext cx="2311280" cy="5554979"/>
          </a:xfrm>
          <a:prstGeom prst="rect">
            <a:avLst/>
          </a:prstGeom>
          <a:noFill/>
          <a:ln>
            <a:noFill/>
          </a:ln>
        </p:spPr>
      </p:pic>
      <p:pic>
        <p:nvPicPr>
          <p:cNvPr id="17" name="Picture 16"/>
          <p:cNvPicPr>
            <a:picLocks noChangeAspect="1"/>
          </p:cNvPicPr>
          <p:nvPr/>
        </p:nvPicPr>
        <p:blipFill rotWithShape="1">
          <a:blip r:embed="rId6" cstate="screen">
            <a:graysc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l="11059" r="21879"/>
          <a:stretch/>
        </p:blipFill>
        <p:spPr>
          <a:xfrm>
            <a:off x="5943600" y="838201"/>
            <a:ext cx="2413122" cy="5397499"/>
          </a:xfrm>
          <a:prstGeom prst="rect">
            <a:avLst/>
          </a:prstGeom>
          <a:noFill/>
          <a:ln>
            <a:noFill/>
          </a:ln>
        </p:spPr>
      </p:pic>
      <p:sp>
        <p:nvSpPr>
          <p:cNvPr id="10" name="Rectangle 9"/>
          <p:cNvSpPr/>
          <p:nvPr/>
        </p:nvSpPr>
        <p:spPr>
          <a:xfrm rot="16200000" flipV="1">
            <a:off x="971183" y="3409585"/>
            <a:ext cx="5322277" cy="50557"/>
          </a:xfrm>
          <a:prstGeom prst="rect">
            <a:avLst/>
          </a:prstGeom>
          <a:solidFill>
            <a:srgbClr val="004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flipV="1">
            <a:off x="3307741" y="3409584"/>
            <a:ext cx="5322277" cy="50557"/>
          </a:xfrm>
          <a:prstGeom prst="rect">
            <a:avLst/>
          </a:prstGeom>
          <a:solidFill>
            <a:srgbClr val="004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6200000" flipV="1">
            <a:off x="5695584" y="3474061"/>
            <a:ext cx="5322277" cy="50557"/>
          </a:xfrm>
          <a:prstGeom prst="rect">
            <a:avLst/>
          </a:prstGeom>
          <a:solidFill>
            <a:srgbClr val="004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524000" y="0"/>
            <a:ext cx="9144000" cy="853440"/>
            <a:chOff x="0" y="0"/>
            <a:chExt cx="9144000" cy="853440"/>
          </a:xfrm>
        </p:grpSpPr>
        <p:sp>
          <p:nvSpPr>
            <p:cNvPr id="4" name="White Border Top"/>
            <p:cNvSpPr/>
            <p:nvPr/>
          </p:nvSpPr>
          <p:spPr>
            <a:xfrm>
              <a:off x="0" y="0"/>
              <a:ext cx="914400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Marketing\AAA_Multiplex Living Marketing\0. BM C+D\9. Logo + images\LOGOS\BM_logo_RGB.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72396" y="285728"/>
              <a:ext cx="1323134" cy="521724"/>
            </a:xfrm>
            <a:prstGeom prst="rect">
              <a:avLst/>
            </a:prstGeom>
            <a:noFill/>
          </p:spPr>
        </p:pic>
      </p:grpSp>
      <p:grpSp>
        <p:nvGrpSpPr>
          <p:cNvPr id="6" name="Group 5"/>
          <p:cNvGrpSpPr/>
          <p:nvPr/>
        </p:nvGrpSpPr>
        <p:grpSpPr>
          <a:xfrm>
            <a:off x="1" y="6096000"/>
            <a:ext cx="12191999" cy="762000"/>
            <a:chOff x="-1523999" y="6096000"/>
            <a:chExt cx="12191999" cy="762000"/>
          </a:xfrm>
        </p:grpSpPr>
        <p:sp>
          <p:nvSpPr>
            <p:cNvPr id="7" name="White Border Bottom"/>
            <p:cNvSpPr/>
            <p:nvPr/>
          </p:nvSpPr>
          <p:spPr>
            <a:xfrm>
              <a:off x="-1523999" y="6096000"/>
              <a:ext cx="12191999"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ag only_grey.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8261" y="6563700"/>
              <a:ext cx="1328480" cy="151448"/>
            </a:xfrm>
            <a:prstGeom prst="rect">
              <a:avLst/>
            </a:prstGeom>
          </p:spPr>
        </p:pic>
        <p:cxnSp>
          <p:nvCxnSpPr>
            <p:cNvPr id="9" name="Straight Connector 8"/>
            <p:cNvCxnSpPr/>
            <p:nvPr/>
          </p:nvCxnSpPr>
          <p:spPr>
            <a:xfrm>
              <a:off x="142844" y="6643710"/>
              <a:ext cx="7271612" cy="661"/>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9" name="Picture 18"/>
          <p:cNvPicPr>
            <a:picLocks noChangeAspect="1"/>
          </p:cNvPicPr>
          <p:nvPr/>
        </p:nvPicPr>
        <p:blipFill rotWithShape="1">
          <a:blip r:embed="rId10" cstate="screen">
            <a:grayscl/>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l="5413" t="7647" r="3638" b="8681"/>
          <a:stretch/>
        </p:blipFill>
        <p:spPr>
          <a:xfrm>
            <a:off x="8382000" y="837932"/>
            <a:ext cx="3810000" cy="5257800"/>
          </a:xfrm>
          <a:prstGeom prst="rect">
            <a:avLst/>
          </a:prstGeom>
        </p:spPr>
      </p:pic>
      <p:sp>
        <p:nvSpPr>
          <p:cNvPr id="20" name="Rectangle 19"/>
          <p:cNvSpPr/>
          <p:nvPr/>
        </p:nvSpPr>
        <p:spPr>
          <a:xfrm>
            <a:off x="1524001" y="4876800"/>
            <a:ext cx="2083041" cy="1066800"/>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8275"/>
            <a:r>
              <a:rPr lang="en-US" sz="2400" dirty="0"/>
              <a:t>Care</a:t>
            </a:r>
          </a:p>
        </p:txBody>
      </p:sp>
      <p:sp>
        <p:nvSpPr>
          <p:cNvPr id="21" name="Rectangle 20"/>
          <p:cNvSpPr/>
          <p:nvPr/>
        </p:nvSpPr>
        <p:spPr>
          <a:xfrm>
            <a:off x="3657600" y="4876800"/>
            <a:ext cx="2286000" cy="1066800"/>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8275"/>
            <a:r>
              <a:rPr lang="en-US" sz="2200" dirty="0"/>
              <a:t>Outperformance</a:t>
            </a:r>
          </a:p>
        </p:txBody>
      </p:sp>
      <p:sp>
        <p:nvSpPr>
          <p:cNvPr id="22" name="Rectangle 21"/>
          <p:cNvSpPr/>
          <p:nvPr/>
        </p:nvSpPr>
        <p:spPr>
          <a:xfrm>
            <a:off x="5968879" y="4876800"/>
            <a:ext cx="2362565" cy="1066800"/>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8275"/>
            <a:r>
              <a:rPr lang="en-US" sz="2400" dirty="0"/>
              <a:t>Collaboration</a:t>
            </a:r>
          </a:p>
        </p:txBody>
      </p:sp>
      <p:sp>
        <p:nvSpPr>
          <p:cNvPr id="23" name="Rectangle 22"/>
          <p:cNvSpPr/>
          <p:nvPr/>
        </p:nvSpPr>
        <p:spPr>
          <a:xfrm>
            <a:off x="8382000" y="4876800"/>
            <a:ext cx="2286000" cy="1066800"/>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8275"/>
            <a:r>
              <a:rPr lang="en-US" sz="2400" dirty="0"/>
              <a:t>Integrity</a:t>
            </a:r>
          </a:p>
        </p:txBody>
      </p:sp>
    </p:spTree>
    <p:extLst>
      <p:ext uri="{BB962C8B-B14F-4D97-AF65-F5344CB8AC3E}">
        <p14:creationId xmlns:p14="http://schemas.microsoft.com/office/powerpoint/2010/main" val="2313579459"/>
      </p:ext>
    </p:extLst>
  </p:cSld>
  <p:clrMapOvr>
    <a:masterClrMapping/>
  </p:clrMapOvr>
  <mc:AlternateContent xmlns:mc="http://schemas.openxmlformats.org/markup-compatibility/2006" xmlns:p14="http://schemas.microsoft.com/office/powerpoint/2010/main">
    <mc:Choice Requires="p14">
      <p:transition spd="slow" p14:dur="2000" advTm="6276"/>
    </mc:Choice>
    <mc:Fallback xmlns="">
      <p:transition spd="slow" advTm="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Horizontal)">
                                      <p:cBhvr>
                                        <p:cTn id="10" dur="500"/>
                                        <p:tgtEl>
                                          <p:spTgt spid="12"/>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Horizontal)">
                                      <p:cBhvr>
                                        <p:cTn id="13" dur="500"/>
                                        <p:tgtEl>
                                          <p:spTgt spid="18"/>
                                        </p:tgtEl>
                                      </p:cBhvr>
                                    </p:animEffect>
                                  </p:childTnLst>
                                </p:cTn>
                              </p:par>
                              <p:par>
                                <p:cTn id="14" presetID="22" presetClass="entr" presetSubtype="1" fill="hold"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4"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1"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22" presetClass="entr" presetSubtype="4" fill="hold"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50"/>
                                        <p:tgtEl>
                                          <p:spTgt spid="20"/>
                                        </p:tgtEl>
                                      </p:cBhvr>
                                    </p:animEffect>
                                  </p:childTnLst>
                                </p:cTn>
                              </p:par>
                              <p:par>
                                <p:cTn id="29" presetID="10" presetClass="entr" presetSubtype="0" fill="hold" grpId="0" nodeType="withEffect">
                                  <p:stCondLst>
                                    <p:cond delay="17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250"/>
                                        <p:tgtEl>
                                          <p:spTgt spid="22"/>
                                        </p:tgtEl>
                                      </p:cBhvr>
                                    </p:animEffect>
                                  </p:childTnLst>
                                </p:cTn>
                              </p:par>
                              <p:par>
                                <p:cTn id="35" presetID="10" presetClass="entr" presetSubtype="0" fill="hold" grpId="0" nodeType="withEffect">
                                  <p:stCondLst>
                                    <p:cond delay="225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8" grpId="0" animBg="1"/>
      <p:bldP spid="20" grpId="0" animBg="1"/>
      <p:bldP spid="21"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ZR Bridge2"/>
          <p:cNvPicPr>
            <a:picLocks noChangeAspect="1"/>
          </p:cNvPicPr>
          <p:nvPr/>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2352" t="10778" r="1126" b="14418"/>
          <a:stretch/>
        </p:blipFill>
        <p:spPr>
          <a:xfrm>
            <a:off x="1" y="-228599"/>
            <a:ext cx="12192000" cy="7086600"/>
          </a:xfrm>
          <a:prstGeom prst="rect">
            <a:avLst/>
          </a:prstGeom>
        </p:spPr>
      </p:pic>
      <p:pic>
        <p:nvPicPr>
          <p:cNvPr id="5" name="Tourism"/>
          <p:cNvPicPr>
            <a:picLocks noChangeAspect="1"/>
          </p:cNvPicPr>
          <p:nvPr/>
        </p:nvPicPr>
        <p:blipFill>
          <a:blip r:embed="rId4">
            <a:graysc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419100" y="-914400"/>
            <a:ext cx="13030200" cy="8686800"/>
          </a:xfrm>
          <a:prstGeom prst="rect">
            <a:avLst/>
          </a:prstGeom>
          <a:noFill/>
          <a:ln>
            <a:noFill/>
          </a:ln>
        </p:spPr>
      </p:pic>
      <p:pic>
        <p:nvPicPr>
          <p:cNvPr id="6" name="Manufacturing"/>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685800" y="-1365945"/>
            <a:ext cx="13563600" cy="9589890"/>
          </a:xfrm>
          <a:prstGeom prst="rect">
            <a:avLst/>
          </a:prstGeom>
          <a:noFill/>
          <a:ln>
            <a:noFill/>
          </a:ln>
        </p:spPr>
      </p:pic>
      <p:grpSp>
        <p:nvGrpSpPr>
          <p:cNvPr id="23" name="Group 22"/>
          <p:cNvGrpSpPr/>
          <p:nvPr/>
        </p:nvGrpSpPr>
        <p:grpSpPr>
          <a:xfrm>
            <a:off x="1" y="0"/>
            <a:ext cx="12191999" cy="853440"/>
            <a:chOff x="-1523999" y="0"/>
            <a:chExt cx="12191999" cy="853440"/>
          </a:xfrm>
        </p:grpSpPr>
        <p:sp>
          <p:nvSpPr>
            <p:cNvPr id="24" name="White Border Top"/>
            <p:cNvSpPr/>
            <p:nvPr/>
          </p:nvSpPr>
          <p:spPr>
            <a:xfrm>
              <a:off x="-1523999" y="0"/>
              <a:ext cx="12191999"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S:\Marketing\AAA_Multiplex Living Marketing\0. BM C+D\9. Logo + images\LOGOS\BM_logo_RGB.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72396" y="285728"/>
              <a:ext cx="1323134" cy="521724"/>
            </a:xfrm>
            <a:prstGeom prst="rect">
              <a:avLst/>
            </a:prstGeom>
            <a:noFill/>
          </p:spPr>
        </p:pic>
      </p:grpSp>
      <p:grpSp>
        <p:nvGrpSpPr>
          <p:cNvPr id="26" name="Group 25"/>
          <p:cNvGrpSpPr/>
          <p:nvPr/>
        </p:nvGrpSpPr>
        <p:grpSpPr>
          <a:xfrm>
            <a:off x="1" y="6096000"/>
            <a:ext cx="12191999" cy="762000"/>
            <a:chOff x="-1523999" y="6096000"/>
            <a:chExt cx="12191999" cy="762000"/>
          </a:xfrm>
        </p:grpSpPr>
        <p:sp>
          <p:nvSpPr>
            <p:cNvPr id="27" name="White Border Bottom"/>
            <p:cNvSpPr/>
            <p:nvPr/>
          </p:nvSpPr>
          <p:spPr>
            <a:xfrm>
              <a:off x="-1523999" y="6096000"/>
              <a:ext cx="12191999"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Tag only_grey.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8261" y="6563700"/>
              <a:ext cx="1328480" cy="151448"/>
            </a:xfrm>
            <a:prstGeom prst="rect">
              <a:avLst/>
            </a:prstGeom>
          </p:spPr>
        </p:pic>
        <p:cxnSp>
          <p:nvCxnSpPr>
            <p:cNvPr id="29" name="Straight Connector 28"/>
            <p:cNvCxnSpPr/>
            <p:nvPr/>
          </p:nvCxnSpPr>
          <p:spPr>
            <a:xfrm>
              <a:off x="142844" y="6643710"/>
              <a:ext cx="7271612" cy="661"/>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0" y="4495800"/>
            <a:ext cx="8077200" cy="1066800"/>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0838"/>
            <a:r>
              <a:rPr lang="en-US" sz="4800" dirty="0"/>
              <a:t>5 Decades</a:t>
            </a:r>
          </a:p>
        </p:txBody>
      </p:sp>
      <p:sp>
        <p:nvSpPr>
          <p:cNvPr id="31" name="Rectangle 30"/>
          <p:cNvSpPr/>
          <p:nvPr/>
        </p:nvSpPr>
        <p:spPr>
          <a:xfrm>
            <a:off x="0" y="4495800"/>
            <a:ext cx="8077200" cy="1066800"/>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0838"/>
            <a:r>
              <a:rPr lang="en-US" sz="4800" dirty="0"/>
              <a:t>720 Projects</a:t>
            </a:r>
          </a:p>
        </p:txBody>
      </p:sp>
      <p:sp>
        <p:nvSpPr>
          <p:cNvPr id="32" name="Rectangle 31"/>
          <p:cNvSpPr/>
          <p:nvPr/>
        </p:nvSpPr>
        <p:spPr>
          <a:xfrm>
            <a:off x="1" y="4495800"/>
            <a:ext cx="8077199" cy="1066800"/>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0838"/>
            <a:r>
              <a:rPr lang="en-US" sz="4800" dirty="0"/>
              <a:t>$52 Billion dollars</a:t>
            </a:r>
          </a:p>
        </p:txBody>
      </p:sp>
    </p:spTree>
    <p:extLst>
      <p:ext uri="{BB962C8B-B14F-4D97-AF65-F5344CB8AC3E}">
        <p14:creationId xmlns:p14="http://schemas.microsoft.com/office/powerpoint/2010/main" val="2445820956"/>
      </p:ext>
    </p:extLst>
  </p:cSld>
  <p:clrMapOvr>
    <a:masterClrMapping/>
  </p:clrMapOvr>
  <mc:AlternateContent xmlns:mc="http://schemas.openxmlformats.org/markup-compatibility/2006" xmlns:p14="http://schemas.microsoft.com/office/powerpoint/2010/main">
    <mc:Choice Requires="p14">
      <p:transition spd="slow" p14:dur="2000" advTm="8891"/>
    </mc:Choice>
    <mc:Fallback xmlns="">
      <p:transition spd="slow" advTm="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3100" fill="hold"/>
                                        <p:tgtEl>
                                          <p:spTgt spid="4"/>
                                        </p:tgtEl>
                                      </p:cBhvr>
                                      <p:by x="115000" y="115000"/>
                                    </p:animScale>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par>
                                <p:cTn id="7" presetID="10" presetClass="entr" presetSubtype="0" fill="hold" nodeType="withEffect">
                                  <p:stCondLst>
                                    <p:cond delay="27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childTnLst>
                                </p:cTn>
                              </p:par>
                              <p:par>
                                <p:cTn id="10" presetID="6" presetClass="emph" presetSubtype="0" fill="hold" nodeType="withEffect">
                                  <p:stCondLst>
                                    <p:cond delay="2700"/>
                                  </p:stCondLst>
                                  <p:childTnLst>
                                    <p:animScale>
                                      <p:cBhvr>
                                        <p:cTn id="11" dur="2800" fill="hold"/>
                                        <p:tgtEl>
                                          <p:spTgt spid="5"/>
                                        </p:tgtEl>
                                      </p:cBhvr>
                                      <p:by x="85000" y="85000"/>
                                    </p:animScale>
                                  </p:childTnLst>
                                </p:cTn>
                              </p:par>
                              <p:par>
                                <p:cTn id="12" presetID="10" presetClass="entr" presetSubtype="0" fill="hold" nodeType="withEffect">
                                  <p:stCondLst>
                                    <p:cond delay="52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6" presetClass="emph" presetSubtype="0" fill="hold" nodeType="withEffect">
                                  <p:stCondLst>
                                    <p:cond delay="5200"/>
                                  </p:stCondLst>
                                  <p:childTnLst>
                                    <p:animScale>
                                      <p:cBhvr>
                                        <p:cTn id="16" dur="3100" fill="hold"/>
                                        <p:tgtEl>
                                          <p:spTgt spid="6"/>
                                        </p:tgtEl>
                                      </p:cBhvr>
                                      <p:by x="80000" y="80000"/>
                                    </p:animScale>
                                  </p:childTnLst>
                                </p:cTn>
                              </p:par>
                              <p:par>
                                <p:cTn id="17" presetID="10" presetClass="entr" presetSubtype="0" fill="hold" grpId="0" nodeType="withEffect">
                                  <p:stCondLst>
                                    <p:cond delay="4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250"/>
                                        <p:tgtEl>
                                          <p:spTgt spid="30"/>
                                        </p:tgtEl>
                                      </p:cBhvr>
                                    </p:animEffect>
                                  </p:childTnLst>
                                </p:cTn>
                              </p:par>
                              <p:par>
                                <p:cTn id="20" presetID="35" presetClass="path" presetSubtype="0" accel="50000" decel="50000" fill="hold" grpId="1" nodeType="withEffect">
                                  <p:stCondLst>
                                    <p:cond delay="400"/>
                                  </p:stCondLst>
                                  <p:childTnLst>
                                    <p:animMotion origin="layout" path="M 5.55112E-17 -3.33333E-6 L -0.0375 -3.33333E-6 " pathEditMode="relative" rAng="0" ptsTypes="AA">
                                      <p:cBhvr>
                                        <p:cTn id="21" dur="1250" spd="-100000" fill="hold"/>
                                        <p:tgtEl>
                                          <p:spTgt spid="30"/>
                                        </p:tgtEl>
                                        <p:attrNameLst>
                                          <p:attrName>ppt_x</p:attrName>
                                          <p:attrName>ppt_y</p:attrName>
                                        </p:attrNameLst>
                                      </p:cBhvr>
                                      <p:rCtr x="-1875" y="0"/>
                                    </p:animMotion>
                                  </p:childTnLst>
                                </p:cTn>
                              </p:par>
                              <p:par>
                                <p:cTn id="22" presetID="10" presetClass="exit" presetSubtype="0" fill="hold" grpId="2" nodeType="withEffect">
                                  <p:stCondLst>
                                    <p:cond delay="2750"/>
                                  </p:stCondLst>
                                  <p:childTnLst>
                                    <p:animEffect transition="out" filter="fade">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0" presetClass="entr" presetSubtype="0" fill="hold" grpId="0" nodeType="withEffect">
                                  <p:stCondLst>
                                    <p:cond delay="30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250"/>
                                        <p:tgtEl>
                                          <p:spTgt spid="31"/>
                                        </p:tgtEl>
                                      </p:cBhvr>
                                    </p:animEffect>
                                  </p:childTnLst>
                                </p:cTn>
                              </p:par>
                              <p:par>
                                <p:cTn id="28" presetID="35" presetClass="path" presetSubtype="0" accel="50000" decel="50000" fill="hold" grpId="1" nodeType="withEffect">
                                  <p:stCondLst>
                                    <p:cond delay="3000"/>
                                  </p:stCondLst>
                                  <p:childTnLst>
                                    <p:animMotion origin="layout" path="M 5.55112E-17 -3.33333E-6 L -0.0375 -3.33333E-6 " pathEditMode="relative" rAng="0" ptsTypes="AA">
                                      <p:cBhvr>
                                        <p:cTn id="29" dur="1250" spd="-100000" fill="hold"/>
                                        <p:tgtEl>
                                          <p:spTgt spid="31"/>
                                        </p:tgtEl>
                                        <p:attrNameLst>
                                          <p:attrName>ppt_x</p:attrName>
                                          <p:attrName>ppt_y</p:attrName>
                                        </p:attrNameLst>
                                      </p:cBhvr>
                                      <p:rCtr x="-1875" y="0"/>
                                    </p:animMotion>
                                  </p:childTnLst>
                                </p:cTn>
                              </p:par>
                              <p:par>
                                <p:cTn id="30" presetID="10" presetClass="exit" presetSubtype="0" fill="hold" grpId="2" nodeType="withEffect">
                                  <p:stCondLst>
                                    <p:cond delay="525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par>
                                <p:cTn id="33" presetID="10" presetClass="entr" presetSubtype="0" fill="hold" grpId="0" nodeType="withEffect">
                                  <p:stCondLst>
                                    <p:cond delay="55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250"/>
                                        <p:tgtEl>
                                          <p:spTgt spid="32"/>
                                        </p:tgtEl>
                                      </p:cBhvr>
                                    </p:animEffect>
                                  </p:childTnLst>
                                </p:cTn>
                              </p:par>
                              <p:par>
                                <p:cTn id="36" presetID="35" presetClass="path" presetSubtype="0" accel="50000" decel="50000" fill="hold" grpId="1" nodeType="withEffect">
                                  <p:stCondLst>
                                    <p:cond delay="5500"/>
                                  </p:stCondLst>
                                  <p:childTnLst>
                                    <p:animMotion origin="layout" path="M 5.55112E-17 -3.33333E-6 L -0.0375 -3.33333E-6 " pathEditMode="relative" rAng="0" ptsTypes="AA">
                                      <p:cBhvr>
                                        <p:cTn id="37" dur="1250" spd="-100000" fill="hold"/>
                                        <p:tgtEl>
                                          <p:spTgt spid="32"/>
                                        </p:tgtEl>
                                        <p:attrNameLst>
                                          <p:attrName>ppt_x</p:attrName>
                                          <p:attrName>ppt_y</p:attrName>
                                        </p:attrNameLst>
                                      </p:cBhvr>
                                      <p:rCtr x="-1875" y="0"/>
                                    </p:animMotion>
                                  </p:childTnLst>
                                </p:cTn>
                              </p:par>
                              <p:par>
                                <p:cTn id="38" presetID="10" presetClass="exit" presetSubtype="0" fill="hold" grpId="2" nodeType="withEffect">
                                  <p:stCondLst>
                                    <p:cond delay="7750"/>
                                  </p:stCondLst>
                                  <p:childTnLst>
                                    <p:animEffect transition="out" filter="fade">
                                      <p:cBhvr>
                                        <p:cTn id="39" dur="500"/>
                                        <p:tgtEl>
                                          <p:spTgt spid="32"/>
                                        </p:tgtEl>
                                      </p:cBhvr>
                                    </p:animEffect>
                                    <p:set>
                                      <p:cBhvr>
                                        <p:cTn id="40"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1" grpId="0" animBg="1"/>
      <p:bldP spid="31" grpId="1" animBg="1"/>
      <p:bldP spid="31" grpId="2" animBg="1"/>
      <p:bldP spid="32" grpId="0" animBg="1"/>
      <p:bldP spid="32" grpId="1" animBg="1"/>
      <p:bldP spid="32"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1578" t="16690" r="1335" b="10638"/>
          <a:stretch/>
        </p:blipFill>
        <p:spPr>
          <a:xfrm>
            <a:off x="0" y="0"/>
            <a:ext cx="12191999" cy="6858000"/>
          </a:xfrm>
          <a:prstGeom prst="rect">
            <a:avLst/>
          </a:prstGeom>
          <a:solidFill>
            <a:srgbClr val="00427A"/>
          </a:solidFill>
        </p:spPr>
      </p:pic>
      <p:grpSp>
        <p:nvGrpSpPr>
          <p:cNvPr id="2" name="Group 1"/>
          <p:cNvGrpSpPr/>
          <p:nvPr/>
        </p:nvGrpSpPr>
        <p:grpSpPr>
          <a:xfrm>
            <a:off x="0" y="0"/>
            <a:ext cx="12192000" cy="853440"/>
            <a:chOff x="0" y="0"/>
            <a:chExt cx="10450286" cy="853440"/>
          </a:xfrm>
        </p:grpSpPr>
        <p:sp>
          <p:nvSpPr>
            <p:cNvPr id="11" name="White Border Top"/>
            <p:cNvSpPr/>
            <p:nvPr/>
          </p:nvSpPr>
          <p:spPr>
            <a:xfrm>
              <a:off x="0" y="0"/>
              <a:ext cx="10450286"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S:\Marketing\AAA_Multiplex Living Marketing\0. BM C+D\9. Logo + images\LOGOS\BM_logo_RGB.jpg"/>
            <p:cNvPicPr>
              <a:picLocks noChangeAspect="1" noChangeArrowheads="1"/>
            </p:cNvPicPr>
            <p:nvPr/>
          </p:nvPicPr>
          <p:blipFill>
            <a:blip r:embed="rId4" cstate="screen"/>
            <a:srcRect/>
            <a:stretch>
              <a:fillRect/>
            </a:stretch>
          </p:blipFill>
          <p:spPr bwMode="auto">
            <a:xfrm>
              <a:off x="7572396" y="285728"/>
              <a:ext cx="1323134" cy="521724"/>
            </a:xfrm>
            <a:prstGeom prst="rect">
              <a:avLst/>
            </a:prstGeom>
            <a:noFill/>
          </p:spPr>
        </p:pic>
      </p:grpSp>
      <p:sp>
        <p:nvSpPr>
          <p:cNvPr id="15" name="Rectangle 14"/>
          <p:cNvSpPr/>
          <p:nvPr/>
        </p:nvSpPr>
        <p:spPr>
          <a:xfrm>
            <a:off x="0" y="3962400"/>
            <a:ext cx="8077201" cy="1600200"/>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0838"/>
            <a:r>
              <a:rPr lang="en-US" sz="4800" dirty="0"/>
              <a:t>We Create Skylines: </a:t>
            </a:r>
          </a:p>
          <a:p>
            <a:pPr indent="350838"/>
            <a:r>
              <a:rPr lang="en-US" sz="4800" dirty="0"/>
              <a:t>Middle East &amp; Asia</a:t>
            </a:r>
          </a:p>
        </p:txBody>
      </p:sp>
      <p:grpSp>
        <p:nvGrpSpPr>
          <p:cNvPr id="3" name="Group 2"/>
          <p:cNvGrpSpPr/>
          <p:nvPr/>
        </p:nvGrpSpPr>
        <p:grpSpPr>
          <a:xfrm>
            <a:off x="0" y="6096000"/>
            <a:ext cx="12192000" cy="762000"/>
            <a:chOff x="-1524000" y="6096000"/>
            <a:chExt cx="12192000" cy="762000"/>
          </a:xfrm>
        </p:grpSpPr>
        <p:sp>
          <p:nvSpPr>
            <p:cNvPr id="12" name="White Border Bottom"/>
            <p:cNvSpPr/>
            <p:nvPr/>
          </p:nvSpPr>
          <p:spPr>
            <a:xfrm>
              <a:off x="-1524000" y="609600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ag only_gre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8261" y="6563700"/>
              <a:ext cx="1328480" cy="151448"/>
            </a:xfrm>
            <a:prstGeom prst="rect">
              <a:avLst/>
            </a:prstGeom>
          </p:spPr>
        </p:pic>
        <p:cxnSp>
          <p:nvCxnSpPr>
            <p:cNvPr id="13" name="Straight Connector 12"/>
            <p:cNvCxnSpPr/>
            <p:nvPr/>
          </p:nvCxnSpPr>
          <p:spPr>
            <a:xfrm>
              <a:off x="142844" y="6643710"/>
              <a:ext cx="7271612" cy="661"/>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1238329"/>
      </p:ext>
    </p:extLst>
  </p:cSld>
  <p:clrMapOvr>
    <a:masterClrMapping/>
  </p:clrMapOvr>
  <mc:AlternateContent xmlns:mc="http://schemas.openxmlformats.org/markup-compatibility/2006" xmlns:p14="http://schemas.microsoft.com/office/powerpoint/2010/main">
    <mc:Choice Requires="p14">
      <p:transition spd="slow" p14:dur="2000" advTm="7230"/>
    </mc:Choice>
    <mc:Fallback xmlns="">
      <p:transition spd="slow" advTm="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par>
                                <p:cTn id="8" presetID="35" presetClass="path" presetSubtype="0" accel="50000" decel="50000" fill="hold" nodeType="withEffect">
                                  <p:stCondLst>
                                    <p:cond delay="0"/>
                                  </p:stCondLst>
                                  <p:childTnLst>
                                    <p:animMotion origin="layout" path="M 0 0 L -0.0375 0 " pathEditMode="relative" rAng="0" ptsTypes="AA">
                                      <p:cBhvr>
                                        <p:cTn id="9" dur="1250" fill="hold"/>
                                        <p:tgtEl>
                                          <p:spTgt spid="8"/>
                                        </p:tgtEl>
                                        <p:attrNameLst>
                                          <p:attrName>ppt_x</p:attrName>
                                          <p:attrName>ppt_y</p:attrName>
                                        </p:attrNameLst>
                                      </p:cBhvr>
                                      <p:rCtr x="-1875" y="0"/>
                                    </p:animMotion>
                                  </p:childTnLst>
                                </p:cTn>
                              </p:par>
                              <p:par>
                                <p:cTn id="10" presetID="10" presetClass="entr" presetSubtype="0" fill="hold" grpId="0" nodeType="withEffect">
                                  <p:stCondLst>
                                    <p:cond delay="4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250"/>
                                        <p:tgtEl>
                                          <p:spTgt spid="15"/>
                                        </p:tgtEl>
                                      </p:cBhvr>
                                    </p:animEffect>
                                  </p:childTnLst>
                                </p:cTn>
                              </p:par>
                              <p:par>
                                <p:cTn id="13" presetID="35" presetClass="path" presetSubtype="0" accel="50000" decel="50000" fill="hold" grpId="1" nodeType="withEffect">
                                  <p:stCondLst>
                                    <p:cond delay="400"/>
                                  </p:stCondLst>
                                  <p:childTnLst>
                                    <p:animMotion origin="layout" path="M 5.55112E-17 -4.44444E-6 L -0.0375 -4.44444E-6 " pathEditMode="relative" rAng="0" ptsTypes="AA">
                                      <p:cBhvr>
                                        <p:cTn id="14" dur="1250" spd="-100000" fill="hold"/>
                                        <p:tgtEl>
                                          <p:spTgt spid="15"/>
                                        </p:tgtEl>
                                        <p:attrNameLst>
                                          <p:attrName>ppt_x</p:attrName>
                                          <p:attrName>ppt_y</p:attrName>
                                        </p:attrNameLst>
                                      </p:cBhvr>
                                      <p:rCtr x="-18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EKTOWER1.JPG"/>
          <p:cNvPicPr>
            <a:picLocks noChangeAspect="1"/>
          </p:cNvPicPr>
          <p:nvPr/>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t="4594" r="22993" b="16554"/>
          <a:stretch/>
        </p:blipFill>
        <p:spPr>
          <a:xfrm>
            <a:off x="1" y="853440"/>
            <a:ext cx="3607042" cy="5266489"/>
          </a:xfrm>
          <a:prstGeom prst="rect">
            <a:avLst/>
          </a:prstGeom>
        </p:spPr>
      </p:pic>
      <p:pic>
        <p:nvPicPr>
          <p:cNvPr id="19" name="Picture 18" descr="EKTOWER1.JPG"/>
          <p:cNvPicPr>
            <a:picLocks noChangeAspect="1"/>
          </p:cNvPicPr>
          <p:nvPr/>
        </p:nvPicPr>
        <p:blipFill rotWithShape="1">
          <a:blip r:embed="rId4" cstate="screen">
            <a:graysc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22410" r="19742"/>
          <a:stretch/>
        </p:blipFill>
        <p:spPr>
          <a:xfrm>
            <a:off x="3657600" y="853441"/>
            <a:ext cx="2286000" cy="5269017"/>
          </a:xfrm>
          <a:prstGeom prst="rect">
            <a:avLst/>
          </a:prstGeom>
        </p:spPr>
      </p:pic>
      <p:pic>
        <p:nvPicPr>
          <p:cNvPr id="20" name="Picture 19" descr="EKTOWER1.JPG"/>
          <p:cNvPicPr>
            <a:picLocks noChangeAspect="1"/>
          </p:cNvPicPr>
          <p:nvPr/>
        </p:nvPicPr>
        <p:blipFill rotWithShape="1">
          <a:blip r:embed="rId6" cstate="screen">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l="23511" r="16352"/>
          <a:stretch/>
        </p:blipFill>
        <p:spPr>
          <a:xfrm>
            <a:off x="5969391" y="851848"/>
            <a:ext cx="2362052" cy="5247628"/>
          </a:xfrm>
          <a:prstGeom prst="rect">
            <a:avLst/>
          </a:prstGeom>
        </p:spPr>
      </p:pic>
      <p:sp>
        <p:nvSpPr>
          <p:cNvPr id="10" name="Rectangle 9"/>
          <p:cNvSpPr/>
          <p:nvPr/>
        </p:nvSpPr>
        <p:spPr>
          <a:xfrm rot="16200000" flipV="1">
            <a:off x="971183" y="3409585"/>
            <a:ext cx="5322277" cy="50557"/>
          </a:xfrm>
          <a:prstGeom prst="rect">
            <a:avLst/>
          </a:prstGeom>
          <a:solidFill>
            <a:srgbClr val="004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flipV="1">
            <a:off x="3307741" y="3409584"/>
            <a:ext cx="5322277" cy="50557"/>
          </a:xfrm>
          <a:prstGeom prst="rect">
            <a:avLst/>
          </a:prstGeom>
          <a:solidFill>
            <a:srgbClr val="004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EKTOWER1.JPG"/>
          <p:cNvPicPr>
            <a:picLocks noChangeAspect="1"/>
          </p:cNvPicPr>
          <p:nvPr/>
        </p:nvPicPr>
        <p:blipFill rotWithShape="1">
          <a:blip r:embed="rId8" cstate="screen">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l="33458" r="3528"/>
          <a:stretch/>
        </p:blipFill>
        <p:spPr>
          <a:xfrm>
            <a:off x="8382000" y="851848"/>
            <a:ext cx="3810000" cy="5247628"/>
          </a:xfrm>
          <a:prstGeom prst="rect">
            <a:avLst/>
          </a:prstGeom>
        </p:spPr>
      </p:pic>
      <p:sp>
        <p:nvSpPr>
          <p:cNvPr id="18" name="Rectangle 17"/>
          <p:cNvSpPr/>
          <p:nvPr/>
        </p:nvSpPr>
        <p:spPr>
          <a:xfrm rot="16200000" flipV="1">
            <a:off x="5695584" y="3474061"/>
            <a:ext cx="5322277" cy="50557"/>
          </a:xfrm>
          <a:prstGeom prst="rect">
            <a:avLst/>
          </a:prstGeom>
          <a:solidFill>
            <a:srgbClr val="004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0" y="0"/>
            <a:ext cx="12192000" cy="853440"/>
            <a:chOff x="-1524000" y="0"/>
            <a:chExt cx="12192000" cy="853440"/>
          </a:xfrm>
        </p:grpSpPr>
        <p:sp>
          <p:nvSpPr>
            <p:cNvPr id="4" name="White Border Top"/>
            <p:cNvSpPr/>
            <p:nvPr/>
          </p:nvSpPr>
          <p:spPr>
            <a:xfrm>
              <a:off x="-1524000" y="0"/>
              <a:ext cx="1219200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Marketing\AAA_Multiplex Living Marketing\0. BM C+D\9. Logo + images\LOGOS\BM_logo_RGB.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72396" y="285728"/>
              <a:ext cx="1323134" cy="521724"/>
            </a:xfrm>
            <a:prstGeom prst="rect">
              <a:avLst/>
            </a:prstGeom>
            <a:noFill/>
          </p:spPr>
        </p:pic>
      </p:grpSp>
      <p:grpSp>
        <p:nvGrpSpPr>
          <p:cNvPr id="6" name="Group 5"/>
          <p:cNvGrpSpPr/>
          <p:nvPr/>
        </p:nvGrpSpPr>
        <p:grpSpPr>
          <a:xfrm>
            <a:off x="-50557" y="6096000"/>
            <a:ext cx="12242557" cy="762000"/>
            <a:chOff x="-1574557" y="6096000"/>
            <a:chExt cx="12242557" cy="762000"/>
          </a:xfrm>
        </p:grpSpPr>
        <p:sp>
          <p:nvSpPr>
            <p:cNvPr id="7" name="White Border Bottom"/>
            <p:cNvSpPr/>
            <p:nvPr/>
          </p:nvSpPr>
          <p:spPr>
            <a:xfrm>
              <a:off x="-1574557" y="6096000"/>
              <a:ext cx="12242557"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ag only_grey.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38261" y="6563700"/>
              <a:ext cx="1328480" cy="151448"/>
            </a:xfrm>
            <a:prstGeom prst="rect">
              <a:avLst/>
            </a:prstGeom>
          </p:spPr>
        </p:pic>
        <p:cxnSp>
          <p:nvCxnSpPr>
            <p:cNvPr id="9" name="Straight Connector 8"/>
            <p:cNvCxnSpPr/>
            <p:nvPr/>
          </p:nvCxnSpPr>
          <p:spPr>
            <a:xfrm>
              <a:off x="142844" y="6643710"/>
              <a:ext cx="7271612" cy="661"/>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7901553"/>
      </p:ext>
    </p:extLst>
  </p:cSld>
  <p:clrMapOvr>
    <a:masterClrMapping/>
  </p:clrMapOvr>
  <mc:AlternateContent xmlns:mc="http://schemas.openxmlformats.org/markup-compatibility/2006" xmlns:p14="http://schemas.microsoft.com/office/powerpoint/2010/main">
    <mc:Choice Requires="p14">
      <p:transition spd="slow" p14:dur="2000" advTm="3016"/>
    </mc:Choice>
    <mc:Fallback xmlns="">
      <p:transition spd="slow" advTm="3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Horizontal)">
                                      <p:cBhvr>
                                        <p:cTn id="10" dur="500"/>
                                        <p:tgtEl>
                                          <p:spTgt spid="12"/>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Horizontal)">
                                      <p:cBhvr>
                                        <p:cTn id="13" dur="500"/>
                                        <p:tgtEl>
                                          <p:spTgt spid="18"/>
                                        </p:tgtEl>
                                      </p:cBhvr>
                                    </p:animEffect>
                                  </p:childTnLst>
                                </p:cTn>
                              </p:par>
                              <p:par>
                                <p:cTn id="14" presetID="22" presetClass="entr" presetSubtype="1" fill="hold"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4"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1" fill="hold"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22" presetClass="entr" presetSubtype="4" fill="hold" nodeType="withEffect">
                                  <p:stCondLst>
                                    <p:cond delay="100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ealthcare"/>
          <p:cNvPicPr>
            <a:picLocks noChangeAspect="1"/>
          </p:cNvPicPr>
          <p:nvPr/>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939" t="18312" r="939" b="8116"/>
          <a:stretch/>
        </p:blipFill>
        <p:spPr>
          <a:xfrm>
            <a:off x="1" y="1"/>
            <a:ext cx="12192000" cy="6857999"/>
          </a:xfrm>
          <a:prstGeom prst="rect">
            <a:avLst/>
          </a:prstGeom>
          <a:noFill/>
          <a:ln>
            <a:noFill/>
          </a:ln>
        </p:spPr>
      </p:pic>
      <p:grpSp>
        <p:nvGrpSpPr>
          <p:cNvPr id="23" name="Group 22"/>
          <p:cNvGrpSpPr/>
          <p:nvPr/>
        </p:nvGrpSpPr>
        <p:grpSpPr>
          <a:xfrm>
            <a:off x="0" y="0"/>
            <a:ext cx="12192000" cy="853440"/>
            <a:chOff x="-1524000" y="0"/>
            <a:chExt cx="12192000" cy="853440"/>
          </a:xfrm>
        </p:grpSpPr>
        <p:sp>
          <p:nvSpPr>
            <p:cNvPr id="24" name="White Border Top"/>
            <p:cNvSpPr/>
            <p:nvPr/>
          </p:nvSpPr>
          <p:spPr>
            <a:xfrm>
              <a:off x="-1524000" y="0"/>
              <a:ext cx="1219200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S:\Marketing\AAA_Multiplex Living Marketing\0. BM C+D\9. Logo + images\LOGOS\BM_logo_RGB.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72396" y="285728"/>
              <a:ext cx="1323134" cy="521724"/>
            </a:xfrm>
            <a:prstGeom prst="rect">
              <a:avLst/>
            </a:prstGeom>
            <a:noFill/>
          </p:spPr>
        </p:pic>
      </p:grpSp>
      <p:grpSp>
        <p:nvGrpSpPr>
          <p:cNvPr id="26" name="Group 25"/>
          <p:cNvGrpSpPr/>
          <p:nvPr/>
        </p:nvGrpSpPr>
        <p:grpSpPr>
          <a:xfrm>
            <a:off x="0" y="6096000"/>
            <a:ext cx="12192000" cy="762000"/>
            <a:chOff x="-1524000" y="6096000"/>
            <a:chExt cx="12192000" cy="762000"/>
          </a:xfrm>
        </p:grpSpPr>
        <p:sp>
          <p:nvSpPr>
            <p:cNvPr id="27" name="White Border Bottom"/>
            <p:cNvSpPr/>
            <p:nvPr/>
          </p:nvSpPr>
          <p:spPr>
            <a:xfrm>
              <a:off x="-1524000" y="609600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Tag only_gre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8261" y="6563700"/>
              <a:ext cx="1328480" cy="151448"/>
            </a:xfrm>
            <a:prstGeom prst="rect">
              <a:avLst/>
            </a:prstGeom>
          </p:spPr>
        </p:pic>
        <p:cxnSp>
          <p:nvCxnSpPr>
            <p:cNvPr id="29" name="Straight Connector 28"/>
            <p:cNvCxnSpPr/>
            <p:nvPr/>
          </p:nvCxnSpPr>
          <p:spPr>
            <a:xfrm>
              <a:off x="142844" y="6643710"/>
              <a:ext cx="7271612" cy="661"/>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0" y="2013432"/>
            <a:ext cx="4678680" cy="2831135"/>
            <a:chOff x="0" y="2514600"/>
            <a:chExt cx="3886995" cy="2343453"/>
          </a:xfrm>
        </p:grpSpPr>
        <p:sp>
          <p:nvSpPr>
            <p:cNvPr id="31" name="Rectangle 30"/>
            <p:cNvSpPr/>
            <p:nvPr/>
          </p:nvSpPr>
          <p:spPr>
            <a:xfrm>
              <a:off x="1" y="3943653"/>
              <a:ext cx="3886994" cy="876299"/>
            </a:xfrm>
            <a:prstGeom prst="rect">
              <a:avLst/>
            </a:prstGeom>
            <a:solidFill>
              <a:srgbClr val="0042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0838"/>
              <a:r>
                <a:rPr lang="en-US" sz="3200" b="1" dirty="0"/>
                <a:t>Index Building </a:t>
              </a:r>
              <a:r>
                <a:rPr lang="en-US" sz="3200" dirty="0"/>
                <a:t>- Dubai</a:t>
              </a:r>
            </a:p>
          </p:txBody>
        </p:sp>
        <p:sp>
          <p:nvSpPr>
            <p:cNvPr id="32" name="Rectangle 31"/>
            <p:cNvSpPr/>
            <p:nvPr/>
          </p:nvSpPr>
          <p:spPr>
            <a:xfrm>
              <a:off x="0" y="4781853"/>
              <a:ext cx="388699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The Index Datasheet_Apr2012.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4" y="2514600"/>
              <a:ext cx="3886200" cy="1418167"/>
            </a:xfrm>
            <a:prstGeom prst="rect">
              <a:avLst/>
            </a:prstGeom>
            <a:ln>
              <a:solidFill>
                <a:schemeClr val="bg1">
                  <a:lumMod val="85000"/>
                </a:schemeClr>
              </a:solidFill>
            </a:ln>
          </p:spPr>
        </p:pic>
        <p:sp>
          <p:nvSpPr>
            <p:cNvPr id="35" name="Rectangle 34"/>
            <p:cNvSpPr/>
            <p:nvPr/>
          </p:nvSpPr>
          <p:spPr>
            <a:xfrm>
              <a:off x="0" y="3390900"/>
              <a:ext cx="1306830" cy="483870"/>
            </a:xfrm>
            <a:prstGeom prst="rect">
              <a:avLst/>
            </a:prstGeom>
            <a:solidFill>
              <a:srgbClr val="004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206100"/>
      </p:ext>
    </p:extLst>
  </p:cSld>
  <p:clrMapOvr>
    <a:masterClrMapping/>
  </p:clrMapOvr>
  <mc:AlternateContent xmlns:mc="http://schemas.openxmlformats.org/markup-compatibility/2006" xmlns:p14="http://schemas.microsoft.com/office/powerpoint/2010/main">
    <mc:Choice Requires="p14">
      <p:transition spd="slow" p14:dur="2000" advTm="6332"/>
    </mc:Choice>
    <mc:Fallback xmlns="">
      <p:transition spd="slow" advTm="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6" presetClass="emph" presetSubtype="0" fill="hold" nodeType="withEffect">
                                  <p:stCondLst>
                                    <p:cond delay="0"/>
                                  </p:stCondLst>
                                  <p:childTnLst>
                                    <p:animScale>
                                      <p:cBhvr>
                                        <p:cTn id="9" dur="3100" fill="hold"/>
                                        <p:tgtEl>
                                          <p:spTgt spid="7"/>
                                        </p:tgtEl>
                                      </p:cBhvr>
                                      <p:by x="115000" y="115000"/>
                                    </p:animScale>
                                  </p:childTnLst>
                                </p:cTn>
                              </p:par>
                              <p:par>
                                <p:cTn id="10" presetID="10" presetClass="entr" presetSubtype="0" fill="hold" nodeType="withEffect">
                                  <p:stCondLst>
                                    <p:cond delay="100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59241" y="1994569"/>
            <a:ext cx="1174130" cy="1324365"/>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5916" y="2781682"/>
            <a:ext cx="1756672" cy="167956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4178" y="3093847"/>
            <a:ext cx="644231" cy="10229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09413" y="2986634"/>
            <a:ext cx="1432212" cy="818843"/>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25916" y="2396762"/>
            <a:ext cx="1756672" cy="384921"/>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09411" y="3805479"/>
            <a:ext cx="1432212" cy="608841"/>
          </a:xfrm>
          <a:prstGeom prst="rect">
            <a:avLst/>
          </a:prstGeom>
        </p:spPr>
      </p:pic>
      <p:grpSp>
        <p:nvGrpSpPr>
          <p:cNvPr id="17" name="Group 16"/>
          <p:cNvGrpSpPr/>
          <p:nvPr/>
        </p:nvGrpSpPr>
        <p:grpSpPr>
          <a:xfrm>
            <a:off x="5109414" y="2412665"/>
            <a:ext cx="1973177" cy="2064481"/>
            <a:chOff x="3737811" y="2549161"/>
            <a:chExt cx="1973177" cy="2064481"/>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4316" y="2934081"/>
              <a:ext cx="1756672" cy="1679561"/>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62577" y="3246246"/>
              <a:ext cx="644231" cy="1022913"/>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37813" y="3139033"/>
              <a:ext cx="1432212" cy="818843"/>
            </a:xfrm>
            <a:prstGeom prst="rect">
              <a:avLst/>
            </a:prstGeom>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54316" y="2549161"/>
              <a:ext cx="1756672" cy="384921"/>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37811" y="3957878"/>
              <a:ext cx="1432212" cy="608841"/>
            </a:xfrm>
            <a:prstGeom prst="rect">
              <a:avLst/>
            </a:prstGeom>
          </p:spPr>
        </p:pic>
      </p:grpSp>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213685" y="3572043"/>
            <a:ext cx="2566737" cy="1456101"/>
          </a:xfrm>
          <a:prstGeom prst="rect">
            <a:avLst/>
          </a:prstGeom>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74063" y="1994569"/>
            <a:ext cx="1406358" cy="1324365"/>
          </a:xfrm>
          <a:prstGeom prst="rect">
            <a:avLst/>
          </a:prstGeom>
        </p:spPr>
      </p:pic>
      <p:pic>
        <p:nvPicPr>
          <p:cNvPr id="20" name="Picture 1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275943" y="1994568"/>
            <a:ext cx="1017911" cy="1256632"/>
          </a:xfrm>
          <a:prstGeom prst="rect">
            <a:avLst/>
          </a:prstGeom>
        </p:spPr>
      </p:pic>
      <p:pic>
        <p:nvPicPr>
          <p:cNvPr id="21" name="Picture 2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933371" y="2032001"/>
            <a:ext cx="1342572" cy="1286933"/>
          </a:xfrm>
          <a:prstGeom prst="rect">
            <a:avLst/>
          </a:prstGeom>
        </p:spPr>
      </p:pic>
    </p:spTree>
    <p:extLst>
      <p:ext uri="{BB962C8B-B14F-4D97-AF65-F5344CB8AC3E}">
        <p14:creationId xmlns:p14="http://schemas.microsoft.com/office/powerpoint/2010/main" val="21083983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300"/>
                                            <p:tgtEl>
                                              <p:spTgt spid="9"/>
                                            </p:tgtEl>
                                          </p:cBhvr>
                                        </p:animEffect>
                                      </p:childTnLst>
                                    </p:cTn>
                                  </p:par>
                                  <p:par>
                                    <p:cTn id="8" presetID="22" presetClass="entr" presetSubtype="1"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300"/>
                                            <p:tgtEl>
                                              <p:spTgt spid="4"/>
                                            </p:tgtEl>
                                          </p:cBhvr>
                                        </p:animEffect>
                                      </p:childTnLst>
                                    </p:cTn>
                                  </p:par>
                                  <p:par>
                                    <p:cTn id="11" presetID="22" presetClass="entr" presetSubtype="1"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300"/>
                                            <p:tgtEl>
                                              <p:spTgt spid="6"/>
                                            </p:tgtEl>
                                          </p:cBhvr>
                                        </p:animEffect>
                                      </p:childTnLst>
                                    </p:cTn>
                                  </p:par>
                                  <p:par>
                                    <p:cTn id="14" presetID="22" presetClass="entr" presetSubtype="8" fill="hold"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300"/>
                                            <p:tgtEl>
                                              <p:spTgt spid="10"/>
                                            </p:tgtEl>
                                          </p:cBhvr>
                                        </p:animEffect>
                                      </p:childTnLst>
                                    </p:cTn>
                                  </p:par>
                                  <p:par>
                                    <p:cTn id="17" presetID="22" presetClass="entr" presetSubtype="4" fill="hold"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300"/>
                                            <p:tgtEl>
                                              <p:spTgt spid="5"/>
                                            </p:tgtEl>
                                          </p:cBhvr>
                                        </p:animEffect>
                                      </p:childTnLst>
                                    </p:cTn>
                                  </p:par>
                                </p:childTnLst>
                              </p:cTn>
                            </p:par>
                            <p:par>
                              <p:cTn id="20" fill="hold">
                                <p:stCondLst>
                                  <p:cond delay="1300"/>
                                </p:stCondLst>
                                <p:childTnLst>
                                  <p:par>
                                    <p:cTn id="21" presetID="1"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42" presetClass="path" presetSubtype="0" accel="50000" decel="50000" fill="hold" nodeType="withEffect">
                                      <p:stCondLst>
                                        <p:cond delay="10"/>
                                      </p:stCondLst>
                                      <p:childTnLst>
                                        <p:animMotion origin="layout" path="M 0 -1.3876E-7 L 0.29531 -0.11471 " pathEditMode="relative" rAng="0" ptsTypes="AA">
                                          <p:cBhvr>
                                            <p:cTn id="34" dur="500" fill="hold"/>
                                            <p:tgtEl>
                                              <p:spTgt spid="17"/>
                                            </p:tgtEl>
                                            <p:attrNameLst>
                                              <p:attrName>ppt_x</p:attrName>
                                              <p:attrName>ppt_y</p:attrName>
                                            </p:attrNameLst>
                                          </p:cBhvr>
                                          <p:rCtr x="14757" y="-5735"/>
                                        </p:animMotion>
                                      </p:childTnLst>
                                    </p:cTn>
                                  </p:par>
                                  <p:par>
                                    <p:cTn id="35" presetID="6" presetClass="emph" presetSubtype="0" decel="60000" fill="hold" nodeType="withEffect">
                                      <p:stCondLst>
                                        <p:cond delay="10"/>
                                      </p:stCondLst>
                                      <p:childTnLst>
                                        <p:animScale>
                                          <p:cBhvr>
                                            <p:cTn id="36" dur="500" fill="hold"/>
                                            <p:tgtEl>
                                              <p:spTgt spid="17"/>
                                            </p:tgtEl>
                                          </p:cBhvr>
                                          <p:by x="65000" y="65000"/>
                                        </p:animScale>
                                      </p:childTnLst>
                                    </p:cTn>
                                  </p:par>
                                  <p:par>
                                    <p:cTn id="37" presetID="2" presetClass="entr" presetSubtype="8" fill="hold" nodeType="withEffect" p14:presetBounceEnd="60000">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14:bounceEnd="60000">
                                          <p:cBhvr additive="base">
                                            <p:cTn id="39" dur="5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14:presetBounceEnd="60000">
                                      <p:stCondLst>
                                        <p:cond delay="600"/>
                                      </p:stCondLst>
                                      <p:childTnLst>
                                        <p:set>
                                          <p:cBhvr>
                                            <p:cTn id="42" dur="1" fill="hold">
                                              <p:stCondLst>
                                                <p:cond delay="0"/>
                                              </p:stCondLst>
                                            </p:cTn>
                                            <p:tgtEl>
                                              <p:spTgt spid="20"/>
                                            </p:tgtEl>
                                            <p:attrNameLst>
                                              <p:attrName>style.visibility</p:attrName>
                                            </p:attrNameLst>
                                          </p:cBhvr>
                                          <p:to>
                                            <p:strVal val="visible"/>
                                          </p:to>
                                        </p:set>
                                        <p:anim calcmode="lin" valueType="num" p14:bounceEnd="60000">
                                          <p:cBhvr additive="base">
                                            <p:cTn id="43"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44" dur="5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14:presetBounceEnd="60000">
                                      <p:stCondLst>
                                        <p:cond delay="700"/>
                                      </p:stCondLst>
                                      <p:childTnLst>
                                        <p:set>
                                          <p:cBhvr>
                                            <p:cTn id="46" dur="1" fill="hold">
                                              <p:stCondLst>
                                                <p:cond delay="0"/>
                                              </p:stCondLst>
                                            </p:cTn>
                                            <p:tgtEl>
                                              <p:spTgt spid="21"/>
                                            </p:tgtEl>
                                            <p:attrNameLst>
                                              <p:attrName>style.visibility</p:attrName>
                                            </p:attrNameLst>
                                          </p:cBhvr>
                                          <p:to>
                                            <p:strVal val="visible"/>
                                          </p:to>
                                        </p:set>
                                        <p:anim calcmode="lin" valueType="num" p14:bounceEnd="60000">
                                          <p:cBhvr additive="base">
                                            <p:cTn id="4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48" dur="500" fill="hold"/>
                                            <p:tgtEl>
                                              <p:spTgt spid="21"/>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14:presetBounceEnd="60000">
                                      <p:stCondLst>
                                        <p:cond delay="800"/>
                                      </p:stCondLst>
                                      <p:childTnLst>
                                        <p:set>
                                          <p:cBhvr>
                                            <p:cTn id="50" dur="1" fill="hold">
                                              <p:stCondLst>
                                                <p:cond delay="0"/>
                                              </p:stCondLst>
                                            </p:cTn>
                                            <p:tgtEl>
                                              <p:spTgt spid="7"/>
                                            </p:tgtEl>
                                            <p:attrNameLst>
                                              <p:attrName>style.visibility</p:attrName>
                                            </p:attrNameLst>
                                          </p:cBhvr>
                                          <p:to>
                                            <p:strVal val="visible"/>
                                          </p:to>
                                        </p:set>
                                        <p:anim calcmode="lin" valueType="num" p14:bounceEnd="60000">
                                          <p:cBhvr additive="base">
                                            <p:cTn id="51"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par>
                              <p:cTn id="53" fill="hold">
                                <p:stCondLst>
                                  <p:cond delay="26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300"/>
                                            <p:tgtEl>
                                              <p:spTgt spid="9"/>
                                            </p:tgtEl>
                                          </p:cBhvr>
                                        </p:animEffect>
                                      </p:childTnLst>
                                    </p:cTn>
                                  </p:par>
                                  <p:par>
                                    <p:cTn id="8" presetID="22" presetClass="entr" presetSubtype="1"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300"/>
                                            <p:tgtEl>
                                              <p:spTgt spid="4"/>
                                            </p:tgtEl>
                                          </p:cBhvr>
                                        </p:animEffect>
                                      </p:childTnLst>
                                    </p:cTn>
                                  </p:par>
                                  <p:par>
                                    <p:cTn id="11" presetID="22" presetClass="entr" presetSubtype="1"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300"/>
                                            <p:tgtEl>
                                              <p:spTgt spid="6"/>
                                            </p:tgtEl>
                                          </p:cBhvr>
                                        </p:animEffect>
                                      </p:childTnLst>
                                    </p:cTn>
                                  </p:par>
                                  <p:par>
                                    <p:cTn id="14" presetID="22" presetClass="entr" presetSubtype="8" fill="hold"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300"/>
                                            <p:tgtEl>
                                              <p:spTgt spid="10"/>
                                            </p:tgtEl>
                                          </p:cBhvr>
                                        </p:animEffect>
                                      </p:childTnLst>
                                    </p:cTn>
                                  </p:par>
                                  <p:par>
                                    <p:cTn id="17" presetID="22" presetClass="entr" presetSubtype="4" fill="hold"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300"/>
                                            <p:tgtEl>
                                              <p:spTgt spid="5"/>
                                            </p:tgtEl>
                                          </p:cBhvr>
                                        </p:animEffect>
                                      </p:childTnLst>
                                    </p:cTn>
                                  </p:par>
                                </p:childTnLst>
                              </p:cTn>
                            </p:par>
                            <p:par>
                              <p:cTn id="20" fill="hold">
                                <p:stCondLst>
                                  <p:cond delay="1300"/>
                                </p:stCondLst>
                                <p:childTnLst>
                                  <p:par>
                                    <p:cTn id="21" presetID="1"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42" presetClass="path" presetSubtype="0" accel="50000" decel="50000" fill="hold" nodeType="withEffect">
                                      <p:stCondLst>
                                        <p:cond delay="10"/>
                                      </p:stCondLst>
                                      <p:childTnLst>
                                        <p:animMotion origin="layout" path="M 0 -1.3876E-7 L 0.29531 -0.11471 " pathEditMode="relative" rAng="0" ptsTypes="AA">
                                          <p:cBhvr>
                                            <p:cTn id="34" dur="500" fill="hold"/>
                                            <p:tgtEl>
                                              <p:spTgt spid="17"/>
                                            </p:tgtEl>
                                            <p:attrNameLst>
                                              <p:attrName>ppt_x</p:attrName>
                                              <p:attrName>ppt_y</p:attrName>
                                            </p:attrNameLst>
                                          </p:cBhvr>
                                          <p:rCtr x="14757" y="-5735"/>
                                        </p:animMotion>
                                      </p:childTnLst>
                                    </p:cTn>
                                  </p:par>
                                  <p:par>
                                    <p:cTn id="35" presetID="6" presetClass="emph" presetSubtype="0" decel="60000" fill="hold" nodeType="withEffect">
                                      <p:stCondLst>
                                        <p:cond delay="10"/>
                                      </p:stCondLst>
                                      <p:childTnLst>
                                        <p:animScale>
                                          <p:cBhvr>
                                            <p:cTn id="36" dur="500" fill="hold"/>
                                            <p:tgtEl>
                                              <p:spTgt spid="17"/>
                                            </p:tgtEl>
                                          </p:cBhvr>
                                          <p:by x="65000" y="65000"/>
                                        </p:animScale>
                                      </p:childTnLst>
                                    </p:cTn>
                                  </p:par>
                                  <p:par>
                                    <p:cTn id="37" presetID="2" presetClass="entr" presetSubtype="8"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6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0-#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70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80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par>
                              <p:cTn id="53" fill="hold">
                                <p:stCondLst>
                                  <p:cond delay="26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r="-13"/>
          <a:stretch/>
        </p:blipFill>
        <p:spPr>
          <a:xfrm>
            <a:off x="2759241" y="1994568"/>
            <a:ext cx="6768328" cy="2998672"/>
          </a:xfrm>
          <a:prstGeom prst="rect">
            <a:avLst/>
          </a:prstGeom>
        </p:spPr>
      </p:pic>
      <p:sp>
        <p:nvSpPr>
          <p:cNvPr id="5" name="Rectangle 4"/>
          <p:cNvSpPr/>
          <p:nvPr/>
        </p:nvSpPr>
        <p:spPr>
          <a:xfrm>
            <a:off x="0" y="0"/>
            <a:ext cx="12192000" cy="6858000"/>
          </a:xfrm>
          <a:prstGeom prst="rect">
            <a:avLst/>
          </a:prstGeom>
          <a:solidFill>
            <a:srgbClr val="008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15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9281" y="1863351"/>
            <a:ext cx="6828288" cy="3141013"/>
          </a:xfrm>
          <a:prstGeom prst="rect">
            <a:avLst/>
          </a:prstGeom>
        </p:spPr>
      </p:pic>
      <p:sp>
        <p:nvSpPr>
          <p:cNvPr id="8" name="Rectangle 7"/>
          <p:cNvSpPr/>
          <p:nvPr/>
        </p:nvSpPr>
        <p:spPr>
          <a:xfrm>
            <a:off x="7423549" y="1404967"/>
            <a:ext cx="2562459" cy="1077218"/>
          </a:xfrm>
          <a:prstGeom prst="rect">
            <a:avLst/>
          </a:prstGeom>
        </p:spPr>
        <p:txBody>
          <a:bodyPr wrap="square">
            <a:spAutoFit/>
          </a:bodyPr>
          <a:lstStyle/>
          <a:p>
            <a:pPr>
              <a:defRPr/>
            </a:pPr>
            <a:r>
              <a:rPr lang="en-US" sz="3200" b="1" spc="-150" dirty="0">
                <a:solidFill>
                  <a:schemeClr val="bg1"/>
                </a:solidFill>
                <a:latin typeface="Arial" panose="020B0604020202020204" pitchFamily="34" charset="0"/>
                <a:cs typeface="Arial" panose="020B0604020202020204" pitchFamily="34" charset="0"/>
              </a:rPr>
              <a:t>Public Relations</a:t>
            </a:r>
            <a:endParaRPr lang="en-US" sz="4400" b="1" spc="-15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7423548" y="2849487"/>
            <a:ext cx="2802302" cy="1077218"/>
          </a:xfrm>
          <a:prstGeom prst="rect">
            <a:avLst/>
          </a:prstGeom>
        </p:spPr>
        <p:txBody>
          <a:bodyPr wrap="square">
            <a:spAutoFit/>
          </a:bodyPr>
          <a:lstStyle/>
          <a:p>
            <a:r>
              <a:rPr lang="en-US" sz="3200" b="1" spc="-150" dirty="0">
                <a:solidFill>
                  <a:schemeClr val="bg1"/>
                </a:solidFill>
                <a:latin typeface="Arial" panose="020B0604020202020204" pitchFamily="34" charset="0"/>
                <a:cs typeface="Arial" panose="020B0604020202020204" pitchFamily="34" charset="0"/>
              </a:rPr>
              <a:t>Event Management</a:t>
            </a:r>
          </a:p>
        </p:txBody>
      </p:sp>
      <p:sp>
        <p:nvSpPr>
          <p:cNvPr id="10" name="Rectangle 9"/>
          <p:cNvSpPr/>
          <p:nvPr/>
        </p:nvSpPr>
        <p:spPr>
          <a:xfrm>
            <a:off x="7423548" y="4275146"/>
            <a:ext cx="2802302" cy="1077218"/>
          </a:xfrm>
          <a:prstGeom prst="rect">
            <a:avLst/>
          </a:prstGeom>
        </p:spPr>
        <p:txBody>
          <a:bodyPr wrap="square">
            <a:spAutoFit/>
          </a:bodyPr>
          <a:lstStyle/>
          <a:p>
            <a:r>
              <a:rPr lang="en-US" sz="3200" b="1" spc="-150" dirty="0">
                <a:solidFill>
                  <a:schemeClr val="bg1"/>
                </a:solidFill>
                <a:latin typeface="Arial" panose="020B0604020202020204" pitchFamily="34" charset="0"/>
                <a:cs typeface="Arial" panose="020B0604020202020204" pitchFamily="34" charset="0"/>
              </a:rPr>
              <a:t>Digital Engagement</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0828" y="4345717"/>
            <a:ext cx="949396" cy="949394"/>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0828" y="2942224"/>
            <a:ext cx="949396" cy="949394"/>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30828" y="1519871"/>
            <a:ext cx="949396" cy="949394"/>
          </a:xfrm>
          <a:prstGeom prst="rect">
            <a:avLst/>
          </a:prstGeom>
        </p:spPr>
      </p:pic>
    </p:spTree>
    <p:extLst>
      <p:ext uri="{BB962C8B-B14F-4D97-AF65-F5344CB8AC3E}">
        <p14:creationId xmlns:p14="http://schemas.microsoft.com/office/powerpoint/2010/main" val="342491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1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
                                            <p:tgtEl>
                                              <p:spTgt spid="6"/>
                                            </p:tgtEl>
                                          </p:cBhvr>
                                        </p:animEffect>
                                      </p:childTnLst>
                                    </p:cTn>
                                  </p:par>
                                  <p:par>
                                    <p:cTn id="12" presetID="35" presetClass="path" presetSubtype="0" accel="50000" decel="50000" fill="hold" nodeType="withEffect">
                                      <p:stCondLst>
                                        <p:cond delay="500"/>
                                      </p:stCondLst>
                                      <p:childTnLst>
                                        <p:animMotion origin="layout" path="M 0 0 L -0.25 0 E" pathEditMode="relative" ptsTypes="">
                                          <p:cBhvr>
                                            <p:cTn id="13" dur="500" fill="hold"/>
                                            <p:tgtEl>
                                              <p:spTgt spid="6"/>
                                            </p:tgtEl>
                                            <p:attrNameLst>
                                              <p:attrName>ppt_x</p:attrName>
                                              <p:attrName>ppt_y</p:attrName>
                                            </p:attrNameLst>
                                          </p:cBhvr>
                                        </p:animMotion>
                                      </p:childTnLst>
                                    </p:cTn>
                                  </p:par>
                                  <p:par>
                                    <p:cTn id="14" presetID="6" presetClass="emph" presetSubtype="0" decel="60000" fill="hold" nodeType="withEffect">
                                      <p:stCondLst>
                                        <p:cond delay="500"/>
                                      </p:stCondLst>
                                      <p:childTnLst>
                                        <p:animScale>
                                          <p:cBhvr>
                                            <p:cTn id="15" dur="500" fill="hold"/>
                                            <p:tgtEl>
                                              <p:spTgt spid="6"/>
                                            </p:tgtEl>
                                          </p:cBhvr>
                                          <p:by x="50000" y="50000"/>
                                        </p:animScale>
                                      </p:childTnLst>
                                    </p:cTn>
                                  </p:par>
                                  <p:par>
                                    <p:cTn id="16" presetID="2" presetClass="entr" presetSubtype="2" fill="hold" nodeType="withEffect" p14:presetBounceEnd="60000">
                                      <p:stCondLst>
                                        <p:cond delay="750"/>
                                      </p:stCondLst>
                                      <p:childTnLst>
                                        <p:set>
                                          <p:cBhvr>
                                            <p:cTn id="17" dur="1" fill="hold">
                                              <p:stCondLst>
                                                <p:cond delay="0"/>
                                              </p:stCondLst>
                                            </p:cTn>
                                            <p:tgtEl>
                                              <p:spTgt spid="12"/>
                                            </p:tgtEl>
                                            <p:attrNameLst>
                                              <p:attrName>style.visibility</p:attrName>
                                            </p:attrNameLst>
                                          </p:cBhvr>
                                          <p:to>
                                            <p:strVal val="visible"/>
                                          </p:to>
                                        </p:set>
                                        <p:anim calcmode="lin" valueType="num" p14:bounceEnd="60000">
                                          <p:cBhvr additive="base">
                                            <p:cTn id="18" dur="50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14:presetBounceEnd="60000">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14:bounceEnd="60000">
                                          <p:cBhvr additive="base">
                                            <p:cTn id="22"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60000">
                                      <p:stCondLst>
                                        <p:cond delay="1250"/>
                                      </p:stCondLst>
                                      <p:childTnLst>
                                        <p:set>
                                          <p:cBhvr>
                                            <p:cTn id="25" dur="1" fill="hold">
                                              <p:stCondLst>
                                                <p:cond delay="0"/>
                                              </p:stCondLst>
                                            </p:cTn>
                                            <p:tgtEl>
                                              <p:spTgt spid="11"/>
                                            </p:tgtEl>
                                            <p:attrNameLst>
                                              <p:attrName>style.visibility</p:attrName>
                                            </p:attrNameLst>
                                          </p:cBhvr>
                                          <p:to>
                                            <p:strVal val="visible"/>
                                          </p:to>
                                        </p:set>
                                        <p:anim calcmode="lin" valueType="num" p14:bounceEnd="60000">
                                          <p:cBhvr additive="base">
                                            <p:cTn id="26" dur="5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14:presetBounceEnd="60000">
                                      <p:stCondLst>
                                        <p:cond delay="1500"/>
                                      </p:stCondLst>
                                      <p:childTnLst>
                                        <p:set>
                                          <p:cBhvr>
                                            <p:cTn id="29" dur="1" fill="hold">
                                              <p:stCondLst>
                                                <p:cond delay="0"/>
                                              </p:stCondLst>
                                            </p:cTn>
                                            <p:tgtEl>
                                              <p:spTgt spid="9"/>
                                            </p:tgtEl>
                                            <p:attrNameLst>
                                              <p:attrName>style.visibility</p:attrName>
                                            </p:attrNameLst>
                                          </p:cBhvr>
                                          <p:to>
                                            <p:strVal val="visible"/>
                                          </p:to>
                                        </p:set>
                                        <p:anim calcmode="lin" valueType="num" p14:bounceEnd="60000">
                                          <p:cBhvr additive="base">
                                            <p:cTn id="30"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31" dur="5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14:presetBounceEnd="60000">
                                      <p:stCondLst>
                                        <p:cond delay="1750"/>
                                      </p:stCondLst>
                                      <p:childTnLst>
                                        <p:set>
                                          <p:cBhvr>
                                            <p:cTn id="33" dur="1" fill="hold">
                                              <p:stCondLst>
                                                <p:cond delay="0"/>
                                              </p:stCondLst>
                                            </p:cTn>
                                            <p:tgtEl>
                                              <p:spTgt spid="7"/>
                                            </p:tgtEl>
                                            <p:attrNameLst>
                                              <p:attrName>style.visibility</p:attrName>
                                            </p:attrNameLst>
                                          </p:cBhvr>
                                          <p:to>
                                            <p:strVal val="visible"/>
                                          </p:to>
                                        </p:set>
                                        <p:anim calcmode="lin" valueType="num" p14:bounceEnd="60000">
                                          <p:cBhvr additive="base">
                                            <p:cTn id="34" dur="5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35" dur="5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14:presetBounceEnd="60000">
                                      <p:stCondLst>
                                        <p:cond delay="2000"/>
                                      </p:stCondLst>
                                      <p:childTnLst>
                                        <p:set>
                                          <p:cBhvr>
                                            <p:cTn id="37" dur="1" fill="hold">
                                              <p:stCondLst>
                                                <p:cond delay="0"/>
                                              </p:stCondLst>
                                            </p:cTn>
                                            <p:tgtEl>
                                              <p:spTgt spid="10"/>
                                            </p:tgtEl>
                                            <p:attrNameLst>
                                              <p:attrName>style.visibility</p:attrName>
                                            </p:attrNameLst>
                                          </p:cBhvr>
                                          <p:to>
                                            <p:strVal val="visible"/>
                                          </p:to>
                                        </p:set>
                                        <p:anim calcmode="lin" valueType="num" p14:bounceEnd="60000">
                                          <p:cBhvr additive="base">
                                            <p:cTn id="38" dur="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1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
                                            <p:tgtEl>
                                              <p:spTgt spid="6"/>
                                            </p:tgtEl>
                                          </p:cBhvr>
                                        </p:animEffect>
                                      </p:childTnLst>
                                    </p:cTn>
                                  </p:par>
                                  <p:par>
                                    <p:cTn id="12" presetID="35" presetClass="path" presetSubtype="0" accel="50000" decel="50000" fill="hold" nodeType="withEffect">
                                      <p:stCondLst>
                                        <p:cond delay="500"/>
                                      </p:stCondLst>
                                      <p:childTnLst>
                                        <p:animMotion origin="layout" path="M 0 0 L -0.25 0 E" pathEditMode="relative" ptsTypes="">
                                          <p:cBhvr>
                                            <p:cTn id="13" dur="500" fill="hold"/>
                                            <p:tgtEl>
                                              <p:spTgt spid="6"/>
                                            </p:tgtEl>
                                            <p:attrNameLst>
                                              <p:attrName>ppt_x</p:attrName>
                                              <p:attrName>ppt_y</p:attrName>
                                            </p:attrNameLst>
                                          </p:cBhvr>
                                        </p:animMotion>
                                      </p:childTnLst>
                                    </p:cTn>
                                  </p:par>
                                  <p:par>
                                    <p:cTn id="14" presetID="6" presetClass="emph" presetSubtype="0" decel="60000" fill="hold" nodeType="withEffect">
                                      <p:stCondLst>
                                        <p:cond delay="500"/>
                                      </p:stCondLst>
                                      <p:childTnLst>
                                        <p:animScale>
                                          <p:cBhvr>
                                            <p:cTn id="15" dur="500" fill="hold"/>
                                            <p:tgtEl>
                                              <p:spTgt spid="6"/>
                                            </p:tgtEl>
                                          </p:cBhvr>
                                          <p:by x="50000" y="50000"/>
                                        </p:animScale>
                                      </p:childTnLst>
                                    </p:cTn>
                                  </p:par>
                                  <p:par>
                                    <p:cTn id="16" presetID="2" presetClass="entr" presetSubtype="2" fill="hold" nodeType="withEffect">
                                      <p:stCondLst>
                                        <p:cond delay="75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125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15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17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1+#ppt_w/2"/>
                                              </p:val>
                                            </p:tav>
                                            <p:tav tm="100000">
                                              <p:val>
                                                <p:strVal val="#ppt_x"/>
                                              </p:val>
                                            </p:tav>
                                          </p:tavLst>
                                        </p:anim>
                                        <p:anim calcmode="lin" valueType="num">
                                          <p:cBhvr additive="base">
                                            <p:cTn id="35" dur="5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200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1+#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r="-13"/>
          <a:stretch/>
        </p:blipFill>
        <p:spPr>
          <a:xfrm>
            <a:off x="2759241" y="1994568"/>
            <a:ext cx="6768328" cy="2998672"/>
          </a:xfrm>
          <a:prstGeom prst="rect">
            <a:avLst/>
          </a:prstGeom>
        </p:spPr>
      </p:pic>
      <p:sp>
        <p:nvSpPr>
          <p:cNvPr id="5" name="Rectangle 4"/>
          <p:cNvSpPr/>
          <p:nvPr/>
        </p:nvSpPr>
        <p:spPr>
          <a:xfrm>
            <a:off x="0" y="0"/>
            <a:ext cx="12192000" cy="6858000"/>
          </a:xfrm>
          <a:prstGeom prst="rect">
            <a:avLst/>
          </a:prstGeom>
          <a:solidFill>
            <a:srgbClr val="008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150" dirty="0">
              <a:latin typeface="Arial" panose="020B0604020202020204" pitchFamily="34" charset="0"/>
              <a:cs typeface="Arial" panose="020B0604020202020204" pitchFamily="34" charset="0"/>
            </a:endParaRPr>
          </a:p>
        </p:txBody>
      </p:sp>
      <p:sp>
        <p:nvSpPr>
          <p:cNvPr id="8" name="Rectangle 7"/>
          <p:cNvSpPr/>
          <p:nvPr/>
        </p:nvSpPr>
        <p:spPr>
          <a:xfrm>
            <a:off x="7423549" y="1404967"/>
            <a:ext cx="2562459" cy="1077218"/>
          </a:xfrm>
          <a:prstGeom prst="rect">
            <a:avLst/>
          </a:prstGeom>
        </p:spPr>
        <p:txBody>
          <a:bodyPr wrap="square">
            <a:spAutoFit/>
          </a:bodyPr>
          <a:lstStyle/>
          <a:p>
            <a:pPr>
              <a:defRPr/>
            </a:pPr>
            <a:r>
              <a:rPr lang="en-US" sz="3200" b="1" spc="-150" dirty="0">
                <a:solidFill>
                  <a:schemeClr val="bg1"/>
                </a:solidFill>
                <a:latin typeface="Arial" panose="020B0604020202020204" pitchFamily="34" charset="0"/>
                <a:cs typeface="Arial" panose="020B0604020202020204" pitchFamily="34" charset="0"/>
              </a:rPr>
              <a:t>Public Relations</a:t>
            </a:r>
            <a:endParaRPr lang="en-US" sz="4400" b="1" spc="-15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7423548" y="2849487"/>
            <a:ext cx="2802302" cy="1077218"/>
          </a:xfrm>
          <a:prstGeom prst="rect">
            <a:avLst/>
          </a:prstGeom>
        </p:spPr>
        <p:txBody>
          <a:bodyPr wrap="square">
            <a:spAutoFit/>
          </a:bodyPr>
          <a:lstStyle/>
          <a:p>
            <a:r>
              <a:rPr lang="en-US" sz="3200" b="1" spc="-150" dirty="0">
                <a:solidFill>
                  <a:schemeClr val="bg1"/>
                </a:solidFill>
                <a:latin typeface="Arial" panose="020B0604020202020204" pitchFamily="34" charset="0"/>
                <a:cs typeface="Arial" panose="020B0604020202020204" pitchFamily="34" charset="0"/>
              </a:rPr>
              <a:t>Event Management</a:t>
            </a:r>
          </a:p>
        </p:txBody>
      </p:sp>
      <p:sp>
        <p:nvSpPr>
          <p:cNvPr id="10" name="Rectangle 9"/>
          <p:cNvSpPr/>
          <p:nvPr/>
        </p:nvSpPr>
        <p:spPr>
          <a:xfrm>
            <a:off x="7423548" y="4275146"/>
            <a:ext cx="2802302" cy="1077218"/>
          </a:xfrm>
          <a:prstGeom prst="rect">
            <a:avLst/>
          </a:prstGeom>
        </p:spPr>
        <p:txBody>
          <a:bodyPr wrap="square">
            <a:spAutoFit/>
          </a:bodyPr>
          <a:lstStyle/>
          <a:p>
            <a:r>
              <a:rPr lang="en-US" sz="3200" b="1" spc="-150" dirty="0">
                <a:solidFill>
                  <a:schemeClr val="bg1"/>
                </a:solidFill>
                <a:latin typeface="Arial" panose="020B0604020202020204" pitchFamily="34" charset="0"/>
                <a:cs typeface="Arial" panose="020B0604020202020204" pitchFamily="34" charset="0"/>
              </a:rPr>
              <a:t>Digital Engagement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828" y="4345717"/>
            <a:ext cx="949396" cy="949394"/>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0828" y="2942224"/>
            <a:ext cx="949396" cy="949394"/>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0828" y="1519871"/>
            <a:ext cx="949396" cy="949394"/>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2173" y="2628732"/>
            <a:ext cx="3428572" cy="1577143"/>
          </a:xfrm>
          <a:prstGeom prst="rect">
            <a:avLst/>
          </a:prstGeom>
        </p:spPr>
      </p:pic>
    </p:spTree>
    <p:extLst>
      <p:ext uri="{BB962C8B-B14F-4D97-AF65-F5344CB8AC3E}">
        <p14:creationId xmlns:p14="http://schemas.microsoft.com/office/powerpoint/2010/main" val="24196238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60000" fill="hold" nodeType="with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0-ppt_w/2"/>
                                          </p:val>
                                        </p:tav>
                                      </p:tavLst>
                                    </p:anim>
                                    <p:anim calcmode="lin" valueType="num">
                                      <p:cBhvr additive="base">
                                        <p:cTn id="7" dur="500"/>
                                        <p:tgtEl>
                                          <p:spTgt spid="13"/>
                                        </p:tgtEl>
                                        <p:attrNameLst>
                                          <p:attrName>ppt_y</p:attrName>
                                        </p:attrNameLst>
                                      </p:cBhvr>
                                      <p:tavLst>
                                        <p:tav tm="0">
                                          <p:val>
                                            <p:strVal val="ppt_y"/>
                                          </p:val>
                                        </p:tav>
                                        <p:tav tm="100000">
                                          <p:val>
                                            <p:strVal val="ppt_y"/>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xit" presetSubtype="2" accel="60000" fill="hold" grpId="0" nodeType="withEffect">
                                  <p:stCondLst>
                                    <p:cond delay="100"/>
                                  </p:stCondLst>
                                  <p:childTnLst>
                                    <p:anim calcmode="lin" valueType="num">
                                      <p:cBhvr additive="base">
                                        <p:cTn id="10" dur="500"/>
                                        <p:tgtEl>
                                          <p:spTgt spid="8"/>
                                        </p:tgtEl>
                                        <p:attrNameLst>
                                          <p:attrName>ppt_x</p:attrName>
                                        </p:attrNameLst>
                                      </p:cBhvr>
                                      <p:tavLst>
                                        <p:tav tm="0">
                                          <p:val>
                                            <p:strVal val="ppt_x"/>
                                          </p:val>
                                        </p:tav>
                                        <p:tav tm="100000">
                                          <p:val>
                                            <p:strVal val="1+ppt_w/2"/>
                                          </p:val>
                                        </p:tav>
                                      </p:tavLst>
                                    </p:anim>
                                    <p:anim calcmode="lin" valueType="num">
                                      <p:cBhvr additive="base">
                                        <p:cTn id="11" dur="500"/>
                                        <p:tgtEl>
                                          <p:spTgt spid="8"/>
                                        </p:tgtEl>
                                        <p:attrNameLst>
                                          <p:attrName>ppt_y</p:attrName>
                                        </p:attrNameLst>
                                      </p:cBhvr>
                                      <p:tavLst>
                                        <p:tav tm="0">
                                          <p:val>
                                            <p:strVal val="ppt_y"/>
                                          </p:val>
                                        </p:tav>
                                        <p:tav tm="100000">
                                          <p:val>
                                            <p:strVal val="ppt_y"/>
                                          </p:val>
                                        </p:tav>
                                      </p:tavLst>
                                    </p:anim>
                                    <p:set>
                                      <p:cBhvr>
                                        <p:cTn id="12" dur="1" fill="hold">
                                          <p:stCondLst>
                                            <p:cond delay="499"/>
                                          </p:stCondLst>
                                        </p:cTn>
                                        <p:tgtEl>
                                          <p:spTgt spid="8"/>
                                        </p:tgtEl>
                                        <p:attrNameLst>
                                          <p:attrName>style.visibility</p:attrName>
                                        </p:attrNameLst>
                                      </p:cBhvr>
                                      <p:to>
                                        <p:strVal val="hidden"/>
                                      </p:to>
                                    </p:set>
                                  </p:childTnLst>
                                </p:cTn>
                              </p:par>
                              <p:par>
                                <p:cTn id="13" presetID="2" presetClass="exit" presetSubtype="2" accel="60000" fill="hold" grpId="0" nodeType="withEffect">
                                  <p:stCondLst>
                                    <p:cond delay="200"/>
                                  </p:stCondLst>
                                  <p:childTnLst>
                                    <p:anim calcmode="lin" valueType="num">
                                      <p:cBhvr additive="base">
                                        <p:cTn id="14" dur="500"/>
                                        <p:tgtEl>
                                          <p:spTgt spid="9"/>
                                        </p:tgtEl>
                                        <p:attrNameLst>
                                          <p:attrName>ppt_x</p:attrName>
                                        </p:attrNameLst>
                                      </p:cBhvr>
                                      <p:tavLst>
                                        <p:tav tm="0">
                                          <p:val>
                                            <p:strVal val="ppt_x"/>
                                          </p:val>
                                        </p:tav>
                                        <p:tav tm="100000">
                                          <p:val>
                                            <p:strVal val="1+ppt_w/2"/>
                                          </p:val>
                                        </p:tav>
                                      </p:tavLst>
                                    </p:anim>
                                    <p:anim calcmode="lin" valueType="num">
                                      <p:cBhvr additive="base">
                                        <p:cTn id="15" dur="500"/>
                                        <p:tgtEl>
                                          <p:spTgt spid="9"/>
                                        </p:tgtEl>
                                        <p:attrNameLst>
                                          <p:attrName>ppt_y</p:attrName>
                                        </p:attrNameLst>
                                      </p:cBhvr>
                                      <p:tavLst>
                                        <p:tav tm="0">
                                          <p:val>
                                            <p:strVal val="ppt_y"/>
                                          </p:val>
                                        </p:tav>
                                        <p:tav tm="100000">
                                          <p:val>
                                            <p:strVal val="ppt_y"/>
                                          </p:val>
                                        </p:tav>
                                      </p:tavLst>
                                    </p:anim>
                                    <p:set>
                                      <p:cBhvr>
                                        <p:cTn id="16" dur="1" fill="hold">
                                          <p:stCondLst>
                                            <p:cond delay="499"/>
                                          </p:stCondLst>
                                        </p:cTn>
                                        <p:tgtEl>
                                          <p:spTgt spid="9"/>
                                        </p:tgtEl>
                                        <p:attrNameLst>
                                          <p:attrName>style.visibility</p:attrName>
                                        </p:attrNameLst>
                                      </p:cBhvr>
                                      <p:to>
                                        <p:strVal val="hidden"/>
                                      </p:to>
                                    </p:set>
                                  </p:childTnLst>
                                </p:cTn>
                              </p:par>
                              <p:par>
                                <p:cTn id="17" presetID="2" presetClass="exit" presetSubtype="2" accel="60000" fill="hold" grpId="0" nodeType="withEffect">
                                  <p:stCondLst>
                                    <p:cond delay="300"/>
                                  </p:stCondLst>
                                  <p:childTnLst>
                                    <p:anim calcmode="lin" valueType="num">
                                      <p:cBhvr additive="base">
                                        <p:cTn id="18" dur="500"/>
                                        <p:tgtEl>
                                          <p:spTgt spid="10"/>
                                        </p:tgtEl>
                                        <p:attrNameLst>
                                          <p:attrName>ppt_x</p:attrName>
                                        </p:attrNameLst>
                                      </p:cBhvr>
                                      <p:tavLst>
                                        <p:tav tm="0">
                                          <p:val>
                                            <p:strVal val="ppt_x"/>
                                          </p:val>
                                        </p:tav>
                                        <p:tav tm="100000">
                                          <p:val>
                                            <p:strVal val="1+ppt_w/2"/>
                                          </p:val>
                                        </p:tav>
                                      </p:tavLst>
                                    </p:anim>
                                    <p:anim calcmode="lin" valueType="num">
                                      <p:cBhvr additive="base">
                                        <p:cTn id="19" dur="500"/>
                                        <p:tgtEl>
                                          <p:spTgt spid="10"/>
                                        </p:tgtEl>
                                        <p:attrNameLst>
                                          <p:attrName>ppt_y</p:attrName>
                                        </p:attrNameLst>
                                      </p:cBhvr>
                                      <p:tavLst>
                                        <p:tav tm="0">
                                          <p:val>
                                            <p:strVal val="ppt_y"/>
                                          </p:val>
                                        </p:tav>
                                        <p:tav tm="100000">
                                          <p:val>
                                            <p:strVal val="ppt_y"/>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192000" cy="6858000"/>
          </a:xfrm>
          <a:prstGeom prst="rect">
            <a:avLst/>
          </a:prstGeom>
          <a:solidFill>
            <a:srgbClr val="008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3358408" y="1389980"/>
            <a:ext cx="1723549" cy="923330"/>
          </a:xfrm>
          <a:prstGeom prst="rect">
            <a:avLst/>
          </a:prstGeom>
          <a:noFill/>
        </p:spPr>
        <p:txBody>
          <a:bodyPr wrap="none" rtlCol="0">
            <a:spAutoFit/>
          </a:bodyPr>
          <a:lstStyle/>
          <a:p>
            <a:r>
              <a:rPr lang="en-US" sz="5400" b="1" dirty="0">
                <a:solidFill>
                  <a:schemeClr val="bg1"/>
                </a:solidFill>
                <a:latin typeface="Arial" panose="020B0604020202020204" pitchFamily="34" charset="0"/>
                <a:cs typeface="Arial" panose="020B0604020202020204" pitchFamily="34" charset="0"/>
              </a:rPr>
              <a:t>OUR</a:t>
            </a:r>
          </a:p>
        </p:txBody>
      </p:sp>
      <p:sp>
        <p:nvSpPr>
          <p:cNvPr id="5" name="TextBox 4"/>
          <p:cNvSpPr txBox="1"/>
          <p:nvPr/>
        </p:nvSpPr>
        <p:spPr>
          <a:xfrm>
            <a:off x="3238487" y="1851645"/>
            <a:ext cx="5715026" cy="3154710"/>
          </a:xfrm>
          <a:prstGeom prst="rect">
            <a:avLst/>
          </a:prstGeom>
          <a:noFill/>
        </p:spPr>
        <p:txBody>
          <a:bodyPr wrap="none" rtlCol="0">
            <a:spAutoFit/>
          </a:bodyPr>
          <a:lstStyle/>
          <a:p>
            <a:r>
              <a:rPr lang="en-US" sz="19900" b="1" dirty="0">
                <a:solidFill>
                  <a:schemeClr val="bg1"/>
                </a:solidFill>
                <a:latin typeface="Arial" panose="020B0604020202020204" pitchFamily="34" charset="0"/>
                <a:cs typeface="Arial" panose="020B0604020202020204" pitchFamily="34" charset="0"/>
              </a:rPr>
              <a:t>DNA</a:t>
            </a:r>
          </a:p>
        </p:txBody>
      </p:sp>
      <p:grpSp>
        <p:nvGrpSpPr>
          <p:cNvPr id="16" name="Group 15"/>
          <p:cNvGrpSpPr/>
          <p:nvPr/>
        </p:nvGrpSpPr>
        <p:grpSpPr>
          <a:xfrm>
            <a:off x="0" y="5105045"/>
            <a:ext cx="15732369" cy="1415891"/>
            <a:chOff x="0" y="5241066"/>
            <a:chExt cx="11449116" cy="1030404"/>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03200" y="5037866"/>
              <a:ext cx="1030401" cy="1436802"/>
            </a:xfrm>
            <a:prstGeom prst="rect">
              <a:avLst/>
            </a:prstGeom>
          </p:spPr>
        </p:pic>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635431" y="5037866"/>
              <a:ext cx="1030401" cy="1436802"/>
            </a:xfrm>
            <a:prstGeom prst="rect">
              <a:avLst/>
            </a:prstGeom>
          </p:spPr>
        </p:pic>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068080" y="5037866"/>
              <a:ext cx="1030401" cy="1436802"/>
            </a:xfrm>
            <a:prstGeom prst="rect">
              <a:avLst/>
            </a:prstGeom>
          </p:spPr>
        </p:pic>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500310" y="5037867"/>
              <a:ext cx="1030401" cy="1436802"/>
            </a:xfrm>
            <a:prstGeom prst="rect">
              <a:avLst/>
            </a:prstGeom>
          </p:spPr>
        </p:pic>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915156" y="5037868"/>
              <a:ext cx="1030401" cy="1436802"/>
            </a:xfrm>
            <a:prstGeom prst="rect">
              <a:avLst/>
            </a:prstGeom>
          </p:spPr>
        </p:pic>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346934" y="5037869"/>
              <a:ext cx="1030401" cy="1436802"/>
            </a:xfrm>
            <a:prstGeom prst="rect">
              <a:avLst/>
            </a:prstGeom>
          </p:spPr>
        </p:pic>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778712" y="5037866"/>
              <a:ext cx="1030401" cy="1436802"/>
            </a:xfrm>
            <a:prstGeom prst="rect">
              <a:avLst/>
            </a:prstGeom>
          </p:spPr>
        </p:pic>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0215514" y="5037866"/>
              <a:ext cx="1030401" cy="1436802"/>
            </a:xfrm>
            <a:prstGeom prst="rect">
              <a:avLst/>
            </a:prstGeom>
          </p:spPr>
        </p:pic>
      </p:grpSp>
    </p:spTree>
    <p:extLst>
      <p:ext uri="{BB962C8B-B14F-4D97-AF65-F5344CB8AC3E}">
        <p14:creationId xmlns:p14="http://schemas.microsoft.com/office/powerpoint/2010/main" val="424275323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42" presetClass="path" presetSubtype="0" repeatCount="indefinite" fill="hold" nodeType="withEffect">
                                  <p:stCondLst>
                                    <p:cond delay="0"/>
                                  </p:stCondLst>
                                  <p:childTnLst>
                                    <p:animMotion origin="layout" path="M -2.29167E-6 4.81481E-6 L -0.15729 0.00069 " pathEditMode="relative" rAng="0" ptsTypes="AA">
                                      <p:cBhvr>
                                        <p:cTn id="17" dur="750" fill="hold"/>
                                        <p:tgtEl>
                                          <p:spTgt spid="16"/>
                                        </p:tgtEl>
                                        <p:attrNameLst>
                                          <p:attrName>ppt_x</p:attrName>
                                          <p:attrName>ppt_y</p:attrName>
                                        </p:attrNameLst>
                                      </p:cBhvr>
                                      <p:rCtr x="-7865"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5008" y="2499573"/>
            <a:ext cx="3681984" cy="1454770"/>
          </a:xfrm>
          <a:prstGeom prst="rect">
            <a:avLst/>
          </a:prstGeom>
        </p:spPr>
      </p:pic>
      <p:grpSp>
        <p:nvGrpSpPr>
          <p:cNvPr id="4" name="Group 3"/>
          <p:cNvGrpSpPr/>
          <p:nvPr/>
        </p:nvGrpSpPr>
        <p:grpSpPr>
          <a:xfrm>
            <a:off x="7168446" y="-259644"/>
            <a:ext cx="4739008" cy="7377288"/>
            <a:chOff x="7168446" y="-259644"/>
            <a:chExt cx="4739008" cy="7377288"/>
          </a:xfrm>
        </p:grpSpPr>
        <p:sp>
          <p:nvSpPr>
            <p:cNvPr id="12" name="Parallelogram 11">
              <a:hlinkClick r:id="rId3" action="ppaction://hlinksldjump"/>
            </p:cNvPr>
            <p:cNvSpPr/>
            <p:nvPr/>
          </p:nvSpPr>
          <p:spPr>
            <a:xfrm>
              <a:off x="7168446" y="-259644"/>
              <a:ext cx="4739008" cy="7377288"/>
            </a:xfrm>
            <a:prstGeom prst="parallelogram">
              <a:avLst/>
            </a:prstGeom>
            <a:blipFill>
              <a:blip r:embed="rId4" cstate="screen">
                <a:extLst>
                  <a:ext uri="{28A0092B-C50C-407E-A947-70E740481C1C}">
                    <a14:useLocalDpi xmlns:a14="http://schemas.microsoft.com/office/drawing/2010/main"/>
                  </a:ext>
                </a:extLst>
              </a:blip>
              <a:srcRect/>
              <a:stretch>
                <a:fillRect t="1202"/>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entury Gothic" panose="020B0502020202020204" pitchFamily="34" charset="0"/>
              </a:endParaRPr>
            </a:p>
          </p:txBody>
        </p:sp>
        <p:sp>
          <p:nvSpPr>
            <p:cNvPr id="14" name="TextBox 13">
              <a:hlinkClick r:id="rId3" action="ppaction://hlinksldjump"/>
            </p:cNvPr>
            <p:cNvSpPr txBox="1"/>
            <p:nvPr/>
          </p:nvSpPr>
          <p:spPr>
            <a:xfrm>
              <a:off x="8194033" y="2900988"/>
              <a:ext cx="2671026" cy="1056025"/>
            </a:xfrm>
            <a:prstGeom prst="parallelogram">
              <a:avLst>
                <a:gd name="adj" fmla="val 16261"/>
              </a:avLst>
            </a:prstGeom>
            <a:solidFill>
              <a:srgbClr val="853474"/>
            </a:solidFill>
          </p:spPr>
          <p:txBody>
            <a:bodyPr wrap="none" rtlCol="0">
              <a:spAutoFit/>
            </a:bodyPr>
            <a:lstStyle>
              <a:defPPr>
                <a:defRPr lang="en-US"/>
              </a:defPPr>
              <a:lvl1pPr>
                <a:defRPr sz="2400" b="1">
                  <a:solidFill>
                    <a:schemeClr val="bg1"/>
                  </a:solidFill>
                  <a:latin typeface="Century Gothic" panose="020B0502020202020204" pitchFamily="34" charset="0"/>
                  <a:ea typeface="Open Sans Extrabold" panose="020B0906030804020204" pitchFamily="34" charset="0"/>
                  <a:cs typeface="Open Sans Extrabold" panose="020B09060308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solidFill>
                    <a:prstClr val="white"/>
                  </a:solidFill>
                </a:rPr>
                <a:t>CREATING</a:t>
              </a:r>
            </a:p>
            <a:p>
              <a:r>
                <a:rPr lang="en-US" dirty="0">
                  <a:solidFill>
                    <a:prstClr val="white"/>
                  </a:solidFill>
                </a:rPr>
                <a:t>EXPERIENCES</a:t>
              </a:r>
            </a:p>
          </p:txBody>
        </p:sp>
      </p:grpSp>
      <p:grpSp>
        <p:nvGrpSpPr>
          <p:cNvPr id="3" name="Group 2"/>
          <p:cNvGrpSpPr/>
          <p:nvPr/>
        </p:nvGrpSpPr>
        <p:grpSpPr>
          <a:xfrm>
            <a:off x="3635021" y="-259644"/>
            <a:ext cx="4739008" cy="7377288"/>
            <a:chOff x="3635021" y="-259644"/>
            <a:chExt cx="4739008" cy="7377288"/>
          </a:xfrm>
        </p:grpSpPr>
        <p:sp>
          <p:nvSpPr>
            <p:cNvPr id="2" name="Parallelogram 1">
              <a:hlinkClick r:id="rId5" action="ppaction://hlinksldjump"/>
            </p:cNvPr>
            <p:cNvSpPr/>
            <p:nvPr/>
          </p:nvSpPr>
          <p:spPr>
            <a:xfrm>
              <a:off x="3635021" y="-259644"/>
              <a:ext cx="4739008" cy="7377288"/>
            </a:xfrm>
            <a:prstGeom prst="parallelogram">
              <a:avLst/>
            </a:prstGeom>
            <a:blipFill>
              <a:blip r:embed="rId6" cstate="screen">
                <a:extLst>
                  <a:ext uri="{28A0092B-C50C-407E-A947-70E740481C1C}">
                    <a14:useLocalDpi xmlns:a14="http://schemas.microsoft.com/office/drawing/2010/main"/>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entury Gothic" panose="020B0502020202020204" pitchFamily="34" charset="0"/>
              </a:endParaRPr>
            </a:p>
          </p:txBody>
        </p:sp>
        <p:sp>
          <p:nvSpPr>
            <p:cNvPr id="13" name="TextBox 12">
              <a:hlinkClick r:id="rId5" action="ppaction://hlinksldjump"/>
            </p:cNvPr>
            <p:cNvSpPr txBox="1"/>
            <p:nvPr/>
          </p:nvSpPr>
          <p:spPr>
            <a:xfrm>
              <a:off x="4642428" y="2896969"/>
              <a:ext cx="2616549" cy="1072098"/>
            </a:xfrm>
            <a:prstGeom prst="parallelogram">
              <a:avLst>
                <a:gd name="adj" fmla="val 17850"/>
              </a:avLst>
            </a:prstGeom>
            <a:solidFill>
              <a:srgbClr val="853474"/>
            </a:solidFill>
          </p:spPr>
          <p:txBody>
            <a:bodyPr wrap="none" rtlCol="0">
              <a:spAutoFit/>
            </a:bodyPr>
            <a:lstStyle>
              <a:defPPr>
                <a:defRPr lang="en-US"/>
              </a:defPPr>
              <a:lvl1pPr>
                <a:defRPr sz="2400" b="1">
                  <a:solidFill>
                    <a:schemeClr val="bg1"/>
                  </a:solidFill>
                  <a:latin typeface="Century Gothic" panose="020B0502020202020204" pitchFamily="34" charset="0"/>
                  <a:ea typeface="Open Sans Extrabold" panose="020B0906030804020204" pitchFamily="34" charset="0"/>
                  <a:cs typeface="Open Sans Extrabold" panose="020B09060308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solidFill>
                    <a:prstClr val="white"/>
                  </a:solidFill>
                </a:rPr>
                <a:t>EXPERIENCE </a:t>
              </a:r>
            </a:p>
            <a:p>
              <a:r>
                <a:rPr lang="en-US" dirty="0">
                  <a:solidFill>
                    <a:prstClr val="white"/>
                  </a:solidFill>
                </a:rPr>
                <a:t>DIFFERENCE</a:t>
              </a:r>
            </a:p>
          </p:txBody>
        </p:sp>
      </p:grpSp>
      <p:pic>
        <p:nvPicPr>
          <p:cNvPr id="6" name="Picture 5">
            <a:hlinkClick r:id="" action="ppaction://noaction"/>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882" y="6270002"/>
            <a:ext cx="425129" cy="430356"/>
          </a:xfrm>
          <a:prstGeom prst="rect">
            <a:avLst/>
          </a:prstGeom>
        </p:spPr>
      </p:pic>
    </p:spTree>
    <p:extLst>
      <p:ext uri="{BB962C8B-B14F-4D97-AF65-F5344CB8AC3E}">
        <p14:creationId xmlns:p14="http://schemas.microsoft.com/office/powerpoint/2010/main" val="72704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1.85185E-6 L -0.3332 0.02755 " pathEditMode="relative" rAng="0" ptsTypes="AA">
                                      <p:cBhvr>
                                        <p:cTn id="6" dur="750" fill="hold"/>
                                        <p:tgtEl>
                                          <p:spTgt spid="11"/>
                                        </p:tgtEl>
                                        <p:attrNameLst>
                                          <p:attrName>ppt_x</p:attrName>
                                          <p:attrName>ppt_y</p:attrName>
                                        </p:attrNameLst>
                                      </p:cBhvr>
                                      <p:rCtr x="-16667" y="1366"/>
                                    </p:animMotion>
                                  </p:childTnLst>
                                </p:cTn>
                              </p:par>
                              <p:par>
                                <p:cTn id="7" presetID="6" presetClass="emph" presetSubtype="0" accel="40000" decel="60000" fill="hold" nodeType="withEffect">
                                  <p:stCondLst>
                                    <p:cond delay="0"/>
                                  </p:stCondLst>
                                  <p:childTnLst>
                                    <p:animScale>
                                      <p:cBhvr>
                                        <p:cTn id="8" dur="750" fill="hold"/>
                                        <p:tgtEl>
                                          <p:spTgt spid="11"/>
                                        </p:tgtEl>
                                      </p:cBhvr>
                                      <p:by x="70000" y="70000"/>
                                    </p:animScale>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7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192000" cy="6858000"/>
          </a:xfrm>
          <a:prstGeom prst="rect">
            <a:avLst/>
          </a:prstGeom>
          <a:solidFill>
            <a:srgbClr val="008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3358408" y="1389980"/>
            <a:ext cx="1723549" cy="923330"/>
          </a:xfrm>
          <a:prstGeom prst="rect">
            <a:avLst/>
          </a:prstGeom>
          <a:noFill/>
        </p:spPr>
        <p:txBody>
          <a:bodyPr wrap="none" rtlCol="0">
            <a:spAutoFit/>
          </a:bodyPr>
          <a:lstStyle/>
          <a:p>
            <a:r>
              <a:rPr lang="en-US" sz="5400" b="1" dirty="0">
                <a:solidFill>
                  <a:schemeClr val="bg1"/>
                </a:solidFill>
                <a:latin typeface="Arial" panose="020B0604020202020204" pitchFamily="34" charset="0"/>
                <a:cs typeface="Arial" panose="020B0604020202020204" pitchFamily="34" charset="0"/>
              </a:rPr>
              <a:t>OUR</a:t>
            </a:r>
          </a:p>
        </p:txBody>
      </p:sp>
      <p:sp>
        <p:nvSpPr>
          <p:cNvPr id="18" name="Rectangle 17"/>
          <p:cNvSpPr/>
          <p:nvPr/>
        </p:nvSpPr>
        <p:spPr>
          <a:xfrm>
            <a:off x="1529643" y="-5646"/>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5" name="TextBox 4"/>
          <p:cNvSpPr txBox="1"/>
          <p:nvPr/>
        </p:nvSpPr>
        <p:spPr>
          <a:xfrm>
            <a:off x="3238487" y="1851645"/>
            <a:ext cx="5715026" cy="3154710"/>
          </a:xfrm>
          <a:prstGeom prst="rect">
            <a:avLst/>
          </a:prstGeom>
          <a:noFill/>
        </p:spPr>
        <p:txBody>
          <a:bodyPr wrap="none" rtlCol="0">
            <a:spAutoFit/>
          </a:bodyPr>
          <a:lstStyle/>
          <a:p>
            <a:r>
              <a:rPr lang="en-US" sz="19900" b="1" dirty="0">
                <a:solidFill>
                  <a:schemeClr val="bg1"/>
                </a:solidFill>
                <a:latin typeface="Arial" panose="020B0604020202020204" pitchFamily="34" charset="0"/>
                <a:cs typeface="Arial" panose="020B0604020202020204" pitchFamily="34" charset="0"/>
              </a:rPr>
              <a:t>DNA</a:t>
            </a:r>
          </a:p>
        </p:txBody>
      </p:sp>
      <p:sp>
        <p:nvSpPr>
          <p:cNvPr id="19" name="TextBox 18"/>
          <p:cNvSpPr txBox="1"/>
          <p:nvPr/>
        </p:nvSpPr>
        <p:spPr>
          <a:xfrm>
            <a:off x="3364051" y="1384334"/>
            <a:ext cx="1723549" cy="923330"/>
          </a:xfrm>
          <a:prstGeom prst="rect">
            <a:avLst/>
          </a:prstGeom>
          <a:noFill/>
        </p:spPr>
        <p:txBody>
          <a:bodyPr wrap="none" rtlCol="0">
            <a:spAutoFit/>
          </a:bodyPr>
          <a:lstStyle/>
          <a:p>
            <a:r>
              <a:rPr lang="en-US" sz="5400" b="1" dirty="0">
                <a:solidFill>
                  <a:srgbClr val="0083BE"/>
                </a:solidFill>
                <a:latin typeface="Arial" panose="020B0604020202020204" pitchFamily="34" charset="0"/>
                <a:cs typeface="Arial" panose="020B0604020202020204" pitchFamily="34" charset="0"/>
              </a:rPr>
              <a:t>OUR</a:t>
            </a:r>
          </a:p>
        </p:txBody>
      </p:sp>
      <p:sp>
        <p:nvSpPr>
          <p:cNvPr id="20" name="TextBox 19"/>
          <p:cNvSpPr txBox="1"/>
          <p:nvPr/>
        </p:nvSpPr>
        <p:spPr>
          <a:xfrm>
            <a:off x="3244130" y="1845999"/>
            <a:ext cx="5715026" cy="3154710"/>
          </a:xfrm>
          <a:prstGeom prst="rect">
            <a:avLst/>
          </a:prstGeom>
          <a:noFill/>
        </p:spPr>
        <p:txBody>
          <a:bodyPr wrap="none" rtlCol="0">
            <a:spAutoFit/>
          </a:bodyPr>
          <a:lstStyle/>
          <a:p>
            <a:r>
              <a:rPr lang="en-US" sz="19900" b="1" dirty="0">
                <a:solidFill>
                  <a:srgbClr val="0083BE"/>
                </a:solidFill>
                <a:latin typeface="Arial" panose="020B0604020202020204" pitchFamily="34" charset="0"/>
                <a:cs typeface="Arial" panose="020B0604020202020204" pitchFamily="34" charset="0"/>
              </a:rPr>
              <a:t>DNA</a:t>
            </a:r>
          </a:p>
        </p:txBody>
      </p:sp>
      <p:pic>
        <p:nvPicPr>
          <p:cNvPr id="3" name="Picture 2"/>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a:ext>
            </a:extLst>
          </a:blip>
          <a:srcRect l="1780" t="69" b="6007"/>
          <a:stretch/>
        </p:blipFill>
        <p:spPr>
          <a:xfrm>
            <a:off x="-1008185" y="-703569"/>
            <a:ext cx="13200185" cy="8417354"/>
          </a:xfrm>
          <a:prstGeom prst="rect">
            <a:avLst/>
          </a:prstGeom>
        </p:spPr>
      </p:pic>
      <p:pic>
        <p:nvPicPr>
          <p:cNvPr id="6" name="Picture 5"/>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l="1216" t="10438" r="921" b="8379"/>
          <a:stretch/>
        </p:blipFill>
        <p:spPr>
          <a:xfrm>
            <a:off x="-1008184" y="-349708"/>
            <a:ext cx="13200184" cy="7309060"/>
          </a:xfrm>
          <a:prstGeom prst="rect">
            <a:avLst/>
          </a:prstGeom>
        </p:spPr>
      </p:pic>
      <p:pic>
        <p:nvPicPr>
          <p:cNvPr id="7" name="Picture 6"/>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l="1109" t="15465" r="1109" b="12000"/>
          <a:stretch/>
        </p:blipFill>
        <p:spPr>
          <a:xfrm>
            <a:off x="0" y="-703569"/>
            <a:ext cx="14466277" cy="7662921"/>
          </a:xfrm>
          <a:prstGeom prst="rect">
            <a:avLst/>
          </a:prstGeom>
        </p:spPr>
      </p:pic>
      <p:sp>
        <p:nvSpPr>
          <p:cNvPr id="21" name="Rectangle 20"/>
          <p:cNvSpPr/>
          <p:nvPr/>
        </p:nvSpPr>
        <p:spPr>
          <a:xfrm>
            <a:off x="1518355" y="-5646"/>
            <a:ext cx="4566357" cy="6863646"/>
          </a:xfrm>
          <a:prstGeom prst="rect">
            <a:avLst/>
          </a:prstGeom>
          <a:solidFill>
            <a:srgbClr val="0083BE">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916548" y="567240"/>
            <a:ext cx="3304110" cy="1938992"/>
          </a:xfrm>
          <a:prstGeom prst="rect">
            <a:avLst/>
          </a:prstGeom>
        </p:spPr>
        <p:txBody>
          <a:bodyPr wrap="none">
            <a:spAutoFit/>
          </a:bodyPr>
          <a:lstStyle/>
          <a:p>
            <a:pPr marL="342900" indent="-342900" eaLnBrk="0" hangingPunct="0"/>
            <a:r>
              <a:rPr lang="en-US" sz="6000" b="1" dirty="0">
                <a:solidFill>
                  <a:schemeClr val="bg1"/>
                </a:solidFill>
                <a:latin typeface="Arial" panose="020B0604020202020204" pitchFamily="34" charset="0"/>
                <a:ea typeface="Helvetica-Light"/>
                <a:cs typeface="Arial" panose="020B0604020202020204" pitchFamily="34" charset="0"/>
              </a:rPr>
              <a:t>OUR </a:t>
            </a:r>
          </a:p>
          <a:p>
            <a:pPr marL="342900" indent="-342900" eaLnBrk="0" hangingPunct="0"/>
            <a:r>
              <a:rPr lang="en-US" sz="6000" b="1" dirty="0">
                <a:solidFill>
                  <a:schemeClr val="bg1"/>
                </a:solidFill>
                <a:latin typeface="Arial" panose="020B0604020202020204" pitchFamily="34" charset="0"/>
                <a:ea typeface="Helvetica-Light"/>
                <a:cs typeface="Arial" panose="020B0604020202020204" pitchFamily="34" charset="0"/>
              </a:rPr>
              <a:t>PEOPLE</a:t>
            </a:r>
          </a:p>
        </p:txBody>
      </p:sp>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04098" y="6148442"/>
            <a:ext cx="750585" cy="345269"/>
          </a:xfrm>
          <a:prstGeom prst="rect">
            <a:avLst/>
          </a:prstGeom>
        </p:spPr>
      </p:pic>
      <p:sp>
        <p:nvSpPr>
          <p:cNvPr id="23" name="Rectangle 22"/>
          <p:cNvSpPr/>
          <p:nvPr/>
        </p:nvSpPr>
        <p:spPr>
          <a:xfrm>
            <a:off x="1962901" y="2944935"/>
            <a:ext cx="3332668" cy="3046988"/>
          </a:xfrm>
          <a:prstGeom prst="rect">
            <a:avLst/>
          </a:prstGeom>
        </p:spPr>
        <p:txBody>
          <a:bodyPr wrap="square">
            <a:spAutoFit/>
          </a:bodyPr>
          <a:lstStyle/>
          <a:p>
            <a:pPr>
              <a:defRPr/>
            </a:pPr>
            <a:r>
              <a:rPr lang="en-US" sz="2400" b="1" dirty="0">
                <a:solidFill>
                  <a:schemeClr val="bg2"/>
                </a:solidFill>
                <a:latin typeface="Arial" panose="020B0604020202020204" pitchFamily="34" charset="0"/>
                <a:cs typeface="Arial" panose="020B0604020202020204" pitchFamily="34" charset="0"/>
              </a:rPr>
              <a:t>Strategists</a:t>
            </a:r>
          </a:p>
          <a:p>
            <a:pPr>
              <a:defRPr/>
            </a:pPr>
            <a:r>
              <a:rPr lang="en-US" sz="2400" b="1" dirty="0">
                <a:solidFill>
                  <a:schemeClr val="bg2"/>
                </a:solidFill>
                <a:latin typeface="Arial" panose="020B0604020202020204" pitchFamily="34" charset="0"/>
                <a:cs typeface="Arial" panose="020B0604020202020204" pitchFamily="34" charset="0"/>
              </a:rPr>
              <a:t>Specialists</a:t>
            </a:r>
          </a:p>
          <a:p>
            <a:pPr>
              <a:defRPr/>
            </a:pPr>
            <a:r>
              <a:rPr lang="en-US" sz="2400" b="1" dirty="0">
                <a:solidFill>
                  <a:schemeClr val="bg2"/>
                </a:solidFill>
                <a:latin typeface="Arial" panose="020B0604020202020204" pitchFamily="34" charset="0"/>
                <a:cs typeface="Arial" panose="020B0604020202020204" pitchFamily="34" charset="0"/>
              </a:rPr>
              <a:t>Creatives</a:t>
            </a:r>
          </a:p>
          <a:p>
            <a:pPr>
              <a:defRPr/>
            </a:pPr>
            <a:r>
              <a:rPr lang="en-US" sz="2400" b="1" dirty="0">
                <a:solidFill>
                  <a:schemeClr val="bg2"/>
                </a:solidFill>
                <a:latin typeface="Arial" panose="020B0604020202020204" pitchFamily="34" charset="0"/>
                <a:cs typeface="Arial" panose="020B0604020202020204" pitchFamily="34" charset="0"/>
              </a:rPr>
              <a:t>Motivators</a:t>
            </a:r>
          </a:p>
          <a:p>
            <a:pPr>
              <a:defRPr/>
            </a:pPr>
            <a:r>
              <a:rPr lang="en-US" sz="2400" b="1" dirty="0">
                <a:solidFill>
                  <a:schemeClr val="bg2"/>
                </a:solidFill>
                <a:latin typeface="Arial" panose="020B0604020202020204" pitchFamily="34" charset="0"/>
                <a:cs typeface="Arial" panose="020B0604020202020204" pitchFamily="34" charset="0"/>
              </a:rPr>
              <a:t>Relationship builders</a:t>
            </a:r>
          </a:p>
          <a:p>
            <a:pPr>
              <a:defRPr/>
            </a:pPr>
            <a:r>
              <a:rPr lang="en-US" sz="2400" b="1" dirty="0">
                <a:solidFill>
                  <a:schemeClr val="bg2"/>
                </a:solidFill>
                <a:latin typeface="Arial" panose="020B0604020202020204" pitchFamily="34" charset="0"/>
                <a:cs typeface="Arial" panose="020B0604020202020204" pitchFamily="34" charset="0"/>
              </a:rPr>
              <a:t>Idea spreaders</a:t>
            </a:r>
          </a:p>
          <a:p>
            <a:pPr>
              <a:defRPr/>
            </a:pPr>
            <a:r>
              <a:rPr lang="en-US" sz="2400" b="1" dirty="0">
                <a:solidFill>
                  <a:schemeClr val="bg2"/>
                </a:solidFill>
                <a:latin typeface="Arial" panose="020B0604020202020204" pitchFamily="34" charset="0"/>
                <a:cs typeface="Arial" panose="020B0604020202020204" pitchFamily="34" charset="0"/>
              </a:rPr>
              <a:t>Event gurus</a:t>
            </a:r>
          </a:p>
          <a:p>
            <a:pPr>
              <a:defRPr/>
            </a:pPr>
            <a:r>
              <a:rPr lang="en-US" sz="2400" b="1" dirty="0">
                <a:solidFill>
                  <a:schemeClr val="bg2"/>
                </a:solidFill>
                <a:latin typeface="Arial" panose="020B0604020202020204" pitchFamily="34" charset="0"/>
                <a:cs typeface="Arial" panose="020B0604020202020204" pitchFamily="34" charset="0"/>
              </a:rPr>
              <a:t>Digital advocates</a:t>
            </a:r>
          </a:p>
        </p:txBody>
      </p:sp>
      <p:cxnSp>
        <p:nvCxnSpPr>
          <p:cNvPr id="25" name="Straight Connector 24"/>
          <p:cNvCxnSpPr/>
          <p:nvPr/>
        </p:nvCxnSpPr>
        <p:spPr>
          <a:xfrm>
            <a:off x="2077157" y="2652889"/>
            <a:ext cx="40075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69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250"/>
                                        <p:tgtEl>
                                          <p:spTgt spid="20"/>
                                        </p:tgtEl>
                                      </p:cBhvr>
                                    </p:animEffect>
                                  </p:childTnLst>
                                </p:cTn>
                              </p:par>
                              <p:par>
                                <p:cTn id="12" presetID="22" presetClass="entr" presetSubtype="2" fill="hold" grpId="0" nodeType="withEffect">
                                  <p:stCondLst>
                                    <p:cond delay="10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250"/>
                                        <p:tgtEl>
                                          <p:spTgt spid="19"/>
                                        </p:tgtEl>
                                      </p:cBhvr>
                                    </p:animEffect>
                                  </p:childTnLst>
                                </p:cTn>
                              </p:par>
                              <p:par>
                                <p:cTn id="15" presetID="22" presetClass="exit" presetSubtype="8" fill="hold" grpId="1" nodeType="withEffect">
                                  <p:stCondLst>
                                    <p:cond delay="250"/>
                                  </p:stCondLst>
                                  <p:childTnLst>
                                    <p:animEffect transition="out" filter="wipe(left)">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22" presetClass="exit" presetSubtype="8" fill="hold" grpId="1" nodeType="withEffect">
                                  <p:stCondLst>
                                    <p:cond delay="250"/>
                                  </p:stCondLst>
                                  <p:childTnLst>
                                    <p:animEffect transition="out" filter="wipe(left)">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2" presetClass="entr" presetSubtype="8" decel="80000" fill="hold" grpId="0" nodeType="withEffect">
                                  <p:stCondLst>
                                    <p:cond delay="2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5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75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22" presetClass="entr" presetSubtype="2" fill="hold" nodeType="withEffect">
                                  <p:stCondLst>
                                    <p:cond delay="1000"/>
                                  </p:stCondLst>
                                  <p:childTnLst>
                                    <p:set>
                                      <p:cBhvr>
                                        <p:cTn id="33" dur="1" fill="hold">
                                          <p:stCondLst>
                                            <p:cond delay="0"/>
                                          </p:stCondLst>
                                        </p:cTn>
                                        <p:tgtEl>
                                          <p:spTgt spid="25"/>
                                        </p:tgtEl>
                                        <p:attrNameLst>
                                          <p:attrName>style.visibility</p:attrName>
                                        </p:attrNameLst>
                                      </p:cBhvr>
                                      <p:to>
                                        <p:strVal val="visible"/>
                                      </p:to>
                                    </p:set>
                                    <p:animEffect transition="in" filter="wipe(right)">
                                      <p:cBhvr>
                                        <p:cTn id="34" dur="500"/>
                                        <p:tgtEl>
                                          <p:spTgt spid="25"/>
                                        </p:tgtEl>
                                      </p:cBhvr>
                                    </p:animEffect>
                                  </p:childTnLst>
                                </p:cTn>
                              </p:par>
                              <p:par>
                                <p:cTn id="35" presetID="35" presetClass="path" presetSubtype="0" accel="50000" fill="hold" nodeType="withEffect">
                                  <p:stCondLst>
                                    <p:cond delay="800"/>
                                  </p:stCondLst>
                                  <p:childTnLst>
                                    <p:animMotion origin="layout" path="M -3.75E-6 -1.11111E-6 L 0.1043 -0.04606 " pathEditMode="relative" rAng="0" ptsTypes="AA">
                                      <p:cBhvr>
                                        <p:cTn id="36" dur="3250" fill="hold"/>
                                        <p:tgtEl>
                                          <p:spTgt spid="3"/>
                                        </p:tgtEl>
                                        <p:attrNameLst>
                                          <p:attrName>ppt_x</p:attrName>
                                          <p:attrName>ppt_y</p:attrName>
                                        </p:attrNameLst>
                                      </p:cBhvr>
                                      <p:rCtr x="5547" y="-556"/>
                                    </p:animMotion>
                                  </p:childTnLst>
                                </p:cTn>
                              </p:par>
                              <p:par>
                                <p:cTn id="37" presetID="10" presetClass="entr" presetSubtype="0" fill="hold" nodeType="withEffect">
                                  <p:stCondLst>
                                    <p:cond delay="350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6" presetClass="emph" presetSubtype="0" decel="60000" fill="hold" nodeType="withEffect">
                                  <p:stCondLst>
                                    <p:cond delay="3500"/>
                                  </p:stCondLst>
                                  <p:childTnLst>
                                    <p:animScale>
                                      <p:cBhvr>
                                        <p:cTn id="41" dur="3250" fill="hold"/>
                                        <p:tgtEl>
                                          <p:spTgt spid="6"/>
                                        </p:tgtEl>
                                      </p:cBhvr>
                                      <p:by x="110000" y="110000"/>
                                    </p:animScale>
                                  </p:childTnLst>
                                </p:cTn>
                              </p:par>
                              <p:par>
                                <p:cTn id="42" presetID="10" presetClass="entr" presetSubtype="0" fill="hold" nodeType="withEffect">
                                  <p:stCondLst>
                                    <p:cond delay="625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35" presetClass="path" presetSubtype="0" accel="20000" decel="80000" fill="hold" nodeType="withEffect">
                                  <p:stCondLst>
                                    <p:cond delay="6250"/>
                                  </p:stCondLst>
                                  <p:childTnLst>
                                    <p:animMotion origin="layout" path="M 8.33333E-7 1.48148E-6 L -0.11094 1.48148E-6 " pathEditMode="relative" rAng="0" ptsTypes="AA">
                                      <p:cBhvr>
                                        <p:cTn id="46" dur="2750" fill="hold"/>
                                        <p:tgtEl>
                                          <p:spTgt spid="7"/>
                                        </p:tgtEl>
                                        <p:attrNameLst>
                                          <p:attrName>ppt_x</p:attrName>
                                          <p:attrName>ppt_y</p:attrName>
                                        </p:attrNameLst>
                                      </p:cBhvr>
                                      <p:rCtr x="-5547" y="0"/>
                                    </p:animMotion>
                                  </p:childTnLst>
                                </p:cTn>
                              </p:par>
                              <p:par>
                                <p:cTn id="47" presetID="2" presetClass="entr" presetSubtype="2" decel="100000" fill="hold" nodeType="withEffect">
                                  <p:stCondLst>
                                    <p:cond delay="150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8" decel="100000" fill="hold" grpId="0" nodeType="withEffect">
                                  <p:stCondLst>
                                    <p:cond delay="1750"/>
                                  </p:stCondLst>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additive="base">
                                        <p:cTn id="53"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23">
                                            <p:txEl>
                                              <p:pRg st="0" end="0"/>
                                            </p:txEl>
                                          </p:spTgt>
                                        </p:tgtEl>
                                        <p:attrNameLst>
                                          <p:attrName>ppt_y</p:attrName>
                                        </p:attrNameLst>
                                      </p:cBhvr>
                                      <p:tavLst>
                                        <p:tav tm="0">
                                          <p:val>
                                            <p:strVal val="#ppt_y"/>
                                          </p:val>
                                        </p:tav>
                                        <p:tav tm="100000">
                                          <p:val>
                                            <p:strVal val="#ppt_y"/>
                                          </p:val>
                                        </p:tav>
                                      </p:tavLst>
                                    </p:anim>
                                  </p:childTnLst>
                                </p:cTn>
                              </p:par>
                              <p:par>
                                <p:cTn id="55" presetID="2" presetClass="entr" presetSubtype="8" decel="100000" fill="hold" grpId="0" nodeType="withEffect">
                                  <p:stCondLst>
                                    <p:cond delay="1850"/>
                                  </p:stCondLst>
                                  <p:childTnLst>
                                    <p:set>
                                      <p:cBhvr>
                                        <p:cTn id="56" dur="1" fill="hold">
                                          <p:stCondLst>
                                            <p:cond delay="0"/>
                                          </p:stCondLst>
                                        </p:cTn>
                                        <p:tgtEl>
                                          <p:spTgt spid="23">
                                            <p:txEl>
                                              <p:pRg st="1" end="1"/>
                                            </p:txEl>
                                          </p:spTgt>
                                        </p:tgtEl>
                                        <p:attrNameLst>
                                          <p:attrName>style.visibility</p:attrName>
                                        </p:attrNameLst>
                                      </p:cBhvr>
                                      <p:to>
                                        <p:strVal val="visible"/>
                                      </p:to>
                                    </p:set>
                                    <p:anim calcmode="lin" valueType="num">
                                      <p:cBhvr additive="base">
                                        <p:cTn id="57" dur="500" fill="hold"/>
                                        <p:tgtEl>
                                          <p:spTgt spid="23">
                                            <p:txEl>
                                              <p:pRg st="1" end="1"/>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3">
                                            <p:txEl>
                                              <p:pRg st="1" end="1"/>
                                            </p:txEl>
                                          </p:spTgt>
                                        </p:tgtEl>
                                        <p:attrNameLst>
                                          <p:attrName>ppt_y</p:attrName>
                                        </p:attrNameLst>
                                      </p:cBhvr>
                                      <p:tavLst>
                                        <p:tav tm="0">
                                          <p:val>
                                            <p:strVal val="#ppt_y"/>
                                          </p:val>
                                        </p:tav>
                                        <p:tav tm="100000">
                                          <p:val>
                                            <p:strVal val="#ppt_y"/>
                                          </p:val>
                                        </p:tav>
                                      </p:tavLst>
                                    </p:anim>
                                  </p:childTnLst>
                                </p:cTn>
                              </p:par>
                              <p:par>
                                <p:cTn id="59" presetID="2" presetClass="entr" presetSubtype="8" decel="100000" fill="hold" grpId="0" nodeType="withEffect">
                                  <p:stCondLst>
                                    <p:cond delay="1950"/>
                                  </p:stCondLst>
                                  <p:childTnLst>
                                    <p:set>
                                      <p:cBhvr>
                                        <p:cTn id="60" dur="1" fill="hold">
                                          <p:stCondLst>
                                            <p:cond delay="0"/>
                                          </p:stCondLst>
                                        </p:cTn>
                                        <p:tgtEl>
                                          <p:spTgt spid="23">
                                            <p:txEl>
                                              <p:pRg st="2" end="2"/>
                                            </p:txEl>
                                          </p:spTgt>
                                        </p:tgtEl>
                                        <p:attrNameLst>
                                          <p:attrName>style.visibility</p:attrName>
                                        </p:attrNameLst>
                                      </p:cBhvr>
                                      <p:to>
                                        <p:strVal val="visible"/>
                                      </p:to>
                                    </p:set>
                                    <p:anim calcmode="lin" valueType="num">
                                      <p:cBhvr additive="base">
                                        <p:cTn id="61" dur="500" fill="hold"/>
                                        <p:tgtEl>
                                          <p:spTgt spid="23">
                                            <p:txEl>
                                              <p:pRg st="2" end="2"/>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3">
                                            <p:txEl>
                                              <p:pRg st="2" end="2"/>
                                            </p:txEl>
                                          </p:spTgt>
                                        </p:tgtEl>
                                        <p:attrNameLst>
                                          <p:attrName>ppt_y</p:attrName>
                                        </p:attrNameLst>
                                      </p:cBhvr>
                                      <p:tavLst>
                                        <p:tav tm="0">
                                          <p:val>
                                            <p:strVal val="#ppt_y"/>
                                          </p:val>
                                        </p:tav>
                                        <p:tav tm="100000">
                                          <p:val>
                                            <p:strVal val="#ppt_y"/>
                                          </p:val>
                                        </p:tav>
                                      </p:tavLst>
                                    </p:anim>
                                  </p:childTnLst>
                                </p:cTn>
                              </p:par>
                              <p:par>
                                <p:cTn id="63" presetID="2" presetClass="entr" presetSubtype="8" decel="100000" fill="hold" grpId="0" nodeType="withEffect">
                                  <p:stCondLst>
                                    <p:cond delay="2050"/>
                                  </p:stCondLst>
                                  <p:childTnLst>
                                    <p:set>
                                      <p:cBhvr>
                                        <p:cTn id="64" dur="1" fill="hold">
                                          <p:stCondLst>
                                            <p:cond delay="0"/>
                                          </p:stCondLst>
                                        </p:cTn>
                                        <p:tgtEl>
                                          <p:spTgt spid="23">
                                            <p:txEl>
                                              <p:pRg st="3" end="3"/>
                                            </p:txEl>
                                          </p:spTgt>
                                        </p:tgtEl>
                                        <p:attrNameLst>
                                          <p:attrName>style.visibility</p:attrName>
                                        </p:attrNameLst>
                                      </p:cBhvr>
                                      <p:to>
                                        <p:strVal val="visible"/>
                                      </p:to>
                                    </p:set>
                                    <p:anim calcmode="lin" valueType="num">
                                      <p:cBhvr additive="base">
                                        <p:cTn id="65" dur="500" fill="hold"/>
                                        <p:tgtEl>
                                          <p:spTgt spid="23">
                                            <p:txEl>
                                              <p:pRg st="3" end="3"/>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3">
                                            <p:txEl>
                                              <p:pRg st="3" end="3"/>
                                            </p:txEl>
                                          </p:spTgt>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2150"/>
                                  </p:stCondLst>
                                  <p:childTnLst>
                                    <p:set>
                                      <p:cBhvr>
                                        <p:cTn id="68" dur="1" fill="hold">
                                          <p:stCondLst>
                                            <p:cond delay="0"/>
                                          </p:stCondLst>
                                        </p:cTn>
                                        <p:tgtEl>
                                          <p:spTgt spid="23">
                                            <p:txEl>
                                              <p:pRg st="4" end="4"/>
                                            </p:txEl>
                                          </p:spTgt>
                                        </p:tgtEl>
                                        <p:attrNameLst>
                                          <p:attrName>style.visibility</p:attrName>
                                        </p:attrNameLst>
                                      </p:cBhvr>
                                      <p:to>
                                        <p:strVal val="visible"/>
                                      </p:to>
                                    </p:set>
                                    <p:anim calcmode="lin" valueType="num">
                                      <p:cBhvr additive="base">
                                        <p:cTn id="69" dur="500" fill="hold"/>
                                        <p:tgtEl>
                                          <p:spTgt spid="23">
                                            <p:txEl>
                                              <p:pRg st="4" end="4"/>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23">
                                            <p:txEl>
                                              <p:pRg st="4" end="4"/>
                                            </p:txEl>
                                          </p:spTgt>
                                        </p:tgtEl>
                                        <p:attrNameLst>
                                          <p:attrName>ppt_y</p:attrName>
                                        </p:attrNameLst>
                                      </p:cBhvr>
                                      <p:tavLst>
                                        <p:tav tm="0">
                                          <p:val>
                                            <p:strVal val="#ppt_y"/>
                                          </p:val>
                                        </p:tav>
                                        <p:tav tm="100000">
                                          <p:val>
                                            <p:strVal val="#ppt_y"/>
                                          </p:val>
                                        </p:tav>
                                      </p:tavLst>
                                    </p:anim>
                                  </p:childTnLst>
                                </p:cTn>
                              </p:par>
                              <p:par>
                                <p:cTn id="71" presetID="2" presetClass="entr" presetSubtype="8" decel="100000" fill="hold" grpId="0" nodeType="withEffect">
                                  <p:stCondLst>
                                    <p:cond delay="2250"/>
                                  </p:stCondLst>
                                  <p:childTnLst>
                                    <p:set>
                                      <p:cBhvr>
                                        <p:cTn id="72" dur="1" fill="hold">
                                          <p:stCondLst>
                                            <p:cond delay="0"/>
                                          </p:stCondLst>
                                        </p:cTn>
                                        <p:tgtEl>
                                          <p:spTgt spid="23">
                                            <p:txEl>
                                              <p:pRg st="5" end="5"/>
                                            </p:txEl>
                                          </p:spTgt>
                                        </p:tgtEl>
                                        <p:attrNameLst>
                                          <p:attrName>style.visibility</p:attrName>
                                        </p:attrNameLst>
                                      </p:cBhvr>
                                      <p:to>
                                        <p:strVal val="visible"/>
                                      </p:to>
                                    </p:set>
                                    <p:anim calcmode="lin" valueType="num">
                                      <p:cBhvr additive="base">
                                        <p:cTn id="73" dur="500" fill="hold"/>
                                        <p:tgtEl>
                                          <p:spTgt spid="23">
                                            <p:txEl>
                                              <p:pRg st="5" end="5"/>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3">
                                            <p:txEl>
                                              <p:pRg st="5" end="5"/>
                                            </p:txEl>
                                          </p:spTgt>
                                        </p:tgtEl>
                                        <p:attrNameLst>
                                          <p:attrName>ppt_y</p:attrName>
                                        </p:attrNameLst>
                                      </p:cBhvr>
                                      <p:tavLst>
                                        <p:tav tm="0">
                                          <p:val>
                                            <p:strVal val="#ppt_y"/>
                                          </p:val>
                                        </p:tav>
                                        <p:tav tm="100000">
                                          <p:val>
                                            <p:strVal val="#ppt_y"/>
                                          </p:val>
                                        </p:tav>
                                      </p:tavLst>
                                    </p:anim>
                                  </p:childTnLst>
                                </p:cTn>
                              </p:par>
                              <p:par>
                                <p:cTn id="75" presetID="2" presetClass="entr" presetSubtype="8" decel="100000" fill="hold" grpId="0" nodeType="withEffect">
                                  <p:stCondLst>
                                    <p:cond delay="2350"/>
                                  </p:stCondLst>
                                  <p:childTnLst>
                                    <p:set>
                                      <p:cBhvr>
                                        <p:cTn id="76" dur="1" fill="hold">
                                          <p:stCondLst>
                                            <p:cond delay="0"/>
                                          </p:stCondLst>
                                        </p:cTn>
                                        <p:tgtEl>
                                          <p:spTgt spid="23">
                                            <p:txEl>
                                              <p:pRg st="6" end="6"/>
                                            </p:txEl>
                                          </p:spTgt>
                                        </p:tgtEl>
                                        <p:attrNameLst>
                                          <p:attrName>style.visibility</p:attrName>
                                        </p:attrNameLst>
                                      </p:cBhvr>
                                      <p:to>
                                        <p:strVal val="visible"/>
                                      </p:to>
                                    </p:set>
                                    <p:anim calcmode="lin" valueType="num">
                                      <p:cBhvr additive="base">
                                        <p:cTn id="77" dur="500" fill="hold"/>
                                        <p:tgtEl>
                                          <p:spTgt spid="23">
                                            <p:txEl>
                                              <p:pRg st="6" end="6"/>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3">
                                            <p:txEl>
                                              <p:pRg st="6" end="6"/>
                                            </p:txEl>
                                          </p:spTgt>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2450"/>
                                  </p:stCondLst>
                                  <p:childTnLst>
                                    <p:set>
                                      <p:cBhvr>
                                        <p:cTn id="80" dur="1" fill="hold">
                                          <p:stCondLst>
                                            <p:cond delay="0"/>
                                          </p:stCondLst>
                                        </p:cTn>
                                        <p:tgtEl>
                                          <p:spTgt spid="23">
                                            <p:txEl>
                                              <p:pRg st="7" end="7"/>
                                            </p:txEl>
                                          </p:spTgt>
                                        </p:tgtEl>
                                        <p:attrNameLst>
                                          <p:attrName>style.visibility</p:attrName>
                                        </p:attrNameLst>
                                      </p:cBhvr>
                                      <p:to>
                                        <p:strVal val="visible"/>
                                      </p:to>
                                    </p:set>
                                    <p:anim calcmode="lin" valueType="num">
                                      <p:cBhvr additive="base">
                                        <p:cTn id="81" dur="500" fill="hold"/>
                                        <p:tgtEl>
                                          <p:spTgt spid="23">
                                            <p:txEl>
                                              <p:pRg st="7" end="7"/>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2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9" grpId="1"/>
      <p:bldP spid="20" grpId="0"/>
      <p:bldP spid="20" grpId="1"/>
      <p:bldP spid="21" grpId="0" animBg="1"/>
      <p:bldP spid="2" grpId="0"/>
      <p:bldP spid="2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52084" y="3965228"/>
            <a:ext cx="4487835" cy="72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46171" y="4800028"/>
            <a:ext cx="4499661" cy="59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26462" y="1297541"/>
            <a:ext cx="449375" cy="39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26170" y="974094"/>
            <a:ext cx="780493" cy="8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28253" y="1082283"/>
            <a:ext cx="591283" cy="72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0606" y="1772964"/>
            <a:ext cx="1070222" cy="52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0607" y="2182707"/>
            <a:ext cx="1708807" cy="89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2976" y="2951854"/>
            <a:ext cx="869185" cy="886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76658" y="3133194"/>
            <a:ext cx="762755" cy="62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69835" y="2342355"/>
            <a:ext cx="1288996" cy="153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12293" y="2250625"/>
            <a:ext cx="739103" cy="96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52488" y="1825541"/>
            <a:ext cx="1011093" cy="50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16416" y="1061028"/>
            <a:ext cx="1365863" cy="126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0" y="5454337"/>
            <a:ext cx="12192000" cy="1474001"/>
          </a:xfrm>
          <a:prstGeom prst="rect">
            <a:avLst/>
          </a:prstGeom>
          <a:noFill/>
          <a:ln>
            <a:noFill/>
          </a:ln>
        </p:spPr>
      </p:pic>
    </p:spTree>
    <p:extLst>
      <p:ext uri="{BB962C8B-B14F-4D97-AF65-F5344CB8AC3E}">
        <p14:creationId xmlns:p14="http://schemas.microsoft.com/office/powerpoint/2010/main" val="186203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50"/>
                                        <p:tgtEl>
                                          <p:spTgt spid="1026"/>
                                        </p:tgtEl>
                                      </p:cBhvr>
                                    </p:animEffect>
                                  </p:childTnLst>
                                </p:cTn>
                              </p:par>
                              <p:par>
                                <p:cTn id="13" presetID="10" presetClass="entr" presetSubtype="0" fill="hold" nodeType="withEffect">
                                  <p:stCondLst>
                                    <p:cond delay="25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par>
                                <p:cTn id="16" presetID="10" presetClass="entr" presetSubtype="0" fill="hold" nodeType="withEffect">
                                  <p:stCondLst>
                                    <p:cond delay="100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250"/>
                                        <p:tgtEl>
                                          <p:spTgt spid="1028"/>
                                        </p:tgtEl>
                                      </p:cBhvr>
                                    </p:animEffect>
                                  </p:childTnLst>
                                </p:cTn>
                              </p:par>
                              <p:par>
                                <p:cTn id="19" presetID="10" presetClass="entr" presetSubtype="0" fill="hold" nodeType="withEffect">
                                  <p:stCondLst>
                                    <p:cond delay="750"/>
                                  </p:stCondLst>
                                  <p:childTnLst>
                                    <p:set>
                                      <p:cBhvr>
                                        <p:cTn id="20" dur="1" fill="hold">
                                          <p:stCondLst>
                                            <p:cond delay="0"/>
                                          </p:stCondLst>
                                        </p:cTn>
                                        <p:tgtEl>
                                          <p:spTgt spid="1029"/>
                                        </p:tgtEl>
                                        <p:attrNameLst>
                                          <p:attrName>style.visibility</p:attrName>
                                        </p:attrNameLst>
                                      </p:cBhvr>
                                      <p:to>
                                        <p:strVal val="visible"/>
                                      </p:to>
                                    </p:set>
                                    <p:animEffect transition="in" filter="fade">
                                      <p:cBhvr>
                                        <p:cTn id="21" dur="500"/>
                                        <p:tgtEl>
                                          <p:spTgt spid="1029"/>
                                        </p:tgtEl>
                                      </p:cBhvr>
                                    </p:animEffect>
                                  </p:childTnLst>
                                </p:cTn>
                              </p:par>
                              <p:par>
                                <p:cTn id="22" presetID="10" presetClass="entr" presetSubtype="0" fill="hold" nodeType="withEffect">
                                  <p:stCondLst>
                                    <p:cond delay="50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250"/>
                                        <p:tgtEl>
                                          <p:spTgt spid="1030"/>
                                        </p:tgtEl>
                                      </p:cBhvr>
                                    </p:animEffect>
                                  </p:childTnLst>
                                </p:cTn>
                              </p:par>
                              <p:par>
                                <p:cTn id="25" presetID="10" presetClass="entr" presetSubtype="0" fill="hold" nodeType="withEffect">
                                  <p:stCondLst>
                                    <p:cond delay="50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par>
                                <p:cTn id="28" presetID="10" presetClass="entr" presetSubtype="0" fill="hold" nodeType="withEffect">
                                  <p:stCondLst>
                                    <p:cond delay="1000"/>
                                  </p:stCondLst>
                                  <p:childTnLst>
                                    <p:set>
                                      <p:cBhvr>
                                        <p:cTn id="29" dur="1" fill="hold">
                                          <p:stCondLst>
                                            <p:cond delay="0"/>
                                          </p:stCondLst>
                                        </p:cTn>
                                        <p:tgtEl>
                                          <p:spTgt spid="1032"/>
                                        </p:tgtEl>
                                        <p:attrNameLst>
                                          <p:attrName>style.visibility</p:attrName>
                                        </p:attrNameLst>
                                      </p:cBhvr>
                                      <p:to>
                                        <p:strVal val="visible"/>
                                      </p:to>
                                    </p:set>
                                    <p:animEffect transition="in" filter="fade">
                                      <p:cBhvr>
                                        <p:cTn id="30" dur="500"/>
                                        <p:tgtEl>
                                          <p:spTgt spid="1032"/>
                                        </p:tgtEl>
                                      </p:cBhvr>
                                    </p:animEffect>
                                  </p:childTnLst>
                                </p:cTn>
                              </p:par>
                              <p:par>
                                <p:cTn id="31" presetID="10" presetClass="entr" presetSubtype="0" fill="hold" nodeType="withEffect">
                                  <p:stCondLst>
                                    <p:cond delay="500"/>
                                  </p:stCondLst>
                                  <p:childTnLst>
                                    <p:set>
                                      <p:cBhvr>
                                        <p:cTn id="32" dur="1" fill="hold">
                                          <p:stCondLst>
                                            <p:cond delay="0"/>
                                          </p:stCondLst>
                                        </p:cTn>
                                        <p:tgtEl>
                                          <p:spTgt spid="1033"/>
                                        </p:tgtEl>
                                        <p:attrNameLst>
                                          <p:attrName>style.visibility</p:attrName>
                                        </p:attrNameLst>
                                      </p:cBhvr>
                                      <p:to>
                                        <p:strVal val="visible"/>
                                      </p:to>
                                    </p:set>
                                    <p:animEffect transition="in" filter="fade">
                                      <p:cBhvr>
                                        <p:cTn id="33" dur="250"/>
                                        <p:tgtEl>
                                          <p:spTgt spid="1033"/>
                                        </p:tgtEl>
                                      </p:cBhvr>
                                    </p:animEffect>
                                  </p:childTnLst>
                                </p:cTn>
                              </p:par>
                              <p:par>
                                <p:cTn id="34" presetID="10" presetClass="entr" presetSubtype="0" fill="hold" nodeType="withEffect">
                                  <p:stCondLst>
                                    <p:cond delay="0"/>
                                  </p:stCondLst>
                                  <p:childTnLst>
                                    <p:set>
                                      <p:cBhvr>
                                        <p:cTn id="35" dur="1" fill="hold">
                                          <p:stCondLst>
                                            <p:cond delay="0"/>
                                          </p:stCondLst>
                                        </p:cTn>
                                        <p:tgtEl>
                                          <p:spTgt spid="1034"/>
                                        </p:tgtEl>
                                        <p:attrNameLst>
                                          <p:attrName>style.visibility</p:attrName>
                                        </p:attrNameLst>
                                      </p:cBhvr>
                                      <p:to>
                                        <p:strVal val="visible"/>
                                      </p:to>
                                    </p:set>
                                    <p:animEffect transition="in" filter="fade">
                                      <p:cBhvr>
                                        <p:cTn id="36" dur="500"/>
                                        <p:tgtEl>
                                          <p:spTgt spid="1034"/>
                                        </p:tgtEl>
                                      </p:cBhvr>
                                    </p:animEffect>
                                  </p:childTnLst>
                                </p:cTn>
                              </p:par>
                              <p:par>
                                <p:cTn id="37" presetID="10" presetClass="entr" presetSubtype="0" fill="hold" nodeType="withEffect">
                                  <p:stCondLst>
                                    <p:cond delay="750"/>
                                  </p:stCondLst>
                                  <p:childTnLst>
                                    <p:set>
                                      <p:cBhvr>
                                        <p:cTn id="38" dur="1" fill="hold">
                                          <p:stCondLst>
                                            <p:cond delay="0"/>
                                          </p:stCondLst>
                                        </p:cTn>
                                        <p:tgtEl>
                                          <p:spTgt spid="1037"/>
                                        </p:tgtEl>
                                        <p:attrNameLst>
                                          <p:attrName>style.visibility</p:attrName>
                                        </p:attrNameLst>
                                      </p:cBhvr>
                                      <p:to>
                                        <p:strVal val="visible"/>
                                      </p:to>
                                    </p:set>
                                    <p:animEffect transition="in" filter="fade">
                                      <p:cBhvr>
                                        <p:cTn id="39" dur="500"/>
                                        <p:tgtEl>
                                          <p:spTgt spid="1037"/>
                                        </p:tgtEl>
                                      </p:cBhvr>
                                    </p:animEffect>
                                  </p:childTnLst>
                                </p:cTn>
                              </p:par>
                              <p:par>
                                <p:cTn id="40" presetID="10" presetClass="entr" presetSubtype="0" fill="hold" nodeType="withEffect">
                                  <p:stCondLst>
                                    <p:cond delay="500"/>
                                  </p:stCondLst>
                                  <p:childTnLst>
                                    <p:set>
                                      <p:cBhvr>
                                        <p:cTn id="41" dur="1" fill="hold">
                                          <p:stCondLst>
                                            <p:cond delay="0"/>
                                          </p:stCondLst>
                                        </p:cTn>
                                        <p:tgtEl>
                                          <p:spTgt spid="1040"/>
                                        </p:tgtEl>
                                        <p:attrNameLst>
                                          <p:attrName>style.visibility</p:attrName>
                                        </p:attrNameLst>
                                      </p:cBhvr>
                                      <p:to>
                                        <p:strVal val="visible"/>
                                      </p:to>
                                    </p:set>
                                    <p:animEffect transition="in" filter="fade">
                                      <p:cBhvr>
                                        <p:cTn id="42" dur="250"/>
                                        <p:tgtEl>
                                          <p:spTgt spid="1040"/>
                                        </p:tgtEl>
                                      </p:cBhvr>
                                    </p:animEffect>
                                  </p:childTnLst>
                                </p:cTn>
                              </p:par>
                            </p:childTnLst>
                          </p:cTn>
                        </p:par>
                        <p:par>
                          <p:cTn id="43" fill="hold">
                            <p:stCondLst>
                              <p:cond delay="2000"/>
                            </p:stCondLst>
                            <p:childTnLst>
                              <p:par>
                                <p:cTn id="44" presetID="12" presetClass="entr" presetSubtype="4" fill="hold" nodeType="afterEffect">
                                  <p:stCondLst>
                                    <p:cond delay="0"/>
                                  </p:stCondLst>
                                  <p:childTnLst>
                                    <p:set>
                                      <p:cBhvr>
                                        <p:cTn id="45" dur="1" fill="hold">
                                          <p:stCondLst>
                                            <p:cond delay="0"/>
                                          </p:stCondLst>
                                        </p:cTn>
                                        <p:tgtEl>
                                          <p:spTgt spid="1038"/>
                                        </p:tgtEl>
                                        <p:attrNameLst>
                                          <p:attrName>style.visibility</p:attrName>
                                        </p:attrNameLst>
                                      </p:cBhvr>
                                      <p:to>
                                        <p:strVal val="visible"/>
                                      </p:to>
                                    </p:set>
                                    <p:anim calcmode="lin" valueType="num">
                                      <p:cBhvr additive="base">
                                        <p:cTn id="46" dur="500"/>
                                        <p:tgtEl>
                                          <p:spTgt spid="1038"/>
                                        </p:tgtEl>
                                        <p:attrNameLst>
                                          <p:attrName>ppt_y</p:attrName>
                                        </p:attrNameLst>
                                      </p:cBhvr>
                                      <p:tavLst>
                                        <p:tav tm="0">
                                          <p:val>
                                            <p:strVal val="#ppt_y+#ppt_h*1.125000"/>
                                          </p:val>
                                        </p:tav>
                                        <p:tav tm="100000">
                                          <p:val>
                                            <p:strVal val="#ppt_y"/>
                                          </p:val>
                                        </p:tav>
                                      </p:tavLst>
                                    </p:anim>
                                    <p:animEffect transition="in" filter="wipe(up)">
                                      <p:cBhvr>
                                        <p:cTn id="47" dur="500"/>
                                        <p:tgtEl>
                                          <p:spTgt spid="1038"/>
                                        </p:tgtEl>
                                      </p:cBhvr>
                                    </p:animEffect>
                                  </p:childTnLst>
                                </p:cTn>
                              </p:par>
                              <p:par>
                                <p:cTn id="48" presetID="12" presetClass="entr" presetSubtype="1" fill="hold" nodeType="withEffect">
                                  <p:stCondLst>
                                    <p:cond delay="0"/>
                                  </p:stCondLst>
                                  <p:childTnLst>
                                    <p:set>
                                      <p:cBhvr>
                                        <p:cTn id="49" dur="1" fill="hold">
                                          <p:stCondLst>
                                            <p:cond delay="0"/>
                                          </p:stCondLst>
                                        </p:cTn>
                                        <p:tgtEl>
                                          <p:spTgt spid="1039"/>
                                        </p:tgtEl>
                                        <p:attrNameLst>
                                          <p:attrName>style.visibility</p:attrName>
                                        </p:attrNameLst>
                                      </p:cBhvr>
                                      <p:to>
                                        <p:strVal val="visible"/>
                                      </p:to>
                                    </p:set>
                                    <p:anim calcmode="lin" valueType="num">
                                      <p:cBhvr additive="base">
                                        <p:cTn id="50" dur="500"/>
                                        <p:tgtEl>
                                          <p:spTgt spid="1039"/>
                                        </p:tgtEl>
                                        <p:attrNameLst>
                                          <p:attrName>ppt_y</p:attrName>
                                        </p:attrNameLst>
                                      </p:cBhvr>
                                      <p:tavLst>
                                        <p:tav tm="0">
                                          <p:val>
                                            <p:strVal val="#ppt_y-#ppt_h*1.125000"/>
                                          </p:val>
                                        </p:tav>
                                        <p:tav tm="100000">
                                          <p:val>
                                            <p:strVal val="#ppt_y"/>
                                          </p:val>
                                        </p:tav>
                                      </p:tavLst>
                                    </p:anim>
                                    <p:animEffect transition="in" filter="wipe(down)">
                                      <p:cBhvr>
                                        <p:cTn id="51"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248606" y="-1754540"/>
            <a:ext cx="14348326" cy="9541636"/>
          </a:xfrm>
          <a:prstGeom prst="rect">
            <a:avLst/>
          </a:prstGeom>
          <a:blipFill dpi="0" rotWithShape="1">
            <a:blip r:embed="rId4">
              <a:extLst>
                <a:ext uri="{28A0092B-C50C-407E-A947-70E740481C1C}">
                  <a14:useLocalDpi xmlns:a14="http://schemas.microsoft.com/office/drawing/2010/main"/>
                </a:ext>
              </a:extLst>
            </a:blip>
            <a:srcRect/>
            <a:stretch>
              <a:fillRect/>
            </a:stretch>
          </a:blipFill>
        </p:spPr>
      </p:pic>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163067" y="-1620154"/>
            <a:ext cx="14147548" cy="9394854"/>
          </a:xfrm>
          <a:prstGeom prst="rect">
            <a:avLst/>
          </a:prstGeom>
          <a:blipFill dpi="0" rotWithShape="1">
            <a:blip r:embed="rId7">
              <a:extLst>
                <a:ext uri="{28A0092B-C50C-407E-A947-70E740481C1C}">
                  <a14:useLocalDpi xmlns:a14="http://schemas.microsoft.com/office/drawing/2010/main"/>
                </a:ext>
              </a:extLst>
            </a:blip>
            <a:srcRect/>
            <a:stretch>
              <a:fillRect/>
            </a:stretch>
          </a:blipFill>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097280" y="-1612388"/>
            <a:ext cx="14081760" cy="9391718"/>
          </a:xfrm>
          <a:prstGeom prst="rect">
            <a:avLst/>
          </a:prstGeom>
        </p:spPr>
      </p:pic>
      <p:sp>
        <p:nvSpPr>
          <p:cNvPr id="44" name="Parallelogram 43"/>
          <p:cNvSpPr/>
          <p:nvPr/>
        </p:nvSpPr>
        <p:spPr>
          <a:xfrm>
            <a:off x="2683065" y="0"/>
            <a:ext cx="9404903" cy="6858000"/>
          </a:xfrm>
          <a:prstGeom prst="parallelogram">
            <a:avLst>
              <a:gd name="adj" fmla="val 109584"/>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allelogram 44"/>
          <p:cNvSpPr/>
          <p:nvPr/>
        </p:nvSpPr>
        <p:spPr>
          <a:xfrm>
            <a:off x="-1115962" y="0"/>
            <a:ext cx="9404903" cy="6858000"/>
          </a:xfrm>
          <a:prstGeom prst="parallelogram">
            <a:avLst>
              <a:gd name="adj" fmla="val 109584"/>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arallelogram 45"/>
          <p:cNvSpPr/>
          <p:nvPr/>
        </p:nvSpPr>
        <p:spPr>
          <a:xfrm>
            <a:off x="6444698" y="0"/>
            <a:ext cx="9404903" cy="6858000"/>
          </a:xfrm>
          <a:prstGeom prst="parallelogram">
            <a:avLst>
              <a:gd name="adj" fmla="val 109584"/>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p:cNvSpPr/>
          <p:nvPr/>
        </p:nvSpPr>
        <p:spPr>
          <a:xfrm rot="5400000">
            <a:off x="955743" y="2824702"/>
            <a:ext cx="1706051" cy="1857375"/>
          </a:xfrm>
          <a:prstGeom prst="rtTriangle">
            <a:avLst/>
          </a:prstGeom>
          <a:solidFill>
            <a:srgbClr val="C8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Triangle 58"/>
          <p:cNvSpPr/>
          <p:nvPr/>
        </p:nvSpPr>
        <p:spPr>
          <a:xfrm flipH="1">
            <a:off x="880081" y="2900363"/>
            <a:ext cx="1857374" cy="1703480"/>
          </a:xfrm>
          <a:prstGeom prst="rtTriangle">
            <a:avLst/>
          </a:prstGeom>
          <a:blipFill dpi="0" rotWithShape="1">
            <a:blip r:embed="rId1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p:cNvSpPr/>
          <p:nvPr/>
        </p:nvSpPr>
        <p:spPr>
          <a:xfrm>
            <a:off x="882098" y="0"/>
            <a:ext cx="9404903" cy="6858000"/>
          </a:xfrm>
          <a:prstGeom prst="parallelogram">
            <a:avLst>
              <a:gd name="adj" fmla="val 109584"/>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p:cNvSpPr/>
          <p:nvPr/>
        </p:nvSpPr>
        <p:spPr>
          <a:xfrm>
            <a:off x="4615898" y="0"/>
            <a:ext cx="9404903" cy="6858000"/>
          </a:xfrm>
          <a:prstGeom prst="parallelogram">
            <a:avLst>
              <a:gd name="adj" fmla="val 109584"/>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arallelogram 51"/>
          <p:cNvSpPr/>
          <p:nvPr/>
        </p:nvSpPr>
        <p:spPr>
          <a:xfrm>
            <a:off x="3313892" y="0"/>
            <a:ext cx="9404903" cy="6858000"/>
          </a:xfrm>
          <a:prstGeom prst="parallelogram">
            <a:avLst>
              <a:gd name="adj" fmla="val 109584"/>
            </a:avLst>
          </a:prstGeom>
          <a:blipFill dpi="0" rotWithShape="1">
            <a:blip r:embed="rId11" cstate="screen">
              <a:extLst>
                <a:ext uri="{28A0092B-C50C-407E-A947-70E740481C1C}">
                  <a14:useLocalDpi xmlns:a14="http://schemas.microsoft.com/office/drawing/2010/main"/>
                </a:ext>
              </a:extLst>
            </a:blip>
            <a:srcRect/>
            <a:stretch>
              <a:fillRect r="5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arallelogram 52"/>
          <p:cNvSpPr/>
          <p:nvPr/>
        </p:nvSpPr>
        <p:spPr>
          <a:xfrm>
            <a:off x="5175705" y="0"/>
            <a:ext cx="9404903" cy="6858000"/>
          </a:xfrm>
          <a:prstGeom prst="parallelogram">
            <a:avLst>
              <a:gd name="adj" fmla="val 109584"/>
            </a:avLst>
          </a:prstGeom>
          <a:blipFill dpi="0" rotWithShape="1">
            <a:blip r:embed="rId12" cstate="screen">
              <a:extLst>
                <a:ext uri="{28A0092B-C50C-407E-A947-70E740481C1C}">
                  <a14:useLocalDpi xmlns:a14="http://schemas.microsoft.com/office/drawing/2010/main"/>
                </a:ext>
              </a:extLst>
            </a:blip>
            <a:srcRect/>
            <a:stretch>
              <a:fillRect r="25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p:nvSpPr>
        <p:spPr>
          <a:xfrm>
            <a:off x="1438275" y="0"/>
            <a:ext cx="9404903" cy="6858000"/>
          </a:xfrm>
          <a:prstGeom prst="parallelogram">
            <a:avLst>
              <a:gd name="adj" fmla="val 109584"/>
            </a:avLst>
          </a:prstGeom>
          <a:blipFill dpi="0" rotWithShape="1">
            <a:blip r:embed="rId1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4876799" y="0"/>
            <a:ext cx="24465111" cy="6858000"/>
            <a:chOff x="-6400799" y="0"/>
            <a:chExt cx="24465111" cy="6858000"/>
          </a:xfrm>
        </p:grpSpPr>
        <p:cxnSp>
          <p:nvCxnSpPr>
            <p:cNvPr id="7" name="Straight Connector 6"/>
            <p:cNvCxnSpPr/>
            <p:nvPr/>
          </p:nvCxnSpPr>
          <p:spPr>
            <a:xfrm flipH="1">
              <a:off x="-6400799"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517571"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634343"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51115"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132113"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015341"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898569"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781800"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8653788"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0542637"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12194" y="5445756"/>
            <a:ext cx="12404194" cy="1554941"/>
          </a:xfrm>
          <a:prstGeom prst="rect">
            <a:avLst/>
          </a:prstGeom>
          <a:noFill/>
          <a:ln>
            <a:noFill/>
          </a:ln>
        </p:spPr>
      </p:pic>
      <p:pic>
        <p:nvPicPr>
          <p:cNvPr id="49" name="Picture 4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06761" y="5637884"/>
            <a:ext cx="970486" cy="1093191"/>
          </a:xfrm>
          <a:prstGeom prst="rect">
            <a:avLst/>
          </a:prstGeom>
        </p:spPr>
      </p:pic>
      <p:sp>
        <p:nvSpPr>
          <p:cNvPr id="47" name="TextBox 46"/>
          <p:cNvSpPr txBox="1"/>
          <p:nvPr/>
        </p:nvSpPr>
        <p:spPr>
          <a:xfrm>
            <a:off x="1020058" y="1875532"/>
            <a:ext cx="7870548" cy="1077218"/>
          </a:xfrm>
          <a:prstGeom prst="rect">
            <a:avLst/>
          </a:prstGeom>
        </p:spPr>
        <p:txBody>
          <a:bodyPr wrap="square" tIns="0" bIns="0" rtlCol="0">
            <a:spAutoFit/>
          </a:bodyPr>
          <a:lstStyle>
            <a:defPPr>
              <a:defRPr lang="en-US"/>
            </a:defPPr>
            <a:lvl1pPr>
              <a:defRPr sz="7000" b="1" spc="-500">
                <a:solidFill>
                  <a:schemeClr val="bg1"/>
                </a:solidFill>
                <a:effectLst>
                  <a:outerShdw blurRad="63500" sx="102000" sy="102000" algn="ctr" rotWithShape="0">
                    <a:prstClr val="black">
                      <a:alpha val="40000"/>
                    </a:prstClr>
                  </a:outerShdw>
                </a:effectLst>
                <a:latin typeface="Arial" pitchFamily="34" charset="0"/>
                <a:cs typeface="Arial" pitchFamily="34" charset="0"/>
              </a:defRPr>
            </a:lvl1pPr>
          </a:lstStyle>
          <a:p>
            <a:r>
              <a:rPr lang="en-US" dirty="0"/>
              <a:t>share the fun</a:t>
            </a:r>
          </a:p>
        </p:txBody>
      </p:sp>
      <p:sp>
        <p:nvSpPr>
          <p:cNvPr id="48" name="TextBox 47"/>
          <p:cNvSpPr txBox="1"/>
          <p:nvPr/>
        </p:nvSpPr>
        <p:spPr>
          <a:xfrm>
            <a:off x="1020059" y="1214091"/>
            <a:ext cx="2470529" cy="1077218"/>
          </a:xfrm>
          <a:prstGeom prst="rect">
            <a:avLst/>
          </a:prstGeom>
        </p:spPr>
        <p:txBody>
          <a:bodyPr wrap="square" tIns="0" bIns="0" rtlCol="0">
            <a:spAutoFit/>
          </a:bodyPr>
          <a:lstStyle>
            <a:defPPr>
              <a:defRPr lang="en-US"/>
            </a:defPPr>
            <a:lvl1pPr>
              <a:defRPr sz="7000" b="1" spc="-500">
                <a:solidFill>
                  <a:schemeClr val="bg1"/>
                </a:solidFill>
                <a:effectLst>
                  <a:outerShdw blurRad="63500" sx="102000" sy="102000" algn="ctr" rotWithShape="0">
                    <a:prstClr val="black">
                      <a:alpha val="40000"/>
                    </a:prstClr>
                  </a:outerShdw>
                </a:effectLst>
                <a:latin typeface="Arial" pitchFamily="34" charset="0"/>
                <a:cs typeface="Arial" pitchFamily="34" charset="0"/>
              </a:defRPr>
            </a:lvl1pPr>
          </a:lstStyle>
          <a:p>
            <a:r>
              <a:rPr lang="en-US" dirty="0"/>
              <a:t>come</a:t>
            </a:r>
          </a:p>
        </p:txBody>
      </p:sp>
      <p:sp>
        <p:nvSpPr>
          <p:cNvPr id="58" name="Rectangle 57"/>
          <p:cNvSpPr/>
          <p:nvPr/>
        </p:nvSpPr>
        <p:spPr>
          <a:xfrm>
            <a:off x="2737455" y="2900363"/>
            <a:ext cx="7372351" cy="17034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794606" y="2971801"/>
            <a:ext cx="7086601" cy="1200329"/>
          </a:xfrm>
          <a:prstGeom prst="rect">
            <a:avLst/>
          </a:prstGeom>
          <a:noFill/>
        </p:spPr>
        <p:txBody>
          <a:bodyPr wrap="square" rtlCol="0">
            <a:spAutoFit/>
          </a:bodyPr>
          <a:lstStyle/>
          <a:p>
            <a:r>
              <a:rPr lang="en-US" sz="2400" b="1" spc="-100" dirty="0">
                <a:solidFill>
                  <a:schemeClr val="bg1"/>
                </a:solidFill>
                <a:latin typeface="Arial" pitchFamily="34" charset="0"/>
                <a:cs typeface="Arial" pitchFamily="34" charset="0"/>
              </a:rPr>
              <a:t>Celebrate Eid Al-</a:t>
            </a:r>
            <a:r>
              <a:rPr lang="en-US" sz="2400" b="1" spc="-100" dirty="0" err="1">
                <a:solidFill>
                  <a:schemeClr val="bg1"/>
                </a:solidFill>
                <a:latin typeface="Arial" pitchFamily="34" charset="0"/>
                <a:cs typeface="Arial" pitchFamily="34" charset="0"/>
              </a:rPr>
              <a:t>Adha</a:t>
            </a:r>
            <a:r>
              <a:rPr lang="en-US" sz="2400" b="1" spc="-100" dirty="0">
                <a:solidFill>
                  <a:schemeClr val="bg1"/>
                </a:solidFill>
                <a:latin typeface="Arial" pitchFamily="34" charset="0"/>
                <a:cs typeface="Arial" pitchFamily="34" charset="0"/>
              </a:rPr>
              <a:t> with us from 18th – 29th October and be part of our magnificent festivities and celebrations that will fill everyone with joy.</a:t>
            </a:r>
          </a:p>
        </p:txBody>
      </p:sp>
    </p:spTree>
    <p:extLst>
      <p:ext uri="{BB962C8B-B14F-4D97-AF65-F5344CB8AC3E}">
        <p14:creationId xmlns:p14="http://schemas.microsoft.com/office/powerpoint/2010/main" val="1591334371"/>
      </p:ext>
    </p:extLst>
  </p:cSld>
  <p:clrMapOvr>
    <a:masterClrMapping/>
  </p:clrMapOvr>
  <mc:AlternateContent xmlns:mc="http://schemas.openxmlformats.org/markup-compatibility/2006" xmlns:p14="http://schemas.microsoft.com/office/powerpoint/2010/main">
    <mc:Choice Requires="p14">
      <p:transition>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out)">
                                      <p:cBhvr>
                                        <p:cTn id="7" dur="400"/>
                                        <p:tgtEl>
                                          <p:spTgt spid="49"/>
                                        </p:tgtEl>
                                      </p:cBhvr>
                                    </p:animEffect>
                                  </p:childTnLst>
                                </p:cTn>
                              </p:par>
                              <p:par>
                                <p:cTn id="8" presetID="6" presetClass="emph" presetSubtype="0" fill="hold" nodeType="withEffect">
                                  <p:stCondLst>
                                    <p:cond delay="0"/>
                                  </p:stCondLst>
                                  <p:childTnLst>
                                    <p:animScale>
                                      <p:cBhvr>
                                        <p:cTn id="9" dur="2000" fill="hold"/>
                                        <p:tgtEl>
                                          <p:spTgt spid="3"/>
                                        </p:tgtEl>
                                      </p:cBhvr>
                                      <p:by x="90000" y="90000"/>
                                    </p:animScale>
                                  </p:childTnLst>
                                </p:cTn>
                              </p:par>
                              <p:par>
                                <p:cTn id="10" presetID="10" presetClass="entr" presetSubtype="0" fill="hold" nodeType="withEffect">
                                  <p:stCondLst>
                                    <p:cond delay="14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6" presetClass="emph" presetSubtype="0" fill="hold" nodeType="withEffect">
                                  <p:stCondLst>
                                    <p:cond delay="1400"/>
                                  </p:stCondLst>
                                  <p:childTnLst>
                                    <p:animScale>
                                      <p:cBhvr>
                                        <p:cTn id="14" dur="1700" fill="hold"/>
                                        <p:tgtEl>
                                          <p:spTgt spid="28"/>
                                        </p:tgtEl>
                                      </p:cBhvr>
                                      <p:by x="90000" y="90000"/>
                                    </p:animScale>
                                  </p:childTnLst>
                                </p:cTn>
                              </p:par>
                              <p:par>
                                <p:cTn id="15" presetID="10" presetClass="entr" presetSubtype="0" fill="hold" nodeType="withEffect">
                                  <p:stCondLst>
                                    <p:cond delay="26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6" presetClass="emph" presetSubtype="0" fill="hold" nodeType="withEffect">
                                  <p:stCondLst>
                                    <p:cond delay="2600"/>
                                  </p:stCondLst>
                                  <p:childTnLst>
                                    <p:animScale>
                                      <p:cBhvr>
                                        <p:cTn id="19" dur="2100" fill="hold"/>
                                        <p:tgtEl>
                                          <p:spTgt spid="30"/>
                                        </p:tgtEl>
                                      </p:cBhvr>
                                      <p:by x="90000" y="90000"/>
                                    </p:animScale>
                                  </p:childTnLst>
                                </p:cTn>
                              </p:par>
                              <p:par>
                                <p:cTn id="20" presetID="2" presetClass="entr" presetSubtype="4" fill="hold" nodeType="withEffect">
                                  <p:stCondLst>
                                    <p:cond delay="50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400" fill="hold"/>
                                        <p:tgtEl>
                                          <p:spTgt spid="56"/>
                                        </p:tgtEl>
                                        <p:attrNameLst>
                                          <p:attrName>ppt_x</p:attrName>
                                        </p:attrNameLst>
                                      </p:cBhvr>
                                      <p:tavLst>
                                        <p:tav tm="0">
                                          <p:val>
                                            <p:strVal val="#ppt_x"/>
                                          </p:val>
                                        </p:tav>
                                        <p:tav tm="100000">
                                          <p:val>
                                            <p:strVal val="#ppt_x"/>
                                          </p:val>
                                        </p:tav>
                                      </p:tavLst>
                                    </p:anim>
                                    <p:anim calcmode="lin" valueType="num">
                                      <p:cBhvr additive="base">
                                        <p:cTn id="23" dur="400" fill="hold"/>
                                        <p:tgtEl>
                                          <p:spTgt spid="56"/>
                                        </p:tgtEl>
                                        <p:attrNameLst>
                                          <p:attrName>ppt_y</p:attrName>
                                        </p:attrNameLst>
                                      </p:cBhvr>
                                      <p:tavLst>
                                        <p:tav tm="0">
                                          <p:val>
                                            <p:strVal val="1+#ppt_h/2"/>
                                          </p:val>
                                        </p:tav>
                                        <p:tav tm="100000">
                                          <p:val>
                                            <p:strVal val="#ppt_y"/>
                                          </p:val>
                                        </p:tav>
                                      </p:tavLst>
                                    </p:anim>
                                  </p:childTnLst>
                                </p:cTn>
                              </p:par>
                              <p:par>
                                <p:cTn id="24" presetID="1" presetClass="entr" presetSubtype="0" fill="hold" grpId="0" nodeType="withEffect">
                                  <p:stCondLst>
                                    <p:cond delay="900"/>
                                  </p:stCondLst>
                                  <p:childTnLst>
                                    <p:set>
                                      <p:cBhvr>
                                        <p:cTn id="25" dur="1" fill="hold">
                                          <p:stCondLst>
                                            <p:cond delay="0"/>
                                          </p:stCondLst>
                                        </p:cTn>
                                        <p:tgtEl>
                                          <p:spTgt spid="45"/>
                                        </p:tgtEl>
                                        <p:attrNameLst>
                                          <p:attrName>style.visibility</p:attrName>
                                        </p:attrNameLst>
                                      </p:cBhvr>
                                      <p:to>
                                        <p:strVal val="visible"/>
                                      </p:to>
                                    </p:set>
                                  </p:childTnLst>
                                </p:cTn>
                              </p:par>
                              <p:par>
                                <p:cTn id="26" presetID="35" presetClass="emph" presetSubtype="0" repeatCount="3000" fill="hold" grpId="1" nodeType="withEffect">
                                  <p:stCondLst>
                                    <p:cond delay="900"/>
                                  </p:stCondLst>
                                  <p:childTnLst>
                                    <p:anim calcmode="discrete" valueType="str">
                                      <p:cBhvr>
                                        <p:cTn id="27" dur="100" fill="hold"/>
                                        <p:tgtEl>
                                          <p:spTgt spid="45"/>
                                        </p:tgtEl>
                                        <p:attrNameLst>
                                          <p:attrName>style.visibility</p:attrName>
                                        </p:attrNameLst>
                                      </p:cBhvr>
                                      <p:tavLst>
                                        <p:tav tm="0">
                                          <p:val>
                                            <p:strVal val="hidden"/>
                                          </p:val>
                                        </p:tav>
                                        <p:tav tm="50000">
                                          <p:val>
                                            <p:strVal val="visible"/>
                                          </p:val>
                                        </p:tav>
                                      </p:tavLst>
                                    </p:anim>
                                  </p:childTnLst>
                                </p:cTn>
                              </p:par>
                              <p:par>
                                <p:cTn id="28" presetID="1" presetClass="exit" presetSubtype="0" fill="hold" grpId="2" nodeType="withEffect">
                                  <p:stCondLst>
                                    <p:cond delay="1100"/>
                                  </p:stCondLst>
                                  <p:childTnLst>
                                    <p:set>
                                      <p:cBhvr>
                                        <p:cTn id="29" dur="1" fill="hold">
                                          <p:stCondLst>
                                            <p:cond delay="0"/>
                                          </p:stCondLst>
                                        </p:cTn>
                                        <p:tgtEl>
                                          <p:spTgt spid="45"/>
                                        </p:tgtEl>
                                        <p:attrNameLst>
                                          <p:attrName>style.visibility</p:attrName>
                                        </p:attrNameLst>
                                      </p:cBhvr>
                                      <p:to>
                                        <p:strVal val="hidden"/>
                                      </p:to>
                                    </p:set>
                                  </p:childTnLst>
                                </p:cTn>
                              </p:par>
                              <p:par>
                                <p:cTn id="30" presetID="1" presetClass="entr" presetSubtype="0" fill="hold" grpId="0" nodeType="withEffect">
                                  <p:stCondLst>
                                    <p:cond delay="1900"/>
                                  </p:stCondLst>
                                  <p:childTnLst>
                                    <p:set>
                                      <p:cBhvr>
                                        <p:cTn id="31" dur="1" fill="hold">
                                          <p:stCondLst>
                                            <p:cond delay="0"/>
                                          </p:stCondLst>
                                        </p:cTn>
                                        <p:tgtEl>
                                          <p:spTgt spid="44"/>
                                        </p:tgtEl>
                                        <p:attrNameLst>
                                          <p:attrName>style.visibility</p:attrName>
                                        </p:attrNameLst>
                                      </p:cBhvr>
                                      <p:to>
                                        <p:strVal val="visible"/>
                                      </p:to>
                                    </p:set>
                                  </p:childTnLst>
                                </p:cTn>
                              </p:par>
                              <p:par>
                                <p:cTn id="32" presetID="35" presetClass="emph" presetSubtype="0" repeatCount="5000" fill="hold" grpId="1" nodeType="withEffect">
                                  <p:stCondLst>
                                    <p:cond delay="1900"/>
                                  </p:stCondLst>
                                  <p:childTnLst>
                                    <p:anim calcmode="discrete" valueType="str">
                                      <p:cBhvr>
                                        <p:cTn id="33" dur="100" fill="hold"/>
                                        <p:tgtEl>
                                          <p:spTgt spid="44"/>
                                        </p:tgtEl>
                                        <p:attrNameLst>
                                          <p:attrName>style.visibility</p:attrName>
                                        </p:attrNameLst>
                                      </p:cBhvr>
                                      <p:tavLst>
                                        <p:tav tm="0">
                                          <p:val>
                                            <p:strVal val="hidden"/>
                                          </p:val>
                                        </p:tav>
                                        <p:tav tm="50000">
                                          <p:val>
                                            <p:strVal val="visible"/>
                                          </p:val>
                                        </p:tav>
                                      </p:tavLst>
                                    </p:anim>
                                  </p:childTnLst>
                                </p:cTn>
                              </p:par>
                              <p:par>
                                <p:cTn id="34" presetID="1" presetClass="exit" presetSubtype="0" fill="hold" grpId="2" nodeType="withEffect">
                                  <p:stCondLst>
                                    <p:cond delay="2100"/>
                                  </p:stCondLst>
                                  <p:childTnLst>
                                    <p:set>
                                      <p:cBhvr>
                                        <p:cTn id="35" dur="1" fill="hold">
                                          <p:stCondLst>
                                            <p:cond delay="0"/>
                                          </p:stCondLst>
                                        </p:cTn>
                                        <p:tgtEl>
                                          <p:spTgt spid="44"/>
                                        </p:tgtEl>
                                        <p:attrNameLst>
                                          <p:attrName>style.visibility</p:attrName>
                                        </p:attrNameLst>
                                      </p:cBhvr>
                                      <p:to>
                                        <p:strVal val="hidden"/>
                                      </p:to>
                                    </p:set>
                                  </p:childTnLst>
                                </p:cTn>
                              </p:par>
                              <p:par>
                                <p:cTn id="36" presetID="1" presetClass="entr" presetSubtype="0" fill="hold" grpId="0" nodeType="withEffect">
                                  <p:stCondLst>
                                    <p:cond delay="2500"/>
                                  </p:stCondLst>
                                  <p:childTnLst>
                                    <p:set>
                                      <p:cBhvr>
                                        <p:cTn id="37" dur="1" fill="hold">
                                          <p:stCondLst>
                                            <p:cond delay="0"/>
                                          </p:stCondLst>
                                        </p:cTn>
                                        <p:tgtEl>
                                          <p:spTgt spid="46"/>
                                        </p:tgtEl>
                                        <p:attrNameLst>
                                          <p:attrName>style.visibility</p:attrName>
                                        </p:attrNameLst>
                                      </p:cBhvr>
                                      <p:to>
                                        <p:strVal val="visible"/>
                                      </p:to>
                                    </p:set>
                                  </p:childTnLst>
                                </p:cTn>
                              </p:par>
                              <p:par>
                                <p:cTn id="38" presetID="35" presetClass="emph" presetSubtype="0" repeatCount="3000" fill="hold" grpId="1" nodeType="withEffect">
                                  <p:stCondLst>
                                    <p:cond delay="2500"/>
                                  </p:stCondLst>
                                  <p:childTnLst>
                                    <p:anim calcmode="discrete" valueType="str">
                                      <p:cBhvr>
                                        <p:cTn id="39" dur="100" fill="hold"/>
                                        <p:tgtEl>
                                          <p:spTgt spid="46"/>
                                        </p:tgtEl>
                                        <p:attrNameLst>
                                          <p:attrName>style.visibility</p:attrName>
                                        </p:attrNameLst>
                                      </p:cBhvr>
                                      <p:tavLst>
                                        <p:tav tm="0">
                                          <p:val>
                                            <p:strVal val="hidden"/>
                                          </p:val>
                                        </p:tav>
                                        <p:tav tm="50000">
                                          <p:val>
                                            <p:strVal val="visible"/>
                                          </p:val>
                                        </p:tav>
                                      </p:tavLst>
                                    </p:anim>
                                  </p:childTnLst>
                                </p:cTn>
                              </p:par>
                              <p:par>
                                <p:cTn id="40" presetID="1" presetClass="exit" presetSubtype="0" fill="hold" grpId="2" nodeType="withEffect">
                                  <p:stCondLst>
                                    <p:cond delay="2800"/>
                                  </p:stCondLst>
                                  <p:childTnLst>
                                    <p:set>
                                      <p:cBhvr>
                                        <p:cTn id="41" dur="1" fill="hold">
                                          <p:stCondLst>
                                            <p:cond delay="0"/>
                                          </p:stCondLst>
                                        </p:cTn>
                                        <p:tgtEl>
                                          <p:spTgt spid="46"/>
                                        </p:tgtEl>
                                        <p:attrNameLst>
                                          <p:attrName>style.visibility</p:attrName>
                                        </p:attrNameLst>
                                      </p:cBhvr>
                                      <p:to>
                                        <p:strVal val="hidden"/>
                                      </p:to>
                                    </p:set>
                                  </p:childTnLst>
                                </p:cTn>
                              </p:par>
                              <p:par>
                                <p:cTn id="42" presetID="63" presetClass="path" presetSubtype="0" accel="50000" decel="50000" fill="hold" nodeType="withEffect">
                                  <p:stCondLst>
                                    <p:cond delay="3000"/>
                                  </p:stCondLst>
                                  <p:childTnLst>
                                    <p:animMotion origin="layout" path="M 4.79167E-6 0 L 0.0207 0 " pathEditMode="relative" rAng="0" ptsTypes="AA">
                                      <p:cBhvr>
                                        <p:cTn id="43" dur="300" fill="hold"/>
                                        <p:tgtEl>
                                          <p:spTgt spid="56"/>
                                        </p:tgtEl>
                                        <p:attrNameLst>
                                          <p:attrName>ppt_x</p:attrName>
                                          <p:attrName>ppt_y</p:attrName>
                                        </p:attrNameLst>
                                      </p:cBhvr>
                                      <p:rCtr x="1029" y="0"/>
                                    </p:animMotion>
                                  </p:childTnLst>
                                </p:cTn>
                              </p:par>
                              <p:par>
                                <p:cTn id="44" presetID="35" presetClass="path" presetSubtype="0" accel="50000" decel="50000" fill="hold" nodeType="withEffect">
                                  <p:stCondLst>
                                    <p:cond delay="3250"/>
                                  </p:stCondLst>
                                  <p:childTnLst>
                                    <p:animMotion origin="layout" path="M 0.0207 0 L -0.19753 0 " pathEditMode="relative" rAng="0" ptsTypes="AA">
                                      <p:cBhvr>
                                        <p:cTn id="45" dur="500" fill="hold"/>
                                        <p:tgtEl>
                                          <p:spTgt spid="56"/>
                                        </p:tgtEl>
                                        <p:attrNameLst>
                                          <p:attrName>ppt_x</p:attrName>
                                          <p:attrName>ppt_y</p:attrName>
                                        </p:attrNameLst>
                                      </p:cBhvr>
                                      <p:rCtr x="-10911" y="0"/>
                                    </p:animMotion>
                                  </p:childTnLst>
                                </p:cTn>
                              </p:par>
                              <p:par>
                                <p:cTn id="46" presetID="10" presetClass="entr" presetSubtype="0" fill="hold" grpId="0" nodeType="withEffect">
                                  <p:stCondLst>
                                    <p:cond delay="40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63" presetClass="path" presetSubtype="0" accel="50000" decel="50000" fill="hold" grpId="1" nodeType="withEffect">
                                  <p:stCondLst>
                                    <p:cond delay="4000"/>
                                  </p:stCondLst>
                                  <p:childTnLst>
                                    <p:animMotion origin="layout" path="M -0.03998 4.44444E-6 L 3.95833E-6 4.44444E-6 " pathEditMode="relative" rAng="0" ptsTypes="AA">
                                      <p:cBhvr>
                                        <p:cTn id="50" dur="500" fill="hold"/>
                                        <p:tgtEl>
                                          <p:spTgt spid="48"/>
                                        </p:tgtEl>
                                        <p:attrNameLst>
                                          <p:attrName>ppt_x</p:attrName>
                                          <p:attrName>ppt_y</p:attrName>
                                        </p:attrNameLst>
                                      </p:cBhvr>
                                      <p:rCtr x="1992" y="0"/>
                                    </p:animMotion>
                                  </p:childTnLst>
                                </p:cTn>
                              </p:par>
                              <p:par>
                                <p:cTn id="51" presetID="10" presetClass="entr" presetSubtype="0" fill="hold" grpId="0" nodeType="withEffect">
                                  <p:stCondLst>
                                    <p:cond delay="400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63" presetClass="path" presetSubtype="0" accel="50000" decel="50000" fill="hold" grpId="1" nodeType="withEffect">
                                  <p:stCondLst>
                                    <p:cond delay="4000"/>
                                  </p:stCondLst>
                                  <p:childTnLst>
                                    <p:animMotion origin="layout" path="M -2.08333E-7 -1.85185E-6 L 0.03815 -1.85185E-6 " pathEditMode="relative" rAng="0" ptsTypes="AA">
                                      <p:cBhvr>
                                        <p:cTn id="55" dur="500" spd="-100000" fill="hold"/>
                                        <p:tgtEl>
                                          <p:spTgt spid="47"/>
                                        </p:tgtEl>
                                        <p:attrNameLst>
                                          <p:attrName>ppt_x</p:attrName>
                                          <p:attrName>ppt_y</p:attrName>
                                        </p:attrNameLst>
                                      </p:cBhvr>
                                      <p:rCtr x="1901" y="0"/>
                                    </p:animMotion>
                                  </p:childTnLst>
                                </p:cTn>
                              </p:par>
                              <p:par>
                                <p:cTn id="56" presetID="1" presetClass="entr" presetSubtype="0" fill="hold" grpId="0" nodeType="withEffect">
                                  <p:stCondLst>
                                    <p:cond delay="4300"/>
                                  </p:stCondLst>
                                  <p:childTnLst>
                                    <p:set>
                                      <p:cBhvr>
                                        <p:cTn id="57" dur="1" fill="hold">
                                          <p:stCondLst>
                                            <p:cond delay="0"/>
                                          </p:stCondLst>
                                        </p:cTn>
                                        <p:tgtEl>
                                          <p:spTgt spid="31"/>
                                        </p:tgtEl>
                                        <p:attrNameLst>
                                          <p:attrName>style.visibility</p:attrName>
                                        </p:attrNameLst>
                                      </p:cBhvr>
                                      <p:to>
                                        <p:strVal val="visible"/>
                                      </p:to>
                                    </p:set>
                                  </p:childTnLst>
                                </p:cTn>
                              </p:par>
                              <p:par>
                                <p:cTn id="58" presetID="35" presetClass="emph" presetSubtype="0" repeatCount="3000" fill="hold" grpId="1" nodeType="withEffect">
                                  <p:stCondLst>
                                    <p:cond delay="4300"/>
                                  </p:stCondLst>
                                  <p:childTnLst>
                                    <p:anim calcmode="discrete" valueType="str">
                                      <p:cBhvr>
                                        <p:cTn id="59" dur="100" fill="hold"/>
                                        <p:tgtEl>
                                          <p:spTgt spid="31"/>
                                        </p:tgtEl>
                                        <p:attrNameLst>
                                          <p:attrName>style.visibility</p:attrName>
                                        </p:attrNameLst>
                                      </p:cBhvr>
                                      <p:tavLst>
                                        <p:tav tm="0">
                                          <p:val>
                                            <p:strVal val="hidden"/>
                                          </p:val>
                                        </p:tav>
                                        <p:tav tm="50000">
                                          <p:val>
                                            <p:strVal val="visible"/>
                                          </p:val>
                                        </p:tav>
                                      </p:tavLst>
                                    </p:anim>
                                  </p:childTnLst>
                                </p:cTn>
                              </p:par>
                              <p:par>
                                <p:cTn id="60" presetID="1" presetClass="exit" presetSubtype="0" fill="hold" grpId="2" nodeType="withEffect">
                                  <p:stCondLst>
                                    <p:cond delay="4600"/>
                                  </p:stCondLst>
                                  <p:childTnLst>
                                    <p:set>
                                      <p:cBhvr>
                                        <p:cTn id="61" dur="1" fill="hold">
                                          <p:stCondLst>
                                            <p:cond delay="0"/>
                                          </p:stCondLst>
                                        </p:cTn>
                                        <p:tgtEl>
                                          <p:spTgt spid="31"/>
                                        </p:tgtEl>
                                        <p:attrNameLst>
                                          <p:attrName>style.visibility</p:attrName>
                                        </p:attrNameLst>
                                      </p:cBhvr>
                                      <p:to>
                                        <p:strVal val="hidden"/>
                                      </p:to>
                                    </p:set>
                                  </p:childTnLst>
                                </p:cTn>
                              </p:par>
                              <p:par>
                                <p:cTn id="62" presetID="1" presetClass="entr" presetSubtype="0" fill="hold" grpId="0" nodeType="withEffect">
                                  <p:stCondLst>
                                    <p:cond delay="4900"/>
                                  </p:stCondLst>
                                  <p:childTnLst>
                                    <p:set>
                                      <p:cBhvr>
                                        <p:cTn id="63" dur="1" fill="hold">
                                          <p:stCondLst>
                                            <p:cond delay="0"/>
                                          </p:stCondLst>
                                        </p:cTn>
                                        <p:tgtEl>
                                          <p:spTgt spid="32"/>
                                        </p:tgtEl>
                                        <p:attrNameLst>
                                          <p:attrName>style.visibility</p:attrName>
                                        </p:attrNameLst>
                                      </p:cBhvr>
                                      <p:to>
                                        <p:strVal val="visible"/>
                                      </p:to>
                                    </p:set>
                                  </p:childTnLst>
                                </p:cTn>
                              </p:par>
                              <p:par>
                                <p:cTn id="64" presetID="35" presetClass="emph" presetSubtype="0" repeatCount="3000" fill="hold" grpId="1" nodeType="withEffect">
                                  <p:stCondLst>
                                    <p:cond delay="4900"/>
                                  </p:stCondLst>
                                  <p:childTnLst>
                                    <p:anim calcmode="discrete" valueType="str">
                                      <p:cBhvr>
                                        <p:cTn id="65" dur="100" fill="hold"/>
                                        <p:tgtEl>
                                          <p:spTgt spid="32"/>
                                        </p:tgtEl>
                                        <p:attrNameLst>
                                          <p:attrName>style.visibility</p:attrName>
                                        </p:attrNameLst>
                                      </p:cBhvr>
                                      <p:tavLst>
                                        <p:tav tm="0">
                                          <p:val>
                                            <p:strVal val="hidden"/>
                                          </p:val>
                                        </p:tav>
                                        <p:tav tm="50000">
                                          <p:val>
                                            <p:strVal val="visible"/>
                                          </p:val>
                                        </p:tav>
                                      </p:tavLst>
                                    </p:anim>
                                  </p:childTnLst>
                                </p:cTn>
                              </p:par>
                              <p:par>
                                <p:cTn id="66" presetID="1" presetClass="exit" presetSubtype="0" fill="hold" grpId="2" nodeType="withEffect">
                                  <p:stCondLst>
                                    <p:cond delay="5300"/>
                                  </p:stCondLst>
                                  <p:childTnLst>
                                    <p:set>
                                      <p:cBhvr>
                                        <p:cTn id="67" dur="1" fill="hold">
                                          <p:stCondLst>
                                            <p:cond delay="0"/>
                                          </p:stCondLst>
                                        </p:cTn>
                                        <p:tgtEl>
                                          <p:spTgt spid="32"/>
                                        </p:tgtEl>
                                        <p:attrNameLst>
                                          <p:attrName>style.visibility</p:attrName>
                                        </p:attrNameLst>
                                      </p:cBhvr>
                                      <p:to>
                                        <p:strVal val="hidden"/>
                                      </p:to>
                                    </p:set>
                                  </p:childTnLst>
                                </p:cTn>
                              </p:par>
                            </p:childTnLst>
                          </p:cTn>
                        </p:par>
                        <p:par>
                          <p:cTn id="68" fill="hold">
                            <p:stCondLst>
                              <p:cond delay="5300"/>
                            </p:stCondLst>
                            <p:childTnLst>
                              <p:par>
                                <p:cTn id="69" presetID="22" presetClass="entr" presetSubtype="4"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up)">
                                      <p:cBhvr>
                                        <p:cTn id="74" dur="500"/>
                                        <p:tgtEl>
                                          <p:spTgt spid="52"/>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wipe(down)">
                                      <p:cBhvr>
                                        <p:cTn id="77" dur="500"/>
                                        <p:tgtEl>
                                          <p:spTgt spid="53"/>
                                        </p:tgtEl>
                                      </p:cBhvr>
                                    </p:animEffect>
                                  </p:childTnLst>
                                </p:cTn>
                              </p:par>
                            </p:childTnLst>
                          </p:cTn>
                        </p:par>
                        <p:par>
                          <p:cTn id="78" fill="hold">
                            <p:stCondLst>
                              <p:cond delay="5800"/>
                            </p:stCondLst>
                            <p:childTnLst>
                              <p:par>
                                <p:cTn id="79" presetID="22" presetClass="entr" presetSubtype="4" fill="hold" grpId="0" nodeType="after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wipe(down)">
                                      <p:cBhvr>
                                        <p:cTn id="81" dur="250"/>
                                        <p:tgtEl>
                                          <p:spTgt spid="57"/>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wipe(up)">
                                      <p:cBhvr>
                                        <p:cTn id="84" dur="250"/>
                                        <p:tgtEl>
                                          <p:spTgt spid="59"/>
                                        </p:tgtEl>
                                      </p:cBhvr>
                                    </p:animEffect>
                                  </p:childTnLst>
                                </p:cTn>
                              </p:par>
                            </p:childTnLst>
                          </p:cTn>
                        </p:par>
                        <p:par>
                          <p:cTn id="85" fill="hold">
                            <p:stCondLst>
                              <p:cond delay="6050"/>
                            </p:stCondLst>
                            <p:childTnLst>
                              <p:par>
                                <p:cTn id="86" presetID="64" presetClass="path" presetSubtype="0" accel="50000" decel="50000" fill="hold" grpId="1" nodeType="afterEffect">
                                  <p:stCondLst>
                                    <p:cond delay="1500"/>
                                  </p:stCondLst>
                                  <p:childTnLst>
                                    <p:animMotion origin="layout" path="M 2.70833E-6 -2.22222E-6 L 0.19153 -0.31389 " pathEditMode="relative" rAng="0" ptsTypes="AA">
                                      <p:cBhvr>
                                        <p:cTn id="87" dur="250" fill="hold"/>
                                        <p:tgtEl>
                                          <p:spTgt spid="57"/>
                                        </p:tgtEl>
                                        <p:attrNameLst>
                                          <p:attrName>ppt_x</p:attrName>
                                          <p:attrName>ppt_y</p:attrName>
                                        </p:attrNameLst>
                                      </p:cBhvr>
                                      <p:rCtr x="9570" y="-15694"/>
                                    </p:animMotion>
                                  </p:childTnLst>
                                </p:cTn>
                              </p:par>
                              <p:par>
                                <p:cTn id="88" presetID="22" presetClass="exit" presetSubtype="4" fill="hold" grpId="1" nodeType="withEffect">
                                  <p:stCondLst>
                                    <p:cond delay="1500"/>
                                  </p:stCondLst>
                                  <p:childTnLst>
                                    <p:animEffect transition="out" filter="wipe(down)">
                                      <p:cBhvr>
                                        <p:cTn id="89" dur="500"/>
                                        <p:tgtEl>
                                          <p:spTgt spid="33"/>
                                        </p:tgtEl>
                                      </p:cBhvr>
                                    </p:animEffect>
                                    <p:set>
                                      <p:cBhvr>
                                        <p:cTn id="90" dur="1" fill="hold">
                                          <p:stCondLst>
                                            <p:cond delay="499"/>
                                          </p:stCondLst>
                                        </p:cTn>
                                        <p:tgtEl>
                                          <p:spTgt spid="33"/>
                                        </p:tgtEl>
                                        <p:attrNameLst>
                                          <p:attrName>style.visibility</p:attrName>
                                        </p:attrNameLst>
                                      </p:cBhvr>
                                      <p:to>
                                        <p:strVal val="hidden"/>
                                      </p:to>
                                    </p:set>
                                  </p:childTnLst>
                                </p:cTn>
                              </p:par>
                              <p:par>
                                <p:cTn id="91" presetID="22" presetClass="exit" presetSubtype="1" fill="hold" grpId="1" nodeType="withEffect">
                                  <p:stCondLst>
                                    <p:cond delay="1500"/>
                                  </p:stCondLst>
                                  <p:childTnLst>
                                    <p:animEffect transition="out" filter="wipe(up)">
                                      <p:cBhvr>
                                        <p:cTn id="92" dur="500"/>
                                        <p:tgtEl>
                                          <p:spTgt spid="52"/>
                                        </p:tgtEl>
                                      </p:cBhvr>
                                    </p:animEffect>
                                    <p:set>
                                      <p:cBhvr>
                                        <p:cTn id="93" dur="1" fill="hold">
                                          <p:stCondLst>
                                            <p:cond delay="499"/>
                                          </p:stCondLst>
                                        </p:cTn>
                                        <p:tgtEl>
                                          <p:spTgt spid="52"/>
                                        </p:tgtEl>
                                        <p:attrNameLst>
                                          <p:attrName>style.visibility</p:attrName>
                                        </p:attrNameLst>
                                      </p:cBhvr>
                                      <p:to>
                                        <p:strVal val="hidden"/>
                                      </p:to>
                                    </p:set>
                                  </p:childTnLst>
                                </p:cTn>
                              </p:par>
                              <p:par>
                                <p:cTn id="94" presetID="22" presetClass="exit" presetSubtype="4" fill="hold" grpId="1" nodeType="withEffect">
                                  <p:stCondLst>
                                    <p:cond delay="1500"/>
                                  </p:stCondLst>
                                  <p:childTnLst>
                                    <p:animEffect transition="out" filter="wipe(down)">
                                      <p:cBhvr>
                                        <p:cTn id="95" dur="500"/>
                                        <p:tgtEl>
                                          <p:spTgt spid="53"/>
                                        </p:tgtEl>
                                      </p:cBhvr>
                                    </p:animEffect>
                                    <p:set>
                                      <p:cBhvr>
                                        <p:cTn id="96" dur="1" fill="hold">
                                          <p:stCondLst>
                                            <p:cond delay="499"/>
                                          </p:stCondLst>
                                        </p:cTn>
                                        <p:tgtEl>
                                          <p:spTgt spid="53"/>
                                        </p:tgtEl>
                                        <p:attrNameLst>
                                          <p:attrName>style.visibility</p:attrName>
                                        </p:attrNameLst>
                                      </p:cBhvr>
                                      <p:to>
                                        <p:strVal val="hidden"/>
                                      </p:to>
                                    </p:set>
                                  </p:childTnLst>
                                </p:cTn>
                              </p:par>
                            </p:childTnLst>
                          </p:cTn>
                        </p:par>
                        <p:par>
                          <p:cTn id="97" fill="hold">
                            <p:stCondLst>
                              <p:cond delay="8050"/>
                            </p:stCondLst>
                            <p:childTnLst>
                              <p:par>
                                <p:cTn id="98" presetID="22" presetClass="entr" presetSubtype="8" fill="hold" grpId="0" nodeType="after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wipe(left)">
                                      <p:cBhvr>
                                        <p:cTn id="100" dur="300"/>
                                        <p:tgtEl>
                                          <p:spTgt spid="58"/>
                                        </p:tgtEl>
                                      </p:cBhvr>
                                    </p:animEffect>
                                  </p:childTnLst>
                                </p:cTn>
                              </p:par>
                            </p:childTnLst>
                          </p:cTn>
                        </p:par>
                        <p:par>
                          <p:cTn id="101" fill="hold">
                            <p:stCondLst>
                              <p:cond delay="8350"/>
                            </p:stCondLst>
                            <p:childTnLst>
                              <p:par>
                                <p:cTn id="102" presetID="10" presetClass="entr" presetSubtype="0" fill="hold" grpId="0"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4" grpId="2" animBg="1"/>
      <p:bldP spid="45" grpId="0" animBg="1"/>
      <p:bldP spid="45" grpId="1" animBg="1"/>
      <p:bldP spid="45" grpId="2" animBg="1"/>
      <p:bldP spid="46" grpId="0" animBg="1"/>
      <p:bldP spid="46" grpId="1" animBg="1"/>
      <p:bldP spid="46" grpId="2" animBg="1"/>
      <p:bldP spid="57" grpId="0" animBg="1"/>
      <p:bldP spid="57" grpId="1" animBg="1"/>
      <p:bldP spid="59" grpId="0" animBg="1"/>
      <p:bldP spid="31" grpId="0" animBg="1"/>
      <p:bldP spid="31" grpId="1" animBg="1"/>
      <p:bldP spid="31" grpId="2" animBg="1"/>
      <p:bldP spid="32" grpId="0" animBg="1"/>
      <p:bldP spid="32" grpId="1" animBg="1"/>
      <p:bldP spid="32" grpId="2" animBg="1"/>
      <p:bldP spid="52" grpId="0" animBg="1"/>
      <p:bldP spid="52" grpId="1" animBg="1"/>
      <p:bldP spid="53" grpId="0" animBg="1"/>
      <p:bldP spid="53" grpId="1" animBg="1"/>
      <p:bldP spid="33" grpId="0" animBg="1"/>
      <p:bldP spid="33" grpId="1" animBg="1"/>
      <p:bldP spid="47" grpId="0"/>
      <p:bldP spid="47" grpId="1"/>
      <p:bldP spid="48" grpId="0"/>
      <p:bldP spid="48" grpId="1"/>
      <p:bldP spid="58" grpId="0" animBg="1"/>
      <p:bldP spid="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5791200"/>
            <a:ext cx="104394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964750" y="-1524000"/>
            <a:ext cx="13816702" cy="9214942"/>
          </a:xfrm>
          <a:prstGeom prst="rect">
            <a:avLst/>
          </a:prstGeom>
        </p:spPr>
      </p:pic>
      <p:sp>
        <p:nvSpPr>
          <p:cNvPr id="35" name="Rectangle 34"/>
          <p:cNvSpPr/>
          <p:nvPr/>
        </p:nvSpPr>
        <p:spPr>
          <a:xfrm>
            <a:off x="-964750" y="0"/>
            <a:ext cx="1316574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p:cNvSpPr/>
          <p:nvPr/>
        </p:nvSpPr>
        <p:spPr>
          <a:xfrm>
            <a:off x="2996711" y="-281352"/>
            <a:ext cx="9404903" cy="6858000"/>
          </a:xfrm>
          <a:prstGeom prst="parallelogram">
            <a:avLst>
              <a:gd name="adj" fmla="val 109584"/>
            </a:avLst>
          </a:prstGeom>
          <a:blipFill dpi="0" rotWithShape="1">
            <a:blip r:embed="rId5" cstate="screen">
              <a:extLst>
                <a:ext uri="{28A0092B-C50C-407E-A947-70E740481C1C}">
                  <a14:useLocalDpi xmlns:a14="http://schemas.microsoft.com/office/drawing/2010/main"/>
                </a:ext>
              </a:extLst>
            </a:blip>
            <a:srcRect/>
            <a:stretch>
              <a:fillRect r="19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arallelogram 46"/>
          <p:cNvSpPr/>
          <p:nvPr/>
        </p:nvSpPr>
        <p:spPr>
          <a:xfrm>
            <a:off x="4882661" y="-281352"/>
            <a:ext cx="9404903" cy="6858000"/>
          </a:xfrm>
          <a:prstGeom prst="parallelogram">
            <a:avLst>
              <a:gd name="adj" fmla="val 109584"/>
            </a:avLst>
          </a:prstGeom>
          <a:blipFill dpi="0" rotWithShape="1">
            <a:blip r:embed="rId6" cstate="screen">
              <a:extLst>
                <a:ext uri="{28A0092B-C50C-407E-A947-70E740481C1C}">
                  <a14:useLocalDpi xmlns:a14="http://schemas.microsoft.com/office/drawing/2010/main"/>
                </a:ext>
              </a:extLst>
            </a:blip>
            <a:srcRect/>
            <a:stretch>
              <a:fillRect r="222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p:cNvSpPr/>
          <p:nvPr/>
        </p:nvSpPr>
        <p:spPr>
          <a:xfrm>
            <a:off x="1116558" y="-281352"/>
            <a:ext cx="9404903" cy="6858000"/>
          </a:xfrm>
          <a:prstGeom prst="parallelogram">
            <a:avLst>
              <a:gd name="adj" fmla="val 109584"/>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4876799" y="0"/>
            <a:ext cx="24465111" cy="6858000"/>
            <a:chOff x="-6400799" y="0"/>
            <a:chExt cx="24465111" cy="6858000"/>
          </a:xfrm>
        </p:grpSpPr>
        <p:cxnSp>
          <p:nvCxnSpPr>
            <p:cNvPr id="7" name="Straight Connector 6"/>
            <p:cNvCxnSpPr/>
            <p:nvPr/>
          </p:nvCxnSpPr>
          <p:spPr>
            <a:xfrm flipH="1">
              <a:off x="-6400799"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517571"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634343"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51115"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132113"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015341"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898569"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781800"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8653788"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0542637" y="0"/>
              <a:ext cx="7521675"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44" name="Parallelogram 43"/>
          <p:cNvSpPr/>
          <p:nvPr/>
        </p:nvSpPr>
        <p:spPr>
          <a:xfrm>
            <a:off x="-4876800" y="0"/>
            <a:ext cx="9404903" cy="6858000"/>
          </a:xfrm>
          <a:prstGeom prst="parallelogram">
            <a:avLst>
              <a:gd name="adj" fmla="val 109584"/>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allelogram 44"/>
          <p:cNvSpPr/>
          <p:nvPr/>
        </p:nvSpPr>
        <p:spPr>
          <a:xfrm>
            <a:off x="-1115962" y="0"/>
            <a:ext cx="9404903" cy="6858000"/>
          </a:xfrm>
          <a:prstGeom prst="parallelogram">
            <a:avLst>
              <a:gd name="adj" fmla="val 109584"/>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arallelogram 45"/>
          <p:cNvSpPr/>
          <p:nvPr/>
        </p:nvSpPr>
        <p:spPr>
          <a:xfrm>
            <a:off x="6411333" y="0"/>
            <a:ext cx="9404903" cy="6858000"/>
          </a:xfrm>
          <a:prstGeom prst="parallelogram">
            <a:avLst>
              <a:gd name="adj" fmla="val 109584"/>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p:cNvSpPr/>
          <p:nvPr/>
        </p:nvSpPr>
        <p:spPr>
          <a:xfrm rot="5400000">
            <a:off x="982687" y="2860306"/>
            <a:ext cx="1703480" cy="178873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708763" y="2902934"/>
            <a:ext cx="7375296" cy="17034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Triangle 58"/>
          <p:cNvSpPr/>
          <p:nvPr/>
        </p:nvSpPr>
        <p:spPr>
          <a:xfrm flipH="1">
            <a:off x="940059" y="2902934"/>
            <a:ext cx="1788736" cy="1703480"/>
          </a:xfrm>
          <a:prstGeom prst="rtTriangle">
            <a:avLst/>
          </a:prstGeom>
          <a:blipFill dpi="0" rotWithShape="0">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2768859" y="3048000"/>
            <a:ext cx="6809384" cy="1292662"/>
          </a:xfrm>
          <a:prstGeom prst="rect">
            <a:avLst/>
          </a:prstGeom>
          <a:noFill/>
        </p:spPr>
        <p:txBody>
          <a:bodyPr wrap="square" rtlCol="0">
            <a:spAutoFit/>
          </a:bodyPr>
          <a:lstStyle/>
          <a:p>
            <a:r>
              <a:rPr lang="en-US" sz="2400" b="1" dirty="0">
                <a:solidFill>
                  <a:schemeClr val="bg1"/>
                </a:solidFill>
                <a:latin typeface="Arial" pitchFamily="34" charset="0"/>
                <a:cs typeface="Arial" pitchFamily="34" charset="0"/>
              </a:rPr>
              <a:t>Global Village</a:t>
            </a:r>
          </a:p>
          <a:p>
            <a:r>
              <a:rPr lang="en-US" dirty="0">
                <a:solidFill>
                  <a:schemeClr val="bg1"/>
                </a:solidFill>
                <a:latin typeface="Arial" pitchFamily="34" charset="0"/>
                <a:cs typeface="Arial" pitchFamily="34" charset="0"/>
              </a:rPr>
              <a:t>Date: 21 October – 30 March, 2012</a:t>
            </a:r>
          </a:p>
          <a:p>
            <a:r>
              <a:rPr lang="en-US" dirty="0">
                <a:solidFill>
                  <a:schemeClr val="bg1"/>
                </a:solidFill>
                <a:latin typeface="Arial" pitchFamily="34" charset="0"/>
                <a:cs typeface="Arial" pitchFamily="34" charset="0"/>
              </a:rPr>
              <a:t>Time: 4:00PM – 1:00AM</a:t>
            </a:r>
          </a:p>
          <a:p>
            <a:r>
              <a:rPr lang="en-US" dirty="0">
                <a:solidFill>
                  <a:schemeClr val="bg1"/>
                </a:solidFill>
                <a:latin typeface="Arial" pitchFamily="34" charset="0"/>
                <a:cs typeface="Arial" pitchFamily="34" charset="0"/>
              </a:rPr>
              <a:t>Venue: Global Village, Emirates Road, Exit 37</a:t>
            </a:r>
          </a:p>
        </p:txBody>
      </p:sp>
      <p:sp>
        <p:nvSpPr>
          <p:cNvPr id="30" name="TextBox 29"/>
          <p:cNvSpPr txBox="1"/>
          <p:nvPr/>
        </p:nvSpPr>
        <p:spPr>
          <a:xfrm>
            <a:off x="994311" y="1875532"/>
            <a:ext cx="7870548" cy="1077218"/>
          </a:xfrm>
          <a:prstGeom prst="rect">
            <a:avLst/>
          </a:prstGeom>
        </p:spPr>
        <p:txBody>
          <a:bodyPr wrap="square" tIns="0" bIns="0" rtlCol="0">
            <a:spAutoFit/>
          </a:bodyPr>
          <a:lstStyle>
            <a:defPPr>
              <a:defRPr lang="en-US"/>
            </a:defPPr>
            <a:lvl1pPr>
              <a:defRPr sz="7000" b="1" spc="-500">
                <a:solidFill>
                  <a:schemeClr val="bg1"/>
                </a:solidFill>
                <a:effectLst>
                  <a:outerShdw blurRad="63500" sx="102000" sy="102000" algn="ctr" rotWithShape="0">
                    <a:prstClr val="black">
                      <a:alpha val="40000"/>
                    </a:prstClr>
                  </a:outerShdw>
                </a:effectLst>
                <a:latin typeface="Arial" pitchFamily="34" charset="0"/>
                <a:cs typeface="Arial" pitchFamily="34" charset="0"/>
              </a:defRPr>
            </a:lvl1pPr>
          </a:lstStyle>
          <a:p>
            <a:r>
              <a:rPr lang="en-US" dirty="0"/>
              <a:t>share the fun</a:t>
            </a:r>
          </a:p>
        </p:txBody>
      </p:sp>
      <p:sp>
        <p:nvSpPr>
          <p:cNvPr id="31" name="TextBox 30"/>
          <p:cNvSpPr txBox="1"/>
          <p:nvPr/>
        </p:nvSpPr>
        <p:spPr>
          <a:xfrm>
            <a:off x="994312" y="1214091"/>
            <a:ext cx="2470529" cy="1077218"/>
          </a:xfrm>
          <a:prstGeom prst="rect">
            <a:avLst/>
          </a:prstGeom>
        </p:spPr>
        <p:txBody>
          <a:bodyPr wrap="square" tIns="0" bIns="0" rtlCol="0">
            <a:spAutoFit/>
          </a:bodyPr>
          <a:lstStyle>
            <a:defPPr>
              <a:defRPr lang="en-US"/>
            </a:defPPr>
            <a:lvl1pPr>
              <a:defRPr sz="7000" b="1" spc="-500">
                <a:solidFill>
                  <a:schemeClr val="bg1"/>
                </a:solidFill>
                <a:effectLst>
                  <a:outerShdw blurRad="63500" sx="102000" sy="102000" algn="ctr" rotWithShape="0">
                    <a:prstClr val="black">
                      <a:alpha val="40000"/>
                    </a:prstClr>
                  </a:outerShdw>
                </a:effectLst>
                <a:latin typeface="Arial" pitchFamily="34" charset="0"/>
                <a:cs typeface="Arial" pitchFamily="34" charset="0"/>
              </a:defRPr>
            </a:lvl1pPr>
          </a:lstStyle>
          <a:p>
            <a:r>
              <a:rPr lang="en-US" dirty="0"/>
              <a:t>come</a:t>
            </a:r>
          </a:p>
        </p:txBody>
      </p:sp>
      <p:pic>
        <p:nvPicPr>
          <p:cNvPr id="33" name="Picture 3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12194" y="5445756"/>
            <a:ext cx="12404194" cy="1554941"/>
          </a:xfrm>
          <a:prstGeom prst="rect">
            <a:avLst/>
          </a:prstGeom>
          <a:noFill/>
          <a:ln>
            <a:noFill/>
          </a:ln>
        </p:spPr>
      </p:pic>
      <p:pic>
        <p:nvPicPr>
          <p:cNvPr id="36" name="Picture 3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06761" y="5637884"/>
            <a:ext cx="970486" cy="1093191"/>
          </a:xfrm>
          <a:prstGeom prst="rect">
            <a:avLst/>
          </a:prstGeom>
        </p:spPr>
      </p:pic>
    </p:spTree>
    <p:extLst>
      <p:ext uri="{BB962C8B-B14F-4D97-AF65-F5344CB8AC3E}">
        <p14:creationId xmlns:p14="http://schemas.microsoft.com/office/powerpoint/2010/main" val="238420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out)">
                                      <p:cBhvr>
                                        <p:cTn id="7" dur="400"/>
                                        <p:tgtEl>
                                          <p:spTgt spid="36"/>
                                        </p:tgtEl>
                                      </p:cBhvr>
                                    </p:animEffect>
                                  </p:childTnLst>
                                </p:cTn>
                              </p:par>
                              <p:par>
                                <p:cTn id="8" presetID="63" presetClass="path" presetSubtype="0" accel="50000" decel="50000" fill="hold" nodeType="withEffect">
                                  <p:stCondLst>
                                    <p:cond delay="0"/>
                                  </p:stCondLst>
                                  <p:childTnLst>
                                    <p:animMotion origin="layout" path="M 4.79167E-6 0 L 0.0207 0 " pathEditMode="relative" rAng="0" ptsTypes="AA">
                                      <p:cBhvr>
                                        <p:cTn id="9" dur="300" fill="hold"/>
                                        <p:tgtEl>
                                          <p:spTgt spid="56"/>
                                        </p:tgtEl>
                                        <p:attrNameLst>
                                          <p:attrName>ppt_x</p:attrName>
                                          <p:attrName>ppt_y</p:attrName>
                                        </p:attrNameLst>
                                      </p:cBhvr>
                                      <p:rCtr x="1029" y="0"/>
                                    </p:animMotion>
                                  </p:childTnLst>
                                </p:cTn>
                              </p:par>
                              <p:par>
                                <p:cTn id="10" presetID="35" presetClass="path" presetSubtype="0" accel="50000" decel="50000" fill="hold" nodeType="withEffect">
                                  <p:stCondLst>
                                    <p:cond delay="250"/>
                                  </p:stCondLst>
                                  <p:childTnLst>
                                    <p:animMotion origin="layout" path="M 0.0207 0 L -0.19753 0 " pathEditMode="relative" rAng="0" ptsTypes="AA">
                                      <p:cBhvr>
                                        <p:cTn id="11" dur="500" fill="hold"/>
                                        <p:tgtEl>
                                          <p:spTgt spid="56"/>
                                        </p:tgtEl>
                                        <p:attrNameLst>
                                          <p:attrName>ppt_x</p:attrName>
                                          <p:attrName>ppt_y</p:attrName>
                                        </p:attrNameLst>
                                      </p:cBhvr>
                                      <p:rCtr x="-10911" y="0"/>
                                    </p:animMotion>
                                  </p:childTnLst>
                                </p:cTn>
                              </p:par>
                            </p:childTnLst>
                          </p:cTn>
                        </p:par>
                        <p:par>
                          <p:cTn id="12" fill="hold">
                            <p:stCondLst>
                              <p:cond delay="750"/>
                            </p:stCondLst>
                            <p:childTnLst>
                              <p:par>
                                <p:cTn id="13" presetID="22" presetClass="entr" presetSubtype="4"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down)">
                                      <p:cBhvr>
                                        <p:cTn id="15" dur="250"/>
                                        <p:tgtEl>
                                          <p:spTgt spid="5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up)">
                                      <p:cBhvr>
                                        <p:cTn id="18" dur="250"/>
                                        <p:tgtEl>
                                          <p:spTgt spid="59"/>
                                        </p:tgtEl>
                                      </p:cBhvr>
                                    </p:animEffect>
                                  </p:childTnLst>
                                </p:cTn>
                              </p:par>
                              <p:par>
                                <p:cTn id="19" presetID="22" presetClass="entr" presetSubtype="8" fill="hold" grpId="0" nodeType="withEffect">
                                  <p:stCondLst>
                                    <p:cond delay="30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300"/>
                                        <p:tgtEl>
                                          <p:spTgt spid="58"/>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childTnLst>
                          </p:cTn>
                        </p:par>
                        <p:par>
                          <p:cTn id="25" fill="hold">
                            <p:stCondLst>
                              <p:cond delay="1750"/>
                            </p:stCondLst>
                            <p:childTnLst>
                              <p:par>
                                <p:cTn id="26" presetID="22"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500"/>
                                        <p:tgtEl>
                                          <p:spTgt spid="4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2250"/>
                            </p:stCondLst>
                            <p:childTnLst>
                              <p:par>
                                <p:cTn id="39" presetID="1"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35" presetClass="emph" presetSubtype="0" repeatCount="3000" fill="hold" grpId="1" nodeType="withEffect">
                                  <p:stCondLst>
                                    <p:cond delay="0"/>
                                  </p:stCondLst>
                                  <p:childTnLst>
                                    <p:anim calcmode="discrete" valueType="str">
                                      <p:cBhvr>
                                        <p:cTn id="42" dur="100" fill="hold"/>
                                        <p:tgtEl>
                                          <p:spTgt spid="45"/>
                                        </p:tgtEl>
                                        <p:attrNameLst>
                                          <p:attrName>style.visibility</p:attrName>
                                        </p:attrNameLst>
                                      </p:cBhvr>
                                      <p:tavLst>
                                        <p:tav tm="0">
                                          <p:val>
                                            <p:strVal val="hidden"/>
                                          </p:val>
                                        </p:tav>
                                        <p:tav tm="50000">
                                          <p:val>
                                            <p:strVal val="visible"/>
                                          </p:val>
                                        </p:tav>
                                      </p:tavLst>
                                    </p:anim>
                                  </p:childTnLst>
                                </p:cTn>
                              </p:par>
                              <p:par>
                                <p:cTn id="43" presetID="1" presetClass="exit" presetSubtype="0" fill="hold" grpId="2" nodeType="withEffect">
                                  <p:stCondLst>
                                    <p:cond delay="300"/>
                                  </p:stCondLst>
                                  <p:childTnLst>
                                    <p:set>
                                      <p:cBhvr>
                                        <p:cTn id="44" dur="1" fill="hold">
                                          <p:stCondLst>
                                            <p:cond delay="0"/>
                                          </p:stCondLst>
                                        </p:cTn>
                                        <p:tgtEl>
                                          <p:spTgt spid="45"/>
                                        </p:tgtEl>
                                        <p:attrNameLst>
                                          <p:attrName>style.visibility</p:attrName>
                                        </p:attrNameLst>
                                      </p:cBhvr>
                                      <p:to>
                                        <p:strVal val="hidden"/>
                                      </p:to>
                                    </p:set>
                                  </p:childTnLst>
                                </p:cTn>
                              </p:par>
                              <p:par>
                                <p:cTn id="45" presetID="1" presetClass="entr" presetSubtype="0" fill="hold" grpId="0" nodeType="withEffect">
                                  <p:stCondLst>
                                    <p:cond delay="300"/>
                                  </p:stCondLst>
                                  <p:childTnLst>
                                    <p:set>
                                      <p:cBhvr>
                                        <p:cTn id="46" dur="1" fill="hold">
                                          <p:stCondLst>
                                            <p:cond delay="0"/>
                                          </p:stCondLst>
                                        </p:cTn>
                                        <p:tgtEl>
                                          <p:spTgt spid="44"/>
                                        </p:tgtEl>
                                        <p:attrNameLst>
                                          <p:attrName>style.visibility</p:attrName>
                                        </p:attrNameLst>
                                      </p:cBhvr>
                                      <p:to>
                                        <p:strVal val="visible"/>
                                      </p:to>
                                    </p:set>
                                  </p:childTnLst>
                                </p:cTn>
                              </p:par>
                              <p:par>
                                <p:cTn id="47" presetID="35" presetClass="emph" presetSubtype="0" repeatCount="3000" fill="hold" grpId="1" nodeType="withEffect">
                                  <p:stCondLst>
                                    <p:cond delay="300"/>
                                  </p:stCondLst>
                                  <p:childTnLst>
                                    <p:anim calcmode="discrete" valueType="str">
                                      <p:cBhvr>
                                        <p:cTn id="48" dur="100" fill="hold"/>
                                        <p:tgtEl>
                                          <p:spTgt spid="44"/>
                                        </p:tgtEl>
                                        <p:attrNameLst>
                                          <p:attrName>style.visibility</p:attrName>
                                        </p:attrNameLst>
                                      </p:cBhvr>
                                      <p:tavLst>
                                        <p:tav tm="0">
                                          <p:val>
                                            <p:strVal val="hidden"/>
                                          </p:val>
                                        </p:tav>
                                        <p:tav tm="50000">
                                          <p:val>
                                            <p:strVal val="visible"/>
                                          </p:val>
                                        </p:tav>
                                      </p:tavLst>
                                    </p:anim>
                                  </p:childTnLst>
                                </p:cTn>
                              </p:par>
                              <p:par>
                                <p:cTn id="49" presetID="1" presetClass="exit" presetSubtype="0" fill="hold" grpId="2" nodeType="withEffect">
                                  <p:stCondLst>
                                    <p:cond delay="500"/>
                                  </p:stCondLst>
                                  <p:childTnLst>
                                    <p:set>
                                      <p:cBhvr>
                                        <p:cTn id="50" dur="1" fill="hold">
                                          <p:stCondLst>
                                            <p:cond delay="0"/>
                                          </p:stCondLst>
                                        </p:cTn>
                                        <p:tgtEl>
                                          <p:spTgt spid="44"/>
                                        </p:tgtEl>
                                        <p:attrNameLst>
                                          <p:attrName>style.visibility</p:attrName>
                                        </p:attrNameLst>
                                      </p:cBhvr>
                                      <p:to>
                                        <p:strVal val="hidden"/>
                                      </p:to>
                                    </p:set>
                                  </p:childTnLst>
                                </p:cTn>
                              </p:par>
                              <p:par>
                                <p:cTn id="51" presetID="1" presetClass="entr" presetSubtype="0" fill="hold" grpId="0" nodeType="withEffect">
                                  <p:stCondLst>
                                    <p:cond delay="600"/>
                                  </p:stCondLst>
                                  <p:childTnLst>
                                    <p:set>
                                      <p:cBhvr>
                                        <p:cTn id="52" dur="1" fill="hold">
                                          <p:stCondLst>
                                            <p:cond delay="0"/>
                                          </p:stCondLst>
                                        </p:cTn>
                                        <p:tgtEl>
                                          <p:spTgt spid="46"/>
                                        </p:tgtEl>
                                        <p:attrNameLst>
                                          <p:attrName>style.visibility</p:attrName>
                                        </p:attrNameLst>
                                      </p:cBhvr>
                                      <p:to>
                                        <p:strVal val="visible"/>
                                      </p:to>
                                    </p:set>
                                  </p:childTnLst>
                                </p:cTn>
                              </p:par>
                              <p:par>
                                <p:cTn id="53" presetID="35" presetClass="emph" presetSubtype="0" repeatCount="3000" fill="hold" grpId="1" nodeType="withEffect">
                                  <p:stCondLst>
                                    <p:cond delay="600"/>
                                  </p:stCondLst>
                                  <p:childTnLst>
                                    <p:anim calcmode="discrete" valueType="str">
                                      <p:cBhvr>
                                        <p:cTn id="54" dur="100" fill="hold"/>
                                        <p:tgtEl>
                                          <p:spTgt spid="46"/>
                                        </p:tgtEl>
                                        <p:attrNameLst>
                                          <p:attrName>style.visibility</p:attrName>
                                        </p:attrNameLst>
                                      </p:cBhvr>
                                      <p:tavLst>
                                        <p:tav tm="0">
                                          <p:val>
                                            <p:strVal val="hidden"/>
                                          </p:val>
                                        </p:tav>
                                        <p:tav tm="50000">
                                          <p:val>
                                            <p:strVal val="visible"/>
                                          </p:val>
                                        </p:tav>
                                      </p:tavLst>
                                    </p:anim>
                                  </p:childTnLst>
                                </p:cTn>
                              </p:par>
                              <p:par>
                                <p:cTn id="55" presetID="1" presetClass="exit" presetSubtype="0" fill="hold" grpId="2" nodeType="withEffect">
                                  <p:stCondLst>
                                    <p:cond delay="900"/>
                                  </p:stCondLst>
                                  <p:childTnLst>
                                    <p:set>
                                      <p:cBhvr>
                                        <p:cTn id="56"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47" grpId="0" animBg="1"/>
      <p:bldP spid="27" grpId="0" animBg="1"/>
      <p:bldP spid="44" grpId="0" animBg="1"/>
      <p:bldP spid="44" grpId="1" animBg="1"/>
      <p:bldP spid="44" grpId="2" animBg="1"/>
      <p:bldP spid="45" grpId="0" animBg="1"/>
      <p:bldP spid="45" grpId="1" animBg="1"/>
      <p:bldP spid="45" grpId="2" animBg="1"/>
      <p:bldP spid="46" grpId="0" animBg="1"/>
      <p:bldP spid="46" grpId="1" animBg="1"/>
      <p:bldP spid="46" grpId="2" animBg="1"/>
      <p:bldP spid="57" grpId="0" animBg="1"/>
      <p:bldP spid="58" grpId="0" animBg="1"/>
      <p:bldP spid="59" grpId="0" animBg="1"/>
      <p:bldP spid="6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outube_MOTHER_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0"/>
          </a:xfrm>
          <a:prstGeom prst="rect">
            <a:avLst/>
          </a:prstGeom>
        </p:spPr>
      </p:pic>
    </p:spTree>
    <p:extLst>
      <p:ext uri="{BB962C8B-B14F-4D97-AF65-F5344CB8AC3E}">
        <p14:creationId xmlns:p14="http://schemas.microsoft.com/office/powerpoint/2010/main" val="3513412551"/>
      </p:ext>
    </p:extLst>
  </p:cSld>
  <p:clrMapOvr>
    <a:masterClrMapping/>
  </p:clrMapOvr>
  <mc:AlternateContent xmlns:mc="http://schemas.openxmlformats.org/markup-compatibility/2006" xmlns:p14="http://schemas.microsoft.com/office/powerpoint/2010/main">
    <mc:Choice Requires="p14">
      <p:transition spd="med">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47700" y="1201652"/>
            <a:ext cx="13068300" cy="4667576"/>
            <a:chOff x="-647700" y="6288002"/>
            <a:chExt cx="13068300" cy="4667576"/>
          </a:xfrm>
        </p:grpSpPr>
        <p:sp>
          <p:nvSpPr>
            <p:cNvPr id="11" name="Rectangle: Rounded Corners 10"/>
            <p:cNvSpPr/>
            <p:nvPr/>
          </p:nvSpPr>
          <p:spPr>
            <a:xfrm>
              <a:off x="-647700" y="6288002"/>
              <a:ext cx="13068300" cy="4663409"/>
            </a:xfrm>
            <a:prstGeom prst="roundRect">
              <a:avLst>
                <a:gd name="adj" fmla="val 4200"/>
              </a:avLst>
            </a:prstGeom>
            <a:solidFill>
              <a:srgbClr val="6D6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8593" y="6288003"/>
              <a:ext cx="352663" cy="4667575"/>
            </a:xfrm>
            <a:prstGeom prst="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Rounded Corners 6"/>
          <p:cNvSpPr/>
          <p:nvPr/>
        </p:nvSpPr>
        <p:spPr>
          <a:xfrm>
            <a:off x="-8900160" y="1201652"/>
            <a:ext cx="13502639" cy="4663409"/>
          </a:xfrm>
          <a:prstGeom prst="roundRect">
            <a:avLst>
              <a:gd name="adj" fmla="val 4200"/>
            </a:avLst>
          </a:prstGeom>
          <a:solidFill>
            <a:srgbClr val="6D6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8593" y="1201653"/>
            <a:ext cx="352663" cy="4667575"/>
          </a:xfrm>
          <a:prstGeom prst="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
          <a:stretch>
            <a:fillRect/>
          </a:stretch>
        </p:blipFill>
        <p:spPr>
          <a:xfrm>
            <a:off x="4831410" y="4010665"/>
            <a:ext cx="2496150" cy="2399634"/>
          </a:xfrm>
          <a:prstGeom prst="rect">
            <a:avLst/>
          </a:prstGeom>
        </p:spPr>
      </p:pic>
      <p:pic>
        <p:nvPicPr>
          <p:cNvPr id="57" name="Picture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7041" y="3477649"/>
            <a:ext cx="610180" cy="495135"/>
          </a:xfrm>
          <a:prstGeom prst="rect">
            <a:avLst/>
          </a:prstGeom>
        </p:spPr>
      </p:pic>
      <p:pic>
        <p:nvPicPr>
          <p:cNvPr id="58" name="Picture 57"/>
          <p:cNvPicPr>
            <a:picLocks noChangeAspect="1"/>
          </p:cNvPicPr>
          <p:nvPr/>
        </p:nvPicPr>
        <p:blipFill>
          <a:blip r:embed="rId5"/>
          <a:stretch>
            <a:fillRect/>
          </a:stretch>
        </p:blipFill>
        <p:spPr>
          <a:xfrm>
            <a:off x="6163725" y="2496165"/>
            <a:ext cx="1109400" cy="1344567"/>
          </a:xfrm>
          <a:prstGeom prst="rect">
            <a:avLst/>
          </a:prstGeom>
        </p:spPr>
      </p:pic>
      <p:pic>
        <p:nvPicPr>
          <p:cNvPr id="59" name="Picture 58"/>
          <p:cNvPicPr>
            <a:picLocks noChangeAspect="1"/>
          </p:cNvPicPr>
          <p:nvPr/>
        </p:nvPicPr>
        <p:blipFill>
          <a:blip r:embed="rId6"/>
          <a:stretch>
            <a:fillRect/>
          </a:stretch>
        </p:blipFill>
        <p:spPr>
          <a:xfrm>
            <a:off x="6428175" y="1243580"/>
            <a:ext cx="580500" cy="418167"/>
          </a:xfrm>
          <a:prstGeom prst="rect">
            <a:avLst/>
          </a:prstGeom>
        </p:spPr>
      </p:pic>
      <p:pic>
        <p:nvPicPr>
          <p:cNvPr id="60" name="Picture 59"/>
          <p:cNvPicPr>
            <a:picLocks noChangeAspect="1"/>
          </p:cNvPicPr>
          <p:nvPr/>
        </p:nvPicPr>
        <p:blipFill>
          <a:blip r:embed="rId7"/>
          <a:stretch>
            <a:fillRect/>
          </a:stretch>
        </p:blipFill>
        <p:spPr>
          <a:xfrm>
            <a:off x="8483049" y="2991924"/>
            <a:ext cx="606300" cy="746267"/>
          </a:xfrm>
          <a:prstGeom prst="rect">
            <a:avLst/>
          </a:prstGeom>
        </p:spPr>
      </p:pic>
      <p:pic>
        <p:nvPicPr>
          <p:cNvPr id="61" name="Picture 60"/>
          <p:cNvPicPr>
            <a:picLocks noChangeAspect="1"/>
          </p:cNvPicPr>
          <p:nvPr/>
        </p:nvPicPr>
        <p:blipFill>
          <a:blip r:embed="rId8"/>
          <a:stretch>
            <a:fillRect/>
          </a:stretch>
        </p:blipFill>
        <p:spPr>
          <a:xfrm>
            <a:off x="5066140" y="2090820"/>
            <a:ext cx="554700" cy="624033"/>
          </a:xfrm>
          <a:prstGeom prst="rect">
            <a:avLst/>
          </a:prstGeom>
        </p:spPr>
      </p:pic>
      <p:pic>
        <p:nvPicPr>
          <p:cNvPr id="62" name="Picture 61"/>
          <p:cNvPicPr>
            <a:picLocks noChangeAspect="1"/>
          </p:cNvPicPr>
          <p:nvPr/>
        </p:nvPicPr>
        <p:blipFill>
          <a:blip r:embed="rId9"/>
          <a:stretch>
            <a:fillRect/>
          </a:stretch>
        </p:blipFill>
        <p:spPr>
          <a:xfrm>
            <a:off x="8418768" y="4142412"/>
            <a:ext cx="1095622" cy="1303899"/>
          </a:xfrm>
          <a:prstGeom prst="rect">
            <a:avLst/>
          </a:prstGeom>
          <a:ln>
            <a:noFill/>
          </a:ln>
        </p:spPr>
      </p:pic>
      <p:pic>
        <p:nvPicPr>
          <p:cNvPr id="63" name="Picture 6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73884" y="5013269"/>
            <a:ext cx="776355" cy="898481"/>
          </a:xfrm>
          <a:prstGeom prst="rect">
            <a:avLst/>
          </a:prstGeom>
        </p:spPr>
      </p:pic>
      <p:pic>
        <p:nvPicPr>
          <p:cNvPr id="64" name="Picture 63"/>
          <p:cNvPicPr>
            <a:picLocks noChangeAspect="1"/>
          </p:cNvPicPr>
          <p:nvPr/>
        </p:nvPicPr>
        <p:blipFill>
          <a:blip r:embed="rId11"/>
          <a:stretch>
            <a:fillRect/>
          </a:stretch>
        </p:blipFill>
        <p:spPr>
          <a:xfrm>
            <a:off x="7470668" y="1137696"/>
            <a:ext cx="1006200" cy="778433"/>
          </a:xfrm>
          <a:prstGeom prst="rect">
            <a:avLst/>
          </a:prstGeom>
        </p:spPr>
      </p:pic>
      <p:pic>
        <p:nvPicPr>
          <p:cNvPr id="65" name="Picture 6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0767964">
            <a:off x="7514020" y="3210063"/>
            <a:ext cx="405133" cy="758229"/>
          </a:xfrm>
          <a:prstGeom prst="rect">
            <a:avLst/>
          </a:prstGeom>
        </p:spPr>
      </p:pic>
      <p:pic>
        <p:nvPicPr>
          <p:cNvPr id="66" name="Picture 65"/>
          <p:cNvPicPr>
            <a:picLocks noChangeAspect="1"/>
          </p:cNvPicPr>
          <p:nvPr/>
        </p:nvPicPr>
        <p:blipFill>
          <a:blip r:embed="rId13"/>
          <a:stretch>
            <a:fillRect/>
          </a:stretch>
        </p:blipFill>
        <p:spPr>
          <a:xfrm>
            <a:off x="3425364" y="2788249"/>
            <a:ext cx="625650" cy="642094"/>
          </a:xfrm>
          <a:prstGeom prst="rect">
            <a:avLst/>
          </a:prstGeom>
        </p:spPr>
      </p:pic>
      <p:pic>
        <p:nvPicPr>
          <p:cNvPr id="67" name="Picture 6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358232" y="2110131"/>
            <a:ext cx="874124" cy="1012976"/>
          </a:xfrm>
          <a:prstGeom prst="rect">
            <a:avLst/>
          </a:prstGeom>
        </p:spPr>
      </p:pic>
      <p:pic>
        <p:nvPicPr>
          <p:cNvPr id="68" name="Picture 6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58971" y="1027707"/>
            <a:ext cx="753162" cy="961783"/>
          </a:xfrm>
          <a:prstGeom prst="rect">
            <a:avLst/>
          </a:prstGeom>
        </p:spPr>
      </p:pic>
      <p:pic>
        <p:nvPicPr>
          <p:cNvPr id="69" name="Picture 68"/>
          <p:cNvPicPr>
            <a:picLocks noChangeAspect="1"/>
          </p:cNvPicPr>
          <p:nvPr/>
        </p:nvPicPr>
        <p:blipFill>
          <a:blip r:embed="rId16"/>
          <a:stretch>
            <a:fillRect/>
          </a:stretch>
        </p:blipFill>
        <p:spPr>
          <a:xfrm>
            <a:off x="4896584" y="615667"/>
            <a:ext cx="1115850" cy="1351000"/>
          </a:xfrm>
          <a:prstGeom prst="rect">
            <a:avLst/>
          </a:prstGeom>
        </p:spPr>
      </p:pic>
      <p:pic>
        <p:nvPicPr>
          <p:cNvPr id="70" name="Picture 69"/>
          <p:cNvPicPr>
            <a:picLocks noChangeAspect="1"/>
          </p:cNvPicPr>
          <p:nvPr/>
        </p:nvPicPr>
        <p:blipFill>
          <a:blip r:embed="rId17"/>
          <a:stretch>
            <a:fillRect/>
          </a:stretch>
        </p:blipFill>
        <p:spPr>
          <a:xfrm>
            <a:off x="4120258" y="3830800"/>
            <a:ext cx="548250" cy="701233"/>
          </a:xfrm>
          <a:prstGeom prst="rect">
            <a:avLst/>
          </a:prstGeom>
        </p:spPr>
      </p:pic>
      <p:pic>
        <p:nvPicPr>
          <p:cNvPr id="71" name="Picture 70"/>
          <p:cNvPicPr>
            <a:picLocks noChangeAspect="1"/>
          </p:cNvPicPr>
          <p:nvPr/>
        </p:nvPicPr>
        <p:blipFill>
          <a:blip r:embed="rId18"/>
          <a:stretch>
            <a:fillRect/>
          </a:stretch>
        </p:blipFill>
        <p:spPr>
          <a:xfrm>
            <a:off x="4402710" y="2933907"/>
            <a:ext cx="683700" cy="823467"/>
          </a:xfrm>
          <a:prstGeom prst="rect">
            <a:avLst/>
          </a:prstGeom>
        </p:spPr>
      </p:pic>
      <p:pic>
        <p:nvPicPr>
          <p:cNvPr id="72" name="Picture 71"/>
          <p:cNvPicPr>
            <a:picLocks noChangeAspect="1"/>
          </p:cNvPicPr>
          <p:nvPr/>
        </p:nvPicPr>
        <p:blipFill>
          <a:blip r:embed="rId19"/>
          <a:stretch>
            <a:fillRect/>
          </a:stretch>
        </p:blipFill>
        <p:spPr>
          <a:xfrm>
            <a:off x="3372182" y="5413297"/>
            <a:ext cx="490200" cy="598300"/>
          </a:xfrm>
          <a:prstGeom prst="rect">
            <a:avLst/>
          </a:prstGeom>
        </p:spPr>
      </p:pic>
      <p:pic>
        <p:nvPicPr>
          <p:cNvPr id="73" name="Picture 72"/>
          <p:cNvPicPr>
            <a:picLocks noChangeAspect="1"/>
          </p:cNvPicPr>
          <p:nvPr/>
        </p:nvPicPr>
        <p:blipFill>
          <a:blip r:embed="rId20"/>
          <a:stretch>
            <a:fillRect/>
          </a:stretch>
        </p:blipFill>
        <p:spPr>
          <a:xfrm>
            <a:off x="4275750" y="5307994"/>
            <a:ext cx="361200" cy="276633"/>
          </a:xfrm>
          <a:prstGeom prst="rect">
            <a:avLst/>
          </a:prstGeom>
        </p:spPr>
      </p:pic>
      <p:pic>
        <p:nvPicPr>
          <p:cNvPr id="74" name="Picture 73"/>
          <p:cNvPicPr>
            <a:picLocks noChangeAspect="1"/>
          </p:cNvPicPr>
          <p:nvPr/>
        </p:nvPicPr>
        <p:blipFill>
          <a:blip r:embed="rId21"/>
          <a:stretch>
            <a:fillRect/>
          </a:stretch>
        </p:blipFill>
        <p:spPr>
          <a:xfrm>
            <a:off x="2296753" y="3692672"/>
            <a:ext cx="1109400" cy="1286667"/>
          </a:xfrm>
          <a:prstGeom prst="rect">
            <a:avLst/>
          </a:prstGeom>
        </p:spPr>
      </p:pic>
      <p:pic>
        <p:nvPicPr>
          <p:cNvPr id="75" name="Picture 74"/>
          <p:cNvPicPr>
            <a:picLocks noChangeAspect="1"/>
          </p:cNvPicPr>
          <p:nvPr/>
        </p:nvPicPr>
        <p:blipFill>
          <a:blip r:embed="rId20"/>
          <a:stretch>
            <a:fillRect/>
          </a:stretch>
        </p:blipFill>
        <p:spPr>
          <a:xfrm>
            <a:off x="7984277" y="2429131"/>
            <a:ext cx="361200" cy="276633"/>
          </a:xfrm>
          <a:prstGeom prst="rect">
            <a:avLst/>
          </a:prstGeom>
        </p:spPr>
      </p:pic>
      <p:pic>
        <p:nvPicPr>
          <p:cNvPr id="76" name="Picture 75"/>
          <p:cNvPicPr>
            <a:picLocks noChangeAspect="1"/>
          </p:cNvPicPr>
          <p:nvPr/>
        </p:nvPicPr>
        <p:blipFill>
          <a:blip r:embed="rId22"/>
          <a:stretch>
            <a:fillRect/>
          </a:stretch>
        </p:blipFill>
        <p:spPr>
          <a:xfrm>
            <a:off x="5596124" y="4349368"/>
            <a:ext cx="999750" cy="488933"/>
          </a:xfrm>
          <a:prstGeom prst="rect">
            <a:avLst/>
          </a:prstGeom>
        </p:spPr>
      </p:pic>
      <p:sp>
        <p:nvSpPr>
          <p:cNvPr id="77" name="Arc 76"/>
          <p:cNvSpPr/>
          <p:nvPr/>
        </p:nvSpPr>
        <p:spPr>
          <a:xfrm>
            <a:off x="3455149" y="2065632"/>
            <a:ext cx="1330880" cy="1359401"/>
          </a:xfrm>
          <a:prstGeom prst="arc">
            <a:avLst/>
          </a:prstGeom>
          <a:ln>
            <a:solidFill>
              <a:srgbClr val="18C1E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p:nvPr/>
        </p:nvSpPr>
        <p:spPr>
          <a:xfrm rot="18082873">
            <a:off x="6684482" y="1973125"/>
            <a:ext cx="1330880" cy="1359401"/>
          </a:xfrm>
          <a:prstGeom prst="arc">
            <a:avLst/>
          </a:prstGeom>
          <a:ln>
            <a:solidFill>
              <a:srgbClr val="18C1E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Arc 78"/>
          <p:cNvSpPr/>
          <p:nvPr/>
        </p:nvSpPr>
        <p:spPr>
          <a:xfrm rot="205991">
            <a:off x="6867092" y="2859911"/>
            <a:ext cx="1330880" cy="1359401"/>
          </a:xfrm>
          <a:prstGeom prst="arc">
            <a:avLst>
              <a:gd name="adj1" fmla="val 15534212"/>
              <a:gd name="adj2" fmla="val 5609592"/>
            </a:avLst>
          </a:prstGeom>
          <a:ln>
            <a:solidFill>
              <a:srgbClr val="18C1E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Arc 79"/>
          <p:cNvSpPr/>
          <p:nvPr/>
        </p:nvSpPr>
        <p:spPr>
          <a:xfrm rot="205991">
            <a:off x="2873803" y="4155345"/>
            <a:ext cx="1330880" cy="1359401"/>
          </a:xfrm>
          <a:prstGeom prst="arc">
            <a:avLst>
              <a:gd name="adj1" fmla="val 15534212"/>
              <a:gd name="adj2" fmla="val 3738354"/>
            </a:avLst>
          </a:prstGeom>
          <a:ln>
            <a:solidFill>
              <a:srgbClr val="18C1E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Arc 80"/>
          <p:cNvSpPr/>
          <p:nvPr/>
        </p:nvSpPr>
        <p:spPr>
          <a:xfrm>
            <a:off x="8522279" y="3326091"/>
            <a:ext cx="1330880" cy="1359401"/>
          </a:xfrm>
          <a:prstGeom prst="arc">
            <a:avLst>
              <a:gd name="adj1" fmla="val 16200000"/>
              <a:gd name="adj2" fmla="val 2780425"/>
            </a:avLst>
          </a:prstGeom>
          <a:ln>
            <a:solidFill>
              <a:srgbClr val="18C1E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Arc 81"/>
          <p:cNvSpPr/>
          <p:nvPr/>
        </p:nvSpPr>
        <p:spPr>
          <a:xfrm rot="11700000">
            <a:off x="5201612" y="3494090"/>
            <a:ext cx="699925" cy="714925"/>
          </a:xfrm>
          <a:prstGeom prst="arc">
            <a:avLst>
              <a:gd name="adj1" fmla="val 19052630"/>
              <a:gd name="adj2" fmla="val 5609592"/>
            </a:avLst>
          </a:prstGeom>
          <a:ln>
            <a:solidFill>
              <a:srgbClr val="18C1E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AutoShape 3"/>
          <p:cNvSpPr>
            <a:spLocks noChangeAspect="1" noChangeArrowheads="1" noTextEdit="1"/>
          </p:cNvSpPr>
          <p:nvPr/>
        </p:nvSpPr>
        <p:spPr bwMode="auto">
          <a:xfrm>
            <a:off x="5267325" y="5659438"/>
            <a:ext cx="165735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4" name="Group 83"/>
          <p:cNvGrpSpPr/>
          <p:nvPr/>
        </p:nvGrpSpPr>
        <p:grpSpPr>
          <a:xfrm>
            <a:off x="6173788" y="5646738"/>
            <a:ext cx="823913" cy="2017712"/>
            <a:chOff x="6173788" y="5646738"/>
            <a:chExt cx="823913" cy="2017712"/>
          </a:xfrm>
        </p:grpSpPr>
        <p:sp>
          <p:nvSpPr>
            <p:cNvPr id="85" name="Freeform 5"/>
            <p:cNvSpPr>
              <a:spLocks/>
            </p:cNvSpPr>
            <p:nvPr/>
          </p:nvSpPr>
          <p:spPr bwMode="auto">
            <a:xfrm>
              <a:off x="6173788" y="5646738"/>
              <a:ext cx="823913" cy="665162"/>
            </a:xfrm>
            <a:custGeom>
              <a:avLst/>
              <a:gdLst>
                <a:gd name="T0" fmla="*/ 77 w 382"/>
                <a:gd name="T1" fmla="*/ 87 h 309"/>
                <a:gd name="T2" fmla="*/ 112 w 382"/>
                <a:gd name="T3" fmla="*/ 253 h 309"/>
                <a:gd name="T4" fmla="*/ 261 w 382"/>
                <a:gd name="T5" fmla="*/ 271 h 309"/>
                <a:gd name="T6" fmla="*/ 328 w 382"/>
                <a:gd name="T7" fmla="*/ 77 h 309"/>
                <a:gd name="T8" fmla="*/ 301 w 382"/>
                <a:gd name="T9" fmla="*/ 101 h 309"/>
                <a:gd name="T10" fmla="*/ 287 w 382"/>
                <a:gd name="T11" fmla="*/ 146 h 309"/>
                <a:gd name="T12" fmla="*/ 277 w 382"/>
                <a:gd name="T13" fmla="*/ 40 h 309"/>
                <a:gd name="T14" fmla="*/ 257 w 382"/>
                <a:gd name="T15" fmla="*/ 70 h 309"/>
                <a:gd name="T16" fmla="*/ 241 w 382"/>
                <a:gd name="T17" fmla="*/ 131 h 309"/>
                <a:gd name="T18" fmla="*/ 226 w 382"/>
                <a:gd name="T19" fmla="*/ 11 h 309"/>
                <a:gd name="T20" fmla="*/ 199 w 382"/>
                <a:gd name="T21" fmla="*/ 47 h 309"/>
                <a:gd name="T22" fmla="*/ 194 w 382"/>
                <a:gd name="T23" fmla="*/ 123 h 309"/>
                <a:gd name="T24" fmla="*/ 174 w 382"/>
                <a:gd name="T25" fmla="*/ 7 h 309"/>
                <a:gd name="T26" fmla="*/ 120 w 382"/>
                <a:gd name="T27" fmla="*/ 29 h 309"/>
                <a:gd name="T28" fmla="*/ 137 w 382"/>
                <a:gd name="T29" fmla="*/ 44 h 309"/>
                <a:gd name="T30" fmla="*/ 128 w 382"/>
                <a:gd name="T31" fmla="*/ 170 h 309"/>
                <a:gd name="T32" fmla="*/ 106 w 382"/>
                <a:gd name="T33" fmla="*/ 140 h 309"/>
                <a:gd name="T34" fmla="*/ 77 w 382"/>
                <a:gd name="T35" fmla="*/ 8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2" h="309">
                  <a:moveTo>
                    <a:pt x="77" y="87"/>
                  </a:moveTo>
                  <a:cubicBezTo>
                    <a:pt x="68" y="95"/>
                    <a:pt x="0" y="179"/>
                    <a:pt x="112" y="253"/>
                  </a:cubicBezTo>
                  <a:cubicBezTo>
                    <a:pt x="195" y="309"/>
                    <a:pt x="220" y="284"/>
                    <a:pt x="261" y="271"/>
                  </a:cubicBezTo>
                  <a:cubicBezTo>
                    <a:pt x="310" y="256"/>
                    <a:pt x="382" y="124"/>
                    <a:pt x="328" y="77"/>
                  </a:cubicBezTo>
                  <a:cubicBezTo>
                    <a:pt x="273" y="29"/>
                    <a:pt x="301" y="101"/>
                    <a:pt x="301" y="101"/>
                  </a:cubicBezTo>
                  <a:cubicBezTo>
                    <a:pt x="301" y="101"/>
                    <a:pt x="312" y="122"/>
                    <a:pt x="287" y="146"/>
                  </a:cubicBezTo>
                  <a:cubicBezTo>
                    <a:pt x="287" y="146"/>
                    <a:pt x="327" y="56"/>
                    <a:pt x="277" y="40"/>
                  </a:cubicBezTo>
                  <a:cubicBezTo>
                    <a:pt x="227" y="24"/>
                    <a:pt x="257" y="70"/>
                    <a:pt x="257" y="70"/>
                  </a:cubicBezTo>
                  <a:cubicBezTo>
                    <a:pt x="257" y="70"/>
                    <a:pt x="271" y="101"/>
                    <a:pt x="241" y="131"/>
                  </a:cubicBezTo>
                  <a:cubicBezTo>
                    <a:pt x="241" y="131"/>
                    <a:pt x="277" y="14"/>
                    <a:pt x="226" y="11"/>
                  </a:cubicBezTo>
                  <a:cubicBezTo>
                    <a:pt x="178" y="9"/>
                    <a:pt x="178" y="44"/>
                    <a:pt x="199" y="47"/>
                  </a:cubicBezTo>
                  <a:cubicBezTo>
                    <a:pt x="215" y="49"/>
                    <a:pt x="203" y="67"/>
                    <a:pt x="194" y="123"/>
                  </a:cubicBezTo>
                  <a:cubicBezTo>
                    <a:pt x="194" y="123"/>
                    <a:pt x="215" y="12"/>
                    <a:pt x="174" y="7"/>
                  </a:cubicBezTo>
                  <a:cubicBezTo>
                    <a:pt x="174" y="7"/>
                    <a:pt x="120" y="0"/>
                    <a:pt x="120" y="29"/>
                  </a:cubicBezTo>
                  <a:cubicBezTo>
                    <a:pt x="120" y="47"/>
                    <a:pt x="137" y="44"/>
                    <a:pt x="137" y="44"/>
                  </a:cubicBezTo>
                  <a:cubicBezTo>
                    <a:pt x="137" y="44"/>
                    <a:pt x="184" y="49"/>
                    <a:pt x="128" y="170"/>
                  </a:cubicBezTo>
                  <a:cubicBezTo>
                    <a:pt x="128" y="170"/>
                    <a:pt x="94" y="157"/>
                    <a:pt x="106" y="140"/>
                  </a:cubicBezTo>
                  <a:cubicBezTo>
                    <a:pt x="134" y="101"/>
                    <a:pt x="108" y="63"/>
                    <a:pt x="77" y="87"/>
                  </a:cubicBezTo>
                  <a:close/>
                </a:path>
              </a:pathLst>
            </a:custGeom>
            <a:solidFill>
              <a:srgbClr val="EFD9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6"/>
            <p:cNvSpPr>
              <a:spLocks/>
            </p:cNvSpPr>
            <p:nvPr/>
          </p:nvSpPr>
          <p:spPr bwMode="auto">
            <a:xfrm>
              <a:off x="6451600" y="6227763"/>
              <a:ext cx="296863" cy="114300"/>
            </a:xfrm>
            <a:custGeom>
              <a:avLst/>
              <a:gdLst>
                <a:gd name="T0" fmla="*/ 0 w 187"/>
                <a:gd name="T1" fmla="*/ 72 h 72"/>
                <a:gd name="T2" fmla="*/ 0 w 187"/>
                <a:gd name="T3" fmla="*/ 0 h 72"/>
                <a:gd name="T4" fmla="*/ 187 w 187"/>
                <a:gd name="T5" fmla="*/ 1 h 72"/>
                <a:gd name="T6" fmla="*/ 187 w 187"/>
                <a:gd name="T7" fmla="*/ 64 h 72"/>
                <a:gd name="T8" fmla="*/ 0 w 187"/>
                <a:gd name="T9" fmla="*/ 72 h 72"/>
              </a:gdLst>
              <a:ahLst/>
              <a:cxnLst>
                <a:cxn ang="0">
                  <a:pos x="T0" y="T1"/>
                </a:cxn>
                <a:cxn ang="0">
                  <a:pos x="T2" y="T3"/>
                </a:cxn>
                <a:cxn ang="0">
                  <a:pos x="T4" y="T5"/>
                </a:cxn>
                <a:cxn ang="0">
                  <a:pos x="T6" y="T7"/>
                </a:cxn>
                <a:cxn ang="0">
                  <a:pos x="T8" y="T9"/>
                </a:cxn>
              </a:cxnLst>
              <a:rect l="0" t="0" r="r" b="b"/>
              <a:pathLst>
                <a:path w="187" h="72">
                  <a:moveTo>
                    <a:pt x="0" y="72"/>
                  </a:moveTo>
                  <a:lnTo>
                    <a:pt x="0" y="0"/>
                  </a:lnTo>
                  <a:lnTo>
                    <a:pt x="187" y="1"/>
                  </a:lnTo>
                  <a:lnTo>
                    <a:pt x="187" y="64"/>
                  </a:lnTo>
                  <a:lnTo>
                    <a:pt x="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7"/>
            <p:cNvSpPr>
              <a:spLocks/>
            </p:cNvSpPr>
            <p:nvPr/>
          </p:nvSpPr>
          <p:spPr bwMode="auto">
            <a:xfrm>
              <a:off x="6434138" y="6307138"/>
              <a:ext cx="395288" cy="1357312"/>
            </a:xfrm>
            <a:custGeom>
              <a:avLst/>
              <a:gdLst>
                <a:gd name="T0" fmla="*/ 0 w 249"/>
                <a:gd name="T1" fmla="*/ 4 h 855"/>
                <a:gd name="T2" fmla="*/ 25 w 249"/>
                <a:gd name="T3" fmla="*/ 533 h 855"/>
                <a:gd name="T4" fmla="*/ 6 w 249"/>
                <a:gd name="T5" fmla="*/ 840 h 855"/>
                <a:gd name="T6" fmla="*/ 238 w 249"/>
                <a:gd name="T7" fmla="*/ 855 h 855"/>
                <a:gd name="T8" fmla="*/ 249 w 249"/>
                <a:gd name="T9" fmla="*/ 458 h 855"/>
                <a:gd name="T10" fmla="*/ 210 w 249"/>
                <a:gd name="T11" fmla="*/ 0 h 855"/>
                <a:gd name="T12" fmla="*/ 0 w 249"/>
                <a:gd name="T13" fmla="*/ 4 h 855"/>
              </a:gdLst>
              <a:ahLst/>
              <a:cxnLst>
                <a:cxn ang="0">
                  <a:pos x="T0" y="T1"/>
                </a:cxn>
                <a:cxn ang="0">
                  <a:pos x="T2" y="T3"/>
                </a:cxn>
                <a:cxn ang="0">
                  <a:pos x="T4" y="T5"/>
                </a:cxn>
                <a:cxn ang="0">
                  <a:pos x="T6" y="T7"/>
                </a:cxn>
                <a:cxn ang="0">
                  <a:pos x="T8" y="T9"/>
                </a:cxn>
                <a:cxn ang="0">
                  <a:pos x="T10" y="T11"/>
                </a:cxn>
                <a:cxn ang="0">
                  <a:pos x="T12" y="T13"/>
                </a:cxn>
              </a:cxnLst>
              <a:rect l="0" t="0" r="r" b="b"/>
              <a:pathLst>
                <a:path w="249" h="855">
                  <a:moveTo>
                    <a:pt x="0" y="4"/>
                  </a:moveTo>
                  <a:lnTo>
                    <a:pt x="25" y="533"/>
                  </a:lnTo>
                  <a:lnTo>
                    <a:pt x="6" y="840"/>
                  </a:lnTo>
                  <a:lnTo>
                    <a:pt x="238" y="855"/>
                  </a:lnTo>
                  <a:lnTo>
                    <a:pt x="249" y="458"/>
                  </a:lnTo>
                  <a:lnTo>
                    <a:pt x="210" y="0"/>
                  </a:lnTo>
                  <a:lnTo>
                    <a:pt x="0" y="4"/>
                  </a:lnTo>
                  <a:close/>
                </a:path>
              </a:pathLst>
            </a:custGeom>
            <a:solidFill>
              <a:srgbClr val="D85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8"/>
            <p:cNvSpPr>
              <a:spLocks noChangeArrowheads="1"/>
            </p:cNvSpPr>
            <p:nvPr/>
          </p:nvSpPr>
          <p:spPr bwMode="auto">
            <a:xfrm>
              <a:off x="6680200" y="6361113"/>
              <a:ext cx="60325" cy="58737"/>
            </a:xfrm>
            <a:prstGeom prst="ellipse">
              <a:avLst/>
            </a:prstGeom>
            <a:solidFill>
              <a:srgbClr val="911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9"/>
            <p:cNvSpPr>
              <a:spLocks noChangeArrowheads="1"/>
            </p:cNvSpPr>
            <p:nvPr/>
          </p:nvSpPr>
          <p:spPr bwMode="auto">
            <a:xfrm>
              <a:off x="6689725" y="6462713"/>
              <a:ext cx="58738" cy="60325"/>
            </a:xfrm>
            <a:prstGeom prst="ellipse">
              <a:avLst/>
            </a:prstGeom>
            <a:solidFill>
              <a:srgbClr val="911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89"/>
          <p:cNvGrpSpPr/>
          <p:nvPr/>
        </p:nvGrpSpPr>
        <p:grpSpPr>
          <a:xfrm>
            <a:off x="5191125" y="5672138"/>
            <a:ext cx="825500" cy="2019299"/>
            <a:chOff x="5191125" y="5672138"/>
            <a:chExt cx="825500" cy="2019299"/>
          </a:xfrm>
        </p:grpSpPr>
        <p:sp>
          <p:nvSpPr>
            <p:cNvPr id="91" name="Freeform 10"/>
            <p:cNvSpPr>
              <a:spLocks/>
            </p:cNvSpPr>
            <p:nvPr/>
          </p:nvSpPr>
          <p:spPr bwMode="auto">
            <a:xfrm>
              <a:off x="5191125" y="5672138"/>
              <a:ext cx="825500" cy="665162"/>
            </a:xfrm>
            <a:custGeom>
              <a:avLst/>
              <a:gdLst>
                <a:gd name="T0" fmla="*/ 305 w 382"/>
                <a:gd name="T1" fmla="*/ 86 h 309"/>
                <a:gd name="T2" fmla="*/ 271 w 382"/>
                <a:gd name="T3" fmla="*/ 253 h 309"/>
                <a:gd name="T4" fmla="*/ 122 w 382"/>
                <a:gd name="T5" fmla="*/ 271 h 309"/>
                <a:gd name="T6" fmla="*/ 55 w 382"/>
                <a:gd name="T7" fmla="*/ 76 h 309"/>
                <a:gd name="T8" fmla="*/ 81 w 382"/>
                <a:gd name="T9" fmla="*/ 101 h 309"/>
                <a:gd name="T10" fmla="*/ 96 w 382"/>
                <a:gd name="T11" fmla="*/ 146 h 309"/>
                <a:gd name="T12" fmla="*/ 105 w 382"/>
                <a:gd name="T13" fmla="*/ 39 h 309"/>
                <a:gd name="T14" fmla="*/ 126 w 382"/>
                <a:gd name="T15" fmla="*/ 70 h 309"/>
                <a:gd name="T16" fmla="*/ 141 w 382"/>
                <a:gd name="T17" fmla="*/ 130 h 309"/>
                <a:gd name="T18" fmla="*/ 157 w 382"/>
                <a:gd name="T19" fmla="*/ 11 h 309"/>
                <a:gd name="T20" fmla="*/ 184 w 382"/>
                <a:gd name="T21" fmla="*/ 47 h 309"/>
                <a:gd name="T22" fmla="*/ 188 w 382"/>
                <a:gd name="T23" fmla="*/ 123 h 309"/>
                <a:gd name="T24" fmla="*/ 208 w 382"/>
                <a:gd name="T25" fmla="*/ 7 h 309"/>
                <a:gd name="T26" fmla="*/ 262 w 382"/>
                <a:gd name="T27" fmla="*/ 29 h 309"/>
                <a:gd name="T28" fmla="*/ 245 w 382"/>
                <a:gd name="T29" fmla="*/ 44 h 309"/>
                <a:gd name="T30" fmla="*/ 254 w 382"/>
                <a:gd name="T31" fmla="*/ 170 h 309"/>
                <a:gd name="T32" fmla="*/ 276 w 382"/>
                <a:gd name="T33" fmla="*/ 140 h 309"/>
                <a:gd name="T34" fmla="*/ 305 w 382"/>
                <a:gd name="T35" fmla="*/ 8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2" h="309">
                  <a:moveTo>
                    <a:pt x="305" y="86"/>
                  </a:moveTo>
                  <a:cubicBezTo>
                    <a:pt x="315" y="94"/>
                    <a:pt x="382" y="178"/>
                    <a:pt x="271" y="253"/>
                  </a:cubicBezTo>
                  <a:cubicBezTo>
                    <a:pt x="187" y="309"/>
                    <a:pt x="162" y="283"/>
                    <a:pt x="122" y="271"/>
                  </a:cubicBezTo>
                  <a:cubicBezTo>
                    <a:pt x="73" y="255"/>
                    <a:pt x="0" y="124"/>
                    <a:pt x="55" y="76"/>
                  </a:cubicBezTo>
                  <a:cubicBezTo>
                    <a:pt x="109" y="29"/>
                    <a:pt x="81" y="101"/>
                    <a:pt x="81" y="101"/>
                  </a:cubicBezTo>
                  <a:cubicBezTo>
                    <a:pt x="81" y="101"/>
                    <a:pt x="70" y="122"/>
                    <a:pt x="96" y="146"/>
                  </a:cubicBezTo>
                  <a:cubicBezTo>
                    <a:pt x="96" y="146"/>
                    <a:pt x="55" y="56"/>
                    <a:pt x="105" y="39"/>
                  </a:cubicBezTo>
                  <a:cubicBezTo>
                    <a:pt x="155" y="23"/>
                    <a:pt x="126" y="70"/>
                    <a:pt x="126" y="70"/>
                  </a:cubicBezTo>
                  <a:cubicBezTo>
                    <a:pt x="126" y="70"/>
                    <a:pt x="111" y="100"/>
                    <a:pt x="141" y="130"/>
                  </a:cubicBezTo>
                  <a:cubicBezTo>
                    <a:pt x="141" y="130"/>
                    <a:pt x="105" y="14"/>
                    <a:pt x="157" y="11"/>
                  </a:cubicBezTo>
                  <a:cubicBezTo>
                    <a:pt x="204" y="9"/>
                    <a:pt x="204" y="44"/>
                    <a:pt x="184" y="47"/>
                  </a:cubicBezTo>
                  <a:cubicBezTo>
                    <a:pt x="167" y="49"/>
                    <a:pt x="180" y="67"/>
                    <a:pt x="188" y="123"/>
                  </a:cubicBezTo>
                  <a:cubicBezTo>
                    <a:pt x="188" y="123"/>
                    <a:pt x="167" y="12"/>
                    <a:pt x="208" y="7"/>
                  </a:cubicBezTo>
                  <a:cubicBezTo>
                    <a:pt x="208" y="7"/>
                    <a:pt x="262" y="0"/>
                    <a:pt x="262" y="29"/>
                  </a:cubicBezTo>
                  <a:cubicBezTo>
                    <a:pt x="263" y="47"/>
                    <a:pt x="245" y="44"/>
                    <a:pt x="245" y="44"/>
                  </a:cubicBezTo>
                  <a:cubicBezTo>
                    <a:pt x="245" y="44"/>
                    <a:pt x="198" y="49"/>
                    <a:pt x="254" y="170"/>
                  </a:cubicBezTo>
                  <a:cubicBezTo>
                    <a:pt x="254" y="170"/>
                    <a:pt x="288" y="156"/>
                    <a:pt x="276" y="140"/>
                  </a:cubicBezTo>
                  <a:cubicBezTo>
                    <a:pt x="248" y="101"/>
                    <a:pt x="274" y="62"/>
                    <a:pt x="305" y="86"/>
                  </a:cubicBezTo>
                  <a:close/>
                </a:path>
              </a:pathLst>
            </a:custGeom>
            <a:solidFill>
              <a:srgbClr val="EFD9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1"/>
            <p:cNvSpPr>
              <a:spLocks/>
            </p:cNvSpPr>
            <p:nvPr/>
          </p:nvSpPr>
          <p:spPr bwMode="auto">
            <a:xfrm>
              <a:off x="5441950" y="6253163"/>
              <a:ext cx="295275" cy="114300"/>
            </a:xfrm>
            <a:custGeom>
              <a:avLst/>
              <a:gdLst>
                <a:gd name="T0" fmla="*/ 186 w 186"/>
                <a:gd name="T1" fmla="*/ 72 h 72"/>
                <a:gd name="T2" fmla="*/ 186 w 186"/>
                <a:gd name="T3" fmla="*/ 0 h 72"/>
                <a:gd name="T4" fmla="*/ 0 w 186"/>
                <a:gd name="T5" fmla="*/ 2 h 72"/>
                <a:gd name="T6" fmla="*/ 0 w 186"/>
                <a:gd name="T7" fmla="*/ 64 h 72"/>
                <a:gd name="T8" fmla="*/ 186 w 186"/>
                <a:gd name="T9" fmla="*/ 72 h 72"/>
              </a:gdLst>
              <a:ahLst/>
              <a:cxnLst>
                <a:cxn ang="0">
                  <a:pos x="T0" y="T1"/>
                </a:cxn>
                <a:cxn ang="0">
                  <a:pos x="T2" y="T3"/>
                </a:cxn>
                <a:cxn ang="0">
                  <a:pos x="T4" y="T5"/>
                </a:cxn>
                <a:cxn ang="0">
                  <a:pos x="T6" y="T7"/>
                </a:cxn>
                <a:cxn ang="0">
                  <a:pos x="T8" y="T9"/>
                </a:cxn>
              </a:cxnLst>
              <a:rect l="0" t="0" r="r" b="b"/>
              <a:pathLst>
                <a:path w="186" h="72">
                  <a:moveTo>
                    <a:pt x="186" y="72"/>
                  </a:moveTo>
                  <a:lnTo>
                    <a:pt x="186" y="0"/>
                  </a:lnTo>
                  <a:lnTo>
                    <a:pt x="0" y="2"/>
                  </a:lnTo>
                  <a:lnTo>
                    <a:pt x="0" y="64"/>
                  </a:lnTo>
                  <a:lnTo>
                    <a:pt x="186"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2"/>
            <p:cNvSpPr>
              <a:spLocks/>
            </p:cNvSpPr>
            <p:nvPr/>
          </p:nvSpPr>
          <p:spPr bwMode="auto">
            <a:xfrm>
              <a:off x="5362575" y="6330950"/>
              <a:ext cx="392113" cy="1360487"/>
            </a:xfrm>
            <a:custGeom>
              <a:avLst/>
              <a:gdLst>
                <a:gd name="T0" fmla="*/ 247 w 247"/>
                <a:gd name="T1" fmla="*/ 5 h 857"/>
                <a:gd name="T2" fmla="*/ 223 w 247"/>
                <a:gd name="T3" fmla="*/ 534 h 857"/>
                <a:gd name="T4" fmla="*/ 242 w 247"/>
                <a:gd name="T5" fmla="*/ 842 h 857"/>
                <a:gd name="T6" fmla="*/ 9 w 247"/>
                <a:gd name="T7" fmla="*/ 857 h 857"/>
                <a:gd name="T8" fmla="*/ 0 w 247"/>
                <a:gd name="T9" fmla="*/ 459 h 857"/>
                <a:gd name="T10" fmla="*/ 38 w 247"/>
                <a:gd name="T11" fmla="*/ 0 h 857"/>
                <a:gd name="T12" fmla="*/ 247 w 247"/>
                <a:gd name="T13" fmla="*/ 5 h 857"/>
              </a:gdLst>
              <a:ahLst/>
              <a:cxnLst>
                <a:cxn ang="0">
                  <a:pos x="T0" y="T1"/>
                </a:cxn>
                <a:cxn ang="0">
                  <a:pos x="T2" y="T3"/>
                </a:cxn>
                <a:cxn ang="0">
                  <a:pos x="T4" y="T5"/>
                </a:cxn>
                <a:cxn ang="0">
                  <a:pos x="T6" y="T7"/>
                </a:cxn>
                <a:cxn ang="0">
                  <a:pos x="T8" y="T9"/>
                </a:cxn>
                <a:cxn ang="0">
                  <a:pos x="T10" y="T11"/>
                </a:cxn>
                <a:cxn ang="0">
                  <a:pos x="T12" y="T13"/>
                </a:cxn>
              </a:cxnLst>
              <a:rect l="0" t="0" r="r" b="b"/>
              <a:pathLst>
                <a:path w="247" h="857">
                  <a:moveTo>
                    <a:pt x="247" y="5"/>
                  </a:moveTo>
                  <a:lnTo>
                    <a:pt x="223" y="534"/>
                  </a:lnTo>
                  <a:lnTo>
                    <a:pt x="242" y="842"/>
                  </a:lnTo>
                  <a:lnTo>
                    <a:pt x="9" y="857"/>
                  </a:lnTo>
                  <a:lnTo>
                    <a:pt x="0" y="459"/>
                  </a:lnTo>
                  <a:lnTo>
                    <a:pt x="38" y="0"/>
                  </a:lnTo>
                  <a:lnTo>
                    <a:pt x="247" y="5"/>
                  </a:lnTo>
                  <a:close/>
                </a:path>
              </a:pathLst>
            </a:custGeom>
            <a:solidFill>
              <a:srgbClr val="D85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13"/>
            <p:cNvSpPr>
              <a:spLocks noChangeArrowheads="1"/>
            </p:cNvSpPr>
            <p:nvPr/>
          </p:nvSpPr>
          <p:spPr bwMode="auto">
            <a:xfrm>
              <a:off x="5451475" y="6384925"/>
              <a:ext cx="57150" cy="60325"/>
            </a:xfrm>
            <a:prstGeom prst="ellipse">
              <a:avLst/>
            </a:prstGeom>
            <a:solidFill>
              <a:srgbClr val="911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14"/>
            <p:cNvSpPr>
              <a:spLocks noChangeArrowheads="1"/>
            </p:cNvSpPr>
            <p:nvPr/>
          </p:nvSpPr>
          <p:spPr bwMode="auto">
            <a:xfrm>
              <a:off x="5441950" y="6488113"/>
              <a:ext cx="60325" cy="60325"/>
            </a:xfrm>
            <a:prstGeom prst="ellipse">
              <a:avLst/>
            </a:prstGeom>
            <a:solidFill>
              <a:srgbClr val="911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84160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2000" decel="48000" fill="hold" grpId="0" nodeType="withEffect">
                                  <p:stCondLst>
                                    <p:cond delay="0"/>
                                  </p:stCondLst>
                                  <p:childTnLst>
                                    <p:animMotion origin="layout" path="M 1.875E-6 2.22222E-6 L 0.65625 2.22222E-6 " pathEditMode="relative" rAng="0" ptsTypes="AA">
                                      <p:cBhvr>
                                        <p:cTn id="6" dur="1000" fill="hold"/>
                                        <p:tgtEl>
                                          <p:spTgt spid="7"/>
                                        </p:tgtEl>
                                        <p:attrNameLst>
                                          <p:attrName>ppt_x</p:attrName>
                                          <p:attrName>ppt_y</p:attrName>
                                        </p:attrNameLst>
                                      </p:cBhvr>
                                      <p:rCtr x="32813" y="0"/>
                                    </p:animMotion>
                                  </p:childTnLst>
                                </p:cTn>
                              </p:par>
                              <p:par>
                                <p:cTn id="7" presetID="10" presetClass="entr" presetSubtype="0" fill="hold" nodeType="withEffect">
                                  <p:stCondLst>
                                    <p:cond delay="7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par>
                          <p:cTn id="10" fill="hold">
                            <p:stCondLst>
                              <p:cond delay="1200"/>
                            </p:stCondLst>
                            <p:childTnLst>
                              <p:par>
                                <p:cTn id="11" presetID="6" presetClass="emph" presetSubtype="0" accel="44000" decel="40000" fill="hold" nodeType="afterEffect">
                                  <p:stCondLst>
                                    <p:cond delay="0"/>
                                  </p:stCondLst>
                                  <p:childTnLst>
                                    <p:animScale>
                                      <p:cBhvr>
                                        <p:cTn id="12" dur="500" fill="hold"/>
                                        <p:tgtEl>
                                          <p:spTgt spid="13"/>
                                        </p:tgtEl>
                                      </p:cBhvr>
                                      <p:by x="100000" y="400000"/>
                                    </p:animScale>
                                  </p:childTnLst>
                                </p:cTn>
                              </p:par>
                              <p:par>
                                <p:cTn id="13" presetID="53" presetClass="entr" presetSubtype="16"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p:cTn id="15" dur="500" fill="hold"/>
                                        <p:tgtEl>
                                          <p:spTgt spid="56"/>
                                        </p:tgtEl>
                                        <p:attrNameLst>
                                          <p:attrName>ppt_w</p:attrName>
                                        </p:attrNameLst>
                                      </p:cBhvr>
                                      <p:tavLst>
                                        <p:tav tm="0">
                                          <p:val>
                                            <p:fltVal val="0"/>
                                          </p:val>
                                        </p:tav>
                                        <p:tav tm="100000">
                                          <p:val>
                                            <p:strVal val="#ppt_w"/>
                                          </p:val>
                                        </p:tav>
                                      </p:tavLst>
                                    </p:anim>
                                    <p:anim calcmode="lin" valueType="num">
                                      <p:cBhvr>
                                        <p:cTn id="16" dur="500" fill="hold"/>
                                        <p:tgtEl>
                                          <p:spTgt spid="56"/>
                                        </p:tgtEl>
                                        <p:attrNameLst>
                                          <p:attrName>ppt_h</p:attrName>
                                        </p:attrNameLst>
                                      </p:cBhvr>
                                      <p:tavLst>
                                        <p:tav tm="0">
                                          <p:val>
                                            <p:fltVal val="0"/>
                                          </p:val>
                                        </p:tav>
                                        <p:tav tm="100000">
                                          <p:val>
                                            <p:strVal val="#ppt_h"/>
                                          </p:val>
                                        </p:tav>
                                      </p:tavLst>
                                    </p:anim>
                                    <p:animEffect transition="in" filter="fade">
                                      <p:cBhvr>
                                        <p:cTn id="17" dur="500"/>
                                        <p:tgtEl>
                                          <p:spTgt spid="56"/>
                                        </p:tgtEl>
                                      </p:cBhvr>
                                    </p:animEffect>
                                  </p:childTnLst>
                                </p:cTn>
                              </p:par>
                              <p:par>
                                <p:cTn id="18" presetID="6" presetClass="emph" presetSubtype="0" accel="38571" decel="61429" fill="hold" nodeType="withEffect">
                                  <p:stCondLst>
                                    <p:cond delay="0"/>
                                  </p:stCondLst>
                                  <p:childTnLst>
                                    <p:animScale>
                                      <p:cBhvr>
                                        <p:cTn id="19" dur="700" fill="hold"/>
                                        <p:tgtEl>
                                          <p:spTgt spid="56"/>
                                        </p:tgtEl>
                                      </p:cBhvr>
                                      <p:by x="120000" y="120000"/>
                                    </p:animScale>
                                  </p:childTnLst>
                                </p:cTn>
                              </p:par>
                              <p:par>
                                <p:cTn id="20" presetID="6" presetClass="emph" presetSubtype="0" accel="48000" decel="48000" fill="hold" nodeType="withEffect">
                                  <p:stCondLst>
                                    <p:cond delay="300"/>
                                  </p:stCondLst>
                                  <p:childTnLst>
                                    <p:animScale>
                                      <p:cBhvr>
                                        <p:cTn id="21" dur="500" fill="hold"/>
                                        <p:tgtEl>
                                          <p:spTgt spid="56"/>
                                        </p:tgtEl>
                                      </p:cBhvr>
                                      <p:by x="80000" y="80000"/>
                                    </p:animScale>
                                  </p:childTnLst>
                                </p:cTn>
                              </p:par>
                              <p:par>
                                <p:cTn id="22" presetID="2" presetClass="entr" presetSubtype="4" decel="80000" fill="hold" nodeType="withEffect">
                                  <p:stCondLst>
                                    <p:cond delay="750"/>
                                  </p:stCondLst>
                                  <p:childTnLst>
                                    <p:set>
                                      <p:cBhvr>
                                        <p:cTn id="23" dur="1" fill="hold">
                                          <p:stCondLst>
                                            <p:cond delay="0"/>
                                          </p:stCondLst>
                                        </p:cTn>
                                        <p:tgtEl>
                                          <p:spTgt spid="84"/>
                                        </p:tgtEl>
                                        <p:attrNameLst>
                                          <p:attrName>style.visibility</p:attrName>
                                        </p:attrNameLst>
                                      </p:cBhvr>
                                      <p:to>
                                        <p:strVal val="visible"/>
                                      </p:to>
                                    </p:set>
                                    <p:anim calcmode="lin" valueType="num">
                                      <p:cBhvr additive="base">
                                        <p:cTn id="24" dur="500" fill="hold"/>
                                        <p:tgtEl>
                                          <p:spTgt spid="84"/>
                                        </p:tgtEl>
                                        <p:attrNameLst>
                                          <p:attrName>ppt_x</p:attrName>
                                        </p:attrNameLst>
                                      </p:cBhvr>
                                      <p:tavLst>
                                        <p:tav tm="0">
                                          <p:val>
                                            <p:strVal val="#ppt_x"/>
                                          </p:val>
                                        </p:tav>
                                        <p:tav tm="100000">
                                          <p:val>
                                            <p:strVal val="#ppt_x"/>
                                          </p:val>
                                        </p:tav>
                                      </p:tavLst>
                                    </p:anim>
                                    <p:anim calcmode="lin" valueType="num">
                                      <p:cBhvr additive="base">
                                        <p:cTn id="25" dur="500" fill="hold"/>
                                        <p:tgtEl>
                                          <p:spTgt spid="84"/>
                                        </p:tgtEl>
                                        <p:attrNameLst>
                                          <p:attrName>ppt_y</p:attrName>
                                        </p:attrNameLst>
                                      </p:cBhvr>
                                      <p:tavLst>
                                        <p:tav tm="0">
                                          <p:val>
                                            <p:strVal val="1+#ppt_h/2"/>
                                          </p:val>
                                        </p:tav>
                                        <p:tav tm="100000">
                                          <p:val>
                                            <p:strVal val="#ppt_y"/>
                                          </p:val>
                                        </p:tav>
                                      </p:tavLst>
                                    </p:anim>
                                  </p:childTnLst>
                                </p:cTn>
                              </p:par>
                              <p:par>
                                <p:cTn id="26" presetID="2" presetClass="entr" presetSubtype="4" decel="80000" fill="hold" nodeType="withEffect">
                                  <p:stCondLst>
                                    <p:cond delay="750"/>
                                  </p:stCondLst>
                                  <p:childTnLst>
                                    <p:set>
                                      <p:cBhvr>
                                        <p:cTn id="27" dur="1" fill="hold">
                                          <p:stCondLst>
                                            <p:cond delay="0"/>
                                          </p:stCondLst>
                                        </p:cTn>
                                        <p:tgtEl>
                                          <p:spTgt spid="90"/>
                                        </p:tgtEl>
                                        <p:attrNameLst>
                                          <p:attrName>style.visibility</p:attrName>
                                        </p:attrNameLst>
                                      </p:cBhvr>
                                      <p:to>
                                        <p:strVal val="visible"/>
                                      </p:to>
                                    </p:set>
                                    <p:anim calcmode="lin" valueType="num">
                                      <p:cBhvr additive="base">
                                        <p:cTn id="28" dur="500" fill="hold"/>
                                        <p:tgtEl>
                                          <p:spTgt spid="90"/>
                                        </p:tgtEl>
                                        <p:attrNameLst>
                                          <p:attrName>ppt_x</p:attrName>
                                        </p:attrNameLst>
                                      </p:cBhvr>
                                      <p:tavLst>
                                        <p:tav tm="0">
                                          <p:val>
                                            <p:strVal val="#ppt_x"/>
                                          </p:val>
                                        </p:tav>
                                        <p:tav tm="100000">
                                          <p:val>
                                            <p:strVal val="#ppt_x"/>
                                          </p:val>
                                        </p:tav>
                                      </p:tavLst>
                                    </p:anim>
                                    <p:anim calcmode="lin" valueType="num">
                                      <p:cBhvr additive="base">
                                        <p:cTn id="29" dur="500" fill="hold"/>
                                        <p:tgtEl>
                                          <p:spTgt spid="90"/>
                                        </p:tgtEl>
                                        <p:attrNameLst>
                                          <p:attrName>ppt_y</p:attrName>
                                        </p:attrNameLst>
                                      </p:cBhvr>
                                      <p:tavLst>
                                        <p:tav tm="0">
                                          <p:val>
                                            <p:strVal val="1+#ppt_h/2"/>
                                          </p:val>
                                        </p:tav>
                                        <p:tav tm="100000">
                                          <p:val>
                                            <p:strVal val="#ppt_y"/>
                                          </p:val>
                                        </p:tav>
                                      </p:tavLst>
                                    </p:anim>
                                  </p:childTnLst>
                                </p:cTn>
                              </p:par>
                              <p:par>
                                <p:cTn id="30" presetID="64" presetClass="path" presetSubtype="0" accel="50000" decel="50000" fill="hold" nodeType="withEffect">
                                  <p:stCondLst>
                                    <p:cond delay="1200"/>
                                  </p:stCondLst>
                                  <p:childTnLst>
                                    <p:animMotion origin="layout" path="M 4.58333E-6 4.44444E-6 L 0.01862 -0.0345 " pathEditMode="relative" rAng="0" ptsTypes="AA">
                                      <p:cBhvr>
                                        <p:cTn id="31" dur="1100" fill="hold"/>
                                        <p:tgtEl>
                                          <p:spTgt spid="90"/>
                                        </p:tgtEl>
                                        <p:attrNameLst>
                                          <p:attrName>ppt_x</p:attrName>
                                          <p:attrName>ppt_y</p:attrName>
                                        </p:attrNameLst>
                                      </p:cBhvr>
                                      <p:rCtr x="924" y="-1736"/>
                                    </p:animMotion>
                                  </p:childTnLst>
                                </p:cTn>
                              </p:par>
                              <p:par>
                                <p:cTn id="32" presetID="64" presetClass="path" presetSubtype="0" accel="50000" decel="50000" fill="hold" nodeType="withEffect">
                                  <p:stCondLst>
                                    <p:cond delay="1800"/>
                                  </p:stCondLst>
                                  <p:childTnLst>
                                    <p:animMotion origin="layout" path="M -4.16667E-6 -3.7037E-7 L 0.00079 -0.03056 " pathEditMode="relative" rAng="0" ptsTypes="AA">
                                      <p:cBhvr>
                                        <p:cTn id="33" dur="900" fill="hold"/>
                                        <p:tgtEl>
                                          <p:spTgt spid="84"/>
                                        </p:tgtEl>
                                        <p:attrNameLst>
                                          <p:attrName>ppt_x</p:attrName>
                                          <p:attrName>ppt_y</p:attrName>
                                        </p:attrNameLst>
                                      </p:cBhvr>
                                      <p:rCtr x="39" y="-1528"/>
                                    </p:animMotion>
                                  </p:childTnLst>
                                </p:cTn>
                              </p:par>
                              <p:par>
                                <p:cTn id="34" presetID="22" presetClass="entr" presetSubtype="8" fill="hold" nodeType="withEffect">
                                  <p:stCondLst>
                                    <p:cond delay="1700"/>
                                  </p:stCondLst>
                                  <p:childTnLst>
                                    <p:set>
                                      <p:cBhvr>
                                        <p:cTn id="35" dur="1" fill="hold">
                                          <p:stCondLst>
                                            <p:cond delay="0"/>
                                          </p:stCondLst>
                                        </p:cTn>
                                        <p:tgtEl>
                                          <p:spTgt spid="76"/>
                                        </p:tgtEl>
                                        <p:attrNameLst>
                                          <p:attrName>style.visibility</p:attrName>
                                        </p:attrNameLst>
                                      </p:cBhvr>
                                      <p:to>
                                        <p:strVal val="visible"/>
                                      </p:to>
                                    </p:set>
                                    <p:animEffect transition="in" filter="wipe(left)">
                                      <p:cBhvr>
                                        <p:cTn id="36" dur="300"/>
                                        <p:tgtEl>
                                          <p:spTgt spid="76"/>
                                        </p:tgtEl>
                                      </p:cBhvr>
                                    </p:animEffect>
                                  </p:childTnLst>
                                </p:cTn>
                              </p:par>
                              <p:par>
                                <p:cTn id="37" presetID="53" presetClass="entr" presetSubtype="16" fill="hold" nodeType="withEffect">
                                  <p:stCondLst>
                                    <p:cond delay="2000"/>
                                  </p:stCondLst>
                                  <p:childTnLst>
                                    <p:set>
                                      <p:cBhvr>
                                        <p:cTn id="38" dur="1" fill="hold">
                                          <p:stCondLst>
                                            <p:cond delay="0"/>
                                          </p:stCondLst>
                                        </p:cTn>
                                        <p:tgtEl>
                                          <p:spTgt spid="69"/>
                                        </p:tgtEl>
                                        <p:attrNameLst>
                                          <p:attrName>style.visibility</p:attrName>
                                        </p:attrNameLst>
                                      </p:cBhvr>
                                      <p:to>
                                        <p:strVal val="visible"/>
                                      </p:to>
                                    </p:set>
                                    <p:anim calcmode="lin" valueType="num">
                                      <p:cBhvr>
                                        <p:cTn id="39" dur="200" fill="hold"/>
                                        <p:tgtEl>
                                          <p:spTgt spid="69"/>
                                        </p:tgtEl>
                                        <p:attrNameLst>
                                          <p:attrName>ppt_w</p:attrName>
                                        </p:attrNameLst>
                                      </p:cBhvr>
                                      <p:tavLst>
                                        <p:tav tm="0">
                                          <p:val>
                                            <p:fltVal val="0"/>
                                          </p:val>
                                        </p:tav>
                                        <p:tav tm="100000">
                                          <p:val>
                                            <p:strVal val="#ppt_w"/>
                                          </p:val>
                                        </p:tav>
                                      </p:tavLst>
                                    </p:anim>
                                    <p:anim calcmode="lin" valueType="num">
                                      <p:cBhvr>
                                        <p:cTn id="40" dur="200" fill="hold"/>
                                        <p:tgtEl>
                                          <p:spTgt spid="69"/>
                                        </p:tgtEl>
                                        <p:attrNameLst>
                                          <p:attrName>ppt_h</p:attrName>
                                        </p:attrNameLst>
                                      </p:cBhvr>
                                      <p:tavLst>
                                        <p:tav tm="0">
                                          <p:val>
                                            <p:fltVal val="0"/>
                                          </p:val>
                                        </p:tav>
                                        <p:tav tm="100000">
                                          <p:val>
                                            <p:strVal val="#ppt_h"/>
                                          </p:val>
                                        </p:tav>
                                      </p:tavLst>
                                    </p:anim>
                                    <p:animEffect transition="in" filter="fade">
                                      <p:cBhvr>
                                        <p:cTn id="41" dur="200"/>
                                        <p:tgtEl>
                                          <p:spTgt spid="69"/>
                                        </p:tgtEl>
                                      </p:cBhvr>
                                    </p:animEffect>
                                  </p:childTnLst>
                                </p:cTn>
                              </p:par>
                              <p:par>
                                <p:cTn id="42" presetID="6" presetClass="emph" presetSubtype="0" accel="38571" decel="61429" fill="hold" nodeType="withEffect">
                                  <p:stCondLst>
                                    <p:cond delay="2100"/>
                                  </p:stCondLst>
                                  <p:childTnLst>
                                    <p:animScale>
                                      <p:cBhvr>
                                        <p:cTn id="43" dur="400" fill="hold"/>
                                        <p:tgtEl>
                                          <p:spTgt spid="69"/>
                                        </p:tgtEl>
                                      </p:cBhvr>
                                      <p:by x="120000" y="120000"/>
                                    </p:animScale>
                                  </p:childTnLst>
                                </p:cTn>
                              </p:par>
                              <p:par>
                                <p:cTn id="44" presetID="6" presetClass="emph" presetSubtype="0" accel="48000" decel="48000" fill="hold" nodeType="withEffect">
                                  <p:stCondLst>
                                    <p:cond delay="2200"/>
                                  </p:stCondLst>
                                  <p:childTnLst>
                                    <p:animScale>
                                      <p:cBhvr>
                                        <p:cTn id="45" dur="300" fill="hold"/>
                                        <p:tgtEl>
                                          <p:spTgt spid="69"/>
                                        </p:tgtEl>
                                      </p:cBhvr>
                                      <p:by x="80000" y="80000"/>
                                    </p:animScale>
                                  </p:childTnLst>
                                </p:cTn>
                              </p:par>
                              <p:par>
                                <p:cTn id="46" presetID="53" presetClass="entr" presetSubtype="16" fill="hold" nodeType="withEffect">
                                  <p:stCondLst>
                                    <p:cond delay="2250"/>
                                  </p:stCondLst>
                                  <p:childTnLst>
                                    <p:set>
                                      <p:cBhvr>
                                        <p:cTn id="47" dur="1" fill="hold">
                                          <p:stCondLst>
                                            <p:cond delay="0"/>
                                          </p:stCondLst>
                                        </p:cTn>
                                        <p:tgtEl>
                                          <p:spTgt spid="65"/>
                                        </p:tgtEl>
                                        <p:attrNameLst>
                                          <p:attrName>style.visibility</p:attrName>
                                        </p:attrNameLst>
                                      </p:cBhvr>
                                      <p:to>
                                        <p:strVal val="visible"/>
                                      </p:to>
                                    </p:set>
                                    <p:anim calcmode="lin" valueType="num">
                                      <p:cBhvr>
                                        <p:cTn id="48" dur="200" fill="hold"/>
                                        <p:tgtEl>
                                          <p:spTgt spid="65"/>
                                        </p:tgtEl>
                                        <p:attrNameLst>
                                          <p:attrName>ppt_w</p:attrName>
                                        </p:attrNameLst>
                                      </p:cBhvr>
                                      <p:tavLst>
                                        <p:tav tm="0">
                                          <p:val>
                                            <p:fltVal val="0"/>
                                          </p:val>
                                        </p:tav>
                                        <p:tav tm="100000">
                                          <p:val>
                                            <p:strVal val="#ppt_w"/>
                                          </p:val>
                                        </p:tav>
                                      </p:tavLst>
                                    </p:anim>
                                    <p:anim calcmode="lin" valueType="num">
                                      <p:cBhvr>
                                        <p:cTn id="49" dur="200" fill="hold"/>
                                        <p:tgtEl>
                                          <p:spTgt spid="65"/>
                                        </p:tgtEl>
                                        <p:attrNameLst>
                                          <p:attrName>ppt_h</p:attrName>
                                        </p:attrNameLst>
                                      </p:cBhvr>
                                      <p:tavLst>
                                        <p:tav tm="0">
                                          <p:val>
                                            <p:fltVal val="0"/>
                                          </p:val>
                                        </p:tav>
                                        <p:tav tm="100000">
                                          <p:val>
                                            <p:strVal val="#ppt_h"/>
                                          </p:val>
                                        </p:tav>
                                      </p:tavLst>
                                    </p:anim>
                                    <p:animEffect transition="in" filter="fade">
                                      <p:cBhvr>
                                        <p:cTn id="50" dur="200"/>
                                        <p:tgtEl>
                                          <p:spTgt spid="65"/>
                                        </p:tgtEl>
                                      </p:cBhvr>
                                    </p:animEffect>
                                  </p:childTnLst>
                                </p:cTn>
                              </p:par>
                              <p:par>
                                <p:cTn id="51" presetID="6" presetClass="emph" presetSubtype="0" accel="38571" decel="61429" fill="hold" nodeType="withEffect">
                                  <p:stCondLst>
                                    <p:cond delay="2400"/>
                                  </p:stCondLst>
                                  <p:childTnLst>
                                    <p:animScale>
                                      <p:cBhvr>
                                        <p:cTn id="52" dur="400" fill="hold"/>
                                        <p:tgtEl>
                                          <p:spTgt spid="65"/>
                                        </p:tgtEl>
                                      </p:cBhvr>
                                      <p:by x="120000" y="120000"/>
                                    </p:animScale>
                                  </p:childTnLst>
                                </p:cTn>
                              </p:par>
                              <p:par>
                                <p:cTn id="53" presetID="6" presetClass="emph" presetSubtype="0" accel="48000" decel="48000" fill="hold" nodeType="withEffect">
                                  <p:stCondLst>
                                    <p:cond delay="2500"/>
                                  </p:stCondLst>
                                  <p:childTnLst>
                                    <p:animScale>
                                      <p:cBhvr>
                                        <p:cTn id="54" dur="300" fill="hold"/>
                                        <p:tgtEl>
                                          <p:spTgt spid="65"/>
                                        </p:tgtEl>
                                      </p:cBhvr>
                                      <p:by x="80000" y="80000"/>
                                    </p:animScale>
                                  </p:childTnLst>
                                </p:cTn>
                              </p:par>
                              <p:par>
                                <p:cTn id="55" presetID="53" presetClass="entr" presetSubtype="16" fill="hold" nodeType="withEffect">
                                  <p:stCondLst>
                                    <p:cond delay="2600"/>
                                  </p:stCondLst>
                                  <p:childTnLst>
                                    <p:set>
                                      <p:cBhvr>
                                        <p:cTn id="56" dur="1" fill="hold">
                                          <p:stCondLst>
                                            <p:cond delay="0"/>
                                          </p:stCondLst>
                                        </p:cTn>
                                        <p:tgtEl>
                                          <p:spTgt spid="70"/>
                                        </p:tgtEl>
                                        <p:attrNameLst>
                                          <p:attrName>style.visibility</p:attrName>
                                        </p:attrNameLst>
                                      </p:cBhvr>
                                      <p:to>
                                        <p:strVal val="visible"/>
                                      </p:to>
                                    </p:set>
                                    <p:anim calcmode="lin" valueType="num">
                                      <p:cBhvr>
                                        <p:cTn id="57" dur="200" fill="hold"/>
                                        <p:tgtEl>
                                          <p:spTgt spid="70"/>
                                        </p:tgtEl>
                                        <p:attrNameLst>
                                          <p:attrName>ppt_w</p:attrName>
                                        </p:attrNameLst>
                                      </p:cBhvr>
                                      <p:tavLst>
                                        <p:tav tm="0">
                                          <p:val>
                                            <p:fltVal val="0"/>
                                          </p:val>
                                        </p:tav>
                                        <p:tav tm="100000">
                                          <p:val>
                                            <p:strVal val="#ppt_w"/>
                                          </p:val>
                                        </p:tav>
                                      </p:tavLst>
                                    </p:anim>
                                    <p:anim calcmode="lin" valueType="num">
                                      <p:cBhvr>
                                        <p:cTn id="58" dur="200" fill="hold"/>
                                        <p:tgtEl>
                                          <p:spTgt spid="70"/>
                                        </p:tgtEl>
                                        <p:attrNameLst>
                                          <p:attrName>ppt_h</p:attrName>
                                        </p:attrNameLst>
                                      </p:cBhvr>
                                      <p:tavLst>
                                        <p:tav tm="0">
                                          <p:val>
                                            <p:fltVal val="0"/>
                                          </p:val>
                                        </p:tav>
                                        <p:tav tm="100000">
                                          <p:val>
                                            <p:strVal val="#ppt_h"/>
                                          </p:val>
                                        </p:tav>
                                      </p:tavLst>
                                    </p:anim>
                                    <p:animEffect transition="in" filter="fade">
                                      <p:cBhvr>
                                        <p:cTn id="59" dur="200"/>
                                        <p:tgtEl>
                                          <p:spTgt spid="70"/>
                                        </p:tgtEl>
                                      </p:cBhvr>
                                    </p:animEffect>
                                  </p:childTnLst>
                                </p:cTn>
                              </p:par>
                              <p:par>
                                <p:cTn id="60" presetID="6" presetClass="emph" presetSubtype="0" accel="38571" decel="61429" fill="hold" nodeType="withEffect">
                                  <p:stCondLst>
                                    <p:cond delay="2700"/>
                                  </p:stCondLst>
                                  <p:childTnLst>
                                    <p:animScale>
                                      <p:cBhvr>
                                        <p:cTn id="61" dur="400" fill="hold"/>
                                        <p:tgtEl>
                                          <p:spTgt spid="70"/>
                                        </p:tgtEl>
                                      </p:cBhvr>
                                      <p:by x="120000" y="120000"/>
                                    </p:animScale>
                                  </p:childTnLst>
                                </p:cTn>
                              </p:par>
                              <p:par>
                                <p:cTn id="62" presetID="6" presetClass="emph" presetSubtype="0" accel="48000" decel="48000" fill="hold" nodeType="withEffect">
                                  <p:stCondLst>
                                    <p:cond delay="2800"/>
                                  </p:stCondLst>
                                  <p:childTnLst>
                                    <p:animScale>
                                      <p:cBhvr>
                                        <p:cTn id="63" dur="300" fill="hold"/>
                                        <p:tgtEl>
                                          <p:spTgt spid="70"/>
                                        </p:tgtEl>
                                      </p:cBhvr>
                                      <p:by x="80000" y="80000"/>
                                    </p:animScale>
                                  </p:childTnLst>
                                </p:cTn>
                              </p:par>
                              <p:par>
                                <p:cTn id="64" presetID="53" presetClass="entr" presetSubtype="16" fill="hold" nodeType="withEffect">
                                  <p:stCondLst>
                                    <p:cond delay="2900"/>
                                  </p:stCondLst>
                                  <p:childTnLst>
                                    <p:set>
                                      <p:cBhvr>
                                        <p:cTn id="65" dur="1" fill="hold">
                                          <p:stCondLst>
                                            <p:cond delay="0"/>
                                          </p:stCondLst>
                                        </p:cTn>
                                        <p:tgtEl>
                                          <p:spTgt spid="58"/>
                                        </p:tgtEl>
                                        <p:attrNameLst>
                                          <p:attrName>style.visibility</p:attrName>
                                        </p:attrNameLst>
                                      </p:cBhvr>
                                      <p:to>
                                        <p:strVal val="visible"/>
                                      </p:to>
                                    </p:set>
                                    <p:anim calcmode="lin" valueType="num">
                                      <p:cBhvr>
                                        <p:cTn id="66" dur="200" fill="hold"/>
                                        <p:tgtEl>
                                          <p:spTgt spid="58"/>
                                        </p:tgtEl>
                                        <p:attrNameLst>
                                          <p:attrName>ppt_w</p:attrName>
                                        </p:attrNameLst>
                                      </p:cBhvr>
                                      <p:tavLst>
                                        <p:tav tm="0">
                                          <p:val>
                                            <p:fltVal val="0"/>
                                          </p:val>
                                        </p:tav>
                                        <p:tav tm="100000">
                                          <p:val>
                                            <p:strVal val="#ppt_w"/>
                                          </p:val>
                                        </p:tav>
                                      </p:tavLst>
                                    </p:anim>
                                    <p:anim calcmode="lin" valueType="num">
                                      <p:cBhvr>
                                        <p:cTn id="67" dur="200" fill="hold"/>
                                        <p:tgtEl>
                                          <p:spTgt spid="58"/>
                                        </p:tgtEl>
                                        <p:attrNameLst>
                                          <p:attrName>ppt_h</p:attrName>
                                        </p:attrNameLst>
                                      </p:cBhvr>
                                      <p:tavLst>
                                        <p:tav tm="0">
                                          <p:val>
                                            <p:fltVal val="0"/>
                                          </p:val>
                                        </p:tav>
                                        <p:tav tm="100000">
                                          <p:val>
                                            <p:strVal val="#ppt_h"/>
                                          </p:val>
                                        </p:tav>
                                      </p:tavLst>
                                    </p:anim>
                                    <p:animEffect transition="in" filter="fade">
                                      <p:cBhvr>
                                        <p:cTn id="68" dur="200"/>
                                        <p:tgtEl>
                                          <p:spTgt spid="58"/>
                                        </p:tgtEl>
                                      </p:cBhvr>
                                    </p:animEffect>
                                  </p:childTnLst>
                                </p:cTn>
                              </p:par>
                              <p:par>
                                <p:cTn id="69" presetID="6" presetClass="emph" presetSubtype="0" accel="38571" decel="61429" fill="hold" nodeType="withEffect">
                                  <p:stCondLst>
                                    <p:cond delay="3000"/>
                                  </p:stCondLst>
                                  <p:childTnLst>
                                    <p:animScale>
                                      <p:cBhvr>
                                        <p:cTn id="70" dur="400" fill="hold"/>
                                        <p:tgtEl>
                                          <p:spTgt spid="58"/>
                                        </p:tgtEl>
                                      </p:cBhvr>
                                      <p:by x="120000" y="120000"/>
                                    </p:animScale>
                                  </p:childTnLst>
                                </p:cTn>
                              </p:par>
                              <p:par>
                                <p:cTn id="71" presetID="6" presetClass="emph" presetSubtype="0" accel="48000" decel="48000" fill="hold" nodeType="withEffect">
                                  <p:stCondLst>
                                    <p:cond delay="3100"/>
                                  </p:stCondLst>
                                  <p:childTnLst>
                                    <p:animScale>
                                      <p:cBhvr>
                                        <p:cTn id="72" dur="300" fill="hold"/>
                                        <p:tgtEl>
                                          <p:spTgt spid="58"/>
                                        </p:tgtEl>
                                      </p:cBhvr>
                                      <p:by x="80000" y="80000"/>
                                    </p:animScale>
                                  </p:childTnLst>
                                </p:cTn>
                              </p:par>
                              <p:par>
                                <p:cTn id="73" presetID="53" presetClass="entr" presetSubtype="16" fill="hold" nodeType="withEffect">
                                  <p:stCondLst>
                                    <p:cond delay="3200"/>
                                  </p:stCondLst>
                                  <p:childTnLst>
                                    <p:set>
                                      <p:cBhvr>
                                        <p:cTn id="74" dur="1" fill="hold">
                                          <p:stCondLst>
                                            <p:cond delay="0"/>
                                          </p:stCondLst>
                                        </p:cTn>
                                        <p:tgtEl>
                                          <p:spTgt spid="64"/>
                                        </p:tgtEl>
                                        <p:attrNameLst>
                                          <p:attrName>style.visibility</p:attrName>
                                        </p:attrNameLst>
                                      </p:cBhvr>
                                      <p:to>
                                        <p:strVal val="visible"/>
                                      </p:to>
                                    </p:set>
                                    <p:anim calcmode="lin" valueType="num">
                                      <p:cBhvr>
                                        <p:cTn id="75" dur="200" fill="hold"/>
                                        <p:tgtEl>
                                          <p:spTgt spid="64"/>
                                        </p:tgtEl>
                                        <p:attrNameLst>
                                          <p:attrName>ppt_w</p:attrName>
                                        </p:attrNameLst>
                                      </p:cBhvr>
                                      <p:tavLst>
                                        <p:tav tm="0">
                                          <p:val>
                                            <p:fltVal val="0"/>
                                          </p:val>
                                        </p:tav>
                                        <p:tav tm="100000">
                                          <p:val>
                                            <p:strVal val="#ppt_w"/>
                                          </p:val>
                                        </p:tav>
                                      </p:tavLst>
                                    </p:anim>
                                    <p:anim calcmode="lin" valueType="num">
                                      <p:cBhvr>
                                        <p:cTn id="76" dur="200" fill="hold"/>
                                        <p:tgtEl>
                                          <p:spTgt spid="64"/>
                                        </p:tgtEl>
                                        <p:attrNameLst>
                                          <p:attrName>ppt_h</p:attrName>
                                        </p:attrNameLst>
                                      </p:cBhvr>
                                      <p:tavLst>
                                        <p:tav tm="0">
                                          <p:val>
                                            <p:fltVal val="0"/>
                                          </p:val>
                                        </p:tav>
                                        <p:tav tm="100000">
                                          <p:val>
                                            <p:strVal val="#ppt_h"/>
                                          </p:val>
                                        </p:tav>
                                      </p:tavLst>
                                    </p:anim>
                                    <p:animEffect transition="in" filter="fade">
                                      <p:cBhvr>
                                        <p:cTn id="77" dur="200"/>
                                        <p:tgtEl>
                                          <p:spTgt spid="64"/>
                                        </p:tgtEl>
                                      </p:cBhvr>
                                    </p:animEffect>
                                  </p:childTnLst>
                                </p:cTn>
                              </p:par>
                              <p:par>
                                <p:cTn id="78" presetID="6" presetClass="emph" presetSubtype="0" accel="38571" decel="61429" fill="hold" nodeType="withEffect">
                                  <p:stCondLst>
                                    <p:cond delay="3300"/>
                                  </p:stCondLst>
                                  <p:childTnLst>
                                    <p:animScale>
                                      <p:cBhvr>
                                        <p:cTn id="79" dur="400" fill="hold"/>
                                        <p:tgtEl>
                                          <p:spTgt spid="64"/>
                                        </p:tgtEl>
                                      </p:cBhvr>
                                      <p:by x="120000" y="120000"/>
                                    </p:animScale>
                                  </p:childTnLst>
                                </p:cTn>
                              </p:par>
                              <p:par>
                                <p:cTn id="80" presetID="6" presetClass="emph" presetSubtype="0" accel="48000" decel="48000" fill="hold" nodeType="withEffect">
                                  <p:stCondLst>
                                    <p:cond delay="3400"/>
                                  </p:stCondLst>
                                  <p:childTnLst>
                                    <p:animScale>
                                      <p:cBhvr>
                                        <p:cTn id="81" dur="300" fill="hold"/>
                                        <p:tgtEl>
                                          <p:spTgt spid="64"/>
                                        </p:tgtEl>
                                      </p:cBhvr>
                                      <p:by x="80000" y="80000"/>
                                    </p:animScale>
                                  </p:childTnLst>
                                </p:cTn>
                              </p:par>
                              <p:par>
                                <p:cTn id="82" presetID="53" presetClass="entr" presetSubtype="16" fill="hold" nodeType="withEffect">
                                  <p:stCondLst>
                                    <p:cond delay="3500"/>
                                  </p:stCondLst>
                                  <p:childTnLst>
                                    <p:set>
                                      <p:cBhvr>
                                        <p:cTn id="83" dur="1" fill="hold">
                                          <p:stCondLst>
                                            <p:cond delay="0"/>
                                          </p:stCondLst>
                                        </p:cTn>
                                        <p:tgtEl>
                                          <p:spTgt spid="67"/>
                                        </p:tgtEl>
                                        <p:attrNameLst>
                                          <p:attrName>style.visibility</p:attrName>
                                        </p:attrNameLst>
                                      </p:cBhvr>
                                      <p:to>
                                        <p:strVal val="visible"/>
                                      </p:to>
                                    </p:set>
                                    <p:anim calcmode="lin" valueType="num">
                                      <p:cBhvr>
                                        <p:cTn id="84" dur="200" fill="hold"/>
                                        <p:tgtEl>
                                          <p:spTgt spid="67"/>
                                        </p:tgtEl>
                                        <p:attrNameLst>
                                          <p:attrName>ppt_w</p:attrName>
                                        </p:attrNameLst>
                                      </p:cBhvr>
                                      <p:tavLst>
                                        <p:tav tm="0">
                                          <p:val>
                                            <p:fltVal val="0"/>
                                          </p:val>
                                        </p:tav>
                                        <p:tav tm="100000">
                                          <p:val>
                                            <p:strVal val="#ppt_w"/>
                                          </p:val>
                                        </p:tav>
                                      </p:tavLst>
                                    </p:anim>
                                    <p:anim calcmode="lin" valueType="num">
                                      <p:cBhvr>
                                        <p:cTn id="85" dur="200" fill="hold"/>
                                        <p:tgtEl>
                                          <p:spTgt spid="67"/>
                                        </p:tgtEl>
                                        <p:attrNameLst>
                                          <p:attrName>ppt_h</p:attrName>
                                        </p:attrNameLst>
                                      </p:cBhvr>
                                      <p:tavLst>
                                        <p:tav tm="0">
                                          <p:val>
                                            <p:fltVal val="0"/>
                                          </p:val>
                                        </p:tav>
                                        <p:tav tm="100000">
                                          <p:val>
                                            <p:strVal val="#ppt_h"/>
                                          </p:val>
                                        </p:tav>
                                      </p:tavLst>
                                    </p:anim>
                                    <p:animEffect transition="in" filter="fade">
                                      <p:cBhvr>
                                        <p:cTn id="86" dur="200"/>
                                        <p:tgtEl>
                                          <p:spTgt spid="67"/>
                                        </p:tgtEl>
                                      </p:cBhvr>
                                    </p:animEffect>
                                  </p:childTnLst>
                                </p:cTn>
                              </p:par>
                              <p:par>
                                <p:cTn id="87" presetID="6" presetClass="emph" presetSubtype="0" accel="38571" decel="61429" fill="hold" nodeType="withEffect">
                                  <p:stCondLst>
                                    <p:cond delay="3600"/>
                                  </p:stCondLst>
                                  <p:childTnLst>
                                    <p:animScale>
                                      <p:cBhvr>
                                        <p:cTn id="88" dur="400" fill="hold"/>
                                        <p:tgtEl>
                                          <p:spTgt spid="67"/>
                                        </p:tgtEl>
                                      </p:cBhvr>
                                      <p:by x="120000" y="120000"/>
                                    </p:animScale>
                                  </p:childTnLst>
                                </p:cTn>
                              </p:par>
                              <p:par>
                                <p:cTn id="89" presetID="6" presetClass="emph" presetSubtype="0" accel="48000" decel="48000" fill="hold" nodeType="withEffect">
                                  <p:stCondLst>
                                    <p:cond delay="3700"/>
                                  </p:stCondLst>
                                  <p:childTnLst>
                                    <p:animScale>
                                      <p:cBhvr>
                                        <p:cTn id="90" dur="300" fill="hold"/>
                                        <p:tgtEl>
                                          <p:spTgt spid="67"/>
                                        </p:tgtEl>
                                      </p:cBhvr>
                                      <p:by x="80000" y="80000"/>
                                    </p:animScale>
                                  </p:childTnLst>
                                </p:cTn>
                              </p:par>
                              <p:par>
                                <p:cTn id="91" presetID="53" presetClass="entr" presetSubtype="16" fill="hold" nodeType="withEffect">
                                  <p:stCondLst>
                                    <p:cond delay="3800"/>
                                  </p:stCondLst>
                                  <p:childTnLst>
                                    <p:set>
                                      <p:cBhvr>
                                        <p:cTn id="92" dur="1" fill="hold">
                                          <p:stCondLst>
                                            <p:cond delay="0"/>
                                          </p:stCondLst>
                                        </p:cTn>
                                        <p:tgtEl>
                                          <p:spTgt spid="74"/>
                                        </p:tgtEl>
                                        <p:attrNameLst>
                                          <p:attrName>style.visibility</p:attrName>
                                        </p:attrNameLst>
                                      </p:cBhvr>
                                      <p:to>
                                        <p:strVal val="visible"/>
                                      </p:to>
                                    </p:set>
                                    <p:anim calcmode="lin" valueType="num">
                                      <p:cBhvr>
                                        <p:cTn id="93" dur="200" fill="hold"/>
                                        <p:tgtEl>
                                          <p:spTgt spid="74"/>
                                        </p:tgtEl>
                                        <p:attrNameLst>
                                          <p:attrName>ppt_w</p:attrName>
                                        </p:attrNameLst>
                                      </p:cBhvr>
                                      <p:tavLst>
                                        <p:tav tm="0">
                                          <p:val>
                                            <p:fltVal val="0"/>
                                          </p:val>
                                        </p:tav>
                                        <p:tav tm="100000">
                                          <p:val>
                                            <p:strVal val="#ppt_w"/>
                                          </p:val>
                                        </p:tav>
                                      </p:tavLst>
                                    </p:anim>
                                    <p:anim calcmode="lin" valueType="num">
                                      <p:cBhvr>
                                        <p:cTn id="94" dur="200" fill="hold"/>
                                        <p:tgtEl>
                                          <p:spTgt spid="74"/>
                                        </p:tgtEl>
                                        <p:attrNameLst>
                                          <p:attrName>ppt_h</p:attrName>
                                        </p:attrNameLst>
                                      </p:cBhvr>
                                      <p:tavLst>
                                        <p:tav tm="0">
                                          <p:val>
                                            <p:fltVal val="0"/>
                                          </p:val>
                                        </p:tav>
                                        <p:tav tm="100000">
                                          <p:val>
                                            <p:strVal val="#ppt_h"/>
                                          </p:val>
                                        </p:tav>
                                      </p:tavLst>
                                    </p:anim>
                                    <p:animEffect transition="in" filter="fade">
                                      <p:cBhvr>
                                        <p:cTn id="95" dur="200"/>
                                        <p:tgtEl>
                                          <p:spTgt spid="74"/>
                                        </p:tgtEl>
                                      </p:cBhvr>
                                    </p:animEffect>
                                  </p:childTnLst>
                                </p:cTn>
                              </p:par>
                              <p:par>
                                <p:cTn id="96" presetID="6" presetClass="emph" presetSubtype="0" accel="38571" decel="61429" fill="hold" nodeType="withEffect">
                                  <p:stCondLst>
                                    <p:cond delay="3900"/>
                                  </p:stCondLst>
                                  <p:childTnLst>
                                    <p:animScale>
                                      <p:cBhvr>
                                        <p:cTn id="97" dur="400" fill="hold"/>
                                        <p:tgtEl>
                                          <p:spTgt spid="74"/>
                                        </p:tgtEl>
                                      </p:cBhvr>
                                      <p:by x="120000" y="120000"/>
                                    </p:animScale>
                                  </p:childTnLst>
                                </p:cTn>
                              </p:par>
                              <p:par>
                                <p:cTn id="98" presetID="6" presetClass="emph" presetSubtype="0" accel="48000" decel="48000" fill="hold" nodeType="withEffect">
                                  <p:stCondLst>
                                    <p:cond delay="4000"/>
                                  </p:stCondLst>
                                  <p:childTnLst>
                                    <p:animScale>
                                      <p:cBhvr>
                                        <p:cTn id="99" dur="300" fill="hold"/>
                                        <p:tgtEl>
                                          <p:spTgt spid="74"/>
                                        </p:tgtEl>
                                      </p:cBhvr>
                                      <p:by x="80000" y="80000"/>
                                    </p:animScale>
                                  </p:childTnLst>
                                </p:cTn>
                              </p:par>
                              <p:par>
                                <p:cTn id="100" presetID="53" presetClass="entr" presetSubtype="16" fill="hold" nodeType="withEffect">
                                  <p:stCondLst>
                                    <p:cond delay="4100"/>
                                  </p:stCondLst>
                                  <p:childTnLst>
                                    <p:set>
                                      <p:cBhvr>
                                        <p:cTn id="101" dur="1" fill="hold">
                                          <p:stCondLst>
                                            <p:cond delay="0"/>
                                          </p:stCondLst>
                                        </p:cTn>
                                        <p:tgtEl>
                                          <p:spTgt spid="66"/>
                                        </p:tgtEl>
                                        <p:attrNameLst>
                                          <p:attrName>style.visibility</p:attrName>
                                        </p:attrNameLst>
                                      </p:cBhvr>
                                      <p:to>
                                        <p:strVal val="visible"/>
                                      </p:to>
                                    </p:set>
                                    <p:anim calcmode="lin" valueType="num">
                                      <p:cBhvr>
                                        <p:cTn id="102" dur="200" fill="hold"/>
                                        <p:tgtEl>
                                          <p:spTgt spid="66"/>
                                        </p:tgtEl>
                                        <p:attrNameLst>
                                          <p:attrName>ppt_w</p:attrName>
                                        </p:attrNameLst>
                                      </p:cBhvr>
                                      <p:tavLst>
                                        <p:tav tm="0">
                                          <p:val>
                                            <p:fltVal val="0"/>
                                          </p:val>
                                        </p:tav>
                                        <p:tav tm="100000">
                                          <p:val>
                                            <p:strVal val="#ppt_w"/>
                                          </p:val>
                                        </p:tav>
                                      </p:tavLst>
                                    </p:anim>
                                    <p:anim calcmode="lin" valueType="num">
                                      <p:cBhvr>
                                        <p:cTn id="103" dur="200" fill="hold"/>
                                        <p:tgtEl>
                                          <p:spTgt spid="66"/>
                                        </p:tgtEl>
                                        <p:attrNameLst>
                                          <p:attrName>ppt_h</p:attrName>
                                        </p:attrNameLst>
                                      </p:cBhvr>
                                      <p:tavLst>
                                        <p:tav tm="0">
                                          <p:val>
                                            <p:fltVal val="0"/>
                                          </p:val>
                                        </p:tav>
                                        <p:tav tm="100000">
                                          <p:val>
                                            <p:strVal val="#ppt_h"/>
                                          </p:val>
                                        </p:tav>
                                      </p:tavLst>
                                    </p:anim>
                                    <p:animEffect transition="in" filter="fade">
                                      <p:cBhvr>
                                        <p:cTn id="104" dur="200"/>
                                        <p:tgtEl>
                                          <p:spTgt spid="66"/>
                                        </p:tgtEl>
                                      </p:cBhvr>
                                    </p:animEffect>
                                  </p:childTnLst>
                                </p:cTn>
                              </p:par>
                              <p:par>
                                <p:cTn id="105" presetID="6" presetClass="emph" presetSubtype="0" accel="38571" decel="61429" fill="hold" nodeType="withEffect">
                                  <p:stCondLst>
                                    <p:cond delay="4200"/>
                                  </p:stCondLst>
                                  <p:childTnLst>
                                    <p:animScale>
                                      <p:cBhvr>
                                        <p:cTn id="106" dur="400" fill="hold"/>
                                        <p:tgtEl>
                                          <p:spTgt spid="66"/>
                                        </p:tgtEl>
                                      </p:cBhvr>
                                      <p:by x="120000" y="120000"/>
                                    </p:animScale>
                                  </p:childTnLst>
                                </p:cTn>
                              </p:par>
                              <p:par>
                                <p:cTn id="107" presetID="6" presetClass="emph" presetSubtype="0" accel="48000" decel="48000" fill="hold" nodeType="withEffect">
                                  <p:stCondLst>
                                    <p:cond delay="4300"/>
                                  </p:stCondLst>
                                  <p:childTnLst>
                                    <p:animScale>
                                      <p:cBhvr>
                                        <p:cTn id="108" dur="300" fill="hold"/>
                                        <p:tgtEl>
                                          <p:spTgt spid="66"/>
                                        </p:tgtEl>
                                      </p:cBhvr>
                                      <p:by x="80000" y="80000"/>
                                    </p:animScale>
                                  </p:childTnLst>
                                </p:cTn>
                              </p:par>
                              <p:par>
                                <p:cTn id="109" presetID="53" presetClass="entr" presetSubtype="16" fill="hold" nodeType="withEffect">
                                  <p:stCondLst>
                                    <p:cond delay="4400"/>
                                  </p:stCondLst>
                                  <p:childTnLst>
                                    <p:set>
                                      <p:cBhvr>
                                        <p:cTn id="110" dur="1" fill="hold">
                                          <p:stCondLst>
                                            <p:cond delay="0"/>
                                          </p:stCondLst>
                                        </p:cTn>
                                        <p:tgtEl>
                                          <p:spTgt spid="72"/>
                                        </p:tgtEl>
                                        <p:attrNameLst>
                                          <p:attrName>style.visibility</p:attrName>
                                        </p:attrNameLst>
                                      </p:cBhvr>
                                      <p:to>
                                        <p:strVal val="visible"/>
                                      </p:to>
                                    </p:set>
                                    <p:anim calcmode="lin" valueType="num">
                                      <p:cBhvr>
                                        <p:cTn id="111" dur="200" fill="hold"/>
                                        <p:tgtEl>
                                          <p:spTgt spid="72"/>
                                        </p:tgtEl>
                                        <p:attrNameLst>
                                          <p:attrName>ppt_w</p:attrName>
                                        </p:attrNameLst>
                                      </p:cBhvr>
                                      <p:tavLst>
                                        <p:tav tm="0">
                                          <p:val>
                                            <p:fltVal val="0"/>
                                          </p:val>
                                        </p:tav>
                                        <p:tav tm="100000">
                                          <p:val>
                                            <p:strVal val="#ppt_w"/>
                                          </p:val>
                                        </p:tav>
                                      </p:tavLst>
                                    </p:anim>
                                    <p:anim calcmode="lin" valueType="num">
                                      <p:cBhvr>
                                        <p:cTn id="112" dur="200" fill="hold"/>
                                        <p:tgtEl>
                                          <p:spTgt spid="72"/>
                                        </p:tgtEl>
                                        <p:attrNameLst>
                                          <p:attrName>ppt_h</p:attrName>
                                        </p:attrNameLst>
                                      </p:cBhvr>
                                      <p:tavLst>
                                        <p:tav tm="0">
                                          <p:val>
                                            <p:fltVal val="0"/>
                                          </p:val>
                                        </p:tav>
                                        <p:tav tm="100000">
                                          <p:val>
                                            <p:strVal val="#ppt_h"/>
                                          </p:val>
                                        </p:tav>
                                      </p:tavLst>
                                    </p:anim>
                                    <p:animEffect transition="in" filter="fade">
                                      <p:cBhvr>
                                        <p:cTn id="113" dur="200"/>
                                        <p:tgtEl>
                                          <p:spTgt spid="72"/>
                                        </p:tgtEl>
                                      </p:cBhvr>
                                    </p:animEffect>
                                  </p:childTnLst>
                                </p:cTn>
                              </p:par>
                              <p:par>
                                <p:cTn id="114" presetID="6" presetClass="emph" presetSubtype="0" accel="38571" decel="61429" fill="hold" nodeType="withEffect">
                                  <p:stCondLst>
                                    <p:cond delay="4500"/>
                                  </p:stCondLst>
                                  <p:childTnLst>
                                    <p:animScale>
                                      <p:cBhvr>
                                        <p:cTn id="115" dur="400" fill="hold"/>
                                        <p:tgtEl>
                                          <p:spTgt spid="72"/>
                                        </p:tgtEl>
                                      </p:cBhvr>
                                      <p:by x="120000" y="120000"/>
                                    </p:animScale>
                                  </p:childTnLst>
                                </p:cTn>
                              </p:par>
                              <p:par>
                                <p:cTn id="116" presetID="6" presetClass="emph" presetSubtype="0" accel="48000" decel="48000" fill="hold" nodeType="withEffect">
                                  <p:stCondLst>
                                    <p:cond delay="4600"/>
                                  </p:stCondLst>
                                  <p:childTnLst>
                                    <p:animScale>
                                      <p:cBhvr>
                                        <p:cTn id="117" dur="300" fill="hold"/>
                                        <p:tgtEl>
                                          <p:spTgt spid="72"/>
                                        </p:tgtEl>
                                      </p:cBhvr>
                                      <p:by x="80000" y="80000"/>
                                    </p:animScale>
                                  </p:childTnLst>
                                </p:cTn>
                              </p:par>
                              <p:par>
                                <p:cTn id="118" presetID="53" presetClass="entr" presetSubtype="16" fill="hold" nodeType="withEffect">
                                  <p:stCondLst>
                                    <p:cond delay="4700"/>
                                  </p:stCondLst>
                                  <p:childTnLst>
                                    <p:set>
                                      <p:cBhvr>
                                        <p:cTn id="119" dur="1" fill="hold">
                                          <p:stCondLst>
                                            <p:cond delay="0"/>
                                          </p:stCondLst>
                                        </p:cTn>
                                        <p:tgtEl>
                                          <p:spTgt spid="63"/>
                                        </p:tgtEl>
                                        <p:attrNameLst>
                                          <p:attrName>style.visibility</p:attrName>
                                        </p:attrNameLst>
                                      </p:cBhvr>
                                      <p:to>
                                        <p:strVal val="visible"/>
                                      </p:to>
                                    </p:set>
                                    <p:anim calcmode="lin" valueType="num">
                                      <p:cBhvr>
                                        <p:cTn id="120" dur="200" fill="hold"/>
                                        <p:tgtEl>
                                          <p:spTgt spid="63"/>
                                        </p:tgtEl>
                                        <p:attrNameLst>
                                          <p:attrName>ppt_w</p:attrName>
                                        </p:attrNameLst>
                                      </p:cBhvr>
                                      <p:tavLst>
                                        <p:tav tm="0">
                                          <p:val>
                                            <p:fltVal val="0"/>
                                          </p:val>
                                        </p:tav>
                                        <p:tav tm="100000">
                                          <p:val>
                                            <p:strVal val="#ppt_w"/>
                                          </p:val>
                                        </p:tav>
                                      </p:tavLst>
                                    </p:anim>
                                    <p:anim calcmode="lin" valueType="num">
                                      <p:cBhvr>
                                        <p:cTn id="121" dur="200" fill="hold"/>
                                        <p:tgtEl>
                                          <p:spTgt spid="63"/>
                                        </p:tgtEl>
                                        <p:attrNameLst>
                                          <p:attrName>ppt_h</p:attrName>
                                        </p:attrNameLst>
                                      </p:cBhvr>
                                      <p:tavLst>
                                        <p:tav tm="0">
                                          <p:val>
                                            <p:fltVal val="0"/>
                                          </p:val>
                                        </p:tav>
                                        <p:tav tm="100000">
                                          <p:val>
                                            <p:strVal val="#ppt_h"/>
                                          </p:val>
                                        </p:tav>
                                      </p:tavLst>
                                    </p:anim>
                                    <p:animEffect transition="in" filter="fade">
                                      <p:cBhvr>
                                        <p:cTn id="122" dur="200"/>
                                        <p:tgtEl>
                                          <p:spTgt spid="63"/>
                                        </p:tgtEl>
                                      </p:cBhvr>
                                    </p:animEffect>
                                  </p:childTnLst>
                                </p:cTn>
                              </p:par>
                              <p:par>
                                <p:cTn id="123" presetID="6" presetClass="emph" presetSubtype="0" accel="38571" decel="61429" fill="hold" nodeType="withEffect">
                                  <p:stCondLst>
                                    <p:cond delay="4800"/>
                                  </p:stCondLst>
                                  <p:childTnLst>
                                    <p:animScale>
                                      <p:cBhvr>
                                        <p:cTn id="124" dur="400" fill="hold"/>
                                        <p:tgtEl>
                                          <p:spTgt spid="63"/>
                                        </p:tgtEl>
                                      </p:cBhvr>
                                      <p:by x="120000" y="120000"/>
                                    </p:animScale>
                                  </p:childTnLst>
                                </p:cTn>
                              </p:par>
                              <p:par>
                                <p:cTn id="125" presetID="6" presetClass="emph" presetSubtype="0" accel="48000" decel="48000" fill="hold" nodeType="withEffect">
                                  <p:stCondLst>
                                    <p:cond delay="4900"/>
                                  </p:stCondLst>
                                  <p:childTnLst>
                                    <p:animScale>
                                      <p:cBhvr>
                                        <p:cTn id="126" dur="300" fill="hold"/>
                                        <p:tgtEl>
                                          <p:spTgt spid="63"/>
                                        </p:tgtEl>
                                      </p:cBhvr>
                                      <p:by x="80000" y="80000"/>
                                    </p:animScale>
                                  </p:childTnLst>
                                </p:cTn>
                              </p:par>
                              <p:par>
                                <p:cTn id="127" presetID="53" presetClass="entr" presetSubtype="16" fill="hold" nodeType="withEffect">
                                  <p:stCondLst>
                                    <p:cond delay="5000"/>
                                  </p:stCondLst>
                                  <p:childTnLst>
                                    <p:set>
                                      <p:cBhvr>
                                        <p:cTn id="128" dur="1" fill="hold">
                                          <p:stCondLst>
                                            <p:cond delay="0"/>
                                          </p:stCondLst>
                                        </p:cTn>
                                        <p:tgtEl>
                                          <p:spTgt spid="62"/>
                                        </p:tgtEl>
                                        <p:attrNameLst>
                                          <p:attrName>style.visibility</p:attrName>
                                        </p:attrNameLst>
                                      </p:cBhvr>
                                      <p:to>
                                        <p:strVal val="visible"/>
                                      </p:to>
                                    </p:set>
                                    <p:anim calcmode="lin" valueType="num">
                                      <p:cBhvr>
                                        <p:cTn id="129" dur="200" fill="hold"/>
                                        <p:tgtEl>
                                          <p:spTgt spid="62"/>
                                        </p:tgtEl>
                                        <p:attrNameLst>
                                          <p:attrName>ppt_w</p:attrName>
                                        </p:attrNameLst>
                                      </p:cBhvr>
                                      <p:tavLst>
                                        <p:tav tm="0">
                                          <p:val>
                                            <p:fltVal val="0"/>
                                          </p:val>
                                        </p:tav>
                                        <p:tav tm="100000">
                                          <p:val>
                                            <p:strVal val="#ppt_w"/>
                                          </p:val>
                                        </p:tav>
                                      </p:tavLst>
                                    </p:anim>
                                    <p:anim calcmode="lin" valueType="num">
                                      <p:cBhvr>
                                        <p:cTn id="130" dur="200" fill="hold"/>
                                        <p:tgtEl>
                                          <p:spTgt spid="62"/>
                                        </p:tgtEl>
                                        <p:attrNameLst>
                                          <p:attrName>ppt_h</p:attrName>
                                        </p:attrNameLst>
                                      </p:cBhvr>
                                      <p:tavLst>
                                        <p:tav tm="0">
                                          <p:val>
                                            <p:fltVal val="0"/>
                                          </p:val>
                                        </p:tav>
                                        <p:tav tm="100000">
                                          <p:val>
                                            <p:strVal val="#ppt_h"/>
                                          </p:val>
                                        </p:tav>
                                      </p:tavLst>
                                    </p:anim>
                                    <p:animEffect transition="in" filter="fade">
                                      <p:cBhvr>
                                        <p:cTn id="131" dur="200"/>
                                        <p:tgtEl>
                                          <p:spTgt spid="62"/>
                                        </p:tgtEl>
                                      </p:cBhvr>
                                    </p:animEffect>
                                  </p:childTnLst>
                                </p:cTn>
                              </p:par>
                              <p:par>
                                <p:cTn id="132" presetID="6" presetClass="emph" presetSubtype="0" accel="38571" decel="61429" fill="hold" nodeType="withEffect">
                                  <p:stCondLst>
                                    <p:cond delay="5100"/>
                                  </p:stCondLst>
                                  <p:childTnLst>
                                    <p:animScale>
                                      <p:cBhvr>
                                        <p:cTn id="133" dur="400" fill="hold"/>
                                        <p:tgtEl>
                                          <p:spTgt spid="62"/>
                                        </p:tgtEl>
                                      </p:cBhvr>
                                      <p:by x="120000" y="120000"/>
                                    </p:animScale>
                                  </p:childTnLst>
                                </p:cTn>
                              </p:par>
                              <p:par>
                                <p:cTn id="134" presetID="6" presetClass="emph" presetSubtype="0" accel="48000" decel="48000" fill="hold" nodeType="withEffect">
                                  <p:stCondLst>
                                    <p:cond delay="5200"/>
                                  </p:stCondLst>
                                  <p:childTnLst>
                                    <p:animScale>
                                      <p:cBhvr>
                                        <p:cTn id="135" dur="300" fill="hold"/>
                                        <p:tgtEl>
                                          <p:spTgt spid="62"/>
                                        </p:tgtEl>
                                      </p:cBhvr>
                                      <p:by x="80000" y="80000"/>
                                    </p:animScale>
                                  </p:childTnLst>
                                </p:cTn>
                              </p:par>
                              <p:par>
                                <p:cTn id="136" presetID="53" presetClass="entr" presetSubtype="16" fill="hold" nodeType="withEffect">
                                  <p:stCondLst>
                                    <p:cond delay="5300"/>
                                  </p:stCondLst>
                                  <p:childTnLst>
                                    <p:set>
                                      <p:cBhvr>
                                        <p:cTn id="137" dur="1" fill="hold">
                                          <p:stCondLst>
                                            <p:cond delay="0"/>
                                          </p:stCondLst>
                                        </p:cTn>
                                        <p:tgtEl>
                                          <p:spTgt spid="57"/>
                                        </p:tgtEl>
                                        <p:attrNameLst>
                                          <p:attrName>style.visibility</p:attrName>
                                        </p:attrNameLst>
                                      </p:cBhvr>
                                      <p:to>
                                        <p:strVal val="visible"/>
                                      </p:to>
                                    </p:set>
                                    <p:anim calcmode="lin" valueType="num">
                                      <p:cBhvr>
                                        <p:cTn id="138" dur="200" fill="hold"/>
                                        <p:tgtEl>
                                          <p:spTgt spid="57"/>
                                        </p:tgtEl>
                                        <p:attrNameLst>
                                          <p:attrName>ppt_w</p:attrName>
                                        </p:attrNameLst>
                                      </p:cBhvr>
                                      <p:tavLst>
                                        <p:tav tm="0">
                                          <p:val>
                                            <p:fltVal val="0"/>
                                          </p:val>
                                        </p:tav>
                                        <p:tav tm="100000">
                                          <p:val>
                                            <p:strVal val="#ppt_w"/>
                                          </p:val>
                                        </p:tav>
                                      </p:tavLst>
                                    </p:anim>
                                    <p:anim calcmode="lin" valueType="num">
                                      <p:cBhvr>
                                        <p:cTn id="139" dur="200" fill="hold"/>
                                        <p:tgtEl>
                                          <p:spTgt spid="57"/>
                                        </p:tgtEl>
                                        <p:attrNameLst>
                                          <p:attrName>ppt_h</p:attrName>
                                        </p:attrNameLst>
                                      </p:cBhvr>
                                      <p:tavLst>
                                        <p:tav tm="0">
                                          <p:val>
                                            <p:fltVal val="0"/>
                                          </p:val>
                                        </p:tav>
                                        <p:tav tm="100000">
                                          <p:val>
                                            <p:strVal val="#ppt_h"/>
                                          </p:val>
                                        </p:tav>
                                      </p:tavLst>
                                    </p:anim>
                                    <p:animEffect transition="in" filter="fade">
                                      <p:cBhvr>
                                        <p:cTn id="140" dur="200"/>
                                        <p:tgtEl>
                                          <p:spTgt spid="57"/>
                                        </p:tgtEl>
                                      </p:cBhvr>
                                    </p:animEffect>
                                  </p:childTnLst>
                                </p:cTn>
                              </p:par>
                              <p:par>
                                <p:cTn id="141" presetID="6" presetClass="emph" presetSubtype="0" accel="38571" decel="61429" fill="hold" nodeType="withEffect">
                                  <p:stCondLst>
                                    <p:cond delay="5400"/>
                                  </p:stCondLst>
                                  <p:childTnLst>
                                    <p:animScale>
                                      <p:cBhvr>
                                        <p:cTn id="142" dur="400" fill="hold"/>
                                        <p:tgtEl>
                                          <p:spTgt spid="57"/>
                                        </p:tgtEl>
                                      </p:cBhvr>
                                      <p:by x="120000" y="120000"/>
                                    </p:animScale>
                                  </p:childTnLst>
                                </p:cTn>
                              </p:par>
                              <p:par>
                                <p:cTn id="143" presetID="6" presetClass="emph" presetSubtype="0" accel="48000" decel="48000" fill="hold" nodeType="withEffect">
                                  <p:stCondLst>
                                    <p:cond delay="5500"/>
                                  </p:stCondLst>
                                  <p:childTnLst>
                                    <p:animScale>
                                      <p:cBhvr>
                                        <p:cTn id="144" dur="300" fill="hold"/>
                                        <p:tgtEl>
                                          <p:spTgt spid="57"/>
                                        </p:tgtEl>
                                      </p:cBhvr>
                                      <p:by x="80000" y="80000"/>
                                    </p:animScale>
                                  </p:childTnLst>
                                </p:cTn>
                              </p:par>
                              <p:par>
                                <p:cTn id="145" presetID="53" presetClass="entr" presetSubtype="16" fill="hold" nodeType="withEffect">
                                  <p:stCondLst>
                                    <p:cond delay="560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200" fill="hold"/>
                                        <p:tgtEl>
                                          <p:spTgt spid="59"/>
                                        </p:tgtEl>
                                        <p:attrNameLst>
                                          <p:attrName>ppt_w</p:attrName>
                                        </p:attrNameLst>
                                      </p:cBhvr>
                                      <p:tavLst>
                                        <p:tav tm="0">
                                          <p:val>
                                            <p:fltVal val="0"/>
                                          </p:val>
                                        </p:tav>
                                        <p:tav tm="100000">
                                          <p:val>
                                            <p:strVal val="#ppt_w"/>
                                          </p:val>
                                        </p:tav>
                                      </p:tavLst>
                                    </p:anim>
                                    <p:anim calcmode="lin" valueType="num">
                                      <p:cBhvr>
                                        <p:cTn id="148" dur="200" fill="hold"/>
                                        <p:tgtEl>
                                          <p:spTgt spid="59"/>
                                        </p:tgtEl>
                                        <p:attrNameLst>
                                          <p:attrName>ppt_h</p:attrName>
                                        </p:attrNameLst>
                                      </p:cBhvr>
                                      <p:tavLst>
                                        <p:tav tm="0">
                                          <p:val>
                                            <p:fltVal val="0"/>
                                          </p:val>
                                        </p:tav>
                                        <p:tav tm="100000">
                                          <p:val>
                                            <p:strVal val="#ppt_h"/>
                                          </p:val>
                                        </p:tav>
                                      </p:tavLst>
                                    </p:anim>
                                    <p:animEffect transition="in" filter="fade">
                                      <p:cBhvr>
                                        <p:cTn id="149" dur="200"/>
                                        <p:tgtEl>
                                          <p:spTgt spid="59"/>
                                        </p:tgtEl>
                                      </p:cBhvr>
                                    </p:animEffect>
                                  </p:childTnLst>
                                </p:cTn>
                              </p:par>
                              <p:par>
                                <p:cTn id="150" presetID="6" presetClass="emph" presetSubtype="0" accel="38571" decel="61429" fill="hold" nodeType="withEffect">
                                  <p:stCondLst>
                                    <p:cond delay="5700"/>
                                  </p:stCondLst>
                                  <p:childTnLst>
                                    <p:animScale>
                                      <p:cBhvr>
                                        <p:cTn id="151" dur="400" fill="hold"/>
                                        <p:tgtEl>
                                          <p:spTgt spid="59"/>
                                        </p:tgtEl>
                                      </p:cBhvr>
                                      <p:by x="120000" y="120000"/>
                                    </p:animScale>
                                  </p:childTnLst>
                                </p:cTn>
                              </p:par>
                              <p:par>
                                <p:cTn id="152" presetID="6" presetClass="emph" presetSubtype="0" accel="48000" decel="48000" fill="hold" nodeType="withEffect">
                                  <p:stCondLst>
                                    <p:cond delay="5800"/>
                                  </p:stCondLst>
                                  <p:childTnLst>
                                    <p:animScale>
                                      <p:cBhvr>
                                        <p:cTn id="153" dur="300" fill="hold"/>
                                        <p:tgtEl>
                                          <p:spTgt spid="59"/>
                                        </p:tgtEl>
                                      </p:cBhvr>
                                      <p:by x="80000" y="80000"/>
                                    </p:animScale>
                                  </p:childTnLst>
                                </p:cTn>
                              </p:par>
                              <p:par>
                                <p:cTn id="154" presetID="53" presetClass="entr" presetSubtype="16" fill="hold" nodeType="withEffect">
                                  <p:stCondLst>
                                    <p:cond delay="5900"/>
                                  </p:stCondLst>
                                  <p:childTnLst>
                                    <p:set>
                                      <p:cBhvr>
                                        <p:cTn id="155" dur="1" fill="hold">
                                          <p:stCondLst>
                                            <p:cond delay="0"/>
                                          </p:stCondLst>
                                        </p:cTn>
                                        <p:tgtEl>
                                          <p:spTgt spid="75"/>
                                        </p:tgtEl>
                                        <p:attrNameLst>
                                          <p:attrName>style.visibility</p:attrName>
                                        </p:attrNameLst>
                                      </p:cBhvr>
                                      <p:to>
                                        <p:strVal val="visible"/>
                                      </p:to>
                                    </p:set>
                                    <p:anim calcmode="lin" valueType="num">
                                      <p:cBhvr>
                                        <p:cTn id="156" dur="200" fill="hold"/>
                                        <p:tgtEl>
                                          <p:spTgt spid="75"/>
                                        </p:tgtEl>
                                        <p:attrNameLst>
                                          <p:attrName>ppt_w</p:attrName>
                                        </p:attrNameLst>
                                      </p:cBhvr>
                                      <p:tavLst>
                                        <p:tav tm="0">
                                          <p:val>
                                            <p:fltVal val="0"/>
                                          </p:val>
                                        </p:tav>
                                        <p:tav tm="100000">
                                          <p:val>
                                            <p:strVal val="#ppt_w"/>
                                          </p:val>
                                        </p:tav>
                                      </p:tavLst>
                                    </p:anim>
                                    <p:anim calcmode="lin" valueType="num">
                                      <p:cBhvr>
                                        <p:cTn id="157" dur="200" fill="hold"/>
                                        <p:tgtEl>
                                          <p:spTgt spid="75"/>
                                        </p:tgtEl>
                                        <p:attrNameLst>
                                          <p:attrName>ppt_h</p:attrName>
                                        </p:attrNameLst>
                                      </p:cBhvr>
                                      <p:tavLst>
                                        <p:tav tm="0">
                                          <p:val>
                                            <p:fltVal val="0"/>
                                          </p:val>
                                        </p:tav>
                                        <p:tav tm="100000">
                                          <p:val>
                                            <p:strVal val="#ppt_h"/>
                                          </p:val>
                                        </p:tav>
                                      </p:tavLst>
                                    </p:anim>
                                    <p:animEffect transition="in" filter="fade">
                                      <p:cBhvr>
                                        <p:cTn id="158" dur="200"/>
                                        <p:tgtEl>
                                          <p:spTgt spid="75"/>
                                        </p:tgtEl>
                                      </p:cBhvr>
                                    </p:animEffect>
                                  </p:childTnLst>
                                </p:cTn>
                              </p:par>
                              <p:par>
                                <p:cTn id="159" presetID="6" presetClass="emph" presetSubtype="0" accel="38571" decel="61429" fill="hold" nodeType="withEffect">
                                  <p:stCondLst>
                                    <p:cond delay="6000"/>
                                  </p:stCondLst>
                                  <p:childTnLst>
                                    <p:animScale>
                                      <p:cBhvr>
                                        <p:cTn id="160" dur="400" fill="hold"/>
                                        <p:tgtEl>
                                          <p:spTgt spid="75"/>
                                        </p:tgtEl>
                                      </p:cBhvr>
                                      <p:by x="120000" y="120000"/>
                                    </p:animScale>
                                  </p:childTnLst>
                                </p:cTn>
                              </p:par>
                              <p:par>
                                <p:cTn id="161" presetID="6" presetClass="emph" presetSubtype="0" accel="48000" decel="48000" fill="hold" nodeType="withEffect">
                                  <p:stCondLst>
                                    <p:cond delay="6100"/>
                                  </p:stCondLst>
                                  <p:childTnLst>
                                    <p:animScale>
                                      <p:cBhvr>
                                        <p:cTn id="162" dur="300" fill="hold"/>
                                        <p:tgtEl>
                                          <p:spTgt spid="75"/>
                                        </p:tgtEl>
                                      </p:cBhvr>
                                      <p:by x="80000" y="80000"/>
                                    </p:animScale>
                                  </p:childTnLst>
                                </p:cTn>
                              </p:par>
                              <p:par>
                                <p:cTn id="163" presetID="53" presetClass="entr" presetSubtype="16" fill="hold" nodeType="withEffect">
                                  <p:stCondLst>
                                    <p:cond delay="6200"/>
                                  </p:stCondLst>
                                  <p:childTnLst>
                                    <p:set>
                                      <p:cBhvr>
                                        <p:cTn id="164" dur="1" fill="hold">
                                          <p:stCondLst>
                                            <p:cond delay="0"/>
                                          </p:stCondLst>
                                        </p:cTn>
                                        <p:tgtEl>
                                          <p:spTgt spid="60"/>
                                        </p:tgtEl>
                                        <p:attrNameLst>
                                          <p:attrName>style.visibility</p:attrName>
                                        </p:attrNameLst>
                                      </p:cBhvr>
                                      <p:to>
                                        <p:strVal val="visible"/>
                                      </p:to>
                                    </p:set>
                                    <p:anim calcmode="lin" valueType="num">
                                      <p:cBhvr>
                                        <p:cTn id="165" dur="200" fill="hold"/>
                                        <p:tgtEl>
                                          <p:spTgt spid="60"/>
                                        </p:tgtEl>
                                        <p:attrNameLst>
                                          <p:attrName>ppt_w</p:attrName>
                                        </p:attrNameLst>
                                      </p:cBhvr>
                                      <p:tavLst>
                                        <p:tav tm="0">
                                          <p:val>
                                            <p:fltVal val="0"/>
                                          </p:val>
                                        </p:tav>
                                        <p:tav tm="100000">
                                          <p:val>
                                            <p:strVal val="#ppt_w"/>
                                          </p:val>
                                        </p:tav>
                                      </p:tavLst>
                                    </p:anim>
                                    <p:anim calcmode="lin" valueType="num">
                                      <p:cBhvr>
                                        <p:cTn id="166" dur="200" fill="hold"/>
                                        <p:tgtEl>
                                          <p:spTgt spid="60"/>
                                        </p:tgtEl>
                                        <p:attrNameLst>
                                          <p:attrName>ppt_h</p:attrName>
                                        </p:attrNameLst>
                                      </p:cBhvr>
                                      <p:tavLst>
                                        <p:tav tm="0">
                                          <p:val>
                                            <p:fltVal val="0"/>
                                          </p:val>
                                        </p:tav>
                                        <p:tav tm="100000">
                                          <p:val>
                                            <p:strVal val="#ppt_h"/>
                                          </p:val>
                                        </p:tav>
                                      </p:tavLst>
                                    </p:anim>
                                    <p:animEffect transition="in" filter="fade">
                                      <p:cBhvr>
                                        <p:cTn id="167" dur="200"/>
                                        <p:tgtEl>
                                          <p:spTgt spid="60"/>
                                        </p:tgtEl>
                                      </p:cBhvr>
                                    </p:animEffect>
                                  </p:childTnLst>
                                </p:cTn>
                              </p:par>
                              <p:par>
                                <p:cTn id="168" presetID="6" presetClass="emph" presetSubtype="0" accel="38571" decel="61429" fill="hold" nodeType="withEffect">
                                  <p:stCondLst>
                                    <p:cond delay="6300"/>
                                  </p:stCondLst>
                                  <p:childTnLst>
                                    <p:animScale>
                                      <p:cBhvr>
                                        <p:cTn id="169" dur="400" fill="hold"/>
                                        <p:tgtEl>
                                          <p:spTgt spid="60"/>
                                        </p:tgtEl>
                                      </p:cBhvr>
                                      <p:by x="120000" y="120000"/>
                                    </p:animScale>
                                  </p:childTnLst>
                                </p:cTn>
                              </p:par>
                              <p:par>
                                <p:cTn id="170" presetID="6" presetClass="emph" presetSubtype="0" accel="48000" decel="48000" fill="hold" nodeType="withEffect">
                                  <p:stCondLst>
                                    <p:cond delay="6400"/>
                                  </p:stCondLst>
                                  <p:childTnLst>
                                    <p:animScale>
                                      <p:cBhvr>
                                        <p:cTn id="171" dur="300" fill="hold"/>
                                        <p:tgtEl>
                                          <p:spTgt spid="60"/>
                                        </p:tgtEl>
                                      </p:cBhvr>
                                      <p:by x="80000" y="80000"/>
                                    </p:animScale>
                                  </p:childTnLst>
                                </p:cTn>
                              </p:par>
                              <p:par>
                                <p:cTn id="172" presetID="53" presetClass="entr" presetSubtype="16" fill="hold" nodeType="withEffect">
                                  <p:stCondLst>
                                    <p:cond delay="6500"/>
                                  </p:stCondLst>
                                  <p:childTnLst>
                                    <p:set>
                                      <p:cBhvr>
                                        <p:cTn id="173" dur="1" fill="hold">
                                          <p:stCondLst>
                                            <p:cond delay="0"/>
                                          </p:stCondLst>
                                        </p:cTn>
                                        <p:tgtEl>
                                          <p:spTgt spid="73"/>
                                        </p:tgtEl>
                                        <p:attrNameLst>
                                          <p:attrName>style.visibility</p:attrName>
                                        </p:attrNameLst>
                                      </p:cBhvr>
                                      <p:to>
                                        <p:strVal val="visible"/>
                                      </p:to>
                                    </p:set>
                                    <p:anim calcmode="lin" valueType="num">
                                      <p:cBhvr>
                                        <p:cTn id="174" dur="200" fill="hold"/>
                                        <p:tgtEl>
                                          <p:spTgt spid="73"/>
                                        </p:tgtEl>
                                        <p:attrNameLst>
                                          <p:attrName>ppt_w</p:attrName>
                                        </p:attrNameLst>
                                      </p:cBhvr>
                                      <p:tavLst>
                                        <p:tav tm="0">
                                          <p:val>
                                            <p:fltVal val="0"/>
                                          </p:val>
                                        </p:tav>
                                        <p:tav tm="100000">
                                          <p:val>
                                            <p:strVal val="#ppt_w"/>
                                          </p:val>
                                        </p:tav>
                                      </p:tavLst>
                                    </p:anim>
                                    <p:anim calcmode="lin" valueType="num">
                                      <p:cBhvr>
                                        <p:cTn id="175" dur="200" fill="hold"/>
                                        <p:tgtEl>
                                          <p:spTgt spid="73"/>
                                        </p:tgtEl>
                                        <p:attrNameLst>
                                          <p:attrName>ppt_h</p:attrName>
                                        </p:attrNameLst>
                                      </p:cBhvr>
                                      <p:tavLst>
                                        <p:tav tm="0">
                                          <p:val>
                                            <p:fltVal val="0"/>
                                          </p:val>
                                        </p:tav>
                                        <p:tav tm="100000">
                                          <p:val>
                                            <p:strVal val="#ppt_h"/>
                                          </p:val>
                                        </p:tav>
                                      </p:tavLst>
                                    </p:anim>
                                    <p:animEffect transition="in" filter="fade">
                                      <p:cBhvr>
                                        <p:cTn id="176" dur="200"/>
                                        <p:tgtEl>
                                          <p:spTgt spid="73"/>
                                        </p:tgtEl>
                                      </p:cBhvr>
                                    </p:animEffect>
                                  </p:childTnLst>
                                </p:cTn>
                              </p:par>
                              <p:par>
                                <p:cTn id="177" presetID="6" presetClass="emph" presetSubtype="0" accel="38571" decel="61429" fill="hold" nodeType="withEffect">
                                  <p:stCondLst>
                                    <p:cond delay="6600"/>
                                  </p:stCondLst>
                                  <p:childTnLst>
                                    <p:animScale>
                                      <p:cBhvr>
                                        <p:cTn id="178" dur="400" fill="hold"/>
                                        <p:tgtEl>
                                          <p:spTgt spid="73"/>
                                        </p:tgtEl>
                                      </p:cBhvr>
                                      <p:by x="120000" y="120000"/>
                                    </p:animScale>
                                  </p:childTnLst>
                                </p:cTn>
                              </p:par>
                              <p:par>
                                <p:cTn id="179" presetID="6" presetClass="emph" presetSubtype="0" accel="48000" decel="48000" fill="hold" nodeType="withEffect">
                                  <p:stCondLst>
                                    <p:cond delay="6700"/>
                                  </p:stCondLst>
                                  <p:childTnLst>
                                    <p:animScale>
                                      <p:cBhvr>
                                        <p:cTn id="180" dur="300" fill="hold"/>
                                        <p:tgtEl>
                                          <p:spTgt spid="73"/>
                                        </p:tgtEl>
                                      </p:cBhvr>
                                      <p:by x="80000" y="80000"/>
                                    </p:animScale>
                                  </p:childTnLst>
                                </p:cTn>
                              </p:par>
                              <p:par>
                                <p:cTn id="181" presetID="53" presetClass="entr" presetSubtype="16" fill="hold" nodeType="withEffect">
                                  <p:stCondLst>
                                    <p:cond delay="6800"/>
                                  </p:stCondLst>
                                  <p:childTnLst>
                                    <p:set>
                                      <p:cBhvr>
                                        <p:cTn id="182" dur="1" fill="hold">
                                          <p:stCondLst>
                                            <p:cond delay="0"/>
                                          </p:stCondLst>
                                        </p:cTn>
                                        <p:tgtEl>
                                          <p:spTgt spid="68"/>
                                        </p:tgtEl>
                                        <p:attrNameLst>
                                          <p:attrName>style.visibility</p:attrName>
                                        </p:attrNameLst>
                                      </p:cBhvr>
                                      <p:to>
                                        <p:strVal val="visible"/>
                                      </p:to>
                                    </p:set>
                                    <p:anim calcmode="lin" valueType="num">
                                      <p:cBhvr>
                                        <p:cTn id="183" dur="200" fill="hold"/>
                                        <p:tgtEl>
                                          <p:spTgt spid="68"/>
                                        </p:tgtEl>
                                        <p:attrNameLst>
                                          <p:attrName>ppt_w</p:attrName>
                                        </p:attrNameLst>
                                      </p:cBhvr>
                                      <p:tavLst>
                                        <p:tav tm="0">
                                          <p:val>
                                            <p:fltVal val="0"/>
                                          </p:val>
                                        </p:tav>
                                        <p:tav tm="100000">
                                          <p:val>
                                            <p:strVal val="#ppt_w"/>
                                          </p:val>
                                        </p:tav>
                                      </p:tavLst>
                                    </p:anim>
                                    <p:anim calcmode="lin" valueType="num">
                                      <p:cBhvr>
                                        <p:cTn id="184" dur="200" fill="hold"/>
                                        <p:tgtEl>
                                          <p:spTgt spid="68"/>
                                        </p:tgtEl>
                                        <p:attrNameLst>
                                          <p:attrName>ppt_h</p:attrName>
                                        </p:attrNameLst>
                                      </p:cBhvr>
                                      <p:tavLst>
                                        <p:tav tm="0">
                                          <p:val>
                                            <p:fltVal val="0"/>
                                          </p:val>
                                        </p:tav>
                                        <p:tav tm="100000">
                                          <p:val>
                                            <p:strVal val="#ppt_h"/>
                                          </p:val>
                                        </p:tav>
                                      </p:tavLst>
                                    </p:anim>
                                    <p:animEffect transition="in" filter="fade">
                                      <p:cBhvr>
                                        <p:cTn id="185" dur="200"/>
                                        <p:tgtEl>
                                          <p:spTgt spid="68"/>
                                        </p:tgtEl>
                                      </p:cBhvr>
                                    </p:animEffect>
                                  </p:childTnLst>
                                </p:cTn>
                              </p:par>
                              <p:par>
                                <p:cTn id="186" presetID="6" presetClass="emph" presetSubtype="0" accel="38571" decel="61429" fill="hold" nodeType="withEffect">
                                  <p:stCondLst>
                                    <p:cond delay="6900"/>
                                  </p:stCondLst>
                                  <p:childTnLst>
                                    <p:animScale>
                                      <p:cBhvr>
                                        <p:cTn id="187" dur="400" fill="hold"/>
                                        <p:tgtEl>
                                          <p:spTgt spid="68"/>
                                        </p:tgtEl>
                                      </p:cBhvr>
                                      <p:by x="120000" y="120000"/>
                                    </p:animScale>
                                  </p:childTnLst>
                                </p:cTn>
                              </p:par>
                              <p:par>
                                <p:cTn id="188" presetID="6" presetClass="emph" presetSubtype="0" accel="48000" decel="48000" fill="hold" nodeType="withEffect">
                                  <p:stCondLst>
                                    <p:cond delay="7000"/>
                                  </p:stCondLst>
                                  <p:childTnLst>
                                    <p:animScale>
                                      <p:cBhvr>
                                        <p:cTn id="189" dur="300" fill="hold"/>
                                        <p:tgtEl>
                                          <p:spTgt spid="68"/>
                                        </p:tgtEl>
                                      </p:cBhvr>
                                      <p:by x="80000" y="80000"/>
                                    </p:animScale>
                                  </p:childTnLst>
                                </p:cTn>
                              </p:par>
                              <p:par>
                                <p:cTn id="190" presetID="53" presetClass="entr" presetSubtype="16" fill="hold" nodeType="withEffect">
                                  <p:stCondLst>
                                    <p:cond delay="7100"/>
                                  </p:stCondLst>
                                  <p:childTnLst>
                                    <p:set>
                                      <p:cBhvr>
                                        <p:cTn id="191" dur="1" fill="hold">
                                          <p:stCondLst>
                                            <p:cond delay="0"/>
                                          </p:stCondLst>
                                        </p:cTn>
                                        <p:tgtEl>
                                          <p:spTgt spid="71"/>
                                        </p:tgtEl>
                                        <p:attrNameLst>
                                          <p:attrName>style.visibility</p:attrName>
                                        </p:attrNameLst>
                                      </p:cBhvr>
                                      <p:to>
                                        <p:strVal val="visible"/>
                                      </p:to>
                                    </p:set>
                                    <p:anim calcmode="lin" valueType="num">
                                      <p:cBhvr>
                                        <p:cTn id="192" dur="200" fill="hold"/>
                                        <p:tgtEl>
                                          <p:spTgt spid="71"/>
                                        </p:tgtEl>
                                        <p:attrNameLst>
                                          <p:attrName>ppt_w</p:attrName>
                                        </p:attrNameLst>
                                      </p:cBhvr>
                                      <p:tavLst>
                                        <p:tav tm="0">
                                          <p:val>
                                            <p:fltVal val="0"/>
                                          </p:val>
                                        </p:tav>
                                        <p:tav tm="100000">
                                          <p:val>
                                            <p:strVal val="#ppt_w"/>
                                          </p:val>
                                        </p:tav>
                                      </p:tavLst>
                                    </p:anim>
                                    <p:anim calcmode="lin" valueType="num">
                                      <p:cBhvr>
                                        <p:cTn id="193" dur="200" fill="hold"/>
                                        <p:tgtEl>
                                          <p:spTgt spid="71"/>
                                        </p:tgtEl>
                                        <p:attrNameLst>
                                          <p:attrName>ppt_h</p:attrName>
                                        </p:attrNameLst>
                                      </p:cBhvr>
                                      <p:tavLst>
                                        <p:tav tm="0">
                                          <p:val>
                                            <p:fltVal val="0"/>
                                          </p:val>
                                        </p:tav>
                                        <p:tav tm="100000">
                                          <p:val>
                                            <p:strVal val="#ppt_h"/>
                                          </p:val>
                                        </p:tav>
                                      </p:tavLst>
                                    </p:anim>
                                    <p:animEffect transition="in" filter="fade">
                                      <p:cBhvr>
                                        <p:cTn id="194" dur="200"/>
                                        <p:tgtEl>
                                          <p:spTgt spid="71"/>
                                        </p:tgtEl>
                                      </p:cBhvr>
                                    </p:animEffect>
                                  </p:childTnLst>
                                </p:cTn>
                              </p:par>
                              <p:par>
                                <p:cTn id="195" presetID="6" presetClass="emph" presetSubtype="0" accel="38571" decel="61429" fill="hold" nodeType="withEffect">
                                  <p:stCondLst>
                                    <p:cond delay="7200"/>
                                  </p:stCondLst>
                                  <p:childTnLst>
                                    <p:animScale>
                                      <p:cBhvr>
                                        <p:cTn id="196" dur="400" fill="hold"/>
                                        <p:tgtEl>
                                          <p:spTgt spid="71"/>
                                        </p:tgtEl>
                                      </p:cBhvr>
                                      <p:by x="120000" y="120000"/>
                                    </p:animScale>
                                  </p:childTnLst>
                                </p:cTn>
                              </p:par>
                              <p:par>
                                <p:cTn id="197" presetID="6" presetClass="emph" presetSubtype="0" accel="48000" decel="48000" fill="hold" nodeType="withEffect">
                                  <p:stCondLst>
                                    <p:cond delay="7300"/>
                                  </p:stCondLst>
                                  <p:childTnLst>
                                    <p:animScale>
                                      <p:cBhvr>
                                        <p:cTn id="198" dur="300" fill="hold"/>
                                        <p:tgtEl>
                                          <p:spTgt spid="71"/>
                                        </p:tgtEl>
                                      </p:cBhvr>
                                      <p:by x="80000" y="80000"/>
                                    </p:animScale>
                                  </p:childTnLst>
                                </p:cTn>
                              </p:par>
                              <p:par>
                                <p:cTn id="199" presetID="53" presetClass="entr" presetSubtype="16" fill="hold" nodeType="withEffect">
                                  <p:stCondLst>
                                    <p:cond delay="7400"/>
                                  </p:stCondLst>
                                  <p:childTnLst>
                                    <p:set>
                                      <p:cBhvr>
                                        <p:cTn id="200" dur="1" fill="hold">
                                          <p:stCondLst>
                                            <p:cond delay="0"/>
                                          </p:stCondLst>
                                        </p:cTn>
                                        <p:tgtEl>
                                          <p:spTgt spid="61"/>
                                        </p:tgtEl>
                                        <p:attrNameLst>
                                          <p:attrName>style.visibility</p:attrName>
                                        </p:attrNameLst>
                                      </p:cBhvr>
                                      <p:to>
                                        <p:strVal val="visible"/>
                                      </p:to>
                                    </p:set>
                                    <p:anim calcmode="lin" valueType="num">
                                      <p:cBhvr>
                                        <p:cTn id="201" dur="200" fill="hold"/>
                                        <p:tgtEl>
                                          <p:spTgt spid="61"/>
                                        </p:tgtEl>
                                        <p:attrNameLst>
                                          <p:attrName>ppt_w</p:attrName>
                                        </p:attrNameLst>
                                      </p:cBhvr>
                                      <p:tavLst>
                                        <p:tav tm="0">
                                          <p:val>
                                            <p:fltVal val="0"/>
                                          </p:val>
                                        </p:tav>
                                        <p:tav tm="100000">
                                          <p:val>
                                            <p:strVal val="#ppt_w"/>
                                          </p:val>
                                        </p:tav>
                                      </p:tavLst>
                                    </p:anim>
                                    <p:anim calcmode="lin" valueType="num">
                                      <p:cBhvr>
                                        <p:cTn id="202" dur="200" fill="hold"/>
                                        <p:tgtEl>
                                          <p:spTgt spid="61"/>
                                        </p:tgtEl>
                                        <p:attrNameLst>
                                          <p:attrName>ppt_h</p:attrName>
                                        </p:attrNameLst>
                                      </p:cBhvr>
                                      <p:tavLst>
                                        <p:tav tm="0">
                                          <p:val>
                                            <p:fltVal val="0"/>
                                          </p:val>
                                        </p:tav>
                                        <p:tav tm="100000">
                                          <p:val>
                                            <p:strVal val="#ppt_h"/>
                                          </p:val>
                                        </p:tav>
                                      </p:tavLst>
                                    </p:anim>
                                    <p:animEffect transition="in" filter="fade">
                                      <p:cBhvr>
                                        <p:cTn id="203" dur="200"/>
                                        <p:tgtEl>
                                          <p:spTgt spid="61"/>
                                        </p:tgtEl>
                                      </p:cBhvr>
                                    </p:animEffect>
                                  </p:childTnLst>
                                </p:cTn>
                              </p:par>
                              <p:par>
                                <p:cTn id="204" presetID="6" presetClass="emph" presetSubtype="0" accel="38571" decel="61429" fill="hold" nodeType="withEffect">
                                  <p:stCondLst>
                                    <p:cond delay="7500"/>
                                  </p:stCondLst>
                                  <p:childTnLst>
                                    <p:animScale>
                                      <p:cBhvr>
                                        <p:cTn id="205" dur="400" fill="hold"/>
                                        <p:tgtEl>
                                          <p:spTgt spid="61"/>
                                        </p:tgtEl>
                                      </p:cBhvr>
                                      <p:by x="120000" y="120000"/>
                                    </p:animScale>
                                  </p:childTnLst>
                                </p:cTn>
                              </p:par>
                              <p:par>
                                <p:cTn id="206" presetID="6" presetClass="emph" presetSubtype="0" accel="48000" decel="48000" fill="hold" nodeType="withEffect">
                                  <p:stCondLst>
                                    <p:cond delay="7600"/>
                                  </p:stCondLst>
                                  <p:childTnLst>
                                    <p:animScale>
                                      <p:cBhvr>
                                        <p:cTn id="207" dur="300" fill="hold"/>
                                        <p:tgtEl>
                                          <p:spTgt spid="61"/>
                                        </p:tgtEl>
                                      </p:cBhvr>
                                      <p:by x="80000" y="80000"/>
                                    </p:animScale>
                                  </p:childTnLst>
                                </p:cTn>
                              </p:par>
                              <p:par>
                                <p:cTn id="208" presetID="16" presetClass="entr" presetSubtype="42" fill="hold" grpId="0" nodeType="withEffect">
                                  <p:stCondLst>
                                    <p:cond delay="3600"/>
                                  </p:stCondLst>
                                  <p:childTnLst>
                                    <p:set>
                                      <p:cBhvr>
                                        <p:cTn id="209" dur="1" fill="hold">
                                          <p:stCondLst>
                                            <p:cond delay="0"/>
                                          </p:stCondLst>
                                        </p:cTn>
                                        <p:tgtEl>
                                          <p:spTgt spid="81"/>
                                        </p:tgtEl>
                                        <p:attrNameLst>
                                          <p:attrName>style.visibility</p:attrName>
                                        </p:attrNameLst>
                                      </p:cBhvr>
                                      <p:to>
                                        <p:strVal val="visible"/>
                                      </p:to>
                                    </p:set>
                                    <p:animEffect transition="in" filter="barn(outHorizontal)">
                                      <p:cBhvr>
                                        <p:cTn id="210" dur="500"/>
                                        <p:tgtEl>
                                          <p:spTgt spid="81"/>
                                        </p:tgtEl>
                                      </p:cBhvr>
                                    </p:animEffect>
                                  </p:childTnLst>
                                </p:cTn>
                              </p:par>
                              <p:par>
                                <p:cTn id="211" presetID="16" presetClass="entr" presetSubtype="42" fill="hold" grpId="0" nodeType="withEffect">
                                  <p:stCondLst>
                                    <p:cond delay="4400"/>
                                  </p:stCondLst>
                                  <p:childTnLst>
                                    <p:set>
                                      <p:cBhvr>
                                        <p:cTn id="212" dur="1" fill="hold">
                                          <p:stCondLst>
                                            <p:cond delay="0"/>
                                          </p:stCondLst>
                                        </p:cTn>
                                        <p:tgtEl>
                                          <p:spTgt spid="79"/>
                                        </p:tgtEl>
                                        <p:attrNameLst>
                                          <p:attrName>style.visibility</p:attrName>
                                        </p:attrNameLst>
                                      </p:cBhvr>
                                      <p:to>
                                        <p:strVal val="visible"/>
                                      </p:to>
                                    </p:set>
                                    <p:animEffect transition="in" filter="barn(outHorizontal)">
                                      <p:cBhvr>
                                        <p:cTn id="213" dur="500"/>
                                        <p:tgtEl>
                                          <p:spTgt spid="79"/>
                                        </p:tgtEl>
                                      </p:cBhvr>
                                    </p:animEffect>
                                  </p:childTnLst>
                                </p:cTn>
                              </p:par>
                              <p:par>
                                <p:cTn id="214" presetID="16" presetClass="entr" presetSubtype="37" fill="hold" grpId="0" nodeType="withEffect">
                                  <p:stCondLst>
                                    <p:cond delay="5200"/>
                                  </p:stCondLst>
                                  <p:childTnLst>
                                    <p:set>
                                      <p:cBhvr>
                                        <p:cTn id="215" dur="1" fill="hold">
                                          <p:stCondLst>
                                            <p:cond delay="0"/>
                                          </p:stCondLst>
                                        </p:cTn>
                                        <p:tgtEl>
                                          <p:spTgt spid="78"/>
                                        </p:tgtEl>
                                        <p:attrNameLst>
                                          <p:attrName>style.visibility</p:attrName>
                                        </p:attrNameLst>
                                      </p:cBhvr>
                                      <p:to>
                                        <p:strVal val="visible"/>
                                      </p:to>
                                    </p:set>
                                    <p:animEffect transition="in" filter="barn(outVertical)">
                                      <p:cBhvr>
                                        <p:cTn id="216" dur="500"/>
                                        <p:tgtEl>
                                          <p:spTgt spid="78"/>
                                        </p:tgtEl>
                                      </p:cBhvr>
                                    </p:animEffect>
                                  </p:childTnLst>
                                </p:cTn>
                              </p:par>
                              <p:par>
                                <p:cTn id="217" presetID="16" presetClass="entr" presetSubtype="42" fill="hold" grpId="0" nodeType="withEffect">
                                  <p:stCondLst>
                                    <p:cond delay="4600"/>
                                  </p:stCondLst>
                                  <p:childTnLst>
                                    <p:set>
                                      <p:cBhvr>
                                        <p:cTn id="218" dur="1" fill="hold">
                                          <p:stCondLst>
                                            <p:cond delay="0"/>
                                          </p:stCondLst>
                                        </p:cTn>
                                        <p:tgtEl>
                                          <p:spTgt spid="77"/>
                                        </p:tgtEl>
                                        <p:attrNameLst>
                                          <p:attrName>style.visibility</p:attrName>
                                        </p:attrNameLst>
                                      </p:cBhvr>
                                      <p:to>
                                        <p:strVal val="visible"/>
                                      </p:to>
                                    </p:set>
                                    <p:animEffect transition="in" filter="barn(outHorizontal)">
                                      <p:cBhvr>
                                        <p:cTn id="219" dur="500"/>
                                        <p:tgtEl>
                                          <p:spTgt spid="77"/>
                                        </p:tgtEl>
                                      </p:cBhvr>
                                    </p:animEffect>
                                  </p:childTnLst>
                                </p:cTn>
                              </p:par>
                              <p:par>
                                <p:cTn id="220" presetID="16" presetClass="entr" presetSubtype="42" fill="hold" grpId="0" nodeType="withEffect">
                                  <p:stCondLst>
                                    <p:cond delay="5600"/>
                                  </p:stCondLst>
                                  <p:childTnLst>
                                    <p:set>
                                      <p:cBhvr>
                                        <p:cTn id="221" dur="1" fill="hold">
                                          <p:stCondLst>
                                            <p:cond delay="0"/>
                                          </p:stCondLst>
                                        </p:cTn>
                                        <p:tgtEl>
                                          <p:spTgt spid="80"/>
                                        </p:tgtEl>
                                        <p:attrNameLst>
                                          <p:attrName>style.visibility</p:attrName>
                                        </p:attrNameLst>
                                      </p:cBhvr>
                                      <p:to>
                                        <p:strVal val="visible"/>
                                      </p:to>
                                    </p:set>
                                    <p:animEffect transition="in" filter="barn(outHorizontal)">
                                      <p:cBhvr>
                                        <p:cTn id="222" dur="500"/>
                                        <p:tgtEl>
                                          <p:spTgt spid="80"/>
                                        </p:tgtEl>
                                      </p:cBhvr>
                                    </p:animEffect>
                                  </p:childTnLst>
                                </p:cTn>
                              </p:par>
                              <p:par>
                                <p:cTn id="223" presetID="16" presetClass="entr" presetSubtype="42" fill="hold" grpId="0" nodeType="withEffect">
                                  <p:stCondLst>
                                    <p:cond delay="3300"/>
                                  </p:stCondLst>
                                  <p:childTnLst>
                                    <p:set>
                                      <p:cBhvr>
                                        <p:cTn id="224" dur="1" fill="hold">
                                          <p:stCondLst>
                                            <p:cond delay="0"/>
                                          </p:stCondLst>
                                        </p:cTn>
                                        <p:tgtEl>
                                          <p:spTgt spid="82"/>
                                        </p:tgtEl>
                                        <p:attrNameLst>
                                          <p:attrName>style.visibility</p:attrName>
                                        </p:attrNameLst>
                                      </p:cBhvr>
                                      <p:to>
                                        <p:strVal val="visible"/>
                                      </p:to>
                                    </p:set>
                                    <p:animEffect transition="in" filter="barn(outHorizontal)">
                                      <p:cBhvr>
                                        <p:cTn id="22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7" grpId="0" animBg="1"/>
      <p:bldP spid="78" grpId="0" animBg="1"/>
      <p:bldP spid="79" grpId="0" animBg="1"/>
      <p:bldP spid="80" grpId="0" animBg="1"/>
      <p:bldP spid="81" grpId="0" animBg="1"/>
      <p:bldP spid="8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38593" y="0"/>
            <a:ext cx="12230593" cy="6857999"/>
          </a:xfrm>
          <a:prstGeom prst="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50">
              <a:latin typeface="Arial" panose="020B0604020202020204" pitchFamily="34" charset="0"/>
              <a:cs typeface="Arial" panose="020B0604020202020204" pitchFamily="34" charset="0"/>
            </a:endParaRPr>
          </a:p>
        </p:txBody>
      </p:sp>
      <p:grpSp>
        <p:nvGrpSpPr>
          <p:cNvPr id="38" name="Group 31"/>
          <p:cNvGrpSpPr>
            <a:grpSpLocks noChangeAspect="1"/>
          </p:cNvGrpSpPr>
          <p:nvPr/>
        </p:nvGrpSpPr>
        <p:grpSpPr bwMode="auto">
          <a:xfrm>
            <a:off x="-323850" y="-1350645"/>
            <a:ext cx="12804775" cy="7978775"/>
            <a:chOff x="-204" y="-2118"/>
            <a:chExt cx="8066" cy="5026"/>
          </a:xfrm>
        </p:grpSpPr>
        <p:sp>
          <p:nvSpPr>
            <p:cNvPr id="39" name="AutoShape 30"/>
            <p:cNvSpPr>
              <a:spLocks noChangeAspect="1" noChangeArrowheads="1" noTextEdit="1"/>
            </p:cNvSpPr>
            <p:nvPr/>
          </p:nvSpPr>
          <p:spPr bwMode="auto">
            <a:xfrm>
              <a:off x="-204" y="-2118"/>
              <a:ext cx="8064" cy="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dirty="0">
                <a:latin typeface="Arial" panose="020B0604020202020204" pitchFamily="34" charset="0"/>
                <a:cs typeface="Arial" panose="020B0604020202020204" pitchFamily="34" charset="0"/>
              </a:endParaRPr>
            </a:p>
          </p:txBody>
        </p:sp>
        <p:sp>
          <p:nvSpPr>
            <p:cNvPr id="40" name="Oval 32"/>
            <p:cNvSpPr>
              <a:spLocks noChangeArrowheads="1"/>
            </p:cNvSpPr>
            <p:nvPr/>
          </p:nvSpPr>
          <p:spPr bwMode="auto">
            <a:xfrm>
              <a:off x="5288" y="-146"/>
              <a:ext cx="1817" cy="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5382" y="-2118"/>
              <a:ext cx="2480" cy="24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42" name="Oval 34"/>
            <p:cNvSpPr>
              <a:spLocks noChangeArrowheads="1"/>
            </p:cNvSpPr>
            <p:nvPr/>
          </p:nvSpPr>
          <p:spPr bwMode="auto">
            <a:xfrm>
              <a:off x="-202" y="-2118"/>
              <a:ext cx="2480" cy="24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43" name="Oval 35"/>
            <p:cNvSpPr>
              <a:spLocks noChangeArrowheads="1"/>
            </p:cNvSpPr>
            <p:nvPr/>
          </p:nvSpPr>
          <p:spPr bwMode="auto">
            <a:xfrm>
              <a:off x="5382" y="1330"/>
              <a:ext cx="582" cy="58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44" name="Oval 36"/>
            <p:cNvSpPr>
              <a:spLocks noChangeArrowheads="1"/>
            </p:cNvSpPr>
            <p:nvPr/>
          </p:nvSpPr>
          <p:spPr bwMode="auto">
            <a:xfrm>
              <a:off x="4578" y="1283"/>
              <a:ext cx="1025" cy="10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45" name="Oval 37"/>
            <p:cNvSpPr>
              <a:spLocks noChangeArrowheads="1"/>
            </p:cNvSpPr>
            <p:nvPr/>
          </p:nvSpPr>
          <p:spPr bwMode="auto">
            <a:xfrm>
              <a:off x="3848" y="1531"/>
              <a:ext cx="1010" cy="100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46" name="Oval 38"/>
            <p:cNvSpPr>
              <a:spLocks noChangeArrowheads="1"/>
            </p:cNvSpPr>
            <p:nvPr/>
          </p:nvSpPr>
          <p:spPr bwMode="auto">
            <a:xfrm>
              <a:off x="2564" y="946"/>
              <a:ext cx="1539" cy="153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49" name="Oval 39"/>
            <p:cNvSpPr>
              <a:spLocks noChangeArrowheads="1"/>
            </p:cNvSpPr>
            <p:nvPr/>
          </p:nvSpPr>
          <p:spPr bwMode="auto">
            <a:xfrm>
              <a:off x="2109" y="1516"/>
              <a:ext cx="792" cy="79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50" name="Oval 40"/>
            <p:cNvSpPr>
              <a:spLocks noChangeArrowheads="1"/>
            </p:cNvSpPr>
            <p:nvPr/>
          </p:nvSpPr>
          <p:spPr bwMode="auto">
            <a:xfrm>
              <a:off x="1246" y="654"/>
              <a:ext cx="1356" cy="135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51" name="Oval 41"/>
            <p:cNvSpPr>
              <a:spLocks noChangeArrowheads="1"/>
            </p:cNvSpPr>
            <p:nvPr/>
          </p:nvSpPr>
          <p:spPr bwMode="auto">
            <a:xfrm>
              <a:off x="328" y="51"/>
              <a:ext cx="1420" cy="14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52" name="Freeform 42"/>
            <p:cNvSpPr>
              <a:spLocks/>
            </p:cNvSpPr>
            <p:nvPr/>
          </p:nvSpPr>
          <p:spPr bwMode="auto">
            <a:xfrm>
              <a:off x="716" y="-1304"/>
              <a:ext cx="6210" cy="3401"/>
            </a:xfrm>
            <a:custGeom>
              <a:avLst/>
              <a:gdLst>
                <a:gd name="T0" fmla="*/ 6210 w 6210"/>
                <a:gd name="T1" fmla="*/ 2411 h 3401"/>
                <a:gd name="T2" fmla="*/ 3257 w 6210"/>
                <a:gd name="T3" fmla="*/ 3401 h 3401"/>
                <a:gd name="T4" fmla="*/ 0 w 6210"/>
                <a:gd name="T5" fmla="*/ 2411 h 3401"/>
                <a:gd name="T6" fmla="*/ 0 w 6210"/>
                <a:gd name="T7" fmla="*/ 0 h 3401"/>
                <a:gd name="T8" fmla="*/ 6210 w 6210"/>
                <a:gd name="T9" fmla="*/ 0 h 3401"/>
                <a:gd name="T10" fmla="*/ 6210 w 6210"/>
                <a:gd name="T11" fmla="*/ 2411 h 3401"/>
              </a:gdLst>
              <a:ahLst/>
              <a:cxnLst>
                <a:cxn ang="0">
                  <a:pos x="T0" y="T1"/>
                </a:cxn>
                <a:cxn ang="0">
                  <a:pos x="T2" y="T3"/>
                </a:cxn>
                <a:cxn ang="0">
                  <a:pos x="T4" y="T5"/>
                </a:cxn>
                <a:cxn ang="0">
                  <a:pos x="T6" y="T7"/>
                </a:cxn>
                <a:cxn ang="0">
                  <a:pos x="T8" y="T9"/>
                </a:cxn>
                <a:cxn ang="0">
                  <a:pos x="T10" y="T11"/>
                </a:cxn>
              </a:cxnLst>
              <a:rect l="0" t="0" r="r" b="b"/>
              <a:pathLst>
                <a:path w="6210" h="3401">
                  <a:moveTo>
                    <a:pt x="6210" y="2411"/>
                  </a:moveTo>
                  <a:lnTo>
                    <a:pt x="3257" y="3401"/>
                  </a:lnTo>
                  <a:lnTo>
                    <a:pt x="0" y="2411"/>
                  </a:lnTo>
                  <a:lnTo>
                    <a:pt x="0" y="0"/>
                  </a:lnTo>
                  <a:lnTo>
                    <a:pt x="6210" y="0"/>
                  </a:lnTo>
                  <a:lnTo>
                    <a:pt x="6210" y="2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dirty="0">
                <a:latin typeface="Arial" panose="020B0604020202020204" pitchFamily="34" charset="0"/>
                <a:cs typeface="Arial" panose="020B0604020202020204" pitchFamily="34" charset="0"/>
              </a:endParaRPr>
            </a:p>
          </p:txBody>
        </p:sp>
      </p:grpSp>
      <p:grpSp>
        <p:nvGrpSpPr>
          <p:cNvPr id="4" name="Group 4"/>
          <p:cNvGrpSpPr>
            <a:grpSpLocks noChangeAspect="1"/>
          </p:cNvGrpSpPr>
          <p:nvPr/>
        </p:nvGrpSpPr>
        <p:grpSpPr bwMode="auto">
          <a:xfrm>
            <a:off x="6064731" y="3409475"/>
            <a:ext cx="1208088" cy="5110162"/>
            <a:chOff x="3464" y="1767"/>
            <a:chExt cx="761" cy="3219"/>
          </a:xfrm>
        </p:grpSpPr>
        <p:sp>
          <p:nvSpPr>
            <p:cNvPr id="5" name="AutoShape 3"/>
            <p:cNvSpPr>
              <a:spLocks noChangeAspect="1" noChangeArrowheads="1" noTextEdit="1"/>
            </p:cNvSpPr>
            <p:nvPr/>
          </p:nvSpPr>
          <p:spPr bwMode="auto">
            <a:xfrm>
              <a:off x="3470" y="1767"/>
              <a:ext cx="740" cy="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6" name="Freeform 5"/>
            <p:cNvSpPr>
              <a:spLocks/>
            </p:cNvSpPr>
            <p:nvPr/>
          </p:nvSpPr>
          <p:spPr bwMode="auto">
            <a:xfrm>
              <a:off x="3961" y="2410"/>
              <a:ext cx="264" cy="477"/>
            </a:xfrm>
            <a:custGeom>
              <a:avLst/>
              <a:gdLst>
                <a:gd name="T0" fmla="*/ 169 w 194"/>
                <a:gd name="T1" fmla="*/ 0 h 353"/>
                <a:gd name="T2" fmla="*/ 169 w 194"/>
                <a:gd name="T3" fmla="*/ 62 h 353"/>
                <a:gd name="T4" fmla="*/ 169 w 194"/>
                <a:gd name="T5" fmla="*/ 288 h 353"/>
                <a:gd name="T6" fmla="*/ 85 w 194"/>
                <a:gd name="T7" fmla="*/ 353 h 353"/>
                <a:gd name="T8" fmla="*/ 59 w 194"/>
                <a:gd name="T9" fmla="*/ 143 h 353"/>
                <a:gd name="T10" fmla="*/ 85 w 194"/>
                <a:gd name="T11" fmla="*/ 77 h 353"/>
                <a:gd name="T12" fmla="*/ 73 w 194"/>
                <a:gd name="T13" fmla="*/ 10 h 353"/>
                <a:gd name="T14" fmla="*/ 169 w 194"/>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353">
                  <a:moveTo>
                    <a:pt x="169" y="0"/>
                  </a:moveTo>
                  <a:cubicBezTo>
                    <a:pt x="169" y="0"/>
                    <a:pt x="165" y="56"/>
                    <a:pt x="169" y="62"/>
                  </a:cubicBezTo>
                  <a:cubicBezTo>
                    <a:pt x="194" y="160"/>
                    <a:pt x="184" y="217"/>
                    <a:pt x="169" y="288"/>
                  </a:cubicBezTo>
                  <a:cubicBezTo>
                    <a:pt x="169" y="288"/>
                    <a:pt x="171" y="353"/>
                    <a:pt x="85" y="353"/>
                  </a:cubicBezTo>
                  <a:cubicBezTo>
                    <a:pt x="0" y="353"/>
                    <a:pt x="59" y="166"/>
                    <a:pt x="59" y="143"/>
                  </a:cubicBezTo>
                  <a:cubicBezTo>
                    <a:pt x="59" y="120"/>
                    <a:pt x="85" y="77"/>
                    <a:pt x="85" y="77"/>
                  </a:cubicBezTo>
                  <a:cubicBezTo>
                    <a:pt x="85" y="77"/>
                    <a:pt x="74" y="64"/>
                    <a:pt x="73" y="10"/>
                  </a:cubicBezTo>
                  <a:cubicBezTo>
                    <a:pt x="169" y="0"/>
                    <a:pt x="169" y="0"/>
                    <a:pt x="169" y="0"/>
                  </a:cubicBezTo>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9" name="Freeform 6"/>
            <p:cNvSpPr>
              <a:spLocks/>
            </p:cNvSpPr>
            <p:nvPr/>
          </p:nvSpPr>
          <p:spPr bwMode="auto">
            <a:xfrm>
              <a:off x="3544" y="2575"/>
              <a:ext cx="621" cy="545"/>
            </a:xfrm>
            <a:custGeom>
              <a:avLst/>
              <a:gdLst>
                <a:gd name="T0" fmla="*/ 456 w 456"/>
                <a:gd name="T1" fmla="*/ 209 h 403"/>
                <a:gd name="T2" fmla="*/ 447 w 456"/>
                <a:gd name="T3" fmla="*/ 237 h 403"/>
                <a:gd name="T4" fmla="*/ 447 w 456"/>
                <a:gd name="T5" fmla="*/ 403 h 403"/>
                <a:gd name="T6" fmla="*/ 158 w 456"/>
                <a:gd name="T7" fmla="*/ 403 h 403"/>
                <a:gd name="T8" fmla="*/ 158 w 456"/>
                <a:gd name="T9" fmla="*/ 324 h 403"/>
                <a:gd name="T10" fmla="*/ 0 w 456"/>
                <a:gd name="T11" fmla="*/ 134 h 403"/>
                <a:gd name="T12" fmla="*/ 456 w 456"/>
                <a:gd name="T13" fmla="*/ 209 h 403"/>
              </a:gdLst>
              <a:ahLst/>
              <a:cxnLst>
                <a:cxn ang="0">
                  <a:pos x="T0" y="T1"/>
                </a:cxn>
                <a:cxn ang="0">
                  <a:pos x="T2" y="T3"/>
                </a:cxn>
                <a:cxn ang="0">
                  <a:pos x="T4" y="T5"/>
                </a:cxn>
                <a:cxn ang="0">
                  <a:pos x="T6" y="T7"/>
                </a:cxn>
                <a:cxn ang="0">
                  <a:pos x="T8" y="T9"/>
                </a:cxn>
                <a:cxn ang="0">
                  <a:pos x="T10" y="T11"/>
                </a:cxn>
                <a:cxn ang="0">
                  <a:pos x="T12" y="T13"/>
                </a:cxn>
              </a:cxnLst>
              <a:rect l="0" t="0" r="r" b="b"/>
              <a:pathLst>
                <a:path w="456" h="403">
                  <a:moveTo>
                    <a:pt x="456" y="209"/>
                  </a:moveTo>
                  <a:cubicBezTo>
                    <a:pt x="456" y="209"/>
                    <a:pt x="447" y="212"/>
                    <a:pt x="447" y="237"/>
                  </a:cubicBezTo>
                  <a:cubicBezTo>
                    <a:pt x="447" y="263"/>
                    <a:pt x="447" y="403"/>
                    <a:pt x="447" y="403"/>
                  </a:cubicBezTo>
                  <a:cubicBezTo>
                    <a:pt x="158" y="403"/>
                    <a:pt x="158" y="403"/>
                    <a:pt x="158" y="403"/>
                  </a:cubicBezTo>
                  <a:cubicBezTo>
                    <a:pt x="158" y="324"/>
                    <a:pt x="158" y="324"/>
                    <a:pt x="158" y="324"/>
                  </a:cubicBezTo>
                  <a:cubicBezTo>
                    <a:pt x="158" y="324"/>
                    <a:pt x="29" y="231"/>
                    <a:pt x="0" y="134"/>
                  </a:cubicBezTo>
                  <a:cubicBezTo>
                    <a:pt x="0" y="134"/>
                    <a:pt x="382" y="0"/>
                    <a:pt x="456" y="209"/>
                  </a:cubicBezTo>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 name="Freeform 7"/>
            <p:cNvSpPr>
              <a:spLocks/>
            </p:cNvSpPr>
            <p:nvPr/>
          </p:nvSpPr>
          <p:spPr bwMode="auto">
            <a:xfrm>
              <a:off x="3559" y="1768"/>
              <a:ext cx="515" cy="1010"/>
            </a:xfrm>
            <a:custGeom>
              <a:avLst/>
              <a:gdLst>
                <a:gd name="T0" fmla="*/ 378 w 378"/>
                <a:gd name="T1" fmla="*/ 718 h 746"/>
                <a:gd name="T2" fmla="*/ 350 w 378"/>
                <a:gd name="T3" fmla="*/ 746 h 746"/>
                <a:gd name="T4" fmla="*/ 28 w 378"/>
                <a:gd name="T5" fmla="*/ 746 h 746"/>
                <a:gd name="T6" fmla="*/ 0 w 378"/>
                <a:gd name="T7" fmla="*/ 718 h 746"/>
                <a:gd name="T8" fmla="*/ 0 w 378"/>
                <a:gd name="T9" fmla="*/ 28 h 746"/>
                <a:gd name="T10" fmla="*/ 28 w 378"/>
                <a:gd name="T11" fmla="*/ 0 h 746"/>
                <a:gd name="T12" fmla="*/ 350 w 378"/>
                <a:gd name="T13" fmla="*/ 0 h 746"/>
                <a:gd name="T14" fmla="*/ 378 w 378"/>
                <a:gd name="T15" fmla="*/ 28 h 746"/>
                <a:gd name="T16" fmla="*/ 378 w 378"/>
                <a:gd name="T17" fmla="*/ 718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746">
                  <a:moveTo>
                    <a:pt x="378" y="718"/>
                  </a:moveTo>
                  <a:cubicBezTo>
                    <a:pt x="378" y="734"/>
                    <a:pt x="366" y="746"/>
                    <a:pt x="350" y="746"/>
                  </a:cubicBezTo>
                  <a:cubicBezTo>
                    <a:pt x="28" y="746"/>
                    <a:pt x="28" y="746"/>
                    <a:pt x="28" y="746"/>
                  </a:cubicBezTo>
                  <a:cubicBezTo>
                    <a:pt x="12" y="746"/>
                    <a:pt x="0" y="734"/>
                    <a:pt x="0" y="718"/>
                  </a:cubicBezTo>
                  <a:cubicBezTo>
                    <a:pt x="0" y="28"/>
                    <a:pt x="0" y="28"/>
                    <a:pt x="0" y="28"/>
                  </a:cubicBezTo>
                  <a:cubicBezTo>
                    <a:pt x="0" y="12"/>
                    <a:pt x="12" y="0"/>
                    <a:pt x="28" y="0"/>
                  </a:cubicBezTo>
                  <a:cubicBezTo>
                    <a:pt x="350" y="0"/>
                    <a:pt x="350" y="0"/>
                    <a:pt x="350" y="0"/>
                  </a:cubicBezTo>
                  <a:cubicBezTo>
                    <a:pt x="366" y="0"/>
                    <a:pt x="378" y="12"/>
                    <a:pt x="378" y="28"/>
                  </a:cubicBezTo>
                  <a:cubicBezTo>
                    <a:pt x="378" y="718"/>
                    <a:pt x="378" y="718"/>
                    <a:pt x="378" y="718"/>
                  </a:cubicBezTo>
                </a:path>
              </a:pathLst>
            </a:custGeom>
            <a:solidFill>
              <a:srgbClr val="004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 name="Rectangle 8"/>
            <p:cNvSpPr>
              <a:spLocks noChangeArrowheads="1"/>
            </p:cNvSpPr>
            <p:nvPr/>
          </p:nvSpPr>
          <p:spPr bwMode="auto">
            <a:xfrm>
              <a:off x="3595" y="1871"/>
              <a:ext cx="442" cy="8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 name="Rectangle 9"/>
            <p:cNvSpPr>
              <a:spLocks noChangeArrowheads="1"/>
            </p:cNvSpPr>
            <p:nvPr/>
          </p:nvSpPr>
          <p:spPr bwMode="auto">
            <a:xfrm>
              <a:off x="3595" y="1871"/>
              <a:ext cx="442"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6" name="Freeform 10"/>
            <p:cNvSpPr>
              <a:spLocks/>
            </p:cNvSpPr>
            <p:nvPr/>
          </p:nvSpPr>
          <p:spPr bwMode="auto">
            <a:xfrm>
              <a:off x="3721" y="1810"/>
              <a:ext cx="191" cy="18"/>
            </a:xfrm>
            <a:custGeom>
              <a:avLst/>
              <a:gdLst>
                <a:gd name="T0" fmla="*/ 140 w 140"/>
                <a:gd name="T1" fmla="*/ 7 h 13"/>
                <a:gd name="T2" fmla="*/ 134 w 140"/>
                <a:gd name="T3" fmla="*/ 13 h 13"/>
                <a:gd name="T4" fmla="*/ 7 w 140"/>
                <a:gd name="T5" fmla="*/ 13 h 13"/>
                <a:gd name="T6" fmla="*/ 0 w 140"/>
                <a:gd name="T7" fmla="*/ 7 h 13"/>
                <a:gd name="T8" fmla="*/ 7 w 140"/>
                <a:gd name="T9" fmla="*/ 0 h 13"/>
                <a:gd name="T10" fmla="*/ 134 w 140"/>
                <a:gd name="T11" fmla="*/ 0 h 13"/>
                <a:gd name="T12" fmla="*/ 140 w 140"/>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140" h="13">
                  <a:moveTo>
                    <a:pt x="140" y="7"/>
                  </a:moveTo>
                  <a:cubicBezTo>
                    <a:pt x="140" y="10"/>
                    <a:pt x="137" y="13"/>
                    <a:pt x="134" y="13"/>
                  </a:cubicBezTo>
                  <a:cubicBezTo>
                    <a:pt x="7" y="13"/>
                    <a:pt x="7" y="13"/>
                    <a:pt x="7" y="13"/>
                  </a:cubicBezTo>
                  <a:cubicBezTo>
                    <a:pt x="3" y="13"/>
                    <a:pt x="0" y="10"/>
                    <a:pt x="0" y="7"/>
                  </a:cubicBezTo>
                  <a:cubicBezTo>
                    <a:pt x="0" y="3"/>
                    <a:pt x="3" y="0"/>
                    <a:pt x="7" y="0"/>
                  </a:cubicBezTo>
                  <a:cubicBezTo>
                    <a:pt x="134" y="0"/>
                    <a:pt x="134" y="0"/>
                    <a:pt x="134" y="0"/>
                  </a:cubicBezTo>
                  <a:cubicBezTo>
                    <a:pt x="137" y="0"/>
                    <a:pt x="140" y="3"/>
                    <a:pt x="140" y="7"/>
                  </a:cubicBezTo>
                </a:path>
              </a:pathLst>
            </a:custGeom>
            <a:solidFill>
              <a:srgbClr val="C6E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7" name="Oval 11"/>
            <p:cNvSpPr>
              <a:spLocks noChangeArrowheads="1"/>
            </p:cNvSpPr>
            <p:nvPr/>
          </p:nvSpPr>
          <p:spPr bwMode="auto">
            <a:xfrm>
              <a:off x="3782" y="2692"/>
              <a:ext cx="68" cy="67"/>
            </a:xfrm>
            <a:prstGeom prst="ellipse">
              <a:avLst/>
            </a:prstGeom>
            <a:solidFill>
              <a:srgbClr val="C6E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8" name="Oval 12"/>
            <p:cNvSpPr>
              <a:spLocks noChangeArrowheads="1"/>
            </p:cNvSpPr>
            <p:nvPr/>
          </p:nvSpPr>
          <p:spPr bwMode="auto">
            <a:xfrm>
              <a:off x="3787" y="2698"/>
              <a:ext cx="58" cy="55"/>
            </a:xfrm>
            <a:prstGeom prst="ellipse">
              <a:avLst/>
            </a:prstGeom>
            <a:solidFill>
              <a:srgbClr val="004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9" name="Rectangle 13"/>
            <p:cNvSpPr>
              <a:spLocks noChangeArrowheads="1"/>
            </p:cNvSpPr>
            <p:nvPr/>
          </p:nvSpPr>
          <p:spPr bwMode="auto">
            <a:xfrm>
              <a:off x="3816" y="1871"/>
              <a:ext cx="221" cy="8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20" name="Rectangle 14"/>
            <p:cNvSpPr>
              <a:spLocks noChangeArrowheads="1"/>
            </p:cNvSpPr>
            <p:nvPr/>
          </p:nvSpPr>
          <p:spPr bwMode="auto">
            <a:xfrm>
              <a:off x="3816" y="1871"/>
              <a:ext cx="221"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21" name="Freeform 15"/>
            <p:cNvSpPr>
              <a:spLocks/>
            </p:cNvSpPr>
            <p:nvPr/>
          </p:nvSpPr>
          <p:spPr bwMode="auto">
            <a:xfrm>
              <a:off x="3816" y="1810"/>
              <a:ext cx="96" cy="18"/>
            </a:xfrm>
            <a:custGeom>
              <a:avLst/>
              <a:gdLst>
                <a:gd name="T0" fmla="*/ 64 w 70"/>
                <a:gd name="T1" fmla="*/ 0 h 13"/>
                <a:gd name="T2" fmla="*/ 0 w 70"/>
                <a:gd name="T3" fmla="*/ 0 h 13"/>
                <a:gd name="T4" fmla="*/ 0 w 70"/>
                <a:gd name="T5" fmla="*/ 13 h 13"/>
                <a:gd name="T6" fmla="*/ 64 w 70"/>
                <a:gd name="T7" fmla="*/ 13 h 13"/>
                <a:gd name="T8" fmla="*/ 70 w 70"/>
                <a:gd name="T9" fmla="*/ 7 h 13"/>
                <a:gd name="T10" fmla="*/ 64 w 70"/>
                <a:gd name="T11" fmla="*/ 0 h 13"/>
              </a:gdLst>
              <a:ahLst/>
              <a:cxnLst>
                <a:cxn ang="0">
                  <a:pos x="T0" y="T1"/>
                </a:cxn>
                <a:cxn ang="0">
                  <a:pos x="T2" y="T3"/>
                </a:cxn>
                <a:cxn ang="0">
                  <a:pos x="T4" y="T5"/>
                </a:cxn>
                <a:cxn ang="0">
                  <a:pos x="T6" y="T7"/>
                </a:cxn>
                <a:cxn ang="0">
                  <a:pos x="T8" y="T9"/>
                </a:cxn>
                <a:cxn ang="0">
                  <a:pos x="T10" y="T11"/>
                </a:cxn>
              </a:cxnLst>
              <a:rect l="0" t="0" r="r" b="b"/>
              <a:pathLst>
                <a:path w="70" h="13">
                  <a:moveTo>
                    <a:pt x="64" y="0"/>
                  </a:moveTo>
                  <a:cubicBezTo>
                    <a:pt x="0" y="0"/>
                    <a:pt x="0" y="0"/>
                    <a:pt x="0" y="0"/>
                  </a:cubicBezTo>
                  <a:cubicBezTo>
                    <a:pt x="0" y="13"/>
                    <a:pt x="0" y="13"/>
                    <a:pt x="0" y="13"/>
                  </a:cubicBezTo>
                  <a:cubicBezTo>
                    <a:pt x="64" y="13"/>
                    <a:pt x="64" y="13"/>
                    <a:pt x="64" y="13"/>
                  </a:cubicBezTo>
                  <a:cubicBezTo>
                    <a:pt x="67" y="13"/>
                    <a:pt x="70" y="10"/>
                    <a:pt x="70" y="7"/>
                  </a:cubicBezTo>
                  <a:cubicBezTo>
                    <a:pt x="70" y="3"/>
                    <a:pt x="67" y="0"/>
                    <a:pt x="64" y="0"/>
                  </a:cubicBezTo>
                </a:path>
              </a:pathLst>
            </a:custGeom>
            <a:solidFill>
              <a:srgbClr val="A7E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22" name="Freeform 16"/>
            <p:cNvSpPr>
              <a:spLocks/>
            </p:cNvSpPr>
            <p:nvPr/>
          </p:nvSpPr>
          <p:spPr bwMode="auto">
            <a:xfrm>
              <a:off x="3816" y="2692"/>
              <a:ext cx="34" cy="67"/>
            </a:xfrm>
            <a:custGeom>
              <a:avLst/>
              <a:gdLst>
                <a:gd name="T0" fmla="*/ 0 w 25"/>
                <a:gd name="T1" fmla="*/ 0 h 49"/>
                <a:gd name="T2" fmla="*/ 0 w 25"/>
                <a:gd name="T3" fmla="*/ 0 h 49"/>
                <a:gd name="T4" fmla="*/ 0 w 25"/>
                <a:gd name="T5" fmla="*/ 0 h 49"/>
                <a:gd name="T6" fmla="*/ 0 w 25"/>
                <a:gd name="T7" fmla="*/ 4 h 49"/>
                <a:gd name="T8" fmla="*/ 0 w 25"/>
                <a:gd name="T9" fmla="*/ 4 h 49"/>
                <a:gd name="T10" fmla="*/ 0 w 25"/>
                <a:gd name="T11" fmla="*/ 4 h 49"/>
                <a:gd name="T12" fmla="*/ 21 w 25"/>
                <a:gd name="T13" fmla="*/ 25 h 49"/>
                <a:gd name="T14" fmla="*/ 21 w 25"/>
                <a:gd name="T15" fmla="*/ 25 h 49"/>
                <a:gd name="T16" fmla="*/ 21 w 25"/>
                <a:gd name="T17" fmla="*/ 25 h 49"/>
                <a:gd name="T18" fmla="*/ 0 w 25"/>
                <a:gd name="T19" fmla="*/ 45 h 49"/>
                <a:gd name="T20" fmla="*/ 0 w 25"/>
                <a:gd name="T21" fmla="*/ 45 h 49"/>
                <a:gd name="T22" fmla="*/ 0 w 25"/>
                <a:gd name="T23" fmla="*/ 49 h 49"/>
                <a:gd name="T24" fmla="*/ 0 w 25"/>
                <a:gd name="T25" fmla="*/ 49 h 49"/>
                <a:gd name="T26" fmla="*/ 25 w 25"/>
                <a:gd name="T27" fmla="*/ 25 h 49"/>
                <a:gd name="T28" fmla="*/ 0 w 25"/>
                <a:gd name="T2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9">
                  <a:moveTo>
                    <a:pt x="0" y="0"/>
                  </a:moveTo>
                  <a:cubicBezTo>
                    <a:pt x="0" y="0"/>
                    <a:pt x="0" y="0"/>
                    <a:pt x="0" y="0"/>
                  </a:cubicBezTo>
                  <a:cubicBezTo>
                    <a:pt x="0" y="0"/>
                    <a:pt x="0" y="0"/>
                    <a:pt x="0" y="0"/>
                  </a:cubicBezTo>
                  <a:cubicBezTo>
                    <a:pt x="0" y="4"/>
                    <a:pt x="0" y="4"/>
                    <a:pt x="0" y="4"/>
                  </a:cubicBezTo>
                  <a:cubicBezTo>
                    <a:pt x="0" y="4"/>
                    <a:pt x="0" y="4"/>
                    <a:pt x="0" y="4"/>
                  </a:cubicBezTo>
                  <a:cubicBezTo>
                    <a:pt x="0" y="4"/>
                    <a:pt x="0" y="4"/>
                    <a:pt x="0" y="4"/>
                  </a:cubicBezTo>
                  <a:cubicBezTo>
                    <a:pt x="12" y="4"/>
                    <a:pt x="21" y="13"/>
                    <a:pt x="21" y="25"/>
                  </a:cubicBezTo>
                  <a:cubicBezTo>
                    <a:pt x="21" y="25"/>
                    <a:pt x="21" y="25"/>
                    <a:pt x="21" y="25"/>
                  </a:cubicBezTo>
                  <a:cubicBezTo>
                    <a:pt x="21" y="25"/>
                    <a:pt x="21" y="25"/>
                    <a:pt x="21" y="25"/>
                  </a:cubicBezTo>
                  <a:cubicBezTo>
                    <a:pt x="21" y="36"/>
                    <a:pt x="12" y="45"/>
                    <a:pt x="0" y="45"/>
                  </a:cubicBezTo>
                  <a:cubicBezTo>
                    <a:pt x="0" y="45"/>
                    <a:pt x="0" y="45"/>
                    <a:pt x="0" y="45"/>
                  </a:cubicBezTo>
                  <a:cubicBezTo>
                    <a:pt x="0" y="49"/>
                    <a:pt x="0" y="49"/>
                    <a:pt x="0" y="49"/>
                  </a:cubicBezTo>
                  <a:cubicBezTo>
                    <a:pt x="0" y="49"/>
                    <a:pt x="0" y="49"/>
                    <a:pt x="0" y="49"/>
                  </a:cubicBezTo>
                  <a:cubicBezTo>
                    <a:pt x="14" y="49"/>
                    <a:pt x="25" y="38"/>
                    <a:pt x="25" y="25"/>
                  </a:cubicBezTo>
                  <a:cubicBezTo>
                    <a:pt x="25" y="11"/>
                    <a:pt x="14" y="0"/>
                    <a:pt x="0" y="0"/>
                  </a:cubicBezTo>
                </a:path>
              </a:pathLst>
            </a:custGeom>
            <a:solidFill>
              <a:srgbClr val="A7E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23" name="Freeform 17"/>
            <p:cNvSpPr>
              <a:spLocks noEditPoints="1"/>
            </p:cNvSpPr>
            <p:nvPr/>
          </p:nvSpPr>
          <p:spPr bwMode="auto">
            <a:xfrm>
              <a:off x="3816" y="2698"/>
              <a:ext cx="29" cy="55"/>
            </a:xfrm>
            <a:custGeom>
              <a:avLst/>
              <a:gdLst>
                <a:gd name="T0" fmla="*/ 21 w 21"/>
                <a:gd name="T1" fmla="*/ 21 h 41"/>
                <a:gd name="T2" fmla="*/ 0 w 21"/>
                <a:gd name="T3" fmla="*/ 41 h 41"/>
                <a:gd name="T4" fmla="*/ 0 w 21"/>
                <a:gd name="T5" fmla="*/ 41 h 41"/>
                <a:gd name="T6" fmla="*/ 0 w 21"/>
                <a:gd name="T7" fmla="*/ 41 h 41"/>
                <a:gd name="T8" fmla="*/ 0 w 21"/>
                <a:gd name="T9" fmla="*/ 41 h 41"/>
                <a:gd name="T10" fmla="*/ 21 w 21"/>
                <a:gd name="T11" fmla="*/ 21 h 41"/>
                <a:gd name="T12" fmla="*/ 21 w 21"/>
                <a:gd name="T13" fmla="*/ 21 h 41"/>
                <a:gd name="T14" fmla="*/ 0 w 21"/>
                <a:gd name="T15" fmla="*/ 0 h 41"/>
                <a:gd name="T16" fmla="*/ 0 w 21"/>
                <a:gd name="T17" fmla="*/ 0 h 41"/>
                <a:gd name="T18" fmla="*/ 0 w 21"/>
                <a:gd name="T19" fmla="*/ 0 h 41"/>
                <a:gd name="T20" fmla="*/ 0 w 21"/>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41">
                  <a:moveTo>
                    <a:pt x="21" y="21"/>
                  </a:moveTo>
                  <a:cubicBezTo>
                    <a:pt x="21" y="32"/>
                    <a:pt x="12" y="41"/>
                    <a:pt x="0" y="41"/>
                  </a:cubicBezTo>
                  <a:cubicBezTo>
                    <a:pt x="0" y="41"/>
                    <a:pt x="0" y="41"/>
                    <a:pt x="0" y="41"/>
                  </a:cubicBezTo>
                  <a:cubicBezTo>
                    <a:pt x="0" y="41"/>
                    <a:pt x="0" y="41"/>
                    <a:pt x="0" y="41"/>
                  </a:cubicBezTo>
                  <a:cubicBezTo>
                    <a:pt x="0" y="41"/>
                    <a:pt x="0" y="41"/>
                    <a:pt x="0" y="41"/>
                  </a:cubicBezTo>
                  <a:cubicBezTo>
                    <a:pt x="12" y="41"/>
                    <a:pt x="21" y="32"/>
                    <a:pt x="21" y="21"/>
                  </a:cubicBezTo>
                  <a:cubicBezTo>
                    <a:pt x="21" y="21"/>
                    <a:pt x="21" y="21"/>
                    <a:pt x="21" y="21"/>
                  </a:cubicBezTo>
                  <a:moveTo>
                    <a:pt x="0" y="0"/>
                  </a:moveTo>
                  <a:cubicBezTo>
                    <a:pt x="0" y="0"/>
                    <a:pt x="0" y="0"/>
                    <a:pt x="0" y="0"/>
                  </a:cubicBezTo>
                  <a:cubicBezTo>
                    <a:pt x="0" y="0"/>
                    <a:pt x="0" y="0"/>
                    <a:pt x="0" y="0"/>
                  </a:cubicBezTo>
                  <a:cubicBezTo>
                    <a:pt x="0" y="0"/>
                    <a:pt x="0" y="0"/>
                    <a:pt x="0" y="0"/>
                  </a:cubicBezTo>
                </a:path>
              </a:pathLst>
            </a:custGeom>
            <a:solidFill>
              <a:srgbClr val="004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24" name="Freeform 18"/>
            <p:cNvSpPr>
              <a:spLocks/>
            </p:cNvSpPr>
            <p:nvPr/>
          </p:nvSpPr>
          <p:spPr bwMode="auto">
            <a:xfrm>
              <a:off x="3691" y="2178"/>
              <a:ext cx="253" cy="190"/>
            </a:xfrm>
            <a:custGeom>
              <a:avLst/>
              <a:gdLst>
                <a:gd name="T0" fmla="*/ 186 w 186"/>
                <a:gd name="T1" fmla="*/ 31 h 140"/>
                <a:gd name="T2" fmla="*/ 155 w 186"/>
                <a:gd name="T3" fmla="*/ 0 h 140"/>
                <a:gd name="T4" fmla="*/ 31 w 186"/>
                <a:gd name="T5" fmla="*/ 0 h 140"/>
                <a:gd name="T6" fmla="*/ 0 w 186"/>
                <a:gd name="T7" fmla="*/ 31 h 140"/>
                <a:gd name="T8" fmla="*/ 0 w 186"/>
                <a:gd name="T9" fmla="*/ 109 h 140"/>
                <a:gd name="T10" fmla="*/ 31 w 186"/>
                <a:gd name="T11" fmla="*/ 140 h 140"/>
                <a:gd name="T12" fmla="*/ 155 w 186"/>
                <a:gd name="T13" fmla="*/ 140 h 140"/>
                <a:gd name="T14" fmla="*/ 186 w 186"/>
                <a:gd name="T15" fmla="*/ 109 h 140"/>
                <a:gd name="T16" fmla="*/ 186 w 186"/>
                <a:gd name="T17" fmla="*/ 3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40">
                  <a:moveTo>
                    <a:pt x="186" y="31"/>
                  </a:moveTo>
                  <a:cubicBezTo>
                    <a:pt x="186" y="14"/>
                    <a:pt x="173" y="0"/>
                    <a:pt x="155" y="0"/>
                  </a:cubicBezTo>
                  <a:cubicBezTo>
                    <a:pt x="31" y="0"/>
                    <a:pt x="31" y="0"/>
                    <a:pt x="31" y="0"/>
                  </a:cubicBezTo>
                  <a:cubicBezTo>
                    <a:pt x="14" y="0"/>
                    <a:pt x="0" y="14"/>
                    <a:pt x="0" y="31"/>
                  </a:cubicBezTo>
                  <a:cubicBezTo>
                    <a:pt x="0" y="109"/>
                    <a:pt x="0" y="109"/>
                    <a:pt x="0" y="109"/>
                  </a:cubicBezTo>
                  <a:cubicBezTo>
                    <a:pt x="0" y="126"/>
                    <a:pt x="14" y="140"/>
                    <a:pt x="31" y="140"/>
                  </a:cubicBezTo>
                  <a:cubicBezTo>
                    <a:pt x="155" y="140"/>
                    <a:pt x="155" y="140"/>
                    <a:pt x="155" y="140"/>
                  </a:cubicBezTo>
                  <a:cubicBezTo>
                    <a:pt x="173" y="140"/>
                    <a:pt x="186" y="126"/>
                    <a:pt x="186" y="109"/>
                  </a:cubicBezTo>
                  <a:lnTo>
                    <a:pt x="186" y="31"/>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25" name="Freeform 19"/>
            <p:cNvSpPr>
              <a:spLocks/>
            </p:cNvSpPr>
            <p:nvPr/>
          </p:nvSpPr>
          <p:spPr bwMode="auto">
            <a:xfrm>
              <a:off x="3816" y="2178"/>
              <a:ext cx="128" cy="190"/>
            </a:xfrm>
            <a:custGeom>
              <a:avLst/>
              <a:gdLst>
                <a:gd name="T0" fmla="*/ 63 w 94"/>
                <a:gd name="T1" fmla="*/ 0 h 140"/>
                <a:gd name="T2" fmla="*/ 0 w 94"/>
                <a:gd name="T3" fmla="*/ 0 h 140"/>
                <a:gd name="T4" fmla="*/ 0 w 94"/>
                <a:gd name="T5" fmla="*/ 140 h 140"/>
                <a:gd name="T6" fmla="*/ 63 w 94"/>
                <a:gd name="T7" fmla="*/ 140 h 140"/>
                <a:gd name="T8" fmla="*/ 94 w 94"/>
                <a:gd name="T9" fmla="*/ 109 h 140"/>
                <a:gd name="T10" fmla="*/ 94 w 94"/>
                <a:gd name="T11" fmla="*/ 31 h 140"/>
                <a:gd name="T12" fmla="*/ 63 w 94"/>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94" h="140">
                  <a:moveTo>
                    <a:pt x="63" y="0"/>
                  </a:moveTo>
                  <a:cubicBezTo>
                    <a:pt x="0" y="0"/>
                    <a:pt x="0" y="0"/>
                    <a:pt x="0" y="0"/>
                  </a:cubicBezTo>
                  <a:cubicBezTo>
                    <a:pt x="0" y="140"/>
                    <a:pt x="0" y="140"/>
                    <a:pt x="0" y="140"/>
                  </a:cubicBezTo>
                  <a:cubicBezTo>
                    <a:pt x="63" y="140"/>
                    <a:pt x="63" y="140"/>
                    <a:pt x="63" y="140"/>
                  </a:cubicBezTo>
                  <a:cubicBezTo>
                    <a:pt x="81" y="140"/>
                    <a:pt x="94" y="126"/>
                    <a:pt x="94" y="109"/>
                  </a:cubicBezTo>
                  <a:cubicBezTo>
                    <a:pt x="94" y="31"/>
                    <a:pt x="94" y="31"/>
                    <a:pt x="94" y="31"/>
                  </a:cubicBezTo>
                  <a:cubicBezTo>
                    <a:pt x="94" y="14"/>
                    <a:pt x="81" y="0"/>
                    <a:pt x="63" y="0"/>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dirty="0">
                <a:latin typeface="Arial" panose="020B0604020202020204" pitchFamily="34" charset="0"/>
                <a:cs typeface="Arial" panose="020B0604020202020204" pitchFamily="34" charset="0"/>
              </a:endParaRPr>
            </a:p>
          </p:txBody>
        </p:sp>
        <p:sp>
          <p:nvSpPr>
            <p:cNvPr id="26" name="Freeform 20"/>
            <p:cNvSpPr>
              <a:spLocks/>
            </p:cNvSpPr>
            <p:nvPr/>
          </p:nvSpPr>
          <p:spPr bwMode="auto">
            <a:xfrm>
              <a:off x="3816" y="2243"/>
              <a:ext cx="53" cy="60"/>
            </a:xfrm>
            <a:custGeom>
              <a:avLst/>
              <a:gdLst>
                <a:gd name="T0" fmla="*/ 0 w 53"/>
                <a:gd name="T1" fmla="*/ 0 h 60"/>
                <a:gd name="T2" fmla="*/ 0 w 53"/>
                <a:gd name="T3" fmla="*/ 60 h 60"/>
                <a:gd name="T4" fmla="*/ 53 w 53"/>
                <a:gd name="T5" fmla="*/ 30 h 60"/>
                <a:gd name="T6" fmla="*/ 0 w 53"/>
                <a:gd name="T7" fmla="*/ 0 h 60"/>
              </a:gdLst>
              <a:ahLst/>
              <a:cxnLst>
                <a:cxn ang="0">
                  <a:pos x="T0" y="T1"/>
                </a:cxn>
                <a:cxn ang="0">
                  <a:pos x="T2" y="T3"/>
                </a:cxn>
                <a:cxn ang="0">
                  <a:pos x="T4" y="T5"/>
                </a:cxn>
                <a:cxn ang="0">
                  <a:pos x="T6" y="T7"/>
                </a:cxn>
              </a:cxnLst>
              <a:rect l="0" t="0" r="r" b="b"/>
              <a:pathLst>
                <a:path w="53" h="60">
                  <a:moveTo>
                    <a:pt x="0" y="0"/>
                  </a:moveTo>
                  <a:lnTo>
                    <a:pt x="0" y="60"/>
                  </a:lnTo>
                  <a:lnTo>
                    <a:pt x="53"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27" name="Freeform 21"/>
            <p:cNvSpPr>
              <a:spLocks/>
            </p:cNvSpPr>
            <p:nvPr/>
          </p:nvSpPr>
          <p:spPr bwMode="auto">
            <a:xfrm>
              <a:off x="3778" y="2220"/>
              <a:ext cx="91" cy="106"/>
            </a:xfrm>
            <a:custGeom>
              <a:avLst/>
              <a:gdLst>
                <a:gd name="T0" fmla="*/ 0 w 91"/>
                <a:gd name="T1" fmla="*/ 106 h 106"/>
                <a:gd name="T2" fmla="*/ 91 w 91"/>
                <a:gd name="T3" fmla="*/ 53 h 106"/>
                <a:gd name="T4" fmla="*/ 0 w 91"/>
                <a:gd name="T5" fmla="*/ 0 h 106"/>
                <a:gd name="T6" fmla="*/ 0 w 91"/>
                <a:gd name="T7" fmla="*/ 106 h 106"/>
              </a:gdLst>
              <a:ahLst/>
              <a:cxnLst>
                <a:cxn ang="0">
                  <a:pos x="T0" y="T1"/>
                </a:cxn>
                <a:cxn ang="0">
                  <a:pos x="T2" y="T3"/>
                </a:cxn>
                <a:cxn ang="0">
                  <a:pos x="T4" y="T5"/>
                </a:cxn>
                <a:cxn ang="0">
                  <a:pos x="T6" y="T7"/>
                </a:cxn>
              </a:cxnLst>
              <a:rect l="0" t="0" r="r" b="b"/>
              <a:pathLst>
                <a:path w="91" h="106">
                  <a:moveTo>
                    <a:pt x="0" y="106"/>
                  </a:moveTo>
                  <a:lnTo>
                    <a:pt x="91" y="53"/>
                  </a:lnTo>
                  <a:lnTo>
                    <a:pt x="0" y="0"/>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28" name="Freeform 22"/>
            <p:cNvSpPr>
              <a:spLocks/>
            </p:cNvSpPr>
            <p:nvPr/>
          </p:nvSpPr>
          <p:spPr bwMode="auto">
            <a:xfrm>
              <a:off x="4059" y="2251"/>
              <a:ext cx="132" cy="335"/>
            </a:xfrm>
            <a:custGeom>
              <a:avLst/>
              <a:gdLst>
                <a:gd name="T0" fmla="*/ 97 w 97"/>
                <a:gd name="T1" fmla="*/ 128 h 247"/>
                <a:gd name="T2" fmla="*/ 60 w 97"/>
                <a:gd name="T3" fmla="*/ 165 h 247"/>
                <a:gd name="T4" fmla="*/ 35 w 97"/>
                <a:gd name="T5" fmla="*/ 247 h 247"/>
                <a:gd name="T6" fmla="*/ 1 w 97"/>
                <a:gd name="T7" fmla="*/ 128 h 247"/>
                <a:gd name="T8" fmla="*/ 0 w 97"/>
                <a:gd name="T9" fmla="*/ 37 h 247"/>
                <a:gd name="T10" fmla="*/ 38 w 97"/>
                <a:gd name="T11" fmla="*/ 0 h 247"/>
                <a:gd name="T12" fmla="*/ 59 w 97"/>
                <a:gd name="T13" fmla="*/ 0 h 247"/>
                <a:gd name="T14" fmla="*/ 96 w 97"/>
                <a:gd name="T15" fmla="*/ 37 h 247"/>
                <a:gd name="T16" fmla="*/ 97 w 97"/>
                <a:gd name="T17" fmla="*/ 12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47">
                  <a:moveTo>
                    <a:pt x="97" y="128"/>
                  </a:moveTo>
                  <a:cubicBezTo>
                    <a:pt x="97" y="149"/>
                    <a:pt x="81" y="165"/>
                    <a:pt x="60" y="165"/>
                  </a:cubicBezTo>
                  <a:cubicBezTo>
                    <a:pt x="35" y="247"/>
                    <a:pt x="35" y="247"/>
                    <a:pt x="35" y="247"/>
                  </a:cubicBezTo>
                  <a:cubicBezTo>
                    <a:pt x="15" y="247"/>
                    <a:pt x="1" y="149"/>
                    <a:pt x="1" y="128"/>
                  </a:cubicBezTo>
                  <a:cubicBezTo>
                    <a:pt x="0" y="37"/>
                    <a:pt x="0" y="37"/>
                    <a:pt x="0" y="37"/>
                  </a:cubicBezTo>
                  <a:cubicBezTo>
                    <a:pt x="0" y="17"/>
                    <a:pt x="17" y="0"/>
                    <a:pt x="38" y="0"/>
                  </a:cubicBezTo>
                  <a:cubicBezTo>
                    <a:pt x="59" y="0"/>
                    <a:pt x="59" y="0"/>
                    <a:pt x="59" y="0"/>
                  </a:cubicBezTo>
                  <a:cubicBezTo>
                    <a:pt x="80" y="0"/>
                    <a:pt x="96" y="17"/>
                    <a:pt x="96" y="37"/>
                  </a:cubicBezTo>
                  <a:lnTo>
                    <a:pt x="97" y="128"/>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29" name="Freeform 23"/>
            <p:cNvSpPr>
              <a:spLocks/>
            </p:cNvSpPr>
            <p:nvPr/>
          </p:nvSpPr>
          <p:spPr bwMode="auto">
            <a:xfrm>
              <a:off x="3464" y="2587"/>
              <a:ext cx="180" cy="178"/>
            </a:xfrm>
            <a:custGeom>
              <a:avLst/>
              <a:gdLst>
                <a:gd name="T0" fmla="*/ 117 w 132"/>
                <a:gd name="T1" fmla="*/ 49 h 132"/>
                <a:gd name="T2" fmla="*/ 117 w 132"/>
                <a:gd name="T3" fmla="*/ 102 h 132"/>
                <a:gd name="T4" fmla="*/ 102 w 132"/>
                <a:gd name="T5" fmla="*/ 117 h 132"/>
                <a:gd name="T6" fmla="*/ 49 w 132"/>
                <a:gd name="T7" fmla="*/ 117 h 132"/>
                <a:gd name="T8" fmla="*/ 15 w 132"/>
                <a:gd name="T9" fmla="*/ 83 h 132"/>
                <a:gd name="T10" fmla="*/ 15 w 132"/>
                <a:gd name="T11" fmla="*/ 30 h 132"/>
                <a:gd name="T12" fmla="*/ 30 w 132"/>
                <a:gd name="T13" fmla="*/ 15 h 132"/>
                <a:gd name="T14" fmla="*/ 83 w 132"/>
                <a:gd name="T15" fmla="*/ 15 h 132"/>
                <a:gd name="T16" fmla="*/ 117 w 132"/>
                <a:gd name="T17" fmla="*/ 4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32">
                  <a:moveTo>
                    <a:pt x="117" y="49"/>
                  </a:moveTo>
                  <a:cubicBezTo>
                    <a:pt x="132" y="64"/>
                    <a:pt x="132" y="88"/>
                    <a:pt x="117" y="102"/>
                  </a:cubicBezTo>
                  <a:cubicBezTo>
                    <a:pt x="102" y="117"/>
                    <a:pt x="102" y="117"/>
                    <a:pt x="102" y="117"/>
                  </a:cubicBezTo>
                  <a:cubicBezTo>
                    <a:pt x="87" y="132"/>
                    <a:pt x="64" y="132"/>
                    <a:pt x="49" y="117"/>
                  </a:cubicBezTo>
                  <a:cubicBezTo>
                    <a:pt x="15" y="83"/>
                    <a:pt x="15" y="83"/>
                    <a:pt x="15" y="83"/>
                  </a:cubicBezTo>
                  <a:cubicBezTo>
                    <a:pt x="0" y="68"/>
                    <a:pt x="0" y="45"/>
                    <a:pt x="15" y="30"/>
                  </a:cubicBezTo>
                  <a:cubicBezTo>
                    <a:pt x="30" y="15"/>
                    <a:pt x="30" y="15"/>
                    <a:pt x="30" y="15"/>
                  </a:cubicBezTo>
                  <a:cubicBezTo>
                    <a:pt x="44" y="0"/>
                    <a:pt x="68" y="0"/>
                    <a:pt x="83" y="15"/>
                  </a:cubicBezTo>
                  <a:lnTo>
                    <a:pt x="117" y="49"/>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30" name="Freeform 24"/>
            <p:cNvSpPr>
              <a:spLocks/>
            </p:cNvSpPr>
            <p:nvPr/>
          </p:nvSpPr>
          <p:spPr bwMode="auto">
            <a:xfrm>
              <a:off x="3464" y="2454"/>
              <a:ext cx="180" cy="179"/>
            </a:xfrm>
            <a:custGeom>
              <a:avLst/>
              <a:gdLst>
                <a:gd name="T0" fmla="*/ 117 w 132"/>
                <a:gd name="T1" fmla="*/ 49 h 132"/>
                <a:gd name="T2" fmla="*/ 117 w 132"/>
                <a:gd name="T3" fmla="*/ 102 h 132"/>
                <a:gd name="T4" fmla="*/ 102 w 132"/>
                <a:gd name="T5" fmla="*/ 117 h 132"/>
                <a:gd name="T6" fmla="*/ 49 w 132"/>
                <a:gd name="T7" fmla="*/ 117 h 132"/>
                <a:gd name="T8" fmla="*/ 15 w 132"/>
                <a:gd name="T9" fmla="*/ 83 h 132"/>
                <a:gd name="T10" fmla="*/ 15 w 132"/>
                <a:gd name="T11" fmla="*/ 30 h 132"/>
                <a:gd name="T12" fmla="*/ 30 w 132"/>
                <a:gd name="T13" fmla="*/ 15 h 132"/>
                <a:gd name="T14" fmla="*/ 83 w 132"/>
                <a:gd name="T15" fmla="*/ 15 h 132"/>
                <a:gd name="T16" fmla="*/ 117 w 132"/>
                <a:gd name="T17" fmla="*/ 4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32">
                  <a:moveTo>
                    <a:pt x="117" y="49"/>
                  </a:moveTo>
                  <a:cubicBezTo>
                    <a:pt x="132" y="64"/>
                    <a:pt x="132" y="88"/>
                    <a:pt x="117" y="102"/>
                  </a:cubicBezTo>
                  <a:cubicBezTo>
                    <a:pt x="102" y="117"/>
                    <a:pt x="102" y="117"/>
                    <a:pt x="102" y="117"/>
                  </a:cubicBezTo>
                  <a:cubicBezTo>
                    <a:pt x="87" y="132"/>
                    <a:pt x="64" y="132"/>
                    <a:pt x="49" y="117"/>
                  </a:cubicBezTo>
                  <a:cubicBezTo>
                    <a:pt x="15" y="83"/>
                    <a:pt x="15" y="83"/>
                    <a:pt x="15" y="83"/>
                  </a:cubicBezTo>
                  <a:cubicBezTo>
                    <a:pt x="0" y="68"/>
                    <a:pt x="0" y="45"/>
                    <a:pt x="15" y="30"/>
                  </a:cubicBezTo>
                  <a:cubicBezTo>
                    <a:pt x="30" y="15"/>
                    <a:pt x="30" y="15"/>
                    <a:pt x="30" y="15"/>
                  </a:cubicBezTo>
                  <a:cubicBezTo>
                    <a:pt x="44" y="0"/>
                    <a:pt x="68" y="0"/>
                    <a:pt x="83" y="15"/>
                  </a:cubicBezTo>
                  <a:lnTo>
                    <a:pt x="117" y="49"/>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31" name="Freeform 25"/>
            <p:cNvSpPr>
              <a:spLocks/>
            </p:cNvSpPr>
            <p:nvPr/>
          </p:nvSpPr>
          <p:spPr bwMode="auto">
            <a:xfrm>
              <a:off x="3464" y="2297"/>
              <a:ext cx="180" cy="178"/>
            </a:xfrm>
            <a:custGeom>
              <a:avLst/>
              <a:gdLst>
                <a:gd name="T0" fmla="*/ 117 w 132"/>
                <a:gd name="T1" fmla="*/ 49 h 131"/>
                <a:gd name="T2" fmla="*/ 117 w 132"/>
                <a:gd name="T3" fmla="*/ 102 h 131"/>
                <a:gd name="T4" fmla="*/ 102 w 132"/>
                <a:gd name="T5" fmla="*/ 117 h 131"/>
                <a:gd name="T6" fmla="*/ 49 w 132"/>
                <a:gd name="T7" fmla="*/ 117 h 131"/>
                <a:gd name="T8" fmla="*/ 15 w 132"/>
                <a:gd name="T9" fmla="*/ 82 h 131"/>
                <a:gd name="T10" fmla="*/ 15 w 132"/>
                <a:gd name="T11" fmla="*/ 30 h 131"/>
                <a:gd name="T12" fmla="*/ 30 w 132"/>
                <a:gd name="T13" fmla="*/ 15 h 131"/>
                <a:gd name="T14" fmla="*/ 83 w 132"/>
                <a:gd name="T15" fmla="*/ 15 h 131"/>
                <a:gd name="T16" fmla="*/ 117 w 132"/>
                <a:gd name="T17" fmla="*/ 4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31">
                  <a:moveTo>
                    <a:pt x="117" y="49"/>
                  </a:moveTo>
                  <a:cubicBezTo>
                    <a:pt x="132" y="64"/>
                    <a:pt x="132" y="87"/>
                    <a:pt x="117" y="102"/>
                  </a:cubicBezTo>
                  <a:cubicBezTo>
                    <a:pt x="102" y="117"/>
                    <a:pt x="102" y="117"/>
                    <a:pt x="102" y="117"/>
                  </a:cubicBezTo>
                  <a:cubicBezTo>
                    <a:pt x="87" y="131"/>
                    <a:pt x="64" y="131"/>
                    <a:pt x="49" y="117"/>
                  </a:cubicBezTo>
                  <a:cubicBezTo>
                    <a:pt x="15" y="82"/>
                    <a:pt x="15" y="82"/>
                    <a:pt x="15" y="82"/>
                  </a:cubicBezTo>
                  <a:cubicBezTo>
                    <a:pt x="0" y="68"/>
                    <a:pt x="0" y="44"/>
                    <a:pt x="15" y="30"/>
                  </a:cubicBezTo>
                  <a:cubicBezTo>
                    <a:pt x="30" y="15"/>
                    <a:pt x="30" y="15"/>
                    <a:pt x="30" y="15"/>
                  </a:cubicBezTo>
                  <a:cubicBezTo>
                    <a:pt x="44" y="0"/>
                    <a:pt x="68" y="0"/>
                    <a:pt x="83" y="15"/>
                  </a:cubicBezTo>
                  <a:lnTo>
                    <a:pt x="117" y="49"/>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32" name="Freeform 26"/>
            <p:cNvSpPr>
              <a:spLocks/>
            </p:cNvSpPr>
            <p:nvPr/>
          </p:nvSpPr>
          <p:spPr bwMode="auto">
            <a:xfrm>
              <a:off x="3464" y="2135"/>
              <a:ext cx="180" cy="177"/>
            </a:xfrm>
            <a:custGeom>
              <a:avLst/>
              <a:gdLst>
                <a:gd name="T0" fmla="*/ 117 w 132"/>
                <a:gd name="T1" fmla="*/ 49 h 131"/>
                <a:gd name="T2" fmla="*/ 117 w 132"/>
                <a:gd name="T3" fmla="*/ 102 h 131"/>
                <a:gd name="T4" fmla="*/ 102 w 132"/>
                <a:gd name="T5" fmla="*/ 117 h 131"/>
                <a:gd name="T6" fmla="*/ 49 w 132"/>
                <a:gd name="T7" fmla="*/ 117 h 131"/>
                <a:gd name="T8" fmla="*/ 15 w 132"/>
                <a:gd name="T9" fmla="*/ 82 h 131"/>
                <a:gd name="T10" fmla="*/ 15 w 132"/>
                <a:gd name="T11" fmla="*/ 30 h 131"/>
                <a:gd name="T12" fmla="*/ 30 w 132"/>
                <a:gd name="T13" fmla="*/ 15 h 131"/>
                <a:gd name="T14" fmla="*/ 83 w 132"/>
                <a:gd name="T15" fmla="*/ 15 h 131"/>
                <a:gd name="T16" fmla="*/ 117 w 132"/>
                <a:gd name="T17" fmla="*/ 4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31">
                  <a:moveTo>
                    <a:pt x="117" y="49"/>
                  </a:moveTo>
                  <a:cubicBezTo>
                    <a:pt x="132" y="63"/>
                    <a:pt x="132" y="87"/>
                    <a:pt x="117" y="102"/>
                  </a:cubicBezTo>
                  <a:cubicBezTo>
                    <a:pt x="102" y="117"/>
                    <a:pt x="102" y="117"/>
                    <a:pt x="102" y="117"/>
                  </a:cubicBezTo>
                  <a:cubicBezTo>
                    <a:pt x="87" y="131"/>
                    <a:pt x="64" y="131"/>
                    <a:pt x="49" y="117"/>
                  </a:cubicBezTo>
                  <a:cubicBezTo>
                    <a:pt x="15" y="82"/>
                    <a:pt x="15" y="82"/>
                    <a:pt x="15" y="82"/>
                  </a:cubicBezTo>
                  <a:cubicBezTo>
                    <a:pt x="0" y="68"/>
                    <a:pt x="0" y="44"/>
                    <a:pt x="15" y="30"/>
                  </a:cubicBezTo>
                  <a:cubicBezTo>
                    <a:pt x="30" y="15"/>
                    <a:pt x="30" y="15"/>
                    <a:pt x="30" y="15"/>
                  </a:cubicBezTo>
                  <a:cubicBezTo>
                    <a:pt x="44" y="0"/>
                    <a:pt x="68" y="0"/>
                    <a:pt x="83" y="15"/>
                  </a:cubicBezTo>
                  <a:lnTo>
                    <a:pt x="117" y="49"/>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33" name="Rectangle 27"/>
            <p:cNvSpPr>
              <a:spLocks noChangeArrowheads="1"/>
            </p:cNvSpPr>
            <p:nvPr/>
          </p:nvSpPr>
          <p:spPr bwMode="auto">
            <a:xfrm>
              <a:off x="3738" y="3077"/>
              <a:ext cx="434" cy="7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34" name="Rectangle 28"/>
            <p:cNvSpPr>
              <a:spLocks noChangeArrowheads="1"/>
            </p:cNvSpPr>
            <p:nvPr/>
          </p:nvSpPr>
          <p:spPr bwMode="auto">
            <a:xfrm>
              <a:off x="3699" y="3152"/>
              <a:ext cx="512" cy="1834"/>
            </a:xfrm>
            <a:prstGeom prst="rect">
              <a:avLst/>
            </a:prstGeom>
            <a:solidFill>
              <a:srgbClr val="6D65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dirty="0">
                <a:latin typeface="Arial" panose="020B0604020202020204" pitchFamily="34" charset="0"/>
                <a:cs typeface="Arial" panose="020B0604020202020204" pitchFamily="34" charset="0"/>
              </a:endParaRPr>
            </a:p>
          </p:txBody>
        </p:sp>
      </p:grpSp>
      <p:sp>
        <p:nvSpPr>
          <p:cNvPr id="54" name="Rectangle 53"/>
          <p:cNvSpPr/>
          <p:nvPr/>
        </p:nvSpPr>
        <p:spPr>
          <a:xfrm>
            <a:off x="480695" y="712177"/>
            <a:ext cx="4597734" cy="707886"/>
          </a:xfrm>
          <a:prstGeom prst="rect">
            <a:avLst/>
          </a:prstGeom>
        </p:spPr>
        <p:txBody>
          <a:bodyPr wrap="none">
            <a:spAutoFit/>
          </a:bodyPr>
          <a:lstStyle/>
          <a:p>
            <a:r>
              <a:rPr lang="en-US" sz="4000" b="1" spc="-150" dirty="0">
                <a:solidFill>
                  <a:srgbClr val="18C1E6"/>
                </a:solidFill>
                <a:latin typeface="Arial" panose="020B0604020202020204" pitchFamily="34" charset="0"/>
                <a:ea typeface="Times New Roman" panose="02020603050405020304" pitchFamily="18" charset="0"/>
                <a:cs typeface="Arial" panose="020B0604020202020204" pitchFamily="34" charset="0"/>
              </a:rPr>
              <a:t>Oversharing Online</a:t>
            </a:r>
            <a:endParaRPr lang="en-US" sz="4000" b="1" spc="-150" dirty="0">
              <a:solidFill>
                <a:srgbClr val="18C1E6"/>
              </a:solidFill>
              <a:latin typeface="Arial" panose="020B0604020202020204" pitchFamily="34" charset="0"/>
              <a:cs typeface="Arial" panose="020B0604020202020204" pitchFamily="34" charset="0"/>
            </a:endParaRPr>
          </a:p>
        </p:txBody>
      </p:sp>
      <p:grpSp>
        <p:nvGrpSpPr>
          <p:cNvPr id="55" name="Group 46"/>
          <p:cNvGrpSpPr>
            <a:grpSpLocks noChangeAspect="1"/>
          </p:cNvGrpSpPr>
          <p:nvPr/>
        </p:nvGrpSpPr>
        <p:grpSpPr bwMode="auto">
          <a:xfrm>
            <a:off x="-2989733" y="2378869"/>
            <a:ext cx="6578601" cy="1319213"/>
            <a:chOff x="-1791" y="1360"/>
            <a:chExt cx="4144" cy="831"/>
          </a:xfrm>
        </p:grpSpPr>
        <p:sp>
          <p:nvSpPr>
            <p:cNvPr id="96" name="AutoShape 45"/>
            <p:cNvSpPr>
              <a:spLocks noChangeAspect="1" noChangeArrowheads="1" noTextEdit="1"/>
            </p:cNvSpPr>
            <p:nvPr/>
          </p:nvSpPr>
          <p:spPr bwMode="auto">
            <a:xfrm>
              <a:off x="-1791" y="1360"/>
              <a:ext cx="4144" cy="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97" name="Freeform 47"/>
            <p:cNvSpPr>
              <a:spLocks/>
            </p:cNvSpPr>
            <p:nvPr/>
          </p:nvSpPr>
          <p:spPr bwMode="auto">
            <a:xfrm>
              <a:off x="1340" y="1454"/>
              <a:ext cx="1013" cy="514"/>
            </a:xfrm>
            <a:custGeom>
              <a:avLst/>
              <a:gdLst>
                <a:gd name="T0" fmla="*/ 719 w 747"/>
                <a:gd name="T1" fmla="*/ 379 h 379"/>
                <a:gd name="T2" fmla="*/ 747 w 747"/>
                <a:gd name="T3" fmla="*/ 351 h 379"/>
                <a:gd name="T4" fmla="*/ 747 w 747"/>
                <a:gd name="T5" fmla="*/ 28 h 379"/>
                <a:gd name="T6" fmla="*/ 719 w 747"/>
                <a:gd name="T7" fmla="*/ 0 h 379"/>
                <a:gd name="T8" fmla="*/ 28 w 747"/>
                <a:gd name="T9" fmla="*/ 0 h 379"/>
                <a:gd name="T10" fmla="*/ 0 w 747"/>
                <a:gd name="T11" fmla="*/ 28 h 379"/>
                <a:gd name="T12" fmla="*/ 0 w 747"/>
                <a:gd name="T13" fmla="*/ 351 h 379"/>
                <a:gd name="T14" fmla="*/ 28 w 747"/>
                <a:gd name="T15" fmla="*/ 379 h 379"/>
                <a:gd name="T16" fmla="*/ 719 w 747"/>
                <a:gd name="T17"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7" h="379">
                  <a:moveTo>
                    <a:pt x="719" y="379"/>
                  </a:moveTo>
                  <a:cubicBezTo>
                    <a:pt x="734" y="379"/>
                    <a:pt x="747" y="366"/>
                    <a:pt x="747" y="351"/>
                  </a:cubicBezTo>
                  <a:cubicBezTo>
                    <a:pt x="747" y="28"/>
                    <a:pt x="747" y="28"/>
                    <a:pt x="747" y="28"/>
                  </a:cubicBezTo>
                  <a:cubicBezTo>
                    <a:pt x="747" y="13"/>
                    <a:pt x="734" y="0"/>
                    <a:pt x="719" y="0"/>
                  </a:cubicBezTo>
                  <a:cubicBezTo>
                    <a:pt x="28" y="0"/>
                    <a:pt x="28" y="0"/>
                    <a:pt x="28" y="0"/>
                  </a:cubicBezTo>
                  <a:cubicBezTo>
                    <a:pt x="13" y="0"/>
                    <a:pt x="0" y="13"/>
                    <a:pt x="0" y="28"/>
                  </a:cubicBezTo>
                  <a:cubicBezTo>
                    <a:pt x="0" y="351"/>
                    <a:pt x="0" y="351"/>
                    <a:pt x="0" y="351"/>
                  </a:cubicBezTo>
                  <a:cubicBezTo>
                    <a:pt x="0" y="366"/>
                    <a:pt x="13" y="379"/>
                    <a:pt x="28" y="379"/>
                  </a:cubicBezTo>
                  <a:cubicBezTo>
                    <a:pt x="719" y="379"/>
                    <a:pt x="719" y="379"/>
                    <a:pt x="719" y="379"/>
                  </a:cubicBezTo>
                </a:path>
              </a:pathLst>
            </a:custGeom>
            <a:solidFill>
              <a:srgbClr val="004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98" name="Rectangle 48"/>
            <p:cNvSpPr>
              <a:spLocks noChangeArrowheads="1"/>
            </p:cNvSpPr>
            <p:nvPr/>
          </p:nvSpPr>
          <p:spPr bwMode="auto">
            <a:xfrm>
              <a:off x="1443" y="1492"/>
              <a:ext cx="807" cy="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99" name="Rectangle 49"/>
            <p:cNvSpPr>
              <a:spLocks noChangeArrowheads="1"/>
            </p:cNvSpPr>
            <p:nvPr/>
          </p:nvSpPr>
          <p:spPr bwMode="auto">
            <a:xfrm>
              <a:off x="1443" y="1492"/>
              <a:ext cx="807"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0" name="Freeform 50"/>
            <p:cNvSpPr>
              <a:spLocks/>
            </p:cNvSpPr>
            <p:nvPr/>
          </p:nvSpPr>
          <p:spPr bwMode="auto">
            <a:xfrm>
              <a:off x="1384" y="1617"/>
              <a:ext cx="16" cy="188"/>
            </a:xfrm>
            <a:custGeom>
              <a:avLst/>
              <a:gdLst>
                <a:gd name="T0" fmla="*/ 6 w 12"/>
                <a:gd name="T1" fmla="*/ 139 h 139"/>
                <a:gd name="T2" fmla="*/ 12 w 12"/>
                <a:gd name="T3" fmla="*/ 133 h 139"/>
                <a:gd name="T4" fmla="*/ 12 w 12"/>
                <a:gd name="T5" fmla="*/ 6 h 139"/>
                <a:gd name="T6" fmla="*/ 6 w 12"/>
                <a:gd name="T7" fmla="*/ 0 h 139"/>
                <a:gd name="T8" fmla="*/ 0 w 12"/>
                <a:gd name="T9" fmla="*/ 6 h 139"/>
                <a:gd name="T10" fmla="*/ 0 w 12"/>
                <a:gd name="T11" fmla="*/ 133 h 139"/>
                <a:gd name="T12" fmla="*/ 6 w 12"/>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12" h="139">
                  <a:moveTo>
                    <a:pt x="6" y="139"/>
                  </a:moveTo>
                  <a:cubicBezTo>
                    <a:pt x="9" y="139"/>
                    <a:pt x="12" y="136"/>
                    <a:pt x="12" y="133"/>
                  </a:cubicBezTo>
                  <a:cubicBezTo>
                    <a:pt x="12" y="6"/>
                    <a:pt x="12" y="6"/>
                    <a:pt x="12" y="6"/>
                  </a:cubicBezTo>
                  <a:cubicBezTo>
                    <a:pt x="12" y="2"/>
                    <a:pt x="9" y="0"/>
                    <a:pt x="6" y="0"/>
                  </a:cubicBezTo>
                  <a:cubicBezTo>
                    <a:pt x="2" y="0"/>
                    <a:pt x="0" y="2"/>
                    <a:pt x="0" y="6"/>
                  </a:cubicBezTo>
                  <a:cubicBezTo>
                    <a:pt x="0" y="133"/>
                    <a:pt x="0" y="133"/>
                    <a:pt x="0" y="133"/>
                  </a:cubicBezTo>
                  <a:cubicBezTo>
                    <a:pt x="0" y="136"/>
                    <a:pt x="2" y="139"/>
                    <a:pt x="6" y="139"/>
                  </a:cubicBezTo>
                </a:path>
              </a:pathLst>
            </a:custGeom>
            <a:solidFill>
              <a:srgbClr val="C6E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1" name="Oval 51"/>
            <p:cNvSpPr>
              <a:spLocks noChangeArrowheads="1"/>
            </p:cNvSpPr>
            <p:nvPr/>
          </p:nvSpPr>
          <p:spPr bwMode="auto">
            <a:xfrm>
              <a:off x="2268" y="1678"/>
              <a:ext cx="66" cy="66"/>
            </a:xfrm>
            <a:prstGeom prst="ellipse">
              <a:avLst/>
            </a:prstGeom>
            <a:solidFill>
              <a:srgbClr val="C6E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2" name="Oval 52"/>
            <p:cNvSpPr>
              <a:spLocks noChangeArrowheads="1"/>
            </p:cNvSpPr>
            <p:nvPr/>
          </p:nvSpPr>
          <p:spPr bwMode="auto">
            <a:xfrm>
              <a:off x="2273" y="1683"/>
              <a:ext cx="56" cy="56"/>
            </a:xfrm>
            <a:prstGeom prst="ellipse">
              <a:avLst/>
            </a:prstGeom>
            <a:solidFill>
              <a:srgbClr val="004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3" name="Rectangle 53"/>
            <p:cNvSpPr>
              <a:spLocks noChangeArrowheads="1"/>
            </p:cNvSpPr>
            <p:nvPr/>
          </p:nvSpPr>
          <p:spPr bwMode="auto">
            <a:xfrm>
              <a:off x="1443" y="1710"/>
              <a:ext cx="807" cy="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4" name="Rectangle 54"/>
            <p:cNvSpPr>
              <a:spLocks noChangeArrowheads="1"/>
            </p:cNvSpPr>
            <p:nvPr/>
          </p:nvSpPr>
          <p:spPr bwMode="auto">
            <a:xfrm>
              <a:off x="1443" y="1710"/>
              <a:ext cx="807"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5" name="Freeform 55"/>
            <p:cNvSpPr>
              <a:spLocks/>
            </p:cNvSpPr>
            <p:nvPr/>
          </p:nvSpPr>
          <p:spPr bwMode="auto">
            <a:xfrm>
              <a:off x="1384" y="1710"/>
              <a:ext cx="16" cy="95"/>
            </a:xfrm>
            <a:custGeom>
              <a:avLst/>
              <a:gdLst>
                <a:gd name="T0" fmla="*/ 12 w 12"/>
                <a:gd name="T1" fmla="*/ 0 h 70"/>
                <a:gd name="T2" fmla="*/ 0 w 12"/>
                <a:gd name="T3" fmla="*/ 0 h 70"/>
                <a:gd name="T4" fmla="*/ 0 w 12"/>
                <a:gd name="T5" fmla="*/ 64 h 70"/>
                <a:gd name="T6" fmla="*/ 6 w 12"/>
                <a:gd name="T7" fmla="*/ 70 h 70"/>
                <a:gd name="T8" fmla="*/ 12 w 12"/>
                <a:gd name="T9" fmla="*/ 64 h 70"/>
                <a:gd name="T10" fmla="*/ 12 w 12"/>
                <a:gd name="T11" fmla="*/ 0 h 70"/>
              </a:gdLst>
              <a:ahLst/>
              <a:cxnLst>
                <a:cxn ang="0">
                  <a:pos x="T0" y="T1"/>
                </a:cxn>
                <a:cxn ang="0">
                  <a:pos x="T2" y="T3"/>
                </a:cxn>
                <a:cxn ang="0">
                  <a:pos x="T4" y="T5"/>
                </a:cxn>
                <a:cxn ang="0">
                  <a:pos x="T6" y="T7"/>
                </a:cxn>
                <a:cxn ang="0">
                  <a:pos x="T8" y="T9"/>
                </a:cxn>
                <a:cxn ang="0">
                  <a:pos x="T10" y="T11"/>
                </a:cxn>
              </a:cxnLst>
              <a:rect l="0" t="0" r="r" b="b"/>
              <a:pathLst>
                <a:path w="12" h="70">
                  <a:moveTo>
                    <a:pt x="12" y="0"/>
                  </a:moveTo>
                  <a:cubicBezTo>
                    <a:pt x="0" y="0"/>
                    <a:pt x="0" y="0"/>
                    <a:pt x="0" y="0"/>
                  </a:cubicBezTo>
                  <a:cubicBezTo>
                    <a:pt x="0" y="64"/>
                    <a:pt x="0" y="64"/>
                    <a:pt x="0" y="64"/>
                  </a:cubicBezTo>
                  <a:cubicBezTo>
                    <a:pt x="0" y="67"/>
                    <a:pt x="2" y="70"/>
                    <a:pt x="6" y="70"/>
                  </a:cubicBezTo>
                  <a:cubicBezTo>
                    <a:pt x="9" y="70"/>
                    <a:pt x="12" y="67"/>
                    <a:pt x="12" y="64"/>
                  </a:cubicBezTo>
                  <a:cubicBezTo>
                    <a:pt x="12" y="0"/>
                    <a:pt x="12" y="0"/>
                    <a:pt x="12" y="0"/>
                  </a:cubicBezTo>
                </a:path>
              </a:pathLst>
            </a:custGeom>
            <a:solidFill>
              <a:srgbClr val="A7E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6" name="Freeform 56"/>
            <p:cNvSpPr>
              <a:spLocks/>
            </p:cNvSpPr>
            <p:nvPr/>
          </p:nvSpPr>
          <p:spPr bwMode="auto">
            <a:xfrm>
              <a:off x="2268" y="1710"/>
              <a:ext cx="66" cy="34"/>
            </a:xfrm>
            <a:custGeom>
              <a:avLst/>
              <a:gdLst>
                <a:gd name="T0" fmla="*/ 49 w 49"/>
                <a:gd name="T1" fmla="*/ 0 h 25"/>
                <a:gd name="T2" fmla="*/ 45 w 49"/>
                <a:gd name="T3" fmla="*/ 0 h 25"/>
                <a:gd name="T4" fmla="*/ 45 w 49"/>
                <a:gd name="T5" fmla="*/ 0 h 25"/>
                <a:gd name="T6" fmla="*/ 45 w 49"/>
                <a:gd name="T7" fmla="*/ 0 h 25"/>
                <a:gd name="T8" fmla="*/ 45 w 49"/>
                <a:gd name="T9" fmla="*/ 0 h 25"/>
                <a:gd name="T10" fmla="*/ 45 w 49"/>
                <a:gd name="T11" fmla="*/ 0 h 25"/>
                <a:gd name="T12" fmla="*/ 24 w 49"/>
                <a:gd name="T13" fmla="*/ 21 h 25"/>
                <a:gd name="T14" fmla="*/ 4 w 49"/>
                <a:gd name="T15" fmla="*/ 0 h 25"/>
                <a:gd name="T16" fmla="*/ 4 w 49"/>
                <a:gd name="T17" fmla="*/ 0 h 25"/>
                <a:gd name="T18" fmla="*/ 4 w 49"/>
                <a:gd name="T19" fmla="*/ 0 h 25"/>
                <a:gd name="T20" fmla="*/ 4 w 49"/>
                <a:gd name="T21" fmla="*/ 0 h 25"/>
                <a:gd name="T22" fmla="*/ 0 w 49"/>
                <a:gd name="T23" fmla="*/ 0 h 25"/>
                <a:gd name="T24" fmla="*/ 0 w 49"/>
                <a:gd name="T25" fmla="*/ 0 h 25"/>
                <a:gd name="T26" fmla="*/ 0 w 49"/>
                <a:gd name="T27" fmla="*/ 0 h 25"/>
                <a:gd name="T28" fmla="*/ 24 w 49"/>
                <a:gd name="T29" fmla="*/ 25 h 25"/>
                <a:gd name="T30" fmla="*/ 49 w 49"/>
                <a:gd name="T31" fmla="*/ 0 h 25"/>
                <a:gd name="T32" fmla="*/ 49 w 49"/>
                <a:gd name="T33" fmla="*/ 0 h 25"/>
                <a:gd name="T34" fmla="*/ 49 w 49"/>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5">
                  <a:moveTo>
                    <a:pt x="49" y="0"/>
                  </a:moveTo>
                  <a:cubicBezTo>
                    <a:pt x="45"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45" y="12"/>
                    <a:pt x="36" y="21"/>
                    <a:pt x="24" y="21"/>
                  </a:cubicBezTo>
                  <a:cubicBezTo>
                    <a:pt x="13" y="21"/>
                    <a:pt x="4" y="12"/>
                    <a:pt x="4" y="0"/>
                  </a:cubicBezTo>
                  <a:cubicBezTo>
                    <a:pt x="4" y="0"/>
                    <a:pt x="4" y="0"/>
                    <a:pt x="4" y="0"/>
                  </a:cubicBezTo>
                  <a:cubicBezTo>
                    <a:pt x="4" y="0"/>
                    <a:pt x="4" y="0"/>
                    <a:pt x="4" y="0"/>
                  </a:cubicBezTo>
                  <a:cubicBezTo>
                    <a:pt x="4" y="0"/>
                    <a:pt x="4" y="0"/>
                    <a:pt x="4" y="0"/>
                  </a:cubicBezTo>
                  <a:cubicBezTo>
                    <a:pt x="0" y="0"/>
                    <a:pt x="0" y="0"/>
                    <a:pt x="0" y="0"/>
                  </a:cubicBezTo>
                  <a:cubicBezTo>
                    <a:pt x="0" y="0"/>
                    <a:pt x="0" y="0"/>
                    <a:pt x="0" y="0"/>
                  </a:cubicBezTo>
                  <a:cubicBezTo>
                    <a:pt x="0" y="0"/>
                    <a:pt x="0" y="0"/>
                    <a:pt x="0" y="0"/>
                  </a:cubicBezTo>
                  <a:cubicBezTo>
                    <a:pt x="0" y="14"/>
                    <a:pt x="11" y="25"/>
                    <a:pt x="24" y="25"/>
                  </a:cubicBezTo>
                  <a:cubicBezTo>
                    <a:pt x="38" y="25"/>
                    <a:pt x="49" y="14"/>
                    <a:pt x="49" y="0"/>
                  </a:cubicBezTo>
                  <a:cubicBezTo>
                    <a:pt x="49" y="0"/>
                    <a:pt x="49" y="0"/>
                    <a:pt x="49" y="0"/>
                  </a:cubicBezTo>
                  <a:cubicBezTo>
                    <a:pt x="49" y="0"/>
                    <a:pt x="49" y="0"/>
                    <a:pt x="49" y="0"/>
                  </a:cubicBezTo>
                </a:path>
              </a:pathLst>
            </a:custGeom>
            <a:solidFill>
              <a:srgbClr val="A7E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7" name="Freeform 57"/>
            <p:cNvSpPr>
              <a:spLocks noEditPoints="1"/>
            </p:cNvSpPr>
            <p:nvPr/>
          </p:nvSpPr>
          <p:spPr bwMode="auto">
            <a:xfrm>
              <a:off x="2273" y="1710"/>
              <a:ext cx="56" cy="29"/>
            </a:xfrm>
            <a:custGeom>
              <a:avLst/>
              <a:gdLst>
                <a:gd name="T0" fmla="*/ 41 w 41"/>
                <a:gd name="T1" fmla="*/ 0 h 21"/>
                <a:gd name="T2" fmla="*/ 20 w 41"/>
                <a:gd name="T3" fmla="*/ 21 h 21"/>
                <a:gd name="T4" fmla="*/ 0 w 41"/>
                <a:gd name="T5" fmla="*/ 0 h 21"/>
                <a:gd name="T6" fmla="*/ 0 w 41"/>
                <a:gd name="T7" fmla="*/ 0 h 21"/>
                <a:gd name="T8" fmla="*/ 20 w 41"/>
                <a:gd name="T9" fmla="*/ 21 h 21"/>
                <a:gd name="T10" fmla="*/ 41 w 41"/>
                <a:gd name="T11" fmla="*/ 0 h 21"/>
                <a:gd name="T12" fmla="*/ 41 w 41"/>
                <a:gd name="T13" fmla="*/ 0 h 21"/>
                <a:gd name="T14" fmla="*/ 0 w 41"/>
                <a:gd name="T15" fmla="*/ 0 h 21"/>
                <a:gd name="T16" fmla="*/ 0 w 41"/>
                <a:gd name="T17" fmla="*/ 0 h 21"/>
                <a:gd name="T18" fmla="*/ 0 w 41"/>
                <a:gd name="T19" fmla="*/ 0 h 21"/>
                <a:gd name="T20" fmla="*/ 0 w 41"/>
                <a:gd name="T21" fmla="*/ 0 h 21"/>
                <a:gd name="T22" fmla="*/ 41 w 41"/>
                <a:gd name="T23" fmla="*/ 0 h 21"/>
                <a:gd name="T24" fmla="*/ 41 w 41"/>
                <a:gd name="T25" fmla="*/ 0 h 21"/>
                <a:gd name="T26" fmla="*/ 41 w 41"/>
                <a:gd name="T27" fmla="*/ 0 h 21"/>
                <a:gd name="T28" fmla="*/ 41 w 41"/>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1">
                  <a:moveTo>
                    <a:pt x="41" y="0"/>
                  </a:moveTo>
                  <a:cubicBezTo>
                    <a:pt x="41" y="12"/>
                    <a:pt x="32" y="21"/>
                    <a:pt x="20" y="21"/>
                  </a:cubicBezTo>
                  <a:cubicBezTo>
                    <a:pt x="9" y="21"/>
                    <a:pt x="0" y="12"/>
                    <a:pt x="0" y="0"/>
                  </a:cubicBezTo>
                  <a:cubicBezTo>
                    <a:pt x="0" y="0"/>
                    <a:pt x="0" y="0"/>
                    <a:pt x="0" y="0"/>
                  </a:cubicBezTo>
                  <a:cubicBezTo>
                    <a:pt x="0" y="12"/>
                    <a:pt x="9" y="21"/>
                    <a:pt x="20" y="21"/>
                  </a:cubicBezTo>
                  <a:cubicBezTo>
                    <a:pt x="32" y="21"/>
                    <a:pt x="41" y="12"/>
                    <a:pt x="41" y="0"/>
                  </a:cubicBezTo>
                  <a:cubicBezTo>
                    <a:pt x="41" y="0"/>
                    <a:pt x="41" y="0"/>
                    <a:pt x="41" y="0"/>
                  </a:cubicBezTo>
                  <a:moveTo>
                    <a:pt x="0" y="0"/>
                  </a:moveTo>
                  <a:cubicBezTo>
                    <a:pt x="0" y="0"/>
                    <a:pt x="0" y="0"/>
                    <a:pt x="0" y="0"/>
                  </a:cubicBezTo>
                  <a:cubicBezTo>
                    <a:pt x="0" y="0"/>
                    <a:pt x="0" y="0"/>
                    <a:pt x="0" y="0"/>
                  </a:cubicBezTo>
                  <a:cubicBezTo>
                    <a:pt x="0" y="0"/>
                    <a:pt x="0" y="0"/>
                    <a:pt x="0" y="0"/>
                  </a:cubicBezTo>
                  <a:moveTo>
                    <a:pt x="41" y="0"/>
                  </a:moveTo>
                  <a:cubicBezTo>
                    <a:pt x="41" y="0"/>
                    <a:pt x="41" y="0"/>
                    <a:pt x="41" y="0"/>
                  </a:cubicBezTo>
                  <a:cubicBezTo>
                    <a:pt x="41" y="0"/>
                    <a:pt x="41" y="0"/>
                    <a:pt x="41" y="0"/>
                  </a:cubicBezTo>
                  <a:cubicBezTo>
                    <a:pt x="41" y="0"/>
                    <a:pt x="41" y="0"/>
                    <a:pt x="41" y="0"/>
                  </a:cubicBezTo>
                </a:path>
              </a:pathLst>
            </a:custGeom>
            <a:solidFill>
              <a:srgbClr val="004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8" name="Freeform 58"/>
            <p:cNvSpPr>
              <a:spLocks/>
            </p:cNvSpPr>
            <p:nvPr/>
          </p:nvSpPr>
          <p:spPr bwMode="auto">
            <a:xfrm>
              <a:off x="1710" y="1575"/>
              <a:ext cx="273" cy="273"/>
            </a:xfrm>
            <a:custGeom>
              <a:avLst/>
              <a:gdLst>
                <a:gd name="T0" fmla="*/ 100 w 201"/>
                <a:gd name="T1" fmla="*/ 0 h 201"/>
                <a:gd name="T2" fmla="*/ 0 w 201"/>
                <a:gd name="T3" fmla="*/ 100 h 201"/>
                <a:gd name="T4" fmla="*/ 50 w 201"/>
                <a:gd name="T5" fmla="*/ 188 h 201"/>
                <a:gd name="T6" fmla="*/ 53 w 201"/>
                <a:gd name="T7" fmla="*/ 136 h 201"/>
                <a:gd name="T8" fmla="*/ 52 w 201"/>
                <a:gd name="T9" fmla="*/ 136 h 201"/>
                <a:gd name="T10" fmla="*/ 33 w 201"/>
                <a:gd name="T11" fmla="*/ 122 h 201"/>
                <a:gd name="T12" fmla="*/ 37 w 201"/>
                <a:gd name="T13" fmla="*/ 41 h 201"/>
                <a:gd name="T14" fmla="*/ 42 w 201"/>
                <a:gd name="T15" fmla="*/ 41 h 201"/>
                <a:gd name="T16" fmla="*/ 42 w 201"/>
                <a:gd name="T17" fmla="*/ 109 h 201"/>
                <a:gd name="T18" fmla="*/ 48 w 201"/>
                <a:gd name="T19" fmla="*/ 109 h 201"/>
                <a:gd name="T20" fmla="*/ 48 w 201"/>
                <a:gd name="T21" fmla="*/ 41 h 201"/>
                <a:gd name="T22" fmla="*/ 55 w 201"/>
                <a:gd name="T23" fmla="*/ 41 h 201"/>
                <a:gd name="T24" fmla="*/ 55 w 201"/>
                <a:gd name="T25" fmla="*/ 109 h 201"/>
                <a:gd name="T26" fmla="*/ 61 w 201"/>
                <a:gd name="T27" fmla="*/ 109 h 201"/>
                <a:gd name="T28" fmla="*/ 61 w 201"/>
                <a:gd name="T29" fmla="*/ 41 h 201"/>
                <a:gd name="T30" fmla="*/ 68 w 201"/>
                <a:gd name="T31" fmla="*/ 41 h 201"/>
                <a:gd name="T32" fmla="*/ 68 w 201"/>
                <a:gd name="T33" fmla="*/ 109 h 201"/>
                <a:gd name="T34" fmla="*/ 74 w 201"/>
                <a:gd name="T35" fmla="*/ 109 h 201"/>
                <a:gd name="T36" fmla="*/ 74 w 201"/>
                <a:gd name="T37" fmla="*/ 41 h 201"/>
                <a:gd name="T38" fmla="*/ 81 w 201"/>
                <a:gd name="T39" fmla="*/ 41 h 201"/>
                <a:gd name="T40" fmla="*/ 85 w 201"/>
                <a:gd name="T41" fmla="*/ 122 h 201"/>
                <a:gd name="T42" fmla="*/ 65 w 201"/>
                <a:gd name="T43" fmla="*/ 136 h 201"/>
                <a:gd name="T44" fmla="*/ 68 w 201"/>
                <a:gd name="T45" fmla="*/ 196 h 201"/>
                <a:gd name="T46" fmla="*/ 100 w 201"/>
                <a:gd name="T47" fmla="*/ 201 h 201"/>
                <a:gd name="T48" fmla="*/ 125 w 201"/>
                <a:gd name="T49" fmla="*/ 198 h 201"/>
                <a:gd name="T50" fmla="*/ 128 w 201"/>
                <a:gd name="T51" fmla="*/ 130 h 201"/>
                <a:gd name="T52" fmla="*/ 121 w 201"/>
                <a:gd name="T53" fmla="*/ 128 h 201"/>
                <a:gd name="T54" fmla="*/ 99 w 201"/>
                <a:gd name="T55" fmla="*/ 85 h 201"/>
                <a:gd name="T56" fmla="*/ 134 w 201"/>
                <a:gd name="T57" fmla="*/ 41 h 201"/>
                <a:gd name="T58" fmla="*/ 134 w 201"/>
                <a:gd name="T59" fmla="*/ 41 h 201"/>
                <a:gd name="T60" fmla="*/ 170 w 201"/>
                <a:gd name="T61" fmla="*/ 85 h 201"/>
                <a:gd name="T62" fmla="*/ 148 w 201"/>
                <a:gd name="T63" fmla="*/ 128 h 201"/>
                <a:gd name="T64" fmla="*/ 141 w 201"/>
                <a:gd name="T65" fmla="*/ 130 h 201"/>
                <a:gd name="T66" fmla="*/ 144 w 201"/>
                <a:gd name="T67" fmla="*/ 191 h 201"/>
                <a:gd name="T68" fmla="*/ 201 w 201"/>
                <a:gd name="T69" fmla="*/ 100 h 201"/>
                <a:gd name="T70" fmla="*/ 100 w 201"/>
                <a:gd name="T7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201">
                  <a:moveTo>
                    <a:pt x="100" y="0"/>
                  </a:moveTo>
                  <a:cubicBezTo>
                    <a:pt x="45" y="0"/>
                    <a:pt x="0" y="45"/>
                    <a:pt x="0" y="100"/>
                  </a:cubicBezTo>
                  <a:cubicBezTo>
                    <a:pt x="0" y="138"/>
                    <a:pt x="20" y="170"/>
                    <a:pt x="50" y="188"/>
                  </a:cubicBezTo>
                  <a:cubicBezTo>
                    <a:pt x="53" y="136"/>
                    <a:pt x="53" y="136"/>
                    <a:pt x="53" y="136"/>
                  </a:cubicBezTo>
                  <a:cubicBezTo>
                    <a:pt x="52" y="136"/>
                    <a:pt x="52" y="136"/>
                    <a:pt x="52" y="136"/>
                  </a:cubicBezTo>
                  <a:cubicBezTo>
                    <a:pt x="44" y="134"/>
                    <a:pt x="37" y="128"/>
                    <a:pt x="33" y="122"/>
                  </a:cubicBezTo>
                  <a:cubicBezTo>
                    <a:pt x="27" y="114"/>
                    <a:pt x="37" y="41"/>
                    <a:pt x="37" y="41"/>
                  </a:cubicBezTo>
                  <a:cubicBezTo>
                    <a:pt x="42" y="41"/>
                    <a:pt x="42" y="41"/>
                    <a:pt x="42" y="41"/>
                  </a:cubicBezTo>
                  <a:cubicBezTo>
                    <a:pt x="42" y="109"/>
                    <a:pt x="42" y="109"/>
                    <a:pt x="42" y="109"/>
                  </a:cubicBezTo>
                  <a:cubicBezTo>
                    <a:pt x="48" y="109"/>
                    <a:pt x="48" y="109"/>
                    <a:pt x="48" y="109"/>
                  </a:cubicBezTo>
                  <a:cubicBezTo>
                    <a:pt x="48" y="41"/>
                    <a:pt x="48" y="41"/>
                    <a:pt x="48" y="41"/>
                  </a:cubicBezTo>
                  <a:cubicBezTo>
                    <a:pt x="55" y="41"/>
                    <a:pt x="55" y="41"/>
                    <a:pt x="55" y="41"/>
                  </a:cubicBezTo>
                  <a:cubicBezTo>
                    <a:pt x="55" y="109"/>
                    <a:pt x="55" y="109"/>
                    <a:pt x="55" y="109"/>
                  </a:cubicBezTo>
                  <a:cubicBezTo>
                    <a:pt x="61" y="109"/>
                    <a:pt x="61" y="109"/>
                    <a:pt x="61" y="109"/>
                  </a:cubicBezTo>
                  <a:cubicBezTo>
                    <a:pt x="61" y="41"/>
                    <a:pt x="61" y="41"/>
                    <a:pt x="61" y="41"/>
                  </a:cubicBezTo>
                  <a:cubicBezTo>
                    <a:pt x="68" y="41"/>
                    <a:pt x="68" y="41"/>
                    <a:pt x="68" y="41"/>
                  </a:cubicBezTo>
                  <a:cubicBezTo>
                    <a:pt x="68" y="109"/>
                    <a:pt x="68" y="109"/>
                    <a:pt x="68" y="109"/>
                  </a:cubicBezTo>
                  <a:cubicBezTo>
                    <a:pt x="74" y="109"/>
                    <a:pt x="74" y="109"/>
                    <a:pt x="74" y="109"/>
                  </a:cubicBezTo>
                  <a:cubicBezTo>
                    <a:pt x="74" y="41"/>
                    <a:pt x="74" y="41"/>
                    <a:pt x="74" y="41"/>
                  </a:cubicBezTo>
                  <a:cubicBezTo>
                    <a:pt x="81" y="41"/>
                    <a:pt x="81" y="41"/>
                    <a:pt x="81" y="41"/>
                  </a:cubicBezTo>
                  <a:cubicBezTo>
                    <a:pt x="81" y="41"/>
                    <a:pt x="90" y="114"/>
                    <a:pt x="85" y="122"/>
                  </a:cubicBezTo>
                  <a:cubicBezTo>
                    <a:pt x="81" y="129"/>
                    <a:pt x="73" y="134"/>
                    <a:pt x="65" y="136"/>
                  </a:cubicBezTo>
                  <a:cubicBezTo>
                    <a:pt x="68" y="196"/>
                    <a:pt x="68" y="196"/>
                    <a:pt x="68" y="196"/>
                  </a:cubicBezTo>
                  <a:cubicBezTo>
                    <a:pt x="78" y="199"/>
                    <a:pt x="89" y="201"/>
                    <a:pt x="100" y="201"/>
                  </a:cubicBezTo>
                  <a:cubicBezTo>
                    <a:pt x="109" y="201"/>
                    <a:pt x="117" y="200"/>
                    <a:pt x="125" y="198"/>
                  </a:cubicBezTo>
                  <a:cubicBezTo>
                    <a:pt x="128" y="130"/>
                    <a:pt x="128" y="130"/>
                    <a:pt x="128" y="130"/>
                  </a:cubicBezTo>
                  <a:cubicBezTo>
                    <a:pt x="121" y="128"/>
                    <a:pt x="121" y="128"/>
                    <a:pt x="121" y="128"/>
                  </a:cubicBezTo>
                  <a:cubicBezTo>
                    <a:pt x="108" y="122"/>
                    <a:pt x="99" y="106"/>
                    <a:pt x="99" y="85"/>
                  </a:cubicBezTo>
                  <a:cubicBezTo>
                    <a:pt x="99" y="62"/>
                    <a:pt x="117" y="42"/>
                    <a:pt x="134" y="41"/>
                  </a:cubicBezTo>
                  <a:cubicBezTo>
                    <a:pt x="134" y="41"/>
                    <a:pt x="134" y="41"/>
                    <a:pt x="134" y="41"/>
                  </a:cubicBezTo>
                  <a:cubicBezTo>
                    <a:pt x="152" y="42"/>
                    <a:pt x="170" y="62"/>
                    <a:pt x="170" y="85"/>
                  </a:cubicBezTo>
                  <a:cubicBezTo>
                    <a:pt x="170" y="106"/>
                    <a:pt x="161" y="122"/>
                    <a:pt x="148" y="128"/>
                  </a:cubicBezTo>
                  <a:cubicBezTo>
                    <a:pt x="147" y="128"/>
                    <a:pt x="141" y="130"/>
                    <a:pt x="141" y="130"/>
                  </a:cubicBezTo>
                  <a:cubicBezTo>
                    <a:pt x="144" y="191"/>
                    <a:pt x="144" y="191"/>
                    <a:pt x="144" y="191"/>
                  </a:cubicBezTo>
                  <a:cubicBezTo>
                    <a:pt x="178" y="175"/>
                    <a:pt x="201" y="141"/>
                    <a:pt x="201" y="100"/>
                  </a:cubicBezTo>
                  <a:cubicBezTo>
                    <a:pt x="201" y="45"/>
                    <a:pt x="156" y="0"/>
                    <a:pt x="100" y="0"/>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09" name="Freeform 59"/>
            <p:cNvSpPr>
              <a:spLocks/>
            </p:cNvSpPr>
            <p:nvPr/>
          </p:nvSpPr>
          <p:spPr bwMode="auto">
            <a:xfrm>
              <a:off x="1904" y="1670"/>
              <a:ext cx="27" cy="70"/>
            </a:xfrm>
            <a:custGeom>
              <a:avLst/>
              <a:gdLst>
                <a:gd name="T0" fmla="*/ 12 w 20"/>
                <a:gd name="T1" fmla="*/ 4 h 52"/>
                <a:gd name="T2" fmla="*/ 13 w 20"/>
                <a:gd name="T3" fmla="*/ 10 h 52"/>
                <a:gd name="T4" fmla="*/ 13 w 20"/>
                <a:gd name="T5" fmla="*/ 19 h 52"/>
                <a:gd name="T6" fmla="*/ 13 w 20"/>
                <a:gd name="T7" fmla="*/ 24 h 52"/>
                <a:gd name="T8" fmla="*/ 12 w 20"/>
                <a:gd name="T9" fmla="*/ 28 h 52"/>
                <a:gd name="T10" fmla="*/ 6 w 20"/>
                <a:gd name="T11" fmla="*/ 44 h 52"/>
                <a:gd name="T12" fmla="*/ 4 w 20"/>
                <a:gd name="T13" fmla="*/ 46 h 52"/>
                <a:gd name="T14" fmla="*/ 2 w 20"/>
                <a:gd name="T15" fmla="*/ 48 h 52"/>
                <a:gd name="T16" fmla="*/ 1 w 20"/>
                <a:gd name="T17" fmla="*/ 50 h 52"/>
                <a:gd name="T18" fmla="*/ 1 w 20"/>
                <a:gd name="T19" fmla="*/ 51 h 52"/>
                <a:gd name="T20" fmla="*/ 2 w 20"/>
                <a:gd name="T21" fmla="*/ 52 h 52"/>
                <a:gd name="T22" fmla="*/ 4 w 20"/>
                <a:gd name="T23" fmla="*/ 51 h 52"/>
                <a:gd name="T24" fmla="*/ 5 w 20"/>
                <a:gd name="T25" fmla="*/ 51 h 52"/>
                <a:gd name="T26" fmla="*/ 5 w 20"/>
                <a:gd name="T27" fmla="*/ 50 h 52"/>
                <a:gd name="T28" fmla="*/ 10 w 20"/>
                <a:gd name="T29" fmla="*/ 46 h 52"/>
                <a:gd name="T30" fmla="*/ 19 w 20"/>
                <a:gd name="T31" fmla="*/ 30 h 52"/>
                <a:gd name="T32" fmla="*/ 20 w 20"/>
                <a:gd name="T33" fmla="*/ 24 h 52"/>
                <a:gd name="T34" fmla="*/ 20 w 20"/>
                <a:gd name="T35" fmla="*/ 19 h 52"/>
                <a:gd name="T36" fmla="*/ 18 w 20"/>
                <a:gd name="T37" fmla="*/ 10 h 52"/>
                <a:gd name="T38" fmla="*/ 15 w 20"/>
                <a:gd name="T39" fmla="*/ 3 h 52"/>
                <a:gd name="T40" fmla="*/ 13 w 20"/>
                <a:gd name="T41" fmla="*/ 0 h 52"/>
                <a:gd name="T42" fmla="*/ 12 w 20"/>
                <a:gd name="T43" fmla="*/ 0 h 52"/>
                <a:gd name="T44" fmla="*/ 11 w 20"/>
                <a:gd name="T45" fmla="*/ 2 h 52"/>
                <a:gd name="T46" fmla="*/ 12 w 20"/>
                <a:gd name="T4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52">
                  <a:moveTo>
                    <a:pt x="12" y="4"/>
                  </a:moveTo>
                  <a:cubicBezTo>
                    <a:pt x="12" y="6"/>
                    <a:pt x="13" y="8"/>
                    <a:pt x="13" y="10"/>
                  </a:cubicBezTo>
                  <a:cubicBezTo>
                    <a:pt x="13" y="13"/>
                    <a:pt x="13" y="16"/>
                    <a:pt x="13" y="19"/>
                  </a:cubicBezTo>
                  <a:cubicBezTo>
                    <a:pt x="13" y="20"/>
                    <a:pt x="13" y="22"/>
                    <a:pt x="13" y="24"/>
                  </a:cubicBezTo>
                  <a:cubicBezTo>
                    <a:pt x="13" y="25"/>
                    <a:pt x="13" y="27"/>
                    <a:pt x="12" y="28"/>
                  </a:cubicBezTo>
                  <a:cubicBezTo>
                    <a:pt x="10" y="34"/>
                    <a:pt x="9" y="39"/>
                    <a:pt x="6" y="44"/>
                  </a:cubicBezTo>
                  <a:cubicBezTo>
                    <a:pt x="5" y="44"/>
                    <a:pt x="5" y="45"/>
                    <a:pt x="4" y="46"/>
                  </a:cubicBezTo>
                  <a:cubicBezTo>
                    <a:pt x="4" y="47"/>
                    <a:pt x="3" y="48"/>
                    <a:pt x="2" y="48"/>
                  </a:cubicBezTo>
                  <a:cubicBezTo>
                    <a:pt x="2" y="49"/>
                    <a:pt x="1" y="50"/>
                    <a:pt x="1" y="50"/>
                  </a:cubicBezTo>
                  <a:cubicBezTo>
                    <a:pt x="1" y="50"/>
                    <a:pt x="0" y="51"/>
                    <a:pt x="1" y="51"/>
                  </a:cubicBezTo>
                  <a:cubicBezTo>
                    <a:pt x="1" y="52"/>
                    <a:pt x="1" y="52"/>
                    <a:pt x="2" y="52"/>
                  </a:cubicBezTo>
                  <a:cubicBezTo>
                    <a:pt x="2" y="52"/>
                    <a:pt x="3" y="52"/>
                    <a:pt x="4" y="51"/>
                  </a:cubicBezTo>
                  <a:cubicBezTo>
                    <a:pt x="5" y="51"/>
                    <a:pt x="5" y="51"/>
                    <a:pt x="5" y="51"/>
                  </a:cubicBezTo>
                  <a:cubicBezTo>
                    <a:pt x="5" y="50"/>
                    <a:pt x="5" y="50"/>
                    <a:pt x="5" y="50"/>
                  </a:cubicBezTo>
                  <a:cubicBezTo>
                    <a:pt x="6" y="49"/>
                    <a:pt x="8" y="48"/>
                    <a:pt x="10" y="46"/>
                  </a:cubicBezTo>
                  <a:cubicBezTo>
                    <a:pt x="15" y="41"/>
                    <a:pt x="17" y="36"/>
                    <a:pt x="19" y="30"/>
                  </a:cubicBezTo>
                  <a:cubicBezTo>
                    <a:pt x="20" y="28"/>
                    <a:pt x="20" y="26"/>
                    <a:pt x="20" y="24"/>
                  </a:cubicBezTo>
                  <a:cubicBezTo>
                    <a:pt x="20" y="22"/>
                    <a:pt x="20" y="21"/>
                    <a:pt x="20" y="19"/>
                  </a:cubicBezTo>
                  <a:cubicBezTo>
                    <a:pt x="20" y="15"/>
                    <a:pt x="19" y="12"/>
                    <a:pt x="18" y="10"/>
                  </a:cubicBezTo>
                  <a:cubicBezTo>
                    <a:pt x="17" y="7"/>
                    <a:pt x="16" y="5"/>
                    <a:pt x="15" y="3"/>
                  </a:cubicBezTo>
                  <a:cubicBezTo>
                    <a:pt x="14" y="2"/>
                    <a:pt x="13" y="0"/>
                    <a:pt x="13" y="0"/>
                  </a:cubicBezTo>
                  <a:cubicBezTo>
                    <a:pt x="13" y="0"/>
                    <a:pt x="12" y="0"/>
                    <a:pt x="12" y="0"/>
                  </a:cubicBezTo>
                  <a:cubicBezTo>
                    <a:pt x="11" y="0"/>
                    <a:pt x="11" y="1"/>
                    <a:pt x="11" y="2"/>
                  </a:cubicBezTo>
                  <a:cubicBezTo>
                    <a:pt x="11" y="2"/>
                    <a:pt x="12" y="3"/>
                    <a:pt x="12" y="4"/>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10" name="Freeform 60"/>
            <p:cNvSpPr>
              <a:spLocks noEditPoints="1"/>
            </p:cNvSpPr>
            <p:nvPr/>
          </p:nvSpPr>
          <p:spPr bwMode="auto">
            <a:xfrm>
              <a:off x="1685" y="1549"/>
              <a:ext cx="324" cy="324"/>
            </a:xfrm>
            <a:custGeom>
              <a:avLst/>
              <a:gdLst>
                <a:gd name="T0" fmla="*/ 119 w 239"/>
                <a:gd name="T1" fmla="*/ 0 h 239"/>
                <a:gd name="T2" fmla="*/ 0 w 239"/>
                <a:gd name="T3" fmla="*/ 119 h 239"/>
                <a:gd name="T4" fmla="*/ 119 w 239"/>
                <a:gd name="T5" fmla="*/ 239 h 239"/>
                <a:gd name="T6" fmla="*/ 239 w 239"/>
                <a:gd name="T7" fmla="*/ 119 h 239"/>
                <a:gd name="T8" fmla="*/ 119 w 239"/>
                <a:gd name="T9" fmla="*/ 0 h 239"/>
                <a:gd name="T10" fmla="*/ 119 w 239"/>
                <a:gd name="T11" fmla="*/ 230 h 239"/>
                <a:gd name="T12" fmla="*/ 9 w 239"/>
                <a:gd name="T13" fmla="*/ 119 h 239"/>
                <a:gd name="T14" fmla="*/ 119 w 239"/>
                <a:gd name="T15" fmla="*/ 9 h 239"/>
                <a:gd name="T16" fmla="*/ 230 w 239"/>
                <a:gd name="T17" fmla="*/ 119 h 239"/>
                <a:gd name="T18" fmla="*/ 119 w 239"/>
                <a:gd name="T19" fmla="*/ 23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39">
                  <a:moveTo>
                    <a:pt x="119" y="0"/>
                  </a:moveTo>
                  <a:cubicBezTo>
                    <a:pt x="54" y="0"/>
                    <a:pt x="0" y="54"/>
                    <a:pt x="0" y="119"/>
                  </a:cubicBezTo>
                  <a:cubicBezTo>
                    <a:pt x="0" y="185"/>
                    <a:pt x="54" y="239"/>
                    <a:pt x="119" y="239"/>
                  </a:cubicBezTo>
                  <a:cubicBezTo>
                    <a:pt x="185" y="239"/>
                    <a:pt x="239" y="185"/>
                    <a:pt x="239" y="119"/>
                  </a:cubicBezTo>
                  <a:cubicBezTo>
                    <a:pt x="239" y="54"/>
                    <a:pt x="185" y="0"/>
                    <a:pt x="119" y="0"/>
                  </a:cubicBezTo>
                  <a:close/>
                  <a:moveTo>
                    <a:pt x="119" y="230"/>
                  </a:moveTo>
                  <a:cubicBezTo>
                    <a:pt x="58" y="230"/>
                    <a:pt x="9" y="180"/>
                    <a:pt x="9" y="119"/>
                  </a:cubicBezTo>
                  <a:cubicBezTo>
                    <a:pt x="9" y="58"/>
                    <a:pt x="58" y="9"/>
                    <a:pt x="119" y="9"/>
                  </a:cubicBezTo>
                  <a:cubicBezTo>
                    <a:pt x="181" y="9"/>
                    <a:pt x="230" y="58"/>
                    <a:pt x="230" y="119"/>
                  </a:cubicBezTo>
                  <a:cubicBezTo>
                    <a:pt x="230" y="180"/>
                    <a:pt x="181" y="230"/>
                    <a:pt x="119" y="230"/>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11" name="Freeform 61"/>
            <p:cNvSpPr>
              <a:spLocks/>
            </p:cNvSpPr>
            <p:nvPr/>
          </p:nvSpPr>
          <p:spPr bwMode="auto">
            <a:xfrm>
              <a:off x="905" y="1361"/>
              <a:ext cx="747" cy="743"/>
            </a:xfrm>
            <a:custGeom>
              <a:avLst/>
              <a:gdLst>
                <a:gd name="T0" fmla="*/ 22 w 551"/>
                <a:gd name="T1" fmla="*/ 307 h 547"/>
                <a:gd name="T2" fmla="*/ 22 w 551"/>
                <a:gd name="T3" fmla="*/ 172 h 547"/>
                <a:gd name="T4" fmla="*/ 114 w 551"/>
                <a:gd name="T5" fmla="*/ 76 h 547"/>
                <a:gd name="T6" fmla="*/ 191 w 551"/>
                <a:gd name="T7" fmla="*/ 82 h 547"/>
                <a:gd name="T8" fmla="*/ 223 w 551"/>
                <a:gd name="T9" fmla="*/ 41 h 547"/>
                <a:gd name="T10" fmla="*/ 321 w 551"/>
                <a:gd name="T11" fmla="*/ 35 h 547"/>
                <a:gd name="T12" fmla="*/ 367 w 551"/>
                <a:gd name="T13" fmla="*/ 1 h 547"/>
                <a:gd name="T14" fmla="*/ 369 w 551"/>
                <a:gd name="T15" fmla="*/ 1 h 547"/>
                <a:gd name="T16" fmla="*/ 375 w 551"/>
                <a:gd name="T17" fmla="*/ 0 h 547"/>
                <a:gd name="T18" fmla="*/ 513 w 551"/>
                <a:gd name="T19" fmla="*/ 0 h 547"/>
                <a:gd name="T20" fmla="*/ 551 w 551"/>
                <a:gd name="T21" fmla="*/ 37 h 547"/>
                <a:gd name="T22" fmla="*/ 551 w 551"/>
                <a:gd name="T23" fmla="*/ 45 h 547"/>
                <a:gd name="T24" fmla="*/ 513 w 551"/>
                <a:gd name="T25" fmla="*/ 82 h 547"/>
                <a:gd name="T26" fmla="*/ 425 w 551"/>
                <a:gd name="T27" fmla="*/ 82 h 547"/>
                <a:gd name="T28" fmla="*/ 296 w 551"/>
                <a:gd name="T29" fmla="*/ 188 h 547"/>
                <a:gd name="T30" fmla="*/ 288 w 551"/>
                <a:gd name="T31" fmla="*/ 368 h 547"/>
                <a:gd name="T32" fmla="*/ 366 w 551"/>
                <a:gd name="T33" fmla="*/ 424 h 547"/>
                <a:gd name="T34" fmla="*/ 494 w 551"/>
                <a:gd name="T35" fmla="*/ 424 h 547"/>
                <a:gd name="T36" fmla="*/ 532 w 551"/>
                <a:gd name="T37" fmla="*/ 461 h 547"/>
                <a:gd name="T38" fmla="*/ 532 w 551"/>
                <a:gd name="T39" fmla="*/ 482 h 547"/>
                <a:gd name="T40" fmla="*/ 494 w 551"/>
                <a:gd name="T41" fmla="*/ 519 h 547"/>
                <a:gd name="T42" fmla="*/ 238 w 551"/>
                <a:gd name="T43" fmla="*/ 519 h 547"/>
                <a:gd name="T44" fmla="*/ 227 w 551"/>
                <a:gd name="T45" fmla="*/ 517 h 547"/>
                <a:gd name="T46" fmla="*/ 0 w 551"/>
                <a:gd name="T47" fmla="*/ 535 h 547"/>
                <a:gd name="T48" fmla="*/ 0 w 551"/>
                <a:gd name="T49" fmla="*/ 307 h 547"/>
                <a:gd name="T50" fmla="*/ 22 w 551"/>
                <a:gd name="T51" fmla="*/ 30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1" h="547">
                  <a:moveTo>
                    <a:pt x="22" y="307"/>
                  </a:moveTo>
                  <a:cubicBezTo>
                    <a:pt x="22" y="307"/>
                    <a:pt x="16" y="189"/>
                    <a:pt x="22" y="172"/>
                  </a:cubicBezTo>
                  <a:cubicBezTo>
                    <a:pt x="28" y="155"/>
                    <a:pt x="86" y="93"/>
                    <a:pt x="114" y="76"/>
                  </a:cubicBezTo>
                  <a:cubicBezTo>
                    <a:pt x="142" y="59"/>
                    <a:pt x="191" y="82"/>
                    <a:pt x="191" y="82"/>
                  </a:cubicBezTo>
                  <a:cubicBezTo>
                    <a:pt x="191" y="82"/>
                    <a:pt x="196" y="67"/>
                    <a:pt x="223" y="41"/>
                  </a:cubicBezTo>
                  <a:cubicBezTo>
                    <a:pt x="249" y="15"/>
                    <a:pt x="321" y="35"/>
                    <a:pt x="321" y="35"/>
                  </a:cubicBezTo>
                  <a:cubicBezTo>
                    <a:pt x="335" y="11"/>
                    <a:pt x="356" y="3"/>
                    <a:pt x="367" y="1"/>
                  </a:cubicBezTo>
                  <a:cubicBezTo>
                    <a:pt x="368" y="1"/>
                    <a:pt x="369" y="1"/>
                    <a:pt x="369" y="1"/>
                  </a:cubicBezTo>
                  <a:cubicBezTo>
                    <a:pt x="373" y="0"/>
                    <a:pt x="375" y="0"/>
                    <a:pt x="375" y="0"/>
                  </a:cubicBezTo>
                  <a:cubicBezTo>
                    <a:pt x="513" y="0"/>
                    <a:pt x="513" y="0"/>
                    <a:pt x="513" y="0"/>
                  </a:cubicBezTo>
                  <a:cubicBezTo>
                    <a:pt x="534" y="0"/>
                    <a:pt x="551" y="17"/>
                    <a:pt x="551" y="37"/>
                  </a:cubicBezTo>
                  <a:cubicBezTo>
                    <a:pt x="551" y="45"/>
                    <a:pt x="551" y="45"/>
                    <a:pt x="551" y="45"/>
                  </a:cubicBezTo>
                  <a:cubicBezTo>
                    <a:pt x="551" y="65"/>
                    <a:pt x="534" y="82"/>
                    <a:pt x="513" y="82"/>
                  </a:cubicBezTo>
                  <a:cubicBezTo>
                    <a:pt x="425" y="82"/>
                    <a:pt x="425" y="82"/>
                    <a:pt x="425" y="82"/>
                  </a:cubicBezTo>
                  <a:cubicBezTo>
                    <a:pt x="340" y="82"/>
                    <a:pt x="296" y="189"/>
                    <a:pt x="296" y="188"/>
                  </a:cubicBezTo>
                  <a:cubicBezTo>
                    <a:pt x="296" y="186"/>
                    <a:pt x="277" y="308"/>
                    <a:pt x="288" y="368"/>
                  </a:cubicBezTo>
                  <a:cubicBezTo>
                    <a:pt x="298" y="416"/>
                    <a:pt x="347" y="423"/>
                    <a:pt x="366" y="424"/>
                  </a:cubicBezTo>
                  <a:cubicBezTo>
                    <a:pt x="494" y="424"/>
                    <a:pt x="494" y="424"/>
                    <a:pt x="494" y="424"/>
                  </a:cubicBezTo>
                  <a:cubicBezTo>
                    <a:pt x="515" y="424"/>
                    <a:pt x="532" y="440"/>
                    <a:pt x="532" y="461"/>
                  </a:cubicBezTo>
                  <a:cubicBezTo>
                    <a:pt x="532" y="482"/>
                    <a:pt x="532" y="482"/>
                    <a:pt x="532" y="482"/>
                  </a:cubicBezTo>
                  <a:cubicBezTo>
                    <a:pt x="532" y="502"/>
                    <a:pt x="515" y="519"/>
                    <a:pt x="494" y="519"/>
                  </a:cubicBezTo>
                  <a:cubicBezTo>
                    <a:pt x="238" y="519"/>
                    <a:pt x="238" y="519"/>
                    <a:pt x="238" y="519"/>
                  </a:cubicBezTo>
                  <a:cubicBezTo>
                    <a:pt x="234" y="519"/>
                    <a:pt x="230" y="518"/>
                    <a:pt x="227" y="517"/>
                  </a:cubicBezTo>
                  <a:cubicBezTo>
                    <a:pt x="154" y="547"/>
                    <a:pt x="0" y="535"/>
                    <a:pt x="0" y="535"/>
                  </a:cubicBezTo>
                  <a:cubicBezTo>
                    <a:pt x="0" y="307"/>
                    <a:pt x="0" y="307"/>
                    <a:pt x="0" y="307"/>
                  </a:cubicBezTo>
                  <a:lnTo>
                    <a:pt x="22" y="307"/>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12" name="Rectangle 62"/>
            <p:cNvSpPr>
              <a:spLocks noChangeArrowheads="1"/>
            </p:cNvSpPr>
            <p:nvPr/>
          </p:nvSpPr>
          <p:spPr bwMode="auto">
            <a:xfrm>
              <a:off x="831" y="1740"/>
              <a:ext cx="74" cy="41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13" name="Rectangle 63"/>
            <p:cNvSpPr>
              <a:spLocks noChangeArrowheads="1"/>
            </p:cNvSpPr>
            <p:nvPr/>
          </p:nvSpPr>
          <p:spPr bwMode="auto">
            <a:xfrm>
              <a:off x="-1790" y="1702"/>
              <a:ext cx="2621" cy="489"/>
            </a:xfrm>
            <a:prstGeom prst="rect">
              <a:avLst/>
            </a:prstGeom>
            <a:solidFill>
              <a:srgbClr val="6D65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dirty="0">
                <a:latin typeface="Arial" panose="020B0604020202020204" pitchFamily="34" charset="0"/>
                <a:cs typeface="Arial" panose="020B0604020202020204" pitchFamily="34" charset="0"/>
              </a:endParaRPr>
            </a:p>
          </p:txBody>
        </p:sp>
      </p:grpSp>
      <p:grpSp>
        <p:nvGrpSpPr>
          <p:cNvPr id="138" name="Group 91"/>
          <p:cNvGrpSpPr>
            <a:grpSpLocks noChangeAspect="1"/>
          </p:cNvGrpSpPr>
          <p:nvPr/>
        </p:nvGrpSpPr>
        <p:grpSpPr bwMode="auto">
          <a:xfrm>
            <a:off x="8072915" y="3136900"/>
            <a:ext cx="6921500" cy="1165225"/>
            <a:chOff x="5164" y="1976"/>
            <a:chExt cx="4360" cy="734"/>
          </a:xfrm>
        </p:grpSpPr>
        <p:sp>
          <p:nvSpPr>
            <p:cNvPr id="139" name="AutoShape 90"/>
            <p:cNvSpPr>
              <a:spLocks noChangeAspect="1" noChangeArrowheads="1" noTextEdit="1"/>
            </p:cNvSpPr>
            <p:nvPr/>
          </p:nvSpPr>
          <p:spPr bwMode="auto">
            <a:xfrm>
              <a:off x="5164" y="1976"/>
              <a:ext cx="4360" cy="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0" name="Freeform 92"/>
            <p:cNvSpPr>
              <a:spLocks/>
            </p:cNvSpPr>
            <p:nvPr/>
          </p:nvSpPr>
          <p:spPr bwMode="auto">
            <a:xfrm>
              <a:off x="5920" y="2018"/>
              <a:ext cx="547" cy="621"/>
            </a:xfrm>
            <a:custGeom>
              <a:avLst/>
              <a:gdLst>
                <a:gd name="T0" fmla="*/ 209 w 403"/>
                <a:gd name="T1" fmla="*/ 0 h 457"/>
                <a:gd name="T2" fmla="*/ 237 w 403"/>
                <a:gd name="T3" fmla="*/ 9 h 457"/>
                <a:gd name="T4" fmla="*/ 403 w 403"/>
                <a:gd name="T5" fmla="*/ 9 h 457"/>
                <a:gd name="T6" fmla="*/ 403 w 403"/>
                <a:gd name="T7" fmla="*/ 299 h 457"/>
                <a:gd name="T8" fmla="*/ 324 w 403"/>
                <a:gd name="T9" fmla="*/ 299 h 457"/>
                <a:gd name="T10" fmla="*/ 134 w 403"/>
                <a:gd name="T11" fmla="*/ 457 h 457"/>
                <a:gd name="T12" fmla="*/ 209 w 403"/>
                <a:gd name="T13" fmla="*/ 0 h 457"/>
              </a:gdLst>
              <a:ahLst/>
              <a:cxnLst>
                <a:cxn ang="0">
                  <a:pos x="T0" y="T1"/>
                </a:cxn>
                <a:cxn ang="0">
                  <a:pos x="T2" y="T3"/>
                </a:cxn>
                <a:cxn ang="0">
                  <a:pos x="T4" y="T5"/>
                </a:cxn>
                <a:cxn ang="0">
                  <a:pos x="T6" y="T7"/>
                </a:cxn>
                <a:cxn ang="0">
                  <a:pos x="T8" y="T9"/>
                </a:cxn>
                <a:cxn ang="0">
                  <a:pos x="T10" y="T11"/>
                </a:cxn>
                <a:cxn ang="0">
                  <a:pos x="T12" y="T13"/>
                </a:cxn>
              </a:cxnLst>
              <a:rect l="0" t="0" r="r" b="b"/>
              <a:pathLst>
                <a:path w="403" h="457">
                  <a:moveTo>
                    <a:pt x="209" y="0"/>
                  </a:moveTo>
                  <a:cubicBezTo>
                    <a:pt x="209" y="0"/>
                    <a:pt x="212" y="9"/>
                    <a:pt x="237" y="9"/>
                  </a:cubicBezTo>
                  <a:cubicBezTo>
                    <a:pt x="263" y="9"/>
                    <a:pt x="403" y="9"/>
                    <a:pt x="403" y="9"/>
                  </a:cubicBezTo>
                  <a:cubicBezTo>
                    <a:pt x="403" y="299"/>
                    <a:pt x="403" y="299"/>
                    <a:pt x="403" y="299"/>
                  </a:cubicBezTo>
                  <a:cubicBezTo>
                    <a:pt x="324" y="299"/>
                    <a:pt x="324" y="299"/>
                    <a:pt x="324" y="299"/>
                  </a:cubicBezTo>
                  <a:cubicBezTo>
                    <a:pt x="324" y="299"/>
                    <a:pt x="231" y="428"/>
                    <a:pt x="134" y="457"/>
                  </a:cubicBezTo>
                  <a:cubicBezTo>
                    <a:pt x="134" y="457"/>
                    <a:pt x="0" y="75"/>
                    <a:pt x="209" y="0"/>
                  </a:cubicBezTo>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1" name="Freeform 93"/>
            <p:cNvSpPr>
              <a:spLocks/>
            </p:cNvSpPr>
            <p:nvPr/>
          </p:nvSpPr>
          <p:spPr bwMode="auto">
            <a:xfrm>
              <a:off x="5163" y="2116"/>
              <a:ext cx="1012" cy="514"/>
            </a:xfrm>
            <a:custGeom>
              <a:avLst/>
              <a:gdLst>
                <a:gd name="T0" fmla="*/ 719 w 747"/>
                <a:gd name="T1" fmla="*/ 378 h 378"/>
                <a:gd name="T2" fmla="*/ 747 w 747"/>
                <a:gd name="T3" fmla="*/ 350 h 378"/>
                <a:gd name="T4" fmla="*/ 747 w 747"/>
                <a:gd name="T5" fmla="*/ 28 h 378"/>
                <a:gd name="T6" fmla="*/ 719 w 747"/>
                <a:gd name="T7" fmla="*/ 0 h 378"/>
                <a:gd name="T8" fmla="*/ 28 w 747"/>
                <a:gd name="T9" fmla="*/ 0 h 378"/>
                <a:gd name="T10" fmla="*/ 0 w 747"/>
                <a:gd name="T11" fmla="*/ 28 h 378"/>
                <a:gd name="T12" fmla="*/ 0 w 747"/>
                <a:gd name="T13" fmla="*/ 350 h 378"/>
                <a:gd name="T14" fmla="*/ 28 w 747"/>
                <a:gd name="T15" fmla="*/ 378 h 378"/>
                <a:gd name="T16" fmla="*/ 719 w 747"/>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7" h="378">
                  <a:moveTo>
                    <a:pt x="719" y="378"/>
                  </a:moveTo>
                  <a:cubicBezTo>
                    <a:pt x="735" y="378"/>
                    <a:pt x="747" y="366"/>
                    <a:pt x="747" y="350"/>
                  </a:cubicBezTo>
                  <a:cubicBezTo>
                    <a:pt x="747" y="28"/>
                    <a:pt x="747" y="28"/>
                    <a:pt x="747" y="28"/>
                  </a:cubicBezTo>
                  <a:cubicBezTo>
                    <a:pt x="747" y="13"/>
                    <a:pt x="735" y="0"/>
                    <a:pt x="719" y="0"/>
                  </a:cubicBezTo>
                  <a:cubicBezTo>
                    <a:pt x="28" y="0"/>
                    <a:pt x="28" y="0"/>
                    <a:pt x="28" y="0"/>
                  </a:cubicBezTo>
                  <a:cubicBezTo>
                    <a:pt x="13" y="0"/>
                    <a:pt x="0" y="13"/>
                    <a:pt x="0" y="28"/>
                  </a:cubicBezTo>
                  <a:cubicBezTo>
                    <a:pt x="0" y="350"/>
                    <a:pt x="0" y="350"/>
                    <a:pt x="0" y="350"/>
                  </a:cubicBezTo>
                  <a:cubicBezTo>
                    <a:pt x="0" y="366"/>
                    <a:pt x="13" y="378"/>
                    <a:pt x="28" y="378"/>
                  </a:cubicBezTo>
                  <a:cubicBezTo>
                    <a:pt x="719" y="378"/>
                    <a:pt x="719" y="378"/>
                    <a:pt x="719" y="378"/>
                  </a:cubicBezTo>
                </a:path>
              </a:pathLst>
            </a:custGeom>
            <a:solidFill>
              <a:srgbClr val="004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2" name="Rectangle 94"/>
            <p:cNvSpPr>
              <a:spLocks noChangeArrowheads="1"/>
            </p:cNvSpPr>
            <p:nvPr/>
          </p:nvSpPr>
          <p:spPr bwMode="auto">
            <a:xfrm>
              <a:off x="5266" y="2153"/>
              <a:ext cx="806" cy="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3" name="Rectangle 95"/>
            <p:cNvSpPr>
              <a:spLocks noChangeArrowheads="1"/>
            </p:cNvSpPr>
            <p:nvPr/>
          </p:nvSpPr>
          <p:spPr bwMode="auto">
            <a:xfrm>
              <a:off x="5266" y="2153"/>
              <a:ext cx="80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4" name="Freeform 96"/>
            <p:cNvSpPr>
              <a:spLocks/>
            </p:cNvSpPr>
            <p:nvPr/>
          </p:nvSpPr>
          <p:spPr bwMode="auto">
            <a:xfrm>
              <a:off x="5206" y="2278"/>
              <a:ext cx="16" cy="190"/>
            </a:xfrm>
            <a:custGeom>
              <a:avLst/>
              <a:gdLst>
                <a:gd name="T0" fmla="*/ 6 w 12"/>
                <a:gd name="T1" fmla="*/ 140 h 140"/>
                <a:gd name="T2" fmla="*/ 12 w 12"/>
                <a:gd name="T3" fmla="*/ 134 h 140"/>
                <a:gd name="T4" fmla="*/ 12 w 12"/>
                <a:gd name="T5" fmla="*/ 7 h 140"/>
                <a:gd name="T6" fmla="*/ 6 w 12"/>
                <a:gd name="T7" fmla="*/ 0 h 140"/>
                <a:gd name="T8" fmla="*/ 0 w 12"/>
                <a:gd name="T9" fmla="*/ 7 h 140"/>
                <a:gd name="T10" fmla="*/ 0 w 12"/>
                <a:gd name="T11" fmla="*/ 134 h 140"/>
                <a:gd name="T12" fmla="*/ 6 w 12"/>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2" h="140">
                  <a:moveTo>
                    <a:pt x="6" y="140"/>
                  </a:moveTo>
                  <a:cubicBezTo>
                    <a:pt x="10" y="140"/>
                    <a:pt x="12" y="137"/>
                    <a:pt x="12" y="134"/>
                  </a:cubicBezTo>
                  <a:cubicBezTo>
                    <a:pt x="12" y="7"/>
                    <a:pt x="12" y="7"/>
                    <a:pt x="12" y="7"/>
                  </a:cubicBezTo>
                  <a:cubicBezTo>
                    <a:pt x="12" y="3"/>
                    <a:pt x="10" y="0"/>
                    <a:pt x="6" y="0"/>
                  </a:cubicBezTo>
                  <a:cubicBezTo>
                    <a:pt x="3" y="0"/>
                    <a:pt x="0" y="3"/>
                    <a:pt x="0" y="7"/>
                  </a:cubicBezTo>
                  <a:cubicBezTo>
                    <a:pt x="0" y="134"/>
                    <a:pt x="0" y="134"/>
                    <a:pt x="0" y="134"/>
                  </a:cubicBezTo>
                  <a:cubicBezTo>
                    <a:pt x="0" y="137"/>
                    <a:pt x="3" y="140"/>
                    <a:pt x="6" y="140"/>
                  </a:cubicBezTo>
                </a:path>
              </a:pathLst>
            </a:custGeom>
            <a:solidFill>
              <a:srgbClr val="C6E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5" name="Oval 97"/>
            <p:cNvSpPr>
              <a:spLocks noChangeArrowheads="1"/>
            </p:cNvSpPr>
            <p:nvPr/>
          </p:nvSpPr>
          <p:spPr bwMode="auto">
            <a:xfrm>
              <a:off x="6090" y="2339"/>
              <a:ext cx="66" cy="68"/>
            </a:xfrm>
            <a:prstGeom prst="ellipse">
              <a:avLst/>
            </a:prstGeom>
            <a:solidFill>
              <a:srgbClr val="C6E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6" name="Oval 98"/>
            <p:cNvSpPr>
              <a:spLocks noChangeArrowheads="1"/>
            </p:cNvSpPr>
            <p:nvPr/>
          </p:nvSpPr>
          <p:spPr bwMode="auto">
            <a:xfrm>
              <a:off x="6095" y="2346"/>
              <a:ext cx="56" cy="55"/>
            </a:xfrm>
            <a:prstGeom prst="ellipse">
              <a:avLst/>
            </a:prstGeom>
            <a:solidFill>
              <a:srgbClr val="004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7" name="Rectangle 99"/>
            <p:cNvSpPr>
              <a:spLocks noChangeArrowheads="1"/>
            </p:cNvSpPr>
            <p:nvPr/>
          </p:nvSpPr>
          <p:spPr bwMode="auto">
            <a:xfrm>
              <a:off x="5266" y="2373"/>
              <a:ext cx="806" cy="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8" name="Rectangle 100"/>
            <p:cNvSpPr>
              <a:spLocks noChangeArrowheads="1"/>
            </p:cNvSpPr>
            <p:nvPr/>
          </p:nvSpPr>
          <p:spPr bwMode="auto">
            <a:xfrm>
              <a:off x="5266" y="2373"/>
              <a:ext cx="80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49" name="Freeform 101"/>
            <p:cNvSpPr>
              <a:spLocks/>
            </p:cNvSpPr>
            <p:nvPr/>
          </p:nvSpPr>
          <p:spPr bwMode="auto">
            <a:xfrm>
              <a:off x="5206" y="2373"/>
              <a:ext cx="16" cy="95"/>
            </a:xfrm>
            <a:custGeom>
              <a:avLst/>
              <a:gdLst>
                <a:gd name="T0" fmla="*/ 12 w 12"/>
                <a:gd name="T1" fmla="*/ 0 h 70"/>
                <a:gd name="T2" fmla="*/ 0 w 12"/>
                <a:gd name="T3" fmla="*/ 0 h 70"/>
                <a:gd name="T4" fmla="*/ 0 w 12"/>
                <a:gd name="T5" fmla="*/ 64 h 70"/>
                <a:gd name="T6" fmla="*/ 6 w 12"/>
                <a:gd name="T7" fmla="*/ 70 h 70"/>
                <a:gd name="T8" fmla="*/ 12 w 12"/>
                <a:gd name="T9" fmla="*/ 64 h 70"/>
                <a:gd name="T10" fmla="*/ 12 w 12"/>
                <a:gd name="T11" fmla="*/ 0 h 70"/>
              </a:gdLst>
              <a:ahLst/>
              <a:cxnLst>
                <a:cxn ang="0">
                  <a:pos x="T0" y="T1"/>
                </a:cxn>
                <a:cxn ang="0">
                  <a:pos x="T2" y="T3"/>
                </a:cxn>
                <a:cxn ang="0">
                  <a:pos x="T4" y="T5"/>
                </a:cxn>
                <a:cxn ang="0">
                  <a:pos x="T6" y="T7"/>
                </a:cxn>
                <a:cxn ang="0">
                  <a:pos x="T8" y="T9"/>
                </a:cxn>
                <a:cxn ang="0">
                  <a:pos x="T10" y="T11"/>
                </a:cxn>
              </a:cxnLst>
              <a:rect l="0" t="0" r="r" b="b"/>
              <a:pathLst>
                <a:path w="12" h="70">
                  <a:moveTo>
                    <a:pt x="12" y="0"/>
                  </a:moveTo>
                  <a:cubicBezTo>
                    <a:pt x="0" y="0"/>
                    <a:pt x="0" y="0"/>
                    <a:pt x="0" y="0"/>
                  </a:cubicBezTo>
                  <a:cubicBezTo>
                    <a:pt x="0" y="64"/>
                    <a:pt x="0" y="64"/>
                    <a:pt x="0" y="64"/>
                  </a:cubicBezTo>
                  <a:cubicBezTo>
                    <a:pt x="0" y="67"/>
                    <a:pt x="3" y="70"/>
                    <a:pt x="6" y="70"/>
                  </a:cubicBezTo>
                  <a:cubicBezTo>
                    <a:pt x="10" y="70"/>
                    <a:pt x="12" y="67"/>
                    <a:pt x="12" y="64"/>
                  </a:cubicBezTo>
                  <a:cubicBezTo>
                    <a:pt x="12" y="0"/>
                    <a:pt x="12" y="0"/>
                    <a:pt x="12" y="0"/>
                  </a:cubicBezTo>
                </a:path>
              </a:pathLst>
            </a:custGeom>
            <a:solidFill>
              <a:srgbClr val="A7E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0" name="Freeform 102"/>
            <p:cNvSpPr>
              <a:spLocks/>
            </p:cNvSpPr>
            <p:nvPr/>
          </p:nvSpPr>
          <p:spPr bwMode="auto">
            <a:xfrm>
              <a:off x="6090" y="2373"/>
              <a:ext cx="66" cy="34"/>
            </a:xfrm>
            <a:custGeom>
              <a:avLst/>
              <a:gdLst>
                <a:gd name="T0" fmla="*/ 49 w 49"/>
                <a:gd name="T1" fmla="*/ 0 h 25"/>
                <a:gd name="T2" fmla="*/ 45 w 49"/>
                <a:gd name="T3" fmla="*/ 0 h 25"/>
                <a:gd name="T4" fmla="*/ 45 w 49"/>
                <a:gd name="T5" fmla="*/ 0 h 25"/>
                <a:gd name="T6" fmla="*/ 45 w 49"/>
                <a:gd name="T7" fmla="*/ 0 h 25"/>
                <a:gd name="T8" fmla="*/ 45 w 49"/>
                <a:gd name="T9" fmla="*/ 0 h 25"/>
                <a:gd name="T10" fmla="*/ 45 w 49"/>
                <a:gd name="T11" fmla="*/ 0 h 25"/>
                <a:gd name="T12" fmla="*/ 25 w 49"/>
                <a:gd name="T13" fmla="*/ 21 h 25"/>
                <a:gd name="T14" fmla="*/ 4 w 49"/>
                <a:gd name="T15" fmla="*/ 0 h 25"/>
                <a:gd name="T16" fmla="*/ 4 w 49"/>
                <a:gd name="T17" fmla="*/ 0 h 25"/>
                <a:gd name="T18" fmla="*/ 4 w 49"/>
                <a:gd name="T19" fmla="*/ 0 h 25"/>
                <a:gd name="T20" fmla="*/ 4 w 49"/>
                <a:gd name="T21" fmla="*/ 0 h 25"/>
                <a:gd name="T22" fmla="*/ 0 w 49"/>
                <a:gd name="T23" fmla="*/ 0 h 25"/>
                <a:gd name="T24" fmla="*/ 0 w 49"/>
                <a:gd name="T25" fmla="*/ 0 h 25"/>
                <a:gd name="T26" fmla="*/ 0 w 49"/>
                <a:gd name="T27" fmla="*/ 0 h 25"/>
                <a:gd name="T28" fmla="*/ 25 w 49"/>
                <a:gd name="T29" fmla="*/ 25 h 25"/>
                <a:gd name="T30" fmla="*/ 49 w 49"/>
                <a:gd name="T31" fmla="*/ 0 h 25"/>
                <a:gd name="T32" fmla="*/ 49 w 49"/>
                <a:gd name="T33" fmla="*/ 0 h 25"/>
                <a:gd name="T34" fmla="*/ 49 w 49"/>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5">
                  <a:moveTo>
                    <a:pt x="49" y="0"/>
                  </a:moveTo>
                  <a:cubicBezTo>
                    <a:pt x="45" y="0"/>
                    <a:pt x="45" y="0"/>
                    <a:pt x="45" y="0"/>
                  </a:cubicBezTo>
                  <a:cubicBezTo>
                    <a:pt x="45" y="0"/>
                    <a:pt x="45" y="0"/>
                    <a:pt x="45" y="0"/>
                  </a:cubicBezTo>
                  <a:cubicBezTo>
                    <a:pt x="45" y="0"/>
                    <a:pt x="45" y="0"/>
                    <a:pt x="45" y="0"/>
                  </a:cubicBezTo>
                  <a:cubicBezTo>
                    <a:pt x="45" y="0"/>
                    <a:pt x="45" y="0"/>
                    <a:pt x="45" y="0"/>
                  </a:cubicBezTo>
                  <a:cubicBezTo>
                    <a:pt x="45" y="0"/>
                    <a:pt x="45" y="0"/>
                    <a:pt x="45" y="0"/>
                  </a:cubicBezTo>
                  <a:cubicBezTo>
                    <a:pt x="45" y="12"/>
                    <a:pt x="36" y="21"/>
                    <a:pt x="25" y="21"/>
                  </a:cubicBezTo>
                  <a:cubicBezTo>
                    <a:pt x="13" y="21"/>
                    <a:pt x="4" y="12"/>
                    <a:pt x="4" y="0"/>
                  </a:cubicBezTo>
                  <a:cubicBezTo>
                    <a:pt x="4" y="0"/>
                    <a:pt x="4" y="0"/>
                    <a:pt x="4" y="0"/>
                  </a:cubicBezTo>
                  <a:cubicBezTo>
                    <a:pt x="4" y="0"/>
                    <a:pt x="4" y="0"/>
                    <a:pt x="4" y="0"/>
                  </a:cubicBezTo>
                  <a:cubicBezTo>
                    <a:pt x="4" y="0"/>
                    <a:pt x="4" y="0"/>
                    <a:pt x="4" y="0"/>
                  </a:cubicBezTo>
                  <a:cubicBezTo>
                    <a:pt x="0" y="0"/>
                    <a:pt x="0" y="0"/>
                    <a:pt x="0" y="0"/>
                  </a:cubicBezTo>
                  <a:cubicBezTo>
                    <a:pt x="0" y="0"/>
                    <a:pt x="0" y="0"/>
                    <a:pt x="0" y="0"/>
                  </a:cubicBezTo>
                  <a:cubicBezTo>
                    <a:pt x="0" y="0"/>
                    <a:pt x="0" y="0"/>
                    <a:pt x="0" y="0"/>
                  </a:cubicBezTo>
                  <a:cubicBezTo>
                    <a:pt x="0" y="14"/>
                    <a:pt x="11" y="25"/>
                    <a:pt x="25" y="25"/>
                  </a:cubicBezTo>
                  <a:cubicBezTo>
                    <a:pt x="38" y="25"/>
                    <a:pt x="49" y="14"/>
                    <a:pt x="49" y="0"/>
                  </a:cubicBezTo>
                  <a:cubicBezTo>
                    <a:pt x="49" y="0"/>
                    <a:pt x="49" y="0"/>
                    <a:pt x="49" y="0"/>
                  </a:cubicBezTo>
                  <a:cubicBezTo>
                    <a:pt x="49" y="0"/>
                    <a:pt x="49" y="0"/>
                    <a:pt x="49" y="0"/>
                  </a:cubicBezTo>
                </a:path>
              </a:pathLst>
            </a:custGeom>
            <a:solidFill>
              <a:srgbClr val="A7E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1" name="Freeform 103"/>
            <p:cNvSpPr>
              <a:spLocks noEditPoints="1"/>
            </p:cNvSpPr>
            <p:nvPr/>
          </p:nvSpPr>
          <p:spPr bwMode="auto">
            <a:xfrm>
              <a:off x="6095" y="2373"/>
              <a:ext cx="56" cy="28"/>
            </a:xfrm>
            <a:custGeom>
              <a:avLst/>
              <a:gdLst>
                <a:gd name="T0" fmla="*/ 41 w 41"/>
                <a:gd name="T1" fmla="*/ 0 h 21"/>
                <a:gd name="T2" fmla="*/ 21 w 41"/>
                <a:gd name="T3" fmla="*/ 21 h 21"/>
                <a:gd name="T4" fmla="*/ 0 w 41"/>
                <a:gd name="T5" fmla="*/ 0 h 21"/>
                <a:gd name="T6" fmla="*/ 0 w 41"/>
                <a:gd name="T7" fmla="*/ 0 h 21"/>
                <a:gd name="T8" fmla="*/ 21 w 41"/>
                <a:gd name="T9" fmla="*/ 21 h 21"/>
                <a:gd name="T10" fmla="*/ 41 w 41"/>
                <a:gd name="T11" fmla="*/ 0 h 21"/>
                <a:gd name="T12" fmla="*/ 41 w 41"/>
                <a:gd name="T13" fmla="*/ 0 h 21"/>
                <a:gd name="T14" fmla="*/ 0 w 41"/>
                <a:gd name="T15" fmla="*/ 0 h 21"/>
                <a:gd name="T16" fmla="*/ 0 w 41"/>
                <a:gd name="T17" fmla="*/ 0 h 21"/>
                <a:gd name="T18" fmla="*/ 0 w 41"/>
                <a:gd name="T19" fmla="*/ 0 h 21"/>
                <a:gd name="T20" fmla="*/ 0 w 41"/>
                <a:gd name="T21" fmla="*/ 0 h 21"/>
                <a:gd name="T22" fmla="*/ 41 w 41"/>
                <a:gd name="T23" fmla="*/ 0 h 21"/>
                <a:gd name="T24" fmla="*/ 41 w 41"/>
                <a:gd name="T25" fmla="*/ 0 h 21"/>
                <a:gd name="T26" fmla="*/ 41 w 41"/>
                <a:gd name="T27" fmla="*/ 0 h 21"/>
                <a:gd name="T28" fmla="*/ 41 w 41"/>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1">
                  <a:moveTo>
                    <a:pt x="41" y="0"/>
                  </a:moveTo>
                  <a:cubicBezTo>
                    <a:pt x="41" y="12"/>
                    <a:pt x="32" y="21"/>
                    <a:pt x="21" y="21"/>
                  </a:cubicBezTo>
                  <a:cubicBezTo>
                    <a:pt x="9" y="21"/>
                    <a:pt x="0" y="12"/>
                    <a:pt x="0" y="0"/>
                  </a:cubicBezTo>
                  <a:cubicBezTo>
                    <a:pt x="0" y="0"/>
                    <a:pt x="0" y="0"/>
                    <a:pt x="0" y="0"/>
                  </a:cubicBezTo>
                  <a:cubicBezTo>
                    <a:pt x="0" y="12"/>
                    <a:pt x="9" y="21"/>
                    <a:pt x="21" y="21"/>
                  </a:cubicBezTo>
                  <a:cubicBezTo>
                    <a:pt x="32" y="21"/>
                    <a:pt x="41" y="12"/>
                    <a:pt x="41" y="0"/>
                  </a:cubicBezTo>
                  <a:cubicBezTo>
                    <a:pt x="41" y="0"/>
                    <a:pt x="41" y="0"/>
                    <a:pt x="41" y="0"/>
                  </a:cubicBezTo>
                  <a:moveTo>
                    <a:pt x="0" y="0"/>
                  </a:moveTo>
                  <a:cubicBezTo>
                    <a:pt x="0" y="0"/>
                    <a:pt x="0" y="0"/>
                    <a:pt x="0" y="0"/>
                  </a:cubicBezTo>
                  <a:cubicBezTo>
                    <a:pt x="0" y="0"/>
                    <a:pt x="0" y="0"/>
                    <a:pt x="0" y="0"/>
                  </a:cubicBezTo>
                  <a:cubicBezTo>
                    <a:pt x="0" y="0"/>
                    <a:pt x="0" y="0"/>
                    <a:pt x="0" y="0"/>
                  </a:cubicBezTo>
                  <a:moveTo>
                    <a:pt x="41" y="0"/>
                  </a:moveTo>
                  <a:cubicBezTo>
                    <a:pt x="41" y="0"/>
                    <a:pt x="41" y="0"/>
                    <a:pt x="41" y="0"/>
                  </a:cubicBezTo>
                  <a:cubicBezTo>
                    <a:pt x="41" y="0"/>
                    <a:pt x="41" y="0"/>
                    <a:pt x="41" y="0"/>
                  </a:cubicBezTo>
                  <a:cubicBezTo>
                    <a:pt x="41" y="0"/>
                    <a:pt x="41" y="0"/>
                    <a:pt x="41" y="0"/>
                  </a:cubicBezTo>
                </a:path>
              </a:pathLst>
            </a:custGeom>
            <a:solidFill>
              <a:srgbClr val="004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2" name="Freeform 104"/>
            <p:cNvSpPr>
              <a:spLocks noEditPoints="1"/>
            </p:cNvSpPr>
            <p:nvPr/>
          </p:nvSpPr>
          <p:spPr bwMode="auto">
            <a:xfrm>
              <a:off x="5489" y="2211"/>
              <a:ext cx="338" cy="314"/>
            </a:xfrm>
            <a:custGeom>
              <a:avLst/>
              <a:gdLst>
                <a:gd name="T0" fmla="*/ 230 w 249"/>
                <a:gd name="T1" fmla="*/ 79 h 231"/>
                <a:gd name="T2" fmla="*/ 178 w 249"/>
                <a:gd name="T3" fmla="*/ 79 h 231"/>
                <a:gd name="T4" fmla="*/ 178 w 249"/>
                <a:gd name="T5" fmla="*/ 19 h 231"/>
                <a:gd name="T6" fmla="*/ 159 w 249"/>
                <a:gd name="T7" fmla="*/ 0 h 231"/>
                <a:gd name="T8" fmla="*/ 90 w 249"/>
                <a:gd name="T9" fmla="*/ 0 h 231"/>
                <a:gd name="T10" fmla="*/ 71 w 249"/>
                <a:gd name="T11" fmla="*/ 19 h 231"/>
                <a:gd name="T12" fmla="*/ 71 w 249"/>
                <a:gd name="T13" fmla="*/ 79 h 231"/>
                <a:gd name="T14" fmla="*/ 58 w 249"/>
                <a:gd name="T15" fmla="*/ 79 h 231"/>
                <a:gd name="T16" fmla="*/ 58 w 249"/>
                <a:gd name="T17" fmla="*/ 70 h 231"/>
                <a:gd name="T18" fmla="*/ 51 w 249"/>
                <a:gd name="T19" fmla="*/ 62 h 231"/>
                <a:gd name="T20" fmla="*/ 27 w 249"/>
                <a:gd name="T21" fmla="*/ 62 h 231"/>
                <a:gd name="T22" fmla="*/ 19 w 249"/>
                <a:gd name="T23" fmla="*/ 70 h 231"/>
                <a:gd name="T24" fmla="*/ 19 w 249"/>
                <a:gd name="T25" fmla="*/ 79 h 231"/>
                <a:gd name="T26" fmla="*/ 0 w 249"/>
                <a:gd name="T27" fmla="*/ 98 h 231"/>
                <a:gd name="T28" fmla="*/ 0 w 249"/>
                <a:gd name="T29" fmla="*/ 213 h 231"/>
                <a:gd name="T30" fmla="*/ 19 w 249"/>
                <a:gd name="T31" fmla="*/ 231 h 231"/>
                <a:gd name="T32" fmla="*/ 230 w 249"/>
                <a:gd name="T33" fmla="*/ 231 h 231"/>
                <a:gd name="T34" fmla="*/ 249 w 249"/>
                <a:gd name="T35" fmla="*/ 213 h 231"/>
                <a:gd name="T36" fmla="*/ 249 w 249"/>
                <a:gd name="T37" fmla="*/ 98 h 231"/>
                <a:gd name="T38" fmla="*/ 230 w 249"/>
                <a:gd name="T39" fmla="*/ 79 h 231"/>
                <a:gd name="T40" fmla="*/ 88 w 249"/>
                <a:gd name="T41" fmla="*/ 23 h 231"/>
                <a:gd name="T42" fmla="*/ 96 w 249"/>
                <a:gd name="T43" fmla="*/ 15 h 231"/>
                <a:gd name="T44" fmla="*/ 153 w 249"/>
                <a:gd name="T45" fmla="*/ 15 h 231"/>
                <a:gd name="T46" fmla="*/ 161 w 249"/>
                <a:gd name="T47" fmla="*/ 23 h 231"/>
                <a:gd name="T48" fmla="*/ 161 w 249"/>
                <a:gd name="T49" fmla="*/ 30 h 231"/>
                <a:gd name="T50" fmla="*/ 153 w 249"/>
                <a:gd name="T51" fmla="*/ 38 h 231"/>
                <a:gd name="T52" fmla="*/ 96 w 249"/>
                <a:gd name="T53" fmla="*/ 38 h 231"/>
                <a:gd name="T54" fmla="*/ 88 w 249"/>
                <a:gd name="T55" fmla="*/ 30 h 231"/>
                <a:gd name="T56" fmla="*/ 88 w 249"/>
                <a:gd name="T57" fmla="*/ 23 h 231"/>
                <a:gd name="T58" fmla="*/ 125 w 249"/>
                <a:gd name="T59" fmla="*/ 220 h 231"/>
                <a:gd name="T60" fmla="*/ 60 w 249"/>
                <a:gd name="T61" fmla="*/ 155 h 231"/>
                <a:gd name="T62" fmla="*/ 125 w 249"/>
                <a:gd name="T63" fmla="*/ 91 h 231"/>
                <a:gd name="T64" fmla="*/ 189 w 249"/>
                <a:gd name="T65" fmla="*/ 155 h 231"/>
                <a:gd name="T66" fmla="*/ 125 w 249"/>
                <a:gd name="T67"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31">
                  <a:moveTo>
                    <a:pt x="230" y="79"/>
                  </a:moveTo>
                  <a:cubicBezTo>
                    <a:pt x="178" y="79"/>
                    <a:pt x="178" y="79"/>
                    <a:pt x="178" y="79"/>
                  </a:cubicBezTo>
                  <a:cubicBezTo>
                    <a:pt x="178" y="19"/>
                    <a:pt x="178" y="19"/>
                    <a:pt x="178" y="19"/>
                  </a:cubicBezTo>
                  <a:cubicBezTo>
                    <a:pt x="178" y="8"/>
                    <a:pt x="170" y="0"/>
                    <a:pt x="159" y="0"/>
                  </a:cubicBezTo>
                  <a:cubicBezTo>
                    <a:pt x="90" y="0"/>
                    <a:pt x="90" y="0"/>
                    <a:pt x="90" y="0"/>
                  </a:cubicBezTo>
                  <a:cubicBezTo>
                    <a:pt x="79" y="0"/>
                    <a:pt x="71" y="8"/>
                    <a:pt x="71" y="19"/>
                  </a:cubicBezTo>
                  <a:cubicBezTo>
                    <a:pt x="71" y="79"/>
                    <a:pt x="71" y="79"/>
                    <a:pt x="71" y="79"/>
                  </a:cubicBezTo>
                  <a:cubicBezTo>
                    <a:pt x="58" y="79"/>
                    <a:pt x="58" y="79"/>
                    <a:pt x="58" y="79"/>
                  </a:cubicBezTo>
                  <a:cubicBezTo>
                    <a:pt x="58" y="70"/>
                    <a:pt x="58" y="70"/>
                    <a:pt x="58" y="70"/>
                  </a:cubicBezTo>
                  <a:cubicBezTo>
                    <a:pt x="58" y="65"/>
                    <a:pt x="55" y="62"/>
                    <a:pt x="51" y="62"/>
                  </a:cubicBezTo>
                  <a:cubicBezTo>
                    <a:pt x="27" y="62"/>
                    <a:pt x="27" y="62"/>
                    <a:pt x="27" y="62"/>
                  </a:cubicBezTo>
                  <a:cubicBezTo>
                    <a:pt x="23" y="62"/>
                    <a:pt x="19" y="65"/>
                    <a:pt x="19" y="70"/>
                  </a:cubicBezTo>
                  <a:cubicBezTo>
                    <a:pt x="19" y="79"/>
                    <a:pt x="19" y="79"/>
                    <a:pt x="19" y="79"/>
                  </a:cubicBezTo>
                  <a:cubicBezTo>
                    <a:pt x="9" y="79"/>
                    <a:pt x="0" y="87"/>
                    <a:pt x="0" y="98"/>
                  </a:cubicBezTo>
                  <a:cubicBezTo>
                    <a:pt x="0" y="213"/>
                    <a:pt x="0" y="213"/>
                    <a:pt x="0" y="213"/>
                  </a:cubicBezTo>
                  <a:cubicBezTo>
                    <a:pt x="0" y="223"/>
                    <a:pt x="9" y="231"/>
                    <a:pt x="19" y="231"/>
                  </a:cubicBezTo>
                  <a:cubicBezTo>
                    <a:pt x="230" y="231"/>
                    <a:pt x="230" y="231"/>
                    <a:pt x="230" y="231"/>
                  </a:cubicBezTo>
                  <a:cubicBezTo>
                    <a:pt x="240" y="231"/>
                    <a:pt x="249" y="223"/>
                    <a:pt x="249" y="213"/>
                  </a:cubicBezTo>
                  <a:cubicBezTo>
                    <a:pt x="249" y="98"/>
                    <a:pt x="249" y="98"/>
                    <a:pt x="249" y="98"/>
                  </a:cubicBezTo>
                  <a:cubicBezTo>
                    <a:pt x="249" y="87"/>
                    <a:pt x="240" y="79"/>
                    <a:pt x="230" y="79"/>
                  </a:cubicBezTo>
                  <a:close/>
                  <a:moveTo>
                    <a:pt x="88" y="23"/>
                  </a:moveTo>
                  <a:cubicBezTo>
                    <a:pt x="88" y="19"/>
                    <a:pt x="91" y="15"/>
                    <a:pt x="96" y="15"/>
                  </a:cubicBezTo>
                  <a:cubicBezTo>
                    <a:pt x="153" y="15"/>
                    <a:pt x="153" y="15"/>
                    <a:pt x="153" y="15"/>
                  </a:cubicBezTo>
                  <a:cubicBezTo>
                    <a:pt x="158" y="15"/>
                    <a:pt x="161" y="19"/>
                    <a:pt x="161" y="23"/>
                  </a:cubicBezTo>
                  <a:cubicBezTo>
                    <a:pt x="161" y="30"/>
                    <a:pt x="161" y="30"/>
                    <a:pt x="161" y="30"/>
                  </a:cubicBezTo>
                  <a:cubicBezTo>
                    <a:pt x="161" y="34"/>
                    <a:pt x="158" y="38"/>
                    <a:pt x="153" y="38"/>
                  </a:cubicBezTo>
                  <a:cubicBezTo>
                    <a:pt x="96" y="38"/>
                    <a:pt x="96" y="38"/>
                    <a:pt x="96" y="38"/>
                  </a:cubicBezTo>
                  <a:cubicBezTo>
                    <a:pt x="91" y="38"/>
                    <a:pt x="88" y="34"/>
                    <a:pt x="88" y="30"/>
                  </a:cubicBezTo>
                  <a:lnTo>
                    <a:pt x="88" y="23"/>
                  </a:lnTo>
                  <a:close/>
                  <a:moveTo>
                    <a:pt x="125" y="220"/>
                  </a:moveTo>
                  <a:cubicBezTo>
                    <a:pt x="89" y="220"/>
                    <a:pt x="60" y="191"/>
                    <a:pt x="60" y="155"/>
                  </a:cubicBezTo>
                  <a:cubicBezTo>
                    <a:pt x="60" y="120"/>
                    <a:pt x="89" y="91"/>
                    <a:pt x="125" y="91"/>
                  </a:cubicBezTo>
                  <a:cubicBezTo>
                    <a:pt x="160" y="91"/>
                    <a:pt x="189" y="120"/>
                    <a:pt x="189" y="155"/>
                  </a:cubicBezTo>
                  <a:cubicBezTo>
                    <a:pt x="189" y="191"/>
                    <a:pt x="160" y="220"/>
                    <a:pt x="125" y="220"/>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3" name="Oval 105"/>
            <p:cNvSpPr>
              <a:spLocks noChangeArrowheads="1"/>
            </p:cNvSpPr>
            <p:nvPr/>
          </p:nvSpPr>
          <p:spPr bwMode="auto">
            <a:xfrm>
              <a:off x="5602" y="2365"/>
              <a:ext cx="112" cy="114"/>
            </a:xfrm>
            <a:prstGeom prst="ellipse">
              <a:avLst/>
            </a:pr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4" name="Freeform 106"/>
            <p:cNvSpPr>
              <a:spLocks/>
            </p:cNvSpPr>
            <p:nvPr/>
          </p:nvSpPr>
          <p:spPr bwMode="auto">
            <a:xfrm>
              <a:off x="5602" y="2373"/>
              <a:ext cx="112" cy="106"/>
            </a:xfrm>
            <a:custGeom>
              <a:avLst/>
              <a:gdLst>
                <a:gd name="T0" fmla="*/ 0 w 83"/>
                <a:gd name="T1" fmla="*/ 36 h 78"/>
                <a:gd name="T2" fmla="*/ 42 w 83"/>
                <a:gd name="T3" fmla="*/ 78 h 78"/>
                <a:gd name="T4" fmla="*/ 83 w 83"/>
                <a:gd name="T5" fmla="*/ 36 h 78"/>
                <a:gd name="T6" fmla="*/ 62 w 83"/>
                <a:gd name="T7" fmla="*/ 0 h 78"/>
                <a:gd name="T8" fmla="*/ 21 w 83"/>
                <a:gd name="T9" fmla="*/ 0 h 78"/>
                <a:gd name="T10" fmla="*/ 0 w 83"/>
                <a:gd name="T11" fmla="*/ 36 h 78"/>
              </a:gdLst>
              <a:ahLst/>
              <a:cxnLst>
                <a:cxn ang="0">
                  <a:pos x="T0" y="T1"/>
                </a:cxn>
                <a:cxn ang="0">
                  <a:pos x="T2" y="T3"/>
                </a:cxn>
                <a:cxn ang="0">
                  <a:pos x="T4" y="T5"/>
                </a:cxn>
                <a:cxn ang="0">
                  <a:pos x="T6" y="T7"/>
                </a:cxn>
                <a:cxn ang="0">
                  <a:pos x="T8" y="T9"/>
                </a:cxn>
                <a:cxn ang="0">
                  <a:pos x="T10" y="T11"/>
                </a:cxn>
              </a:cxnLst>
              <a:rect l="0" t="0" r="r" b="b"/>
              <a:pathLst>
                <a:path w="83" h="78">
                  <a:moveTo>
                    <a:pt x="0" y="36"/>
                  </a:moveTo>
                  <a:cubicBezTo>
                    <a:pt x="0" y="59"/>
                    <a:pt x="18" y="78"/>
                    <a:pt x="42" y="78"/>
                  </a:cubicBezTo>
                  <a:cubicBezTo>
                    <a:pt x="65" y="78"/>
                    <a:pt x="83" y="59"/>
                    <a:pt x="83" y="36"/>
                  </a:cubicBezTo>
                  <a:cubicBezTo>
                    <a:pt x="83" y="21"/>
                    <a:pt x="75" y="7"/>
                    <a:pt x="62" y="0"/>
                  </a:cubicBezTo>
                  <a:cubicBezTo>
                    <a:pt x="21" y="0"/>
                    <a:pt x="21" y="0"/>
                    <a:pt x="21" y="0"/>
                  </a:cubicBezTo>
                  <a:cubicBezTo>
                    <a:pt x="8" y="7"/>
                    <a:pt x="0" y="21"/>
                    <a:pt x="0" y="36"/>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5" name="Freeform 107"/>
            <p:cNvSpPr>
              <a:spLocks/>
            </p:cNvSpPr>
            <p:nvPr/>
          </p:nvSpPr>
          <p:spPr bwMode="auto">
            <a:xfrm>
              <a:off x="5596" y="1992"/>
              <a:ext cx="224" cy="132"/>
            </a:xfrm>
            <a:custGeom>
              <a:avLst/>
              <a:gdLst>
                <a:gd name="T0" fmla="*/ 128 w 165"/>
                <a:gd name="T1" fmla="*/ 0 h 97"/>
                <a:gd name="T2" fmla="*/ 165 w 165"/>
                <a:gd name="T3" fmla="*/ 38 h 97"/>
                <a:gd name="T4" fmla="*/ 165 w 165"/>
                <a:gd name="T5" fmla="*/ 59 h 97"/>
                <a:gd name="T6" fmla="*/ 128 w 165"/>
                <a:gd name="T7" fmla="*/ 96 h 97"/>
                <a:gd name="T8" fmla="*/ 37 w 165"/>
                <a:gd name="T9" fmla="*/ 97 h 97"/>
                <a:gd name="T10" fmla="*/ 0 w 165"/>
                <a:gd name="T11" fmla="*/ 60 h 97"/>
                <a:gd name="T12" fmla="*/ 0 w 165"/>
                <a:gd name="T13" fmla="*/ 39 h 97"/>
                <a:gd name="T14" fmla="*/ 37 w 165"/>
                <a:gd name="T15" fmla="*/ 1 h 97"/>
                <a:gd name="T16" fmla="*/ 128 w 165"/>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97">
                  <a:moveTo>
                    <a:pt x="128" y="0"/>
                  </a:moveTo>
                  <a:cubicBezTo>
                    <a:pt x="148" y="0"/>
                    <a:pt x="165" y="17"/>
                    <a:pt x="165" y="38"/>
                  </a:cubicBezTo>
                  <a:cubicBezTo>
                    <a:pt x="165" y="59"/>
                    <a:pt x="165" y="59"/>
                    <a:pt x="165" y="59"/>
                  </a:cubicBezTo>
                  <a:cubicBezTo>
                    <a:pt x="165" y="79"/>
                    <a:pt x="148" y="96"/>
                    <a:pt x="128" y="96"/>
                  </a:cubicBezTo>
                  <a:cubicBezTo>
                    <a:pt x="37" y="97"/>
                    <a:pt x="37" y="97"/>
                    <a:pt x="37" y="97"/>
                  </a:cubicBezTo>
                  <a:cubicBezTo>
                    <a:pt x="16" y="97"/>
                    <a:pt x="0" y="80"/>
                    <a:pt x="0" y="60"/>
                  </a:cubicBezTo>
                  <a:cubicBezTo>
                    <a:pt x="0" y="39"/>
                    <a:pt x="0" y="39"/>
                    <a:pt x="0" y="39"/>
                  </a:cubicBezTo>
                  <a:cubicBezTo>
                    <a:pt x="0" y="18"/>
                    <a:pt x="16" y="1"/>
                    <a:pt x="37" y="1"/>
                  </a:cubicBezTo>
                  <a:lnTo>
                    <a:pt x="128" y="0"/>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6" name="Freeform 108"/>
            <p:cNvSpPr>
              <a:spLocks/>
            </p:cNvSpPr>
            <p:nvPr/>
          </p:nvSpPr>
          <p:spPr bwMode="auto">
            <a:xfrm>
              <a:off x="5755" y="1960"/>
              <a:ext cx="479" cy="263"/>
            </a:xfrm>
            <a:custGeom>
              <a:avLst/>
              <a:gdLst>
                <a:gd name="T0" fmla="*/ 0 w 353"/>
                <a:gd name="T1" fmla="*/ 24 h 194"/>
                <a:gd name="T2" fmla="*/ 61 w 353"/>
                <a:gd name="T3" fmla="*/ 24 h 194"/>
                <a:gd name="T4" fmla="*/ 288 w 353"/>
                <a:gd name="T5" fmla="*/ 24 h 194"/>
                <a:gd name="T6" fmla="*/ 353 w 353"/>
                <a:gd name="T7" fmla="*/ 108 h 194"/>
                <a:gd name="T8" fmla="*/ 143 w 353"/>
                <a:gd name="T9" fmla="*/ 134 h 194"/>
                <a:gd name="T10" fmla="*/ 77 w 353"/>
                <a:gd name="T11" fmla="*/ 109 h 194"/>
                <a:gd name="T12" fmla="*/ 10 w 353"/>
                <a:gd name="T13" fmla="*/ 120 h 194"/>
              </a:gdLst>
              <a:ahLst/>
              <a:cxnLst>
                <a:cxn ang="0">
                  <a:pos x="T0" y="T1"/>
                </a:cxn>
                <a:cxn ang="0">
                  <a:pos x="T2" y="T3"/>
                </a:cxn>
                <a:cxn ang="0">
                  <a:pos x="T4" y="T5"/>
                </a:cxn>
                <a:cxn ang="0">
                  <a:pos x="T6" y="T7"/>
                </a:cxn>
                <a:cxn ang="0">
                  <a:pos x="T8" y="T9"/>
                </a:cxn>
                <a:cxn ang="0">
                  <a:pos x="T10" y="T11"/>
                </a:cxn>
                <a:cxn ang="0">
                  <a:pos x="T12" y="T13"/>
                </a:cxn>
              </a:cxnLst>
              <a:rect l="0" t="0" r="r" b="b"/>
              <a:pathLst>
                <a:path w="353" h="194">
                  <a:moveTo>
                    <a:pt x="0" y="24"/>
                  </a:moveTo>
                  <a:cubicBezTo>
                    <a:pt x="0" y="24"/>
                    <a:pt x="56" y="29"/>
                    <a:pt x="61" y="24"/>
                  </a:cubicBezTo>
                  <a:cubicBezTo>
                    <a:pt x="160" y="0"/>
                    <a:pt x="236" y="29"/>
                    <a:pt x="288" y="24"/>
                  </a:cubicBezTo>
                  <a:cubicBezTo>
                    <a:pt x="288" y="24"/>
                    <a:pt x="353" y="23"/>
                    <a:pt x="353" y="108"/>
                  </a:cubicBezTo>
                  <a:cubicBezTo>
                    <a:pt x="353" y="194"/>
                    <a:pt x="166" y="134"/>
                    <a:pt x="143" y="134"/>
                  </a:cubicBezTo>
                  <a:cubicBezTo>
                    <a:pt x="120" y="134"/>
                    <a:pt x="77" y="109"/>
                    <a:pt x="77" y="109"/>
                  </a:cubicBezTo>
                  <a:cubicBezTo>
                    <a:pt x="77" y="109"/>
                    <a:pt x="64" y="120"/>
                    <a:pt x="10" y="120"/>
                  </a:cubicBezTo>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7" name="Freeform 109"/>
            <p:cNvSpPr>
              <a:spLocks/>
            </p:cNvSpPr>
            <p:nvPr/>
          </p:nvSpPr>
          <p:spPr bwMode="auto">
            <a:xfrm>
              <a:off x="5933" y="2539"/>
              <a:ext cx="179" cy="178"/>
            </a:xfrm>
            <a:custGeom>
              <a:avLst/>
              <a:gdLst>
                <a:gd name="T0" fmla="*/ 49 w 132"/>
                <a:gd name="T1" fmla="*/ 14 h 131"/>
                <a:gd name="T2" fmla="*/ 102 w 132"/>
                <a:gd name="T3" fmla="*/ 14 h 131"/>
                <a:gd name="T4" fmla="*/ 117 w 132"/>
                <a:gd name="T5" fmla="*/ 29 h 131"/>
                <a:gd name="T6" fmla="*/ 117 w 132"/>
                <a:gd name="T7" fmla="*/ 82 h 131"/>
                <a:gd name="T8" fmla="*/ 83 w 132"/>
                <a:gd name="T9" fmla="*/ 116 h 131"/>
                <a:gd name="T10" fmla="*/ 30 w 132"/>
                <a:gd name="T11" fmla="*/ 116 h 131"/>
                <a:gd name="T12" fmla="*/ 15 w 132"/>
                <a:gd name="T13" fmla="*/ 102 h 131"/>
                <a:gd name="T14" fmla="*/ 15 w 132"/>
                <a:gd name="T15" fmla="*/ 49 h 131"/>
                <a:gd name="T16" fmla="*/ 49 w 132"/>
                <a:gd name="T17" fmla="*/ 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31">
                  <a:moveTo>
                    <a:pt x="49" y="14"/>
                  </a:moveTo>
                  <a:cubicBezTo>
                    <a:pt x="64" y="0"/>
                    <a:pt x="87" y="0"/>
                    <a:pt x="102" y="14"/>
                  </a:cubicBezTo>
                  <a:cubicBezTo>
                    <a:pt x="117" y="29"/>
                    <a:pt x="117" y="29"/>
                    <a:pt x="117" y="29"/>
                  </a:cubicBezTo>
                  <a:cubicBezTo>
                    <a:pt x="132" y="44"/>
                    <a:pt x="132" y="68"/>
                    <a:pt x="117" y="82"/>
                  </a:cubicBezTo>
                  <a:cubicBezTo>
                    <a:pt x="83" y="116"/>
                    <a:pt x="83" y="116"/>
                    <a:pt x="83" y="116"/>
                  </a:cubicBezTo>
                  <a:cubicBezTo>
                    <a:pt x="68" y="131"/>
                    <a:pt x="44" y="131"/>
                    <a:pt x="30" y="116"/>
                  </a:cubicBezTo>
                  <a:cubicBezTo>
                    <a:pt x="15" y="102"/>
                    <a:pt x="15" y="102"/>
                    <a:pt x="15" y="102"/>
                  </a:cubicBezTo>
                  <a:cubicBezTo>
                    <a:pt x="0" y="87"/>
                    <a:pt x="0" y="63"/>
                    <a:pt x="15" y="49"/>
                  </a:cubicBezTo>
                  <a:lnTo>
                    <a:pt x="49" y="14"/>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8" name="Freeform 110"/>
            <p:cNvSpPr>
              <a:spLocks/>
            </p:cNvSpPr>
            <p:nvPr/>
          </p:nvSpPr>
          <p:spPr bwMode="auto">
            <a:xfrm>
              <a:off x="5800" y="2539"/>
              <a:ext cx="179" cy="178"/>
            </a:xfrm>
            <a:custGeom>
              <a:avLst/>
              <a:gdLst>
                <a:gd name="T0" fmla="*/ 49 w 132"/>
                <a:gd name="T1" fmla="*/ 14 h 131"/>
                <a:gd name="T2" fmla="*/ 102 w 132"/>
                <a:gd name="T3" fmla="*/ 14 h 131"/>
                <a:gd name="T4" fmla="*/ 117 w 132"/>
                <a:gd name="T5" fmla="*/ 29 h 131"/>
                <a:gd name="T6" fmla="*/ 117 w 132"/>
                <a:gd name="T7" fmla="*/ 82 h 131"/>
                <a:gd name="T8" fmla="*/ 83 w 132"/>
                <a:gd name="T9" fmla="*/ 116 h 131"/>
                <a:gd name="T10" fmla="*/ 30 w 132"/>
                <a:gd name="T11" fmla="*/ 116 h 131"/>
                <a:gd name="T12" fmla="*/ 15 w 132"/>
                <a:gd name="T13" fmla="*/ 102 h 131"/>
                <a:gd name="T14" fmla="*/ 15 w 132"/>
                <a:gd name="T15" fmla="*/ 49 h 131"/>
                <a:gd name="T16" fmla="*/ 49 w 132"/>
                <a:gd name="T17" fmla="*/ 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31">
                  <a:moveTo>
                    <a:pt x="49" y="14"/>
                  </a:moveTo>
                  <a:cubicBezTo>
                    <a:pt x="64" y="0"/>
                    <a:pt x="87" y="0"/>
                    <a:pt x="102" y="14"/>
                  </a:cubicBezTo>
                  <a:cubicBezTo>
                    <a:pt x="117" y="29"/>
                    <a:pt x="117" y="29"/>
                    <a:pt x="117" y="29"/>
                  </a:cubicBezTo>
                  <a:cubicBezTo>
                    <a:pt x="132" y="44"/>
                    <a:pt x="132" y="68"/>
                    <a:pt x="117" y="82"/>
                  </a:cubicBezTo>
                  <a:cubicBezTo>
                    <a:pt x="83" y="116"/>
                    <a:pt x="83" y="116"/>
                    <a:pt x="83" y="116"/>
                  </a:cubicBezTo>
                  <a:cubicBezTo>
                    <a:pt x="68" y="131"/>
                    <a:pt x="44" y="131"/>
                    <a:pt x="30" y="116"/>
                  </a:cubicBezTo>
                  <a:cubicBezTo>
                    <a:pt x="15" y="102"/>
                    <a:pt x="15" y="102"/>
                    <a:pt x="15" y="102"/>
                  </a:cubicBezTo>
                  <a:cubicBezTo>
                    <a:pt x="0" y="87"/>
                    <a:pt x="0" y="63"/>
                    <a:pt x="15" y="49"/>
                  </a:cubicBezTo>
                  <a:lnTo>
                    <a:pt x="49" y="14"/>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59" name="Freeform 111"/>
            <p:cNvSpPr>
              <a:spLocks/>
            </p:cNvSpPr>
            <p:nvPr/>
          </p:nvSpPr>
          <p:spPr bwMode="auto">
            <a:xfrm>
              <a:off x="5643" y="2539"/>
              <a:ext cx="177" cy="178"/>
            </a:xfrm>
            <a:custGeom>
              <a:avLst/>
              <a:gdLst>
                <a:gd name="T0" fmla="*/ 49 w 131"/>
                <a:gd name="T1" fmla="*/ 14 h 131"/>
                <a:gd name="T2" fmla="*/ 102 w 131"/>
                <a:gd name="T3" fmla="*/ 14 h 131"/>
                <a:gd name="T4" fmla="*/ 117 w 131"/>
                <a:gd name="T5" fmla="*/ 29 h 131"/>
                <a:gd name="T6" fmla="*/ 117 w 131"/>
                <a:gd name="T7" fmla="*/ 82 h 131"/>
                <a:gd name="T8" fmla="*/ 82 w 131"/>
                <a:gd name="T9" fmla="*/ 116 h 131"/>
                <a:gd name="T10" fmla="*/ 29 w 131"/>
                <a:gd name="T11" fmla="*/ 116 h 131"/>
                <a:gd name="T12" fmla="*/ 14 w 131"/>
                <a:gd name="T13" fmla="*/ 102 h 131"/>
                <a:gd name="T14" fmla="*/ 14 w 131"/>
                <a:gd name="T15" fmla="*/ 49 h 131"/>
                <a:gd name="T16" fmla="*/ 49 w 131"/>
                <a:gd name="T17" fmla="*/ 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31">
                  <a:moveTo>
                    <a:pt x="49" y="14"/>
                  </a:moveTo>
                  <a:cubicBezTo>
                    <a:pt x="63" y="0"/>
                    <a:pt x="87" y="0"/>
                    <a:pt x="102" y="14"/>
                  </a:cubicBezTo>
                  <a:cubicBezTo>
                    <a:pt x="117" y="29"/>
                    <a:pt x="117" y="29"/>
                    <a:pt x="117" y="29"/>
                  </a:cubicBezTo>
                  <a:cubicBezTo>
                    <a:pt x="131" y="44"/>
                    <a:pt x="131" y="68"/>
                    <a:pt x="117" y="82"/>
                  </a:cubicBezTo>
                  <a:cubicBezTo>
                    <a:pt x="82" y="116"/>
                    <a:pt x="82" y="116"/>
                    <a:pt x="82" y="116"/>
                  </a:cubicBezTo>
                  <a:cubicBezTo>
                    <a:pt x="68" y="131"/>
                    <a:pt x="44" y="131"/>
                    <a:pt x="29" y="116"/>
                  </a:cubicBezTo>
                  <a:cubicBezTo>
                    <a:pt x="14" y="102"/>
                    <a:pt x="14" y="102"/>
                    <a:pt x="14" y="102"/>
                  </a:cubicBezTo>
                  <a:cubicBezTo>
                    <a:pt x="0" y="87"/>
                    <a:pt x="0" y="63"/>
                    <a:pt x="14" y="49"/>
                  </a:cubicBezTo>
                  <a:lnTo>
                    <a:pt x="49" y="14"/>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60" name="Freeform 112"/>
            <p:cNvSpPr>
              <a:spLocks/>
            </p:cNvSpPr>
            <p:nvPr/>
          </p:nvSpPr>
          <p:spPr bwMode="auto">
            <a:xfrm>
              <a:off x="5480" y="2539"/>
              <a:ext cx="177" cy="178"/>
            </a:xfrm>
            <a:custGeom>
              <a:avLst/>
              <a:gdLst>
                <a:gd name="T0" fmla="*/ 49 w 131"/>
                <a:gd name="T1" fmla="*/ 14 h 131"/>
                <a:gd name="T2" fmla="*/ 101 w 131"/>
                <a:gd name="T3" fmla="*/ 14 h 131"/>
                <a:gd name="T4" fmla="*/ 116 w 131"/>
                <a:gd name="T5" fmla="*/ 29 h 131"/>
                <a:gd name="T6" fmla="*/ 116 w 131"/>
                <a:gd name="T7" fmla="*/ 82 h 131"/>
                <a:gd name="T8" fmla="*/ 82 w 131"/>
                <a:gd name="T9" fmla="*/ 116 h 131"/>
                <a:gd name="T10" fmla="*/ 29 w 131"/>
                <a:gd name="T11" fmla="*/ 116 h 131"/>
                <a:gd name="T12" fmla="*/ 14 w 131"/>
                <a:gd name="T13" fmla="*/ 102 h 131"/>
                <a:gd name="T14" fmla="*/ 14 w 131"/>
                <a:gd name="T15" fmla="*/ 49 h 131"/>
                <a:gd name="T16" fmla="*/ 49 w 131"/>
                <a:gd name="T17" fmla="*/ 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31">
                  <a:moveTo>
                    <a:pt x="49" y="14"/>
                  </a:moveTo>
                  <a:cubicBezTo>
                    <a:pt x="63" y="0"/>
                    <a:pt x="87" y="0"/>
                    <a:pt x="101" y="14"/>
                  </a:cubicBezTo>
                  <a:cubicBezTo>
                    <a:pt x="116" y="29"/>
                    <a:pt x="116" y="29"/>
                    <a:pt x="116" y="29"/>
                  </a:cubicBezTo>
                  <a:cubicBezTo>
                    <a:pt x="131" y="44"/>
                    <a:pt x="131" y="68"/>
                    <a:pt x="116" y="82"/>
                  </a:cubicBezTo>
                  <a:cubicBezTo>
                    <a:pt x="82" y="116"/>
                    <a:pt x="82" y="116"/>
                    <a:pt x="82" y="116"/>
                  </a:cubicBezTo>
                  <a:cubicBezTo>
                    <a:pt x="67" y="131"/>
                    <a:pt x="44" y="131"/>
                    <a:pt x="29" y="116"/>
                  </a:cubicBezTo>
                  <a:cubicBezTo>
                    <a:pt x="14" y="102"/>
                    <a:pt x="14" y="102"/>
                    <a:pt x="14" y="102"/>
                  </a:cubicBezTo>
                  <a:cubicBezTo>
                    <a:pt x="0" y="87"/>
                    <a:pt x="0" y="63"/>
                    <a:pt x="14" y="49"/>
                  </a:cubicBezTo>
                  <a:lnTo>
                    <a:pt x="49" y="14"/>
                  </a:ln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61" name="Rectangle 113"/>
            <p:cNvSpPr>
              <a:spLocks noChangeArrowheads="1"/>
            </p:cNvSpPr>
            <p:nvPr/>
          </p:nvSpPr>
          <p:spPr bwMode="auto">
            <a:xfrm>
              <a:off x="6368" y="2017"/>
              <a:ext cx="76" cy="432"/>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62" name="Rectangle 114"/>
            <p:cNvSpPr>
              <a:spLocks noChangeArrowheads="1"/>
            </p:cNvSpPr>
            <p:nvPr/>
          </p:nvSpPr>
          <p:spPr bwMode="auto">
            <a:xfrm>
              <a:off x="6444" y="1977"/>
              <a:ext cx="3081" cy="511"/>
            </a:xfrm>
            <a:prstGeom prst="rect">
              <a:avLst/>
            </a:prstGeom>
            <a:solidFill>
              <a:srgbClr val="6D65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grpSp>
      <p:sp>
        <p:nvSpPr>
          <p:cNvPr id="163" name="Rectangle 162"/>
          <p:cNvSpPr/>
          <p:nvPr/>
        </p:nvSpPr>
        <p:spPr>
          <a:xfrm>
            <a:off x="506301" y="1213347"/>
            <a:ext cx="2938625" cy="523220"/>
          </a:xfrm>
          <a:prstGeom prst="rect">
            <a:avLst/>
          </a:prstGeom>
        </p:spPr>
        <p:txBody>
          <a:bodyPr wrap="none">
            <a:spAutoFit/>
          </a:bodyPr>
          <a:lstStyle/>
          <a:p>
            <a:r>
              <a:rPr lang="en-US" sz="2800" spc="-150"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can lead to a </a:t>
            </a:r>
            <a:r>
              <a:rPr lang="en-US" sz="2800" spc="-150" dirty="0">
                <a:solidFill>
                  <a:srgbClr val="D137BB"/>
                </a:solidFill>
                <a:latin typeface="Arial" panose="020B0604020202020204" pitchFamily="34" charset="0"/>
                <a:ea typeface="Times New Roman" panose="02020603050405020304" pitchFamily="18" charset="0"/>
                <a:cs typeface="Arial" panose="020B0604020202020204" pitchFamily="34" charset="0"/>
              </a:rPr>
              <a:t>Crime</a:t>
            </a:r>
            <a:endParaRPr lang="en-US" sz="2800" spc="-150" dirty="0">
              <a:solidFill>
                <a:srgbClr val="D137BB"/>
              </a:solidFill>
              <a:latin typeface="Arial" panose="020B0604020202020204" pitchFamily="34" charset="0"/>
              <a:cs typeface="Arial" panose="020B0604020202020204" pitchFamily="34" charset="0"/>
            </a:endParaRPr>
          </a:p>
        </p:txBody>
      </p:sp>
      <p:sp>
        <p:nvSpPr>
          <p:cNvPr id="172" name="Oval 171"/>
          <p:cNvSpPr/>
          <p:nvPr/>
        </p:nvSpPr>
        <p:spPr>
          <a:xfrm>
            <a:off x="8157531" y="3022308"/>
            <a:ext cx="232360" cy="232360"/>
          </a:xfrm>
          <a:prstGeom prst="ellipse">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50">
              <a:latin typeface="Arial" panose="020B0604020202020204" pitchFamily="34" charset="0"/>
              <a:cs typeface="Arial" panose="020B0604020202020204" pitchFamily="34" charset="0"/>
            </a:endParaRPr>
          </a:p>
        </p:txBody>
      </p:sp>
      <p:grpSp>
        <p:nvGrpSpPr>
          <p:cNvPr id="173" name="Group 172"/>
          <p:cNvGrpSpPr/>
          <p:nvPr/>
        </p:nvGrpSpPr>
        <p:grpSpPr>
          <a:xfrm>
            <a:off x="5886406" y="1240444"/>
            <a:ext cx="678040" cy="823690"/>
            <a:chOff x="6011685" y="1121839"/>
            <a:chExt cx="678040" cy="823690"/>
          </a:xfrm>
        </p:grpSpPr>
        <p:grpSp>
          <p:nvGrpSpPr>
            <p:cNvPr id="174" name="Group 117"/>
            <p:cNvGrpSpPr>
              <a:grpSpLocks noChangeAspect="1"/>
            </p:cNvGrpSpPr>
            <p:nvPr/>
          </p:nvGrpSpPr>
          <p:grpSpPr bwMode="auto">
            <a:xfrm>
              <a:off x="6108700" y="1121839"/>
              <a:ext cx="581025" cy="446088"/>
              <a:chOff x="7455" y="-2270"/>
              <a:chExt cx="366" cy="281"/>
            </a:xfrm>
          </p:grpSpPr>
          <p:sp>
            <p:nvSpPr>
              <p:cNvPr id="176" name="Freeform 118"/>
              <p:cNvSpPr>
                <a:spLocks/>
              </p:cNvSpPr>
              <p:nvPr/>
            </p:nvSpPr>
            <p:spPr bwMode="auto">
              <a:xfrm>
                <a:off x="7621" y="-2270"/>
                <a:ext cx="200" cy="269"/>
              </a:xfrm>
              <a:custGeom>
                <a:avLst/>
                <a:gdLst>
                  <a:gd name="T0" fmla="*/ 5 w 146"/>
                  <a:gd name="T1" fmla="*/ 183 h 196"/>
                  <a:gd name="T2" fmla="*/ 0 w 146"/>
                  <a:gd name="T3" fmla="*/ 86 h 196"/>
                  <a:gd name="T4" fmla="*/ 24 w 146"/>
                  <a:gd name="T5" fmla="*/ 20 h 196"/>
                  <a:gd name="T6" fmla="*/ 61 w 146"/>
                  <a:gd name="T7" fmla="*/ 45 h 196"/>
                  <a:gd name="T8" fmla="*/ 57 w 146"/>
                  <a:gd name="T9" fmla="*/ 75 h 196"/>
                  <a:gd name="T10" fmla="*/ 141 w 146"/>
                  <a:gd name="T11" fmla="*/ 82 h 196"/>
                  <a:gd name="T12" fmla="*/ 127 w 146"/>
                  <a:gd name="T13" fmla="*/ 98 h 196"/>
                  <a:gd name="T14" fmla="*/ 145 w 146"/>
                  <a:gd name="T15" fmla="*/ 114 h 196"/>
                  <a:gd name="T16" fmla="*/ 126 w 146"/>
                  <a:gd name="T17" fmla="*/ 128 h 196"/>
                  <a:gd name="T18" fmla="*/ 142 w 146"/>
                  <a:gd name="T19" fmla="*/ 141 h 196"/>
                  <a:gd name="T20" fmla="*/ 127 w 146"/>
                  <a:gd name="T21" fmla="*/ 156 h 196"/>
                  <a:gd name="T22" fmla="*/ 139 w 146"/>
                  <a:gd name="T23" fmla="*/ 171 h 196"/>
                  <a:gd name="T24" fmla="*/ 5 w 146"/>
                  <a:gd name="T25" fmla="*/ 1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96">
                    <a:moveTo>
                      <a:pt x="5" y="183"/>
                    </a:moveTo>
                    <a:cubicBezTo>
                      <a:pt x="0" y="86"/>
                      <a:pt x="0" y="86"/>
                      <a:pt x="0" y="86"/>
                    </a:cubicBezTo>
                    <a:cubicBezTo>
                      <a:pt x="0" y="86"/>
                      <a:pt x="35" y="59"/>
                      <a:pt x="24" y="20"/>
                    </a:cubicBezTo>
                    <a:cubicBezTo>
                      <a:pt x="21" y="9"/>
                      <a:pt x="60" y="0"/>
                      <a:pt x="61" y="45"/>
                    </a:cubicBezTo>
                    <a:cubicBezTo>
                      <a:pt x="62" y="68"/>
                      <a:pt x="57" y="75"/>
                      <a:pt x="57" y="75"/>
                    </a:cubicBezTo>
                    <a:cubicBezTo>
                      <a:pt x="57" y="75"/>
                      <a:pt x="139" y="54"/>
                      <a:pt x="141" y="82"/>
                    </a:cubicBezTo>
                    <a:cubicBezTo>
                      <a:pt x="141" y="82"/>
                      <a:pt x="145" y="96"/>
                      <a:pt x="127" y="98"/>
                    </a:cubicBezTo>
                    <a:cubicBezTo>
                      <a:pt x="127" y="98"/>
                      <a:pt x="146" y="98"/>
                      <a:pt x="145" y="114"/>
                    </a:cubicBezTo>
                    <a:cubicBezTo>
                      <a:pt x="144" y="127"/>
                      <a:pt x="126" y="128"/>
                      <a:pt x="126" y="128"/>
                    </a:cubicBezTo>
                    <a:cubicBezTo>
                      <a:pt x="126" y="128"/>
                      <a:pt x="142" y="127"/>
                      <a:pt x="142" y="141"/>
                    </a:cubicBezTo>
                    <a:cubicBezTo>
                      <a:pt x="142" y="157"/>
                      <a:pt x="127" y="156"/>
                      <a:pt x="127" y="156"/>
                    </a:cubicBezTo>
                    <a:cubicBezTo>
                      <a:pt x="127" y="156"/>
                      <a:pt x="144" y="160"/>
                      <a:pt x="139" y="171"/>
                    </a:cubicBezTo>
                    <a:cubicBezTo>
                      <a:pt x="129" y="192"/>
                      <a:pt x="62" y="196"/>
                      <a:pt x="5" y="183"/>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dirty="0">
                  <a:latin typeface="Arial" panose="020B0604020202020204" pitchFamily="34" charset="0"/>
                  <a:cs typeface="Arial" panose="020B0604020202020204" pitchFamily="34" charset="0"/>
                </a:endParaRPr>
              </a:p>
            </p:txBody>
          </p:sp>
          <p:sp>
            <p:nvSpPr>
              <p:cNvPr id="177" name="Freeform 119"/>
              <p:cNvSpPr>
                <a:spLocks/>
              </p:cNvSpPr>
              <p:nvPr/>
            </p:nvSpPr>
            <p:spPr bwMode="auto">
              <a:xfrm>
                <a:off x="7576" y="-2156"/>
                <a:ext cx="41" cy="145"/>
              </a:xfrm>
              <a:custGeom>
                <a:avLst/>
                <a:gdLst>
                  <a:gd name="T0" fmla="*/ 33 w 41"/>
                  <a:gd name="T1" fmla="*/ 0 h 145"/>
                  <a:gd name="T2" fmla="*/ 41 w 41"/>
                  <a:gd name="T3" fmla="*/ 144 h 145"/>
                  <a:gd name="T4" fmla="*/ 8 w 41"/>
                  <a:gd name="T5" fmla="*/ 145 h 145"/>
                  <a:gd name="T6" fmla="*/ 0 w 41"/>
                  <a:gd name="T7" fmla="*/ 4 h 145"/>
                  <a:gd name="T8" fmla="*/ 33 w 41"/>
                  <a:gd name="T9" fmla="*/ 0 h 145"/>
                </a:gdLst>
                <a:ahLst/>
                <a:cxnLst>
                  <a:cxn ang="0">
                    <a:pos x="T0" y="T1"/>
                  </a:cxn>
                  <a:cxn ang="0">
                    <a:pos x="T2" y="T3"/>
                  </a:cxn>
                  <a:cxn ang="0">
                    <a:pos x="T4" y="T5"/>
                  </a:cxn>
                  <a:cxn ang="0">
                    <a:pos x="T6" y="T7"/>
                  </a:cxn>
                  <a:cxn ang="0">
                    <a:pos x="T8" y="T9"/>
                  </a:cxn>
                </a:cxnLst>
                <a:rect l="0" t="0" r="r" b="b"/>
                <a:pathLst>
                  <a:path w="41" h="145">
                    <a:moveTo>
                      <a:pt x="33" y="0"/>
                    </a:moveTo>
                    <a:lnTo>
                      <a:pt x="41" y="144"/>
                    </a:lnTo>
                    <a:lnTo>
                      <a:pt x="8" y="145"/>
                    </a:lnTo>
                    <a:lnTo>
                      <a:pt x="0" y="4"/>
                    </a:lnTo>
                    <a:lnTo>
                      <a:pt x="33" y="0"/>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78" name="Freeform 120"/>
              <p:cNvSpPr>
                <a:spLocks noEditPoints="1"/>
              </p:cNvSpPr>
              <p:nvPr/>
            </p:nvSpPr>
            <p:spPr bwMode="auto">
              <a:xfrm>
                <a:off x="7455" y="-2166"/>
                <a:ext cx="120" cy="177"/>
              </a:xfrm>
              <a:custGeom>
                <a:avLst/>
                <a:gdLst>
                  <a:gd name="T0" fmla="*/ 0 w 87"/>
                  <a:gd name="T1" fmla="*/ 2 h 129"/>
                  <a:gd name="T2" fmla="*/ 4 w 87"/>
                  <a:gd name="T3" fmla="*/ 129 h 129"/>
                  <a:gd name="T4" fmla="*/ 87 w 87"/>
                  <a:gd name="T5" fmla="*/ 123 h 129"/>
                  <a:gd name="T6" fmla="*/ 80 w 87"/>
                  <a:gd name="T7" fmla="*/ 0 h 129"/>
                  <a:gd name="T8" fmla="*/ 0 w 87"/>
                  <a:gd name="T9" fmla="*/ 2 h 129"/>
                  <a:gd name="T10" fmla="*/ 57 w 87"/>
                  <a:gd name="T11" fmla="*/ 111 h 129"/>
                  <a:gd name="T12" fmla="*/ 47 w 87"/>
                  <a:gd name="T13" fmla="*/ 102 h 129"/>
                  <a:gd name="T14" fmla="*/ 56 w 87"/>
                  <a:gd name="T15" fmla="*/ 92 h 129"/>
                  <a:gd name="T16" fmla="*/ 66 w 87"/>
                  <a:gd name="T17" fmla="*/ 101 h 129"/>
                  <a:gd name="T18" fmla="*/ 57 w 87"/>
                  <a:gd name="T19" fmla="*/ 11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129">
                    <a:moveTo>
                      <a:pt x="0" y="2"/>
                    </a:moveTo>
                    <a:cubicBezTo>
                      <a:pt x="4" y="129"/>
                      <a:pt x="4" y="129"/>
                      <a:pt x="4" y="129"/>
                    </a:cubicBezTo>
                    <a:cubicBezTo>
                      <a:pt x="87" y="123"/>
                      <a:pt x="87" y="123"/>
                      <a:pt x="87" y="123"/>
                    </a:cubicBezTo>
                    <a:cubicBezTo>
                      <a:pt x="80" y="0"/>
                      <a:pt x="80" y="0"/>
                      <a:pt x="80" y="0"/>
                    </a:cubicBezTo>
                    <a:lnTo>
                      <a:pt x="0" y="2"/>
                    </a:lnTo>
                    <a:close/>
                    <a:moveTo>
                      <a:pt x="57" y="111"/>
                    </a:moveTo>
                    <a:cubicBezTo>
                      <a:pt x="52" y="111"/>
                      <a:pt x="47" y="107"/>
                      <a:pt x="47" y="102"/>
                    </a:cubicBezTo>
                    <a:cubicBezTo>
                      <a:pt x="47" y="96"/>
                      <a:pt x="51" y="92"/>
                      <a:pt x="56" y="92"/>
                    </a:cubicBezTo>
                    <a:cubicBezTo>
                      <a:pt x="62" y="91"/>
                      <a:pt x="66" y="95"/>
                      <a:pt x="66" y="101"/>
                    </a:cubicBezTo>
                    <a:cubicBezTo>
                      <a:pt x="67" y="106"/>
                      <a:pt x="63" y="111"/>
                      <a:pt x="57" y="111"/>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grpSp>
        <p:sp>
          <p:nvSpPr>
            <p:cNvPr id="175" name="Rectangle 174"/>
            <p:cNvSpPr/>
            <p:nvPr/>
          </p:nvSpPr>
          <p:spPr>
            <a:xfrm>
              <a:off x="6011685" y="1606975"/>
              <a:ext cx="668773" cy="338554"/>
            </a:xfrm>
            <a:prstGeom prst="rect">
              <a:avLst/>
            </a:prstGeom>
          </p:spPr>
          <p:txBody>
            <a:bodyPr wrap="none">
              <a:spAutoFit/>
            </a:bodyPr>
            <a:lstStyle/>
            <a:p>
              <a:r>
                <a:rPr lang="en-US" sz="1600" spc="-150"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LIKES</a:t>
              </a:r>
              <a:endParaRPr lang="en-US" sz="1600" spc="-150" dirty="0">
                <a:solidFill>
                  <a:srgbClr val="FF0000"/>
                </a:solidFill>
                <a:latin typeface="Arial" panose="020B0604020202020204" pitchFamily="34" charset="0"/>
                <a:cs typeface="Arial" panose="020B0604020202020204" pitchFamily="34" charset="0"/>
              </a:endParaRPr>
            </a:p>
          </p:txBody>
        </p:sp>
      </p:grpSp>
      <p:sp>
        <p:nvSpPr>
          <p:cNvPr id="179" name="Oval 178"/>
          <p:cNvSpPr/>
          <p:nvPr/>
        </p:nvSpPr>
        <p:spPr>
          <a:xfrm>
            <a:off x="6525631" y="3028973"/>
            <a:ext cx="232360" cy="232360"/>
          </a:xfrm>
          <a:prstGeom prst="ellipse">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50">
              <a:latin typeface="Arial" panose="020B0604020202020204" pitchFamily="34" charset="0"/>
              <a:cs typeface="Arial" panose="020B0604020202020204" pitchFamily="34" charset="0"/>
            </a:endParaRPr>
          </a:p>
        </p:txBody>
      </p:sp>
      <p:sp>
        <p:nvSpPr>
          <p:cNvPr id="180" name="Oval 179"/>
          <p:cNvSpPr/>
          <p:nvPr/>
        </p:nvSpPr>
        <p:spPr>
          <a:xfrm>
            <a:off x="4536441" y="3036939"/>
            <a:ext cx="232360" cy="232360"/>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50">
              <a:latin typeface="Arial" panose="020B0604020202020204" pitchFamily="34" charset="0"/>
              <a:cs typeface="Arial" panose="020B0604020202020204" pitchFamily="34" charset="0"/>
            </a:endParaRPr>
          </a:p>
        </p:txBody>
      </p:sp>
      <p:sp>
        <p:nvSpPr>
          <p:cNvPr id="181" name="Oval 180"/>
          <p:cNvSpPr/>
          <p:nvPr/>
        </p:nvSpPr>
        <p:spPr>
          <a:xfrm>
            <a:off x="3643671" y="2759840"/>
            <a:ext cx="232360" cy="232360"/>
          </a:xfrm>
          <a:prstGeom prst="ellipse">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50">
              <a:latin typeface="Arial" panose="020B0604020202020204" pitchFamily="34" charset="0"/>
              <a:cs typeface="Arial" panose="020B0604020202020204" pitchFamily="34" charset="0"/>
            </a:endParaRPr>
          </a:p>
        </p:txBody>
      </p:sp>
      <p:grpSp>
        <p:nvGrpSpPr>
          <p:cNvPr id="11" name="Group 10"/>
          <p:cNvGrpSpPr/>
          <p:nvPr/>
        </p:nvGrpSpPr>
        <p:grpSpPr>
          <a:xfrm>
            <a:off x="-87947" y="3357563"/>
            <a:ext cx="5302251" cy="1809750"/>
            <a:chOff x="-87947" y="3357563"/>
            <a:chExt cx="5302251" cy="1809750"/>
          </a:xfrm>
        </p:grpSpPr>
        <p:grpSp>
          <p:nvGrpSpPr>
            <p:cNvPr id="114" name="Group 66"/>
            <p:cNvGrpSpPr>
              <a:grpSpLocks noChangeAspect="1"/>
            </p:cNvGrpSpPr>
            <p:nvPr/>
          </p:nvGrpSpPr>
          <p:grpSpPr bwMode="auto">
            <a:xfrm>
              <a:off x="-87947" y="3357563"/>
              <a:ext cx="5302251" cy="1809750"/>
              <a:chOff x="-141" y="2115"/>
              <a:chExt cx="3340" cy="1140"/>
            </a:xfrm>
          </p:grpSpPr>
          <p:sp>
            <p:nvSpPr>
              <p:cNvPr id="115" name="AutoShape 65"/>
              <p:cNvSpPr>
                <a:spLocks noChangeAspect="1" noChangeArrowheads="1" noTextEdit="1"/>
              </p:cNvSpPr>
              <p:nvPr/>
            </p:nvSpPr>
            <p:spPr bwMode="auto">
              <a:xfrm>
                <a:off x="-141" y="2116"/>
                <a:ext cx="3336"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16" name="Freeform 67"/>
              <p:cNvSpPr>
                <a:spLocks/>
              </p:cNvSpPr>
              <p:nvPr/>
            </p:nvSpPr>
            <p:spPr bwMode="auto">
              <a:xfrm>
                <a:off x="2981" y="2323"/>
                <a:ext cx="218" cy="265"/>
              </a:xfrm>
              <a:custGeom>
                <a:avLst/>
                <a:gdLst>
                  <a:gd name="T0" fmla="*/ 14 w 161"/>
                  <a:gd name="T1" fmla="*/ 78 h 195"/>
                  <a:gd name="T2" fmla="*/ 14 w 161"/>
                  <a:gd name="T3" fmla="*/ 131 h 195"/>
                  <a:gd name="T4" fmla="*/ 29 w 161"/>
                  <a:gd name="T5" fmla="*/ 146 h 195"/>
                  <a:gd name="T6" fmla="*/ 50 w 161"/>
                  <a:gd name="T7" fmla="*/ 180 h 195"/>
                  <a:gd name="T8" fmla="*/ 147 w 161"/>
                  <a:gd name="T9" fmla="*/ 83 h 195"/>
                  <a:gd name="T10" fmla="*/ 147 w 161"/>
                  <a:gd name="T11" fmla="*/ 30 h 195"/>
                  <a:gd name="T12" fmla="*/ 132 w 161"/>
                  <a:gd name="T13" fmla="*/ 15 h 195"/>
                  <a:gd name="T14" fmla="*/ 79 w 161"/>
                  <a:gd name="T15" fmla="*/ 15 h 195"/>
                  <a:gd name="T16" fmla="*/ 14 w 161"/>
                  <a:gd name="T17" fmla="*/ 7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95">
                    <a:moveTo>
                      <a:pt x="14" y="78"/>
                    </a:moveTo>
                    <a:cubicBezTo>
                      <a:pt x="0" y="93"/>
                      <a:pt x="0" y="117"/>
                      <a:pt x="14" y="131"/>
                    </a:cubicBezTo>
                    <a:cubicBezTo>
                      <a:pt x="29" y="146"/>
                      <a:pt x="29" y="146"/>
                      <a:pt x="29" y="146"/>
                    </a:cubicBezTo>
                    <a:cubicBezTo>
                      <a:pt x="44" y="161"/>
                      <a:pt x="36" y="195"/>
                      <a:pt x="50" y="180"/>
                    </a:cubicBezTo>
                    <a:cubicBezTo>
                      <a:pt x="147" y="83"/>
                      <a:pt x="147" y="83"/>
                      <a:pt x="147" y="83"/>
                    </a:cubicBezTo>
                    <a:cubicBezTo>
                      <a:pt x="161" y="68"/>
                      <a:pt x="161" y="45"/>
                      <a:pt x="147" y="30"/>
                    </a:cubicBezTo>
                    <a:cubicBezTo>
                      <a:pt x="132" y="15"/>
                      <a:pt x="132" y="15"/>
                      <a:pt x="132" y="15"/>
                    </a:cubicBezTo>
                    <a:cubicBezTo>
                      <a:pt x="117" y="0"/>
                      <a:pt x="94" y="0"/>
                      <a:pt x="79" y="15"/>
                    </a:cubicBezTo>
                    <a:cubicBezTo>
                      <a:pt x="14" y="78"/>
                      <a:pt x="14" y="78"/>
                      <a:pt x="14" y="78"/>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17" name="Freeform 68"/>
              <p:cNvSpPr>
                <a:spLocks/>
              </p:cNvSpPr>
              <p:nvPr/>
            </p:nvSpPr>
            <p:spPr bwMode="auto">
              <a:xfrm>
                <a:off x="2234" y="2290"/>
                <a:ext cx="623" cy="965"/>
              </a:xfrm>
              <a:custGeom>
                <a:avLst/>
                <a:gdLst>
                  <a:gd name="T0" fmla="*/ 87 w 460"/>
                  <a:gd name="T1" fmla="*/ 382 h 712"/>
                  <a:gd name="T2" fmla="*/ 0 w 460"/>
                  <a:gd name="T3" fmla="*/ 382 h 712"/>
                  <a:gd name="T4" fmla="*/ 0 w 460"/>
                  <a:gd name="T5" fmla="*/ 635 h 712"/>
                  <a:gd name="T6" fmla="*/ 141 w 460"/>
                  <a:gd name="T7" fmla="*/ 635 h 712"/>
                  <a:gd name="T8" fmla="*/ 460 w 460"/>
                  <a:gd name="T9" fmla="*/ 604 h 712"/>
                  <a:gd name="T10" fmla="*/ 169 w 460"/>
                  <a:gd name="T11" fmla="*/ 322 h 712"/>
                  <a:gd name="T12" fmla="*/ 87 w 460"/>
                  <a:gd name="T13" fmla="*/ 382 h 712"/>
                </a:gdLst>
                <a:ahLst/>
                <a:cxnLst>
                  <a:cxn ang="0">
                    <a:pos x="T0" y="T1"/>
                  </a:cxn>
                  <a:cxn ang="0">
                    <a:pos x="T2" y="T3"/>
                  </a:cxn>
                  <a:cxn ang="0">
                    <a:pos x="T4" y="T5"/>
                  </a:cxn>
                  <a:cxn ang="0">
                    <a:pos x="T6" y="T7"/>
                  </a:cxn>
                  <a:cxn ang="0">
                    <a:pos x="T8" y="T9"/>
                  </a:cxn>
                  <a:cxn ang="0">
                    <a:pos x="T10" y="T11"/>
                  </a:cxn>
                  <a:cxn ang="0">
                    <a:pos x="T12" y="T13"/>
                  </a:cxn>
                </a:cxnLst>
                <a:rect l="0" t="0" r="r" b="b"/>
                <a:pathLst>
                  <a:path w="460" h="712">
                    <a:moveTo>
                      <a:pt x="87" y="382"/>
                    </a:moveTo>
                    <a:cubicBezTo>
                      <a:pt x="0" y="382"/>
                      <a:pt x="0" y="382"/>
                      <a:pt x="0" y="382"/>
                    </a:cubicBezTo>
                    <a:cubicBezTo>
                      <a:pt x="0" y="635"/>
                      <a:pt x="0" y="635"/>
                      <a:pt x="0" y="635"/>
                    </a:cubicBezTo>
                    <a:cubicBezTo>
                      <a:pt x="141" y="635"/>
                      <a:pt x="141" y="635"/>
                      <a:pt x="141" y="635"/>
                    </a:cubicBezTo>
                    <a:cubicBezTo>
                      <a:pt x="141" y="635"/>
                      <a:pt x="188" y="712"/>
                      <a:pt x="460" y="604"/>
                    </a:cubicBezTo>
                    <a:cubicBezTo>
                      <a:pt x="460" y="604"/>
                      <a:pt x="310" y="0"/>
                      <a:pt x="169" y="322"/>
                    </a:cubicBezTo>
                    <a:cubicBezTo>
                      <a:pt x="87" y="382"/>
                      <a:pt x="87" y="382"/>
                      <a:pt x="87" y="382"/>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dirty="0">
                  <a:latin typeface="Arial" panose="020B0604020202020204" pitchFamily="34" charset="0"/>
                  <a:cs typeface="Arial" panose="020B0604020202020204" pitchFamily="34" charset="0"/>
                </a:endParaRPr>
              </a:p>
            </p:txBody>
          </p:sp>
          <p:sp>
            <p:nvSpPr>
              <p:cNvPr id="118" name="Freeform 69"/>
              <p:cNvSpPr>
                <a:spLocks/>
              </p:cNvSpPr>
              <p:nvPr/>
            </p:nvSpPr>
            <p:spPr bwMode="auto">
              <a:xfrm>
                <a:off x="2549" y="2115"/>
                <a:ext cx="513" cy="1011"/>
              </a:xfrm>
              <a:custGeom>
                <a:avLst/>
                <a:gdLst>
                  <a:gd name="T0" fmla="*/ 378 w 378"/>
                  <a:gd name="T1" fmla="*/ 718 h 746"/>
                  <a:gd name="T2" fmla="*/ 350 w 378"/>
                  <a:gd name="T3" fmla="*/ 746 h 746"/>
                  <a:gd name="T4" fmla="*/ 28 w 378"/>
                  <a:gd name="T5" fmla="*/ 746 h 746"/>
                  <a:gd name="T6" fmla="*/ 0 w 378"/>
                  <a:gd name="T7" fmla="*/ 718 h 746"/>
                  <a:gd name="T8" fmla="*/ 0 w 378"/>
                  <a:gd name="T9" fmla="*/ 28 h 746"/>
                  <a:gd name="T10" fmla="*/ 28 w 378"/>
                  <a:gd name="T11" fmla="*/ 0 h 746"/>
                  <a:gd name="T12" fmla="*/ 350 w 378"/>
                  <a:gd name="T13" fmla="*/ 0 h 746"/>
                  <a:gd name="T14" fmla="*/ 378 w 378"/>
                  <a:gd name="T15" fmla="*/ 28 h 746"/>
                  <a:gd name="T16" fmla="*/ 378 w 378"/>
                  <a:gd name="T17" fmla="*/ 718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746">
                    <a:moveTo>
                      <a:pt x="378" y="718"/>
                    </a:moveTo>
                    <a:cubicBezTo>
                      <a:pt x="378" y="734"/>
                      <a:pt x="366" y="746"/>
                      <a:pt x="350" y="746"/>
                    </a:cubicBezTo>
                    <a:cubicBezTo>
                      <a:pt x="28" y="746"/>
                      <a:pt x="28" y="746"/>
                      <a:pt x="28" y="746"/>
                    </a:cubicBezTo>
                    <a:cubicBezTo>
                      <a:pt x="12" y="746"/>
                      <a:pt x="0" y="734"/>
                      <a:pt x="0" y="718"/>
                    </a:cubicBezTo>
                    <a:cubicBezTo>
                      <a:pt x="0" y="28"/>
                      <a:pt x="0" y="28"/>
                      <a:pt x="0" y="28"/>
                    </a:cubicBezTo>
                    <a:cubicBezTo>
                      <a:pt x="0" y="12"/>
                      <a:pt x="12" y="0"/>
                      <a:pt x="28" y="0"/>
                    </a:cubicBezTo>
                    <a:cubicBezTo>
                      <a:pt x="350" y="0"/>
                      <a:pt x="350" y="0"/>
                      <a:pt x="350" y="0"/>
                    </a:cubicBezTo>
                    <a:cubicBezTo>
                      <a:pt x="366" y="0"/>
                      <a:pt x="378" y="12"/>
                      <a:pt x="378" y="28"/>
                    </a:cubicBezTo>
                    <a:cubicBezTo>
                      <a:pt x="378" y="718"/>
                      <a:pt x="378" y="718"/>
                      <a:pt x="378" y="718"/>
                    </a:cubicBezTo>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19" name="Rectangle 70"/>
              <p:cNvSpPr>
                <a:spLocks noChangeArrowheads="1"/>
              </p:cNvSpPr>
              <p:nvPr/>
            </p:nvSpPr>
            <p:spPr bwMode="auto">
              <a:xfrm>
                <a:off x="2586" y="2218"/>
                <a:ext cx="439" cy="80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20" name="Rectangle 71"/>
              <p:cNvSpPr>
                <a:spLocks noChangeArrowheads="1"/>
              </p:cNvSpPr>
              <p:nvPr/>
            </p:nvSpPr>
            <p:spPr bwMode="auto">
              <a:xfrm>
                <a:off x="2586" y="2218"/>
                <a:ext cx="439"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21" name="Freeform 72"/>
              <p:cNvSpPr>
                <a:spLocks/>
              </p:cNvSpPr>
              <p:nvPr/>
            </p:nvSpPr>
            <p:spPr bwMode="auto">
              <a:xfrm>
                <a:off x="2711" y="2157"/>
                <a:ext cx="190" cy="17"/>
              </a:xfrm>
              <a:custGeom>
                <a:avLst/>
                <a:gdLst>
                  <a:gd name="T0" fmla="*/ 140 w 140"/>
                  <a:gd name="T1" fmla="*/ 7 h 13"/>
                  <a:gd name="T2" fmla="*/ 134 w 140"/>
                  <a:gd name="T3" fmla="*/ 13 h 13"/>
                  <a:gd name="T4" fmla="*/ 6 w 140"/>
                  <a:gd name="T5" fmla="*/ 13 h 13"/>
                  <a:gd name="T6" fmla="*/ 0 w 140"/>
                  <a:gd name="T7" fmla="*/ 7 h 13"/>
                  <a:gd name="T8" fmla="*/ 6 w 140"/>
                  <a:gd name="T9" fmla="*/ 0 h 13"/>
                  <a:gd name="T10" fmla="*/ 134 w 140"/>
                  <a:gd name="T11" fmla="*/ 0 h 13"/>
                  <a:gd name="T12" fmla="*/ 140 w 140"/>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140" h="13">
                    <a:moveTo>
                      <a:pt x="140" y="7"/>
                    </a:moveTo>
                    <a:cubicBezTo>
                      <a:pt x="140" y="10"/>
                      <a:pt x="137" y="13"/>
                      <a:pt x="134" y="13"/>
                    </a:cubicBezTo>
                    <a:cubicBezTo>
                      <a:pt x="6" y="13"/>
                      <a:pt x="6" y="13"/>
                      <a:pt x="6" y="13"/>
                    </a:cubicBezTo>
                    <a:cubicBezTo>
                      <a:pt x="3" y="13"/>
                      <a:pt x="0" y="10"/>
                      <a:pt x="0" y="7"/>
                    </a:cubicBezTo>
                    <a:cubicBezTo>
                      <a:pt x="0" y="3"/>
                      <a:pt x="3" y="0"/>
                      <a:pt x="6" y="0"/>
                    </a:cubicBezTo>
                    <a:cubicBezTo>
                      <a:pt x="134" y="0"/>
                      <a:pt x="134" y="0"/>
                      <a:pt x="134" y="0"/>
                    </a:cubicBezTo>
                    <a:cubicBezTo>
                      <a:pt x="137" y="0"/>
                      <a:pt x="140" y="3"/>
                      <a:pt x="140" y="7"/>
                    </a:cubicBezTo>
                  </a:path>
                </a:pathLst>
              </a:custGeom>
              <a:solidFill>
                <a:srgbClr val="C6E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22" name="Oval 73"/>
              <p:cNvSpPr>
                <a:spLocks noChangeArrowheads="1"/>
              </p:cNvSpPr>
              <p:nvPr/>
            </p:nvSpPr>
            <p:spPr bwMode="auto">
              <a:xfrm>
                <a:off x="2772" y="3041"/>
                <a:ext cx="68" cy="66"/>
              </a:xfrm>
              <a:prstGeom prst="ellipse">
                <a:avLst/>
              </a:prstGeom>
              <a:solidFill>
                <a:srgbClr val="C6E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23" name="Oval 74"/>
              <p:cNvSpPr>
                <a:spLocks noChangeArrowheads="1"/>
              </p:cNvSpPr>
              <p:nvPr/>
            </p:nvSpPr>
            <p:spPr bwMode="auto">
              <a:xfrm>
                <a:off x="2777" y="3046"/>
                <a:ext cx="57" cy="56"/>
              </a:xfrm>
              <a:prstGeom prst="ellipse">
                <a:avLst/>
              </a:prstGeom>
              <a:solidFill>
                <a:srgbClr val="004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24" name="Rectangle 75"/>
              <p:cNvSpPr>
                <a:spLocks noChangeArrowheads="1"/>
              </p:cNvSpPr>
              <p:nvPr/>
            </p:nvSpPr>
            <p:spPr bwMode="auto">
              <a:xfrm>
                <a:off x="2806" y="2218"/>
                <a:ext cx="219" cy="80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25" name="Rectangle 76"/>
              <p:cNvSpPr>
                <a:spLocks noChangeArrowheads="1"/>
              </p:cNvSpPr>
              <p:nvPr/>
            </p:nvSpPr>
            <p:spPr bwMode="auto">
              <a:xfrm>
                <a:off x="2806" y="2218"/>
                <a:ext cx="219"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26" name="Freeform 77"/>
              <p:cNvSpPr>
                <a:spLocks/>
              </p:cNvSpPr>
              <p:nvPr/>
            </p:nvSpPr>
            <p:spPr bwMode="auto">
              <a:xfrm>
                <a:off x="2806" y="2157"/>
                <a:ext cx="95" cy="17"/>
              </a:xfrm>
              <a:custGeom>
                <a:avLst/>
                <a:gdLst>
                  <a:gd name="T0" fmla="*/ 64 w 70"/>
                  <a:gd name="T1" fmla="*/ 0 h 13"/>
                  <a:gd name="T2" fmla="*/ 0 w 70"/>
                  <a:gd name="T3" fmla="*/ 0 h 13"/>
                  <a:gd name="T4" fmla="*/ 0 w 70"/>
                  <a:gd name="T5" fmla="*/ 13 h 13"/>
                  <a:gd name="T6" fmla="*/ 64 w 70"/>
                  <a:gd name="T7" fmla="*/ 13 h 13"/>
                  <a:gd name="T8" fmla="*/ 70 w 70"/>
                  <a:gd name="T9" fmla="*/ 7 h 13"/>
                  <a:gd name="T10" fmla="*/ 64 w 70"/>
                  <a:gd name="T11" fmla="*/ 0 h 13"/>
                </a:gdLst>
                <a:ahLst/>
                <a:cxnLst>
                  <a:cxn ang="0">
                    <a:pos x="T0" y="T1"/>
                  </a:cxn>
                  <a:cxn ang="0">
                    <a:pos x="T2" y="T3"/>
                  </a:cxn>
                  <a:cxn ang="0">
                    <a:pos x="T4" y="T5"/>
                  </a:cxn>
                  <a:cxn ang="0">
                    <a:pos x="T6" y="T7"/>
                  </a:cxn>
                  <a:cxn ang="0">
                    <a:pos x="T8" y="T9"/>
                  </a:cxn>
                  <a:cxn ang="0">
                    <a:pos x="T10" y="T11"/>
                  </a:cxn>
                </a:cxnLst>
                <a:rect l="0" t="0" r="r" b="b"/>
                <a:pathLst>
                  <a:path w="70" h="13">
                    <a:moveTo>
                      <a:pt x="64" y="0"/>
                    </a:moveTo>
                    <a:cubicBezTo>
                      <a:pt x="0" y="0"/>
                      <a:pt x="0" y="0"/>
                      <a:pt x="0" y="0"/>
                    </a:cubicBezTo>
                    <a:cubicBezTo>
                      <a:pt x="0" y="13"/>
                      <a:pt x="0" y="13"/>
                      <a:pt x="0" y="13"/>
                    </a:cubicBezTo>
                    <a:cubicBezTo>
                      <a:pt x="64" y="13"/>
                      <a:pt x="64" y="13"/>
                      <a:pt x="64" y="13"/>
                    </a:cubicBezTo>
                    <a:cubicBezTo>
                      <a:pt x="67" y="13"/>
                      <a:pt x="70" y="10"/>
                      <a:pt x="70" y="7"/>
                    </a:cubicBezTo>
                    <a:cubicBezTo>
                      <a:pt x="70" y="3"/>
                      <a:pt x="67" y="0"/>
                      <a:pt x="64" y="0"/>
                    </a:cubicBezTo>
                  </a:path>
                </a:pathLst>
              </a:custGeom>
              <a:solidFill>
                <a:srgbClr val="A7E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27" name="Freeform 78"/>
              <p:cNvSpPr>
                <a:spLocks/>
              </p:cNvSpPr>
              <p:nvPr/>
            </p:nvSpPr>
            <p:spPr bwMode="auto">
              <a:xfrm>
                <a:off x="2806" y="3041"/>
                <a:ext cx="34" cy="66"/>
              </a:xfrm>
              <a:custGeom>
                <a:avLst/>
                <a:gdLst>
                  <a:gd name="T0" fmla="*/ 0 w 25"/>
                  <a:gd name="T1" fmla="*/ 0 h 49"/>
                  <a:gd name="T2" fmla="*/ 0 w 25"/>
                  <a:gd name="T3" fmla="*/ 0 h 49"/>
                  <a:gd name="T4" fmla="*/ 0 w 25"/>
                  <a:gd name="T5" fmla="*/ 0 h 49"/>
                  <a:gd name="T6" fmla="*/ 0 w 25"/>
                  <a:gd name="T7" fmla="*/ 4 h 49"/>
                  <a:gd name="T8" fmla="*/ 0 w 25"/>
                  <a:gd name="T9" fmla="*/ 4 h 49"/>
                  <a:gd name="T10" fmla="*/ 0 w 25"/>
                  <a:gd name="T11" fmla="*/ 4 h 49"/>
                  <a:gd name="T12" fmla="*/ 21 w 25"/>
                  <a:gd name="T13" fmla="*/ 25 h 49"/>
                  <a:gd name="T14" fmla="*/ 21 w 25"/>
                  <a:gd name="T15" fmla="*/ 25 h 49"/>
                  <a:gd name="T16" fmla="*/ 21 w 25"/>
                  <a:gd name="T17" fmla="*/ 25 h 49"/>
                  <a:gd name="T18" fmla="*/ 0 w 25"/>
                  <a:gd name="T19" fmla="*/ 45 h 49"/>
                  <a:gd name="T20" fmla="*/ 0 w 25"/>
                  <a:gd name="T21" fmla="*/ 45 h 49"/>
                  <a:gd name="T22" fmla="*/ 0 w 25"/>
                  <a:gd name="T23" fmla="*/ 49 h 49"/>
                  <a:gd name="T24" fmla="*/ 0 w 25"/>
                  <a:gd name="T25" fmla="*/ 49 h 49"/>
                  <a:gd name="T26" fmla="*/ 25 w 25"/>
                  <a:gd name="T27" fmla="*/ 25 h 49"/>
                  <a:gd name="T28" fmla="*/ 0 w 25"/>
                  <a:gd name="T2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9">
                    <a:moveTo>
                      <a:pt x="0" y="0"/>
                    </a:moveTo>
                    <a:cubicBezTo>
                      <a:pt x="0" y="0"/>
                      <a:pt x="0" y="0"/>
                      <a:pt x="0" y="0"/>
                    </a:cubicBezTo>
                    <a:cubicBezTo>
                      <a:pt x="0" y="0"/>
                      <a:pt x="0" y="0"/>
                      <a:pt x="0" y="0"/>
                    </a:cubicBezTo>
                    <a:cubicBezTo>
                      <a:pt x="0" y="4"/>
                      <a:pt x="0" y="4"/>
                      <a:pt x="0" y="4"/>
                    </a:cubicBezTo>
                    <a:cubicBezTo>
                      <a:pt x="0" y="4"/>
                      <a:pt x="0" y="4"/>
                      <a:pt x="0" y="4"/>
                    </a:cubicBezTo>
                    <a:cubicBezTo>
                      <a:pt x="0" y="4"/>
                      <a:pt x="0" y="4"/>
                      <a:pt x="0" y="4"/>
                    </a:cubicBezTo>
                    <a:cubicBezTo>
                      <a:pt x="11" y="4"/>
                      <a:pt x="21" y="13"/>
                      <a:pt x="21" y="25"/>
                    </a:cubicBezTo>
                    <a:cubicBezTo>
                      <a:pt x="21" y="25"/>
                      <a:pt x="21" y="25"/>
                      <a:pt x="21" y="25"/>
                    </a:cubicBezTo>
                    <a:cubicBezTo>
                      <a:pt x="21" y="25"/>
                      <a:pt x="21" y="25"/>
                      <a:pt x="21" y="25"/>
                    </a:cubicBezTo>
                    <a:cubicBezTo>
                      <a:pt x="21" y="36"/>
                      <a:pt x="11" y="45"/>
                      <a:pt x="0" y="45"/>
                    </a:cubicBezTo>
                    <a:cubicBezTo>
                      <a:pt x="0" y="45"/>
                      <a:pt x="0" y="45"/>
                      <a:pt x="0" y="45"/>
                    </a:cubicBezTo>
                    <a:cubicBezTo>
                      <a:pt x="0" y="49"/>
                      <a:pt x="0" y="49"/>
                      <a:pt x="0" y="49"/>
                    </a:cubicBezTo>
                    <a:cubicBezTo>
                      <a:pt x="0" y="49"/>
                      <a:pt x="0" y="49"/>
                      <a:pt x="0" y="49"/>
                    </a:cubicBezTo>
                    <a:cubicBezTo>
                      <a:pt x="14" y="49"/>
                      <a:pt x="25" y="38"/>
                      <a:pt x="25" y="25"/>
                    </a:cubicBezTo>
                    <a:cubicBezTo>
                      <a:pt x="25" y="11"/>
                      <a:pt x="14" y="0"/>
                      <a:pt x="0" y="0"/>
                    </a:cubicBezTo>
                  </a:path>
                </a:pathLst>
              </a:custGeom>
              <a:solidFill>
                <a:srgbClr val="A7E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28" name="Freeform 79"/>
              <p:cNvSpPr>
                <a:spLocks noEditPoints="1"/>
              </p:cNvSpPr>
              <p:nvPr/>
            </p:nvSpPr>
            <p:spPr bwMode="auto">
              <a:xfrm>
                <a:off x="2806" y="3046"/>
                <a:ext cx="28" cy="56"/>
              </a:xfrm>
              <a:custGeom>
                <a:avLst/>
                <a:gdLst>
                  <a:gd name="T0" fmla="*/ 21 w 21"/>
                  <a:gd name="T1" fmla="*/ 21 h 41"/>
                  <a:gd name="T2" fmla="*/ 0 w 21"/>
                  <a:gd name="T3" fmla="*/ 41 h 41"/>
                  <a:gd name="T4" fmla="*/ 0 w 21"/>
                  <a:gd name="T5" fmla="*/ 41 h 41"/>
                  <a:gd name="T6" fmla="*/ 0 w 21"/>
                  <a:gd name="T7" fmla="*/ 41 h 41"/>
                  <a:gd name="T8" fmla="*/ 0 w 21"/>
                  <a:gd name="T9" fmla="*/ 41 h 41"/>
                  <a:gd name="T10" fmla="*/ 21 w 21"/>
                  <a:gd name="T11" fmla="*/ 21 h 41"/>
                  <a:gd name="T12" fmla="*/ 21 w 21"/>
                  <a:gd name="T13" fmla="*/ 21 h 41"/>
                  <a:gd name="T14" fmla="*/ 0 w 21"/>
                  <a:gd name="T15" fmla="*/ 0 h 41"/>
                  <a:gd name="T16" fmla="*/ 0 w 21"/>
                  <a:gd name="T17" fmla="*/ 0 h 41"/>
                  <a:gd name="T18" fmla="*/ 0 w 21"/>
                  <a:gd name="T19" fmla="*/ 0 h 41"/>
                  <a:gd name="T20" fmla="*/ 0 w 21"/>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41">
                    <a:moveTo>
                      <a:pt x="21" y="21"/>
                    </a:moveTo>
                    <a:cubicBezTo>
                      <a:pt x="21" y="32"/>
                      <a:pt x="11" y="41"/>
                      <a:pt x="0" y="41"/>
                    </a:cubicBezTo>
                    <a:cubicBezTo>
                      <a:pt x="0" y="41"/>
                      <a:pt x="0" y="41"/>
                      <a:pt x="0" y="41"/>
                    </a:cubicBezTo>
                    <a:cubicBezTo>
                      <a:pt x="0" y="41"/>
                      <a:pt x="0" y="41"/>
                      <a:pt x="0" y="41"/>
                    </a:cubicBezTo>
                    <a:cubicBezTo>
                      <a:pt x="0" y="41"/>
                      <a:pt x="0" y="41"/>
                      <a:pt x="0" y="41"/>
                    </a:cubicBezTo>
                    <a:cubicBezTo>
                      <a:pt x="11" y="41"/>
                      <a:pt x="21" y="32"/>
                      <a:pt x="21" y="21"/>
                    </a:cubicBezTo>
                    <a:cubicBezTo>
                      <a:pt x="21" y="21"/>
                      <a:pt x="21" y="21"/>
                      <a:pt x="21" y="21"/>
                    </a:cubicBezTo>
                    <a:moveTo>
                      <a:pt x="0" y="0"/>
                    </a:moveTo>
                    <a:cubicBezTo>
                      <a:pt x="0" y="0"/>
                      <a:pt x="0" y="0"/>
                      <a:pt x="0" y="0"/>
                    </a:cubicBezTo>
                    <a:cubicBezTo>
                      <a:pt x="0" y="0"/>
                      <a:pt x="0" y="0"/>
                      <a:pt x="0" y="0"/>
                    </a:cubicBezTo>
                    <a:cubicBezTo>
                      <a:pt x="0" y="0"/>
                      <a:pt x="0" y="0"/>
                      <a:pt x="0" y="0"/>
                    </a:cubicBezTo>
                  </a:path>
                </a:pathLst>
              </a:custGeom>
              <a:solidFill>
                <a:srgbClr val="004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31" name="Freeform 82"/>
              <p:cNvSpPr>
                <a:spLocks/>
              </p:cNvSpPr>
              <p:nvPr/>
            </p:nvSpPr>
            <p:spPr bwMode="auto">
              <a:xfrm>
                <a:off x="2998" y="2858"/>
                <a:ext cx="179" cy="177"/>
              </a:xfrm>
              <a:custGeom>
                <a:avLst/>
                <a:gdLst>
                  <a:gd name="T0" fmla="*/ 15 w 132"/>
                  <a:gd name="T1" fmla="*/ 48 h 131"/>
                  <a:gd name="T2" fmla="*/ 15 w 132"/>
                  <a:gd name="T3" fmla="*/ 101 h 131"/>
                  <a:gd name="T4" fmla="*/ 30 w 132"/>
                  <a:gd name="T5" fmla="*/ 116 h 131"/>
                  <a:gd name="T6" fmla="*/ 83 w 132"/>
                  <a:gd name="T7" fmla="*/ 116 h 131"/>
                  <a:gd name="T8" fmla="*/ 117 w 132"/>
                  <a:gd name="T9" fmla="*/ 82 h 131"/>
                  <a:gd name="T10" fmla="*/ 117 w 132"/>
                  <a:gd name="T11" fmla="*/ 29 h 131"/>
                  <a:gd name="T12" fmla="*/ 102 w 132"/>
                  <a:gd name="T13" fmla="*/ 14 h 131"/>
                  <a:gd name="T14" fmla="*/ 49 w 132"/>
                  <a:gd name="T15" fmla="*/ 14 h 131"/>
                  <a:gd name="T16" fmla="*/ 15 w 132"/>
                  <a:gd name="T17" fmla="*/ 4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31">
                    <a:moveTo>
                      <a:pt x="15" y="48"/>
                    </a:moveTo>
                    <a:cubicBezTo>
                      <a:pt x="0" y="63"/>
                      <a:pt x="0" y="87"/>
                      <a:pt x="15" y="101"/>
                    </a:cubicBezTo>
                    <a:cubicBezTo>
                      <a:pt x="30" y="116"/>
                      <a:pt x="30" y="116"/>
                      <a:pt x="30" y="116"/>
                    </a:cubicBezTo>
                    <a:cubicBezTo>
                      <a:pt x="44" y="131"/>
                      <a:pt x="68" y="131"/>
                      <a:pt x="83" y="116"/>
                    </a:cubicBezTo>
                    <a:cubicBezTo>
                      <a:pt x="117" y="82"/>
                      <a:pt x="117" y="82"/>
                      <a:pt x="117" y="82"/>
                    </a:cubicBezTo>
                    <a:cubicBezTo>
                      <a:pt x="132" y="67"/>
                      <a:pt x="132" y="44"/>
                      <a:pt x="117" y="29"/>
                    </a:cubicBezTo>
                    <a:cubicBezTo>
                      <a:pt x="102" y="14"/>
                      <a:pt x="102" y="14"/>
                      <a:pt x="102" y="14"/>
                    </a:cubicBezTo>
                    <a:cubicBezTo>
                      <a:pt x="87" y="0"/>
                      <a:pt x="64" y="0"/>
                      <a:pt x="49" y="14"/>
                    </a:cubicBezTo>
                    <a:lnTo>
                      <a:pt x="15" y="4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32" name="Freeform 83"/>
              <p:cNvSpPr>
                <a:spLocks/>
              </p:cNvSpPr>
              <p:nvPr/>
            </p:nvSpPr>
            <p:spPr bwMode="auto">
              <a:xfrm>
                <a:off x="2998" y="2689"/>
                <a:ext cx="179" cy="178"/>
              </a:xfrm>
              <a:custGeom>
                <a:avLst/>
                <a:gdLst>
                  <a:gd name="T0" fmla="*/ 15 w 132"/>
                  <a:gd name="T1" fmla="*/ 49 h 131"/>
                  <a:gd name="T2" fmla="*/ 15 w 132"/>
                  <a:gd name="T3" fmla="*/ 101 h 131"/>
                  <a:gd name="T4" fmla="*/ 30 w 132"/>
                  <a:gd name="T5" fmla="*/ 116 h 131"/>
                  <a:gd name="T6" fmla="*/ 83 w 132"/>
                  <a:gd name="T7" fmla="*/ 116 h 131"/>
                  <a:gd name="T8" fmla="*/ 117 w 132"/>
                  <a:gd name="T9" fmla="*/ 82 h 131"/>
                  <a:gd name="T10" fmla="*/ 117 w 132"/>
                  <a:gd name="T11" fmla="*/ 29 h 131"/>
                  <a:gd name="T12" fmla="*/ 102 w 132"/>
                  <a:gd name="T13" fmla="*/ 14 h 131"/>
                  <a:gd name="T14" fmla="*/ 49 w 132"/>
                  <a:gd name="T15" fmla="*/ 14 h 131"/>
                  <a:gd name="T16" fmla="*/ 15 w 132"/>
                  <a:gd name="T17" fmla="*/ 4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31">
                    <a:moveTo>
                      <a:pt x="15" y="49"/>
                    </a:moveTo>
                    <a:cubicBezTo>
                      <a:pt x="0" y="63"/>
                      <a:pt x="0" y="87"/>
                      <a:pt x="15" y="101"/>
                    </a:cubicBezTo>
                    <a:cubicBezTo>
                      <a:pt x="30" y="116"/>
                      <a:pt x="30" y="116"/>
                      <a:pt x="30" y="116"/>
                    </a:cubicBezTo>
                    <a:cubicBezTo>
                      <a:pt x="44" y="131"/>
                      <a:pt x="68" y="131"/>
                      <a:pt x="83" y="116"/>
                    </a:cubicBezTo>
                    <a:cubicBezTo>
                      <a:pt x="117" y="82"/>
                      <a:pt x="117" y="82"/>
                      <a:pt x="117" y="82"/>
                    </a:cubicBezTo>
                    <a:cubicBezTo>
                      <a:pt x="132" y="67"/>
                      <a:pt x="132" y="44"/>
                      <a:pt x="117" y="29"/>
                    </a:cubicBezTo>
                    <a:cubicBezTo>
                      <a:pt x="102" y="14"/>
                      <a:pt x="102" y="14"/>
                      <a:pt x="102" y="14"/>
                    </a:cubicBezTo>
                    <a:cubicBezTo>
                      <a:pt x="87" y="0"/>
                      <a:pt x="64" y="0"/>
                      <a:pt x="49" y="14"/>
                    </a:cubicBezTo>
                    <a:lnTo>
                      <a:pt x="15"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33" name="Freeform 84"/>
              <p:cNvSpPr>
                <a:spLocks/>
              </p:cNvSpPr>
              <p:nvPr/>
            </p:nvSpPr>
            <p:spPr bwMode="auto">
              <a:xfrm>
                <a:off x="2998" y="2531"/>
                <a:ext cx="179" cy="179"/>
              </a:xfrm>
              <a:custGeom>
                <a:avLst/>
                <a:gdLst>
                  <a:gd name="T0" fmla="*/ 15 w 132"/>
                  <a:gd name="T1" fmla="*/ 49 h 132"/>
                  <a:gd name="T2" fmla="*/ 15 w 132"/>
                  <a:gd name="T3" fmla="*/ 102 h 132"/>
                  <a:gd name="T4" fmla="*/ 30 w 132"/>
                  <a:gd name="T5" fmla="*/ 117 h 132"/>
                  <a:gd name="T6" fmla="*/ 83 w 132"/>
                  <a:gd name="T7" fmla="*/ 117 h 132"/>
                  <a:gd name="T8" fmla="*/ 117 w 132"/>
                  <a:gd name="T9" fmla="*/ 83 h 132"/>
                  <a:gd name="T10" fmla="*/ 117 w 132"/>
                  <a:gd name="T11" fmla="*/ 30 h 132"/>
                  <a:gd name="T12" fmla="*/ 102 w 132"/>
                  <a:gd name="T13" fmla="*/ 15 h 132"/>
                  <a:gd name="T14" fmla="*/ 49 w 132"/>
                  <a:gd name="T15" fmla="*/ 15 h 132"/>
                  <a:gd name="T16" fmla="*/ 15 w 132"/>
                  <a:gd name="T17" fmla="*/ 4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32">
                    <a:moveTo>
                      <a:pt x="15" y="49"/>
                    </a:moveTo>
                    <a:cubicBezTo>
                      <a:pt x="0" y="64"/>
                      <a:pt x="0" y="87"/>
                      <a:pt x="15" y="102"/>
                    </a:cubicBezTo>
                    <a:cubicBezTo>
                      <a:pt x="30" y="117"/>
                      <a:pt x="30" y="117"/>
                      <a:pt x="30" y="117"/>
                    </a:cubicBezTo>
                    <a:cubicBezTo>
                      <a:pt x="44" y="132"/>
                      <a:pt x="68" y="132"/>
                      <a:pt x="83" y="117"/>
                    </a:cubicBezTo>
                    <a:cubicBezTo>
                      <a:pt x="117" y="83"/>
                      <a:pt x="117" y="83"/>
                      <a:pt x="117" y="83"/>
                    </a:cubicBezTo>
                    <a:cubicBezTo>
                      <a:pt x="132" y="68"/>
                      <a:pt x="132" y="44"/>
                      <a:pt x="117" y="30"/>
                    </a:cubicBezTo>
                    <a:cubicBezTo>
                      <a:pt x="102" y="15"/>
                      <a:pt x="102" y="15"/>
                      <a:pt x="102" y="15"/>
                    </a:cubicBezTo>
                    <a:cubicBezTo>
                      <a:pt x="87" y="0"/>
                      <a:pt x="64" y="0"/>
                      <a:pt x="49" y="15"/>
                    </a:cubicBezTo>
                    <a:lnTo>
                      <a:pt x="15" y="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34" name="Freeform 85"/>
              <p:cNvSpPr>
                <a:spLocks/>
              </p:cNvSpPr>
              <p:nvPr/>
            </p:nvSpPr>
            <p:spPr bwMode="auto">
              <a:xfrm>
                <a:off x="2425" y="2397"/>
                <a:ext cx="131" cy="223"/>
              </a:xfrm>
              <a:custGeom>
                <a:avLst/>
                <a:gdLst>
                  <a:gd name="T0" fmla="*/ 0 w 97"/>
                  <a:gd name="T1" fmla="*/ 128 h 165"/>
                  <a:gd name="T2" fmla="*/ 38 w 97"/>
                  <a:gd name="T3" fmla="*/ 165 h 165"/>
                  <a:gd name="T4" fmla="*/ 59 w 97"/>
                  <a:gd name="T5" fmla="*/ 165 h 165"/>
                  <a:gd name="T6" fmla="*/ 96 w 97"/>
                  <a:gd name="T7" fmla="*/ 128 h 165"/>
                  <a:gd name="T8" fmla="*/ 97 w 97"/>
                  <a:gd name="T9" fmla="*/ 37 h 165"/>
                  <a:gd name="T10" fmla="*/ 60 w 97"/>
                  <a:gd name="T11" fmla="*/ 0 h 165"/>
                  <a:gd name="T12" fmla="*/ 39 w 97"/>
                  <a:gd name="T13" fmla="*/ 0 h 165"/>
                  <a:gd name="T14" fmla="*/ 1 w 97"/>
                  <a:gd name="T15" fmla="*/ 37 h 165"/>
                  <a:gd name="T16" fmla="*/ 0 w 97"/>
                  <a:gd name="T17" fmla="*/ 12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65">
                    <a:moveTo>
                      <a:pt x="0" y="128"/>
                    </a:moveTo>
                    <a:cubicBezTo>
                      <a:pt x="0" y="148"/>
                      <a:pt x="17" y="165"/>
                      <a:pt x="38" y="165"/>
                    </a:cubicBezTo>
                    <a:cubicBezTo>
                      <a:pt x="59" y="165"/>
                      <a:pt x="59" y="165"/>
                      <a:pt x="59" y="165"/>
                    </a:cubicBezTo>
                    <a:cubicBezTo>
                      <a:pt x="80" y="165"/>
                      <a:pt x="96" y="148"/>
                      <a:pt x="96" y="128"/>
                    </a:cubicBezTo>
                    <a:cubicBezTo>
                      <a:pt x="97" y="37"/>
                      <a:pt x="97" y="37"/>
                      <a:pt x="97" y="37"/>
                    </a:cubicBezTo>
                    <a:cubicBezTo>
                      <a:pt x="97" y="16"/>
                      <a:pt x="81" y="0"/>
                      <a:pt x="60" y="0"/>
                    </a:cubicBezTo>
                    <a:cubicBezTo>
                      <a:pt x="39" y="0"/>
                      <a:pt x="39" y="0"/>
                      <a:pt x="39" y="0"/>
                    </a:cubicBezTo>
                    <a:cubicBezTo>
                      <a:pt x="18" y="0"/>
                      <a:pt x="1" y="16"/>
                      <a:pt x="1" y="37"/>
                    </a:cubicBezTo>
                    <a:lnTo>
                      <a:pt x="0" y="1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35" name="Freeform 86"/>
              <p:cNvSpPr>
                <a:spLocks/>
              </p:cNvSpPr>
              <p:nvPr/>
            </p:nvSpPr>
            <p:spPr bwMode="auto">
              <a:xfrm>
                <a:off x="2350" y="2557"/>
                <a:ext cx="232" cy="338"/>
              </a:xfrm>
              <a:custGeom>
                <a:avLst/>
                <a:gdLst>
                  <a:gd name="T0" fmla="*/ 55 w 171"/>
                  <a:gd name="T1" fmla="*/ 0 h 250"/>
                  <a:gd name="T2" fmla="*/ 55 w 171"/>
                  <a:gd name="T3" fmla="*/ 61 h 250"/>
                  <a:gd name="T4" fmla="*/ 1 w 171"/>
                  <a:gd name="T5" fmla="*/ 185 h 250"/>
                  <a:gd name="T6" fmla="*/ 85 w 171"/>
                  <a:gd name="T7" fmla="*/ 250 h 250"/>
                  <a:gd name="T8" fmla="*/ 166 w 171"/>
                  <a:gd name="T9" fmla="*/ 143 h 250"/>
                  <a:gd name="T10" fmla="*/ 140 w 171"/>
                  <a:gd name="T11" fmla="*/ 77 h 250"/>
                  <a:gd name="T12" fmla="*/ 151 w 171"/>
                  <a:gd name="T13" fmla="*/ 10 h 250"/>
                </a:gdLst>
                <a:ahLst/>
                <a:cxnLst>
                  <a:cxn ang="0">
                    <a:pos x="T0" y="T1"/>
                  </a:cxn>
                  <a:cxn ang="0">
                    <a:pos x="T2" y="T3"/>
                  </a:cxn>
                  <a:cxn ang="0">
                    <a:pos x="T4" y="T5"/>
                  </a:cxn>
                  <a:cxn ang="0">
                    <a:pos x="T6" y="T7"/>
                  </a:cxn>
                  <a:cxn ang="0">
                    <a:pos x="T8" y="T9"/>
                  </a:cxn>
                  <a:cxn ang="0">
                    <a:pos x="T10" y="T11"/>
                  </a:cxn>
                  <a:cxn ang="0">
                    <a:pos x="T12" y="T13"/>
                  </a:cxn>
                </a:cxnLst>
                <a:rect l="0" t="0" r="r" b="b"/>
                <a:pathLst>
                  <a:path w="171" h="250">
                    <a:moveTo>
                      <a:pt x="55" y="0"/>
                    </a:moveTo>
                    <a:cubicBezTo>
                      <a:pt x="55" y="0"/>
                      <a:pt x="60" y="56"/>
                      <a:pt x="55" y="61"/>
                    </a:cubicBezTo>
                    <a:cubicBezTo>
                      <a:pt x="51" y="66"/>
                      <a:pt x="6" y="133"/>
                      <a:pt x="1" y="185"/>
                    </a:cubicBezTo>
                    <a:cubicBezTo>
                      <a:pt x="1" y="185"/>
                      <a:pt x="0" y="250"/>
                      <a:pt x="85" y="250"/>
                    </a:cubicBezTo>
                    <a:cubicBezTo>
                      <a:pt x="171" y="250"/>
                      <a:pt x="166" y="166"/>
                      <a:pt x="166" y="143"/>
                    </a:cubicBezTo>
                    <a:cubicBezTo>
                      <a:pt x="166" y="119"/>
                      <a:pt x="140" y="77"/>
                      <a:pt x="140" y="77"/>
                    </a:cubicBezTo>
                    <a:cubicBezTo>
                      <a:pt x="140" y="77"/>
                      <a:pt x="151" y="64"/>
                      <a:pt x="151" y="1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36" name="Rectangle 87"/>
              <p:cNvSpPr>
                <a:spLocks noChangeArrowheads="1"/>
              </p:cNvSpPr>
              <p:nvPr/>
            </p:nvSpPr>
            <p:spPr bwMode="auto">
              <a:xfrm>
                <a:off x="2219" y="2763"/>
                <a:ext cx="76" cy="412"/>
              </a:xfrm>
              <a:prstGeom prst="rect">
                <a:avLst/>
              </a:prstGeom>
              <a:solidFill>
                <a:srgbClr val="D137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a:latin typeface="Arial" panose="020B0604020202020204" pitchFamily="34" charset="0"/>
                  <a:cs typeface="Arial" panose="020B0604020202020204" pitchFamily="34" charset="0"/>
                </a:endParaRPr>
              </a:p>
            </p:txBody>
          </p:sp>
          <p:sp>
            <p:nvSpPr>
              <p:cNvPr id="137" name="Rectangle 88"/>
              <p:cNvSpPr>
                <a:spLocks noChangeArrowheads="1"/>
              </p:cNvSpPr>
              <p:nvPr/>
            </p:nvSpPr>
            <p:spPr bwMode="auto">
              <a:xfrm>
                <a:off x="-140" y="2725"/>
                <a:ext cx="2359" cy="4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pc="-150" dirty="0">
                  <a:latin typeface="Arial" panose="020B0604020202020204" pitchFamily="34" charset="0"/>
                  <a:cs typeface="Arial" panose="020B0604020202020204" pitchFamily="34" charset="0"/>
                </a:endParaRPr>
              </a:p>
            </p:txBody>
          </p:sp>
        </p:grpSp>
        <p:sp>
          <p:nvSpPr>
            <p:cNvPr id="164" name="Freeform 5"/>
            <p:cNvSpPr>
              <a:spLocks noEditPoints="1"/>
            </p:cNvSpPr>
            <p:nvPr/>
          </p:nvSpPr>
          <p:spPr bwMode="auto">
            <a:xfrm>
              <a:off x="4428682" y="3843497"/>
              <a:ext cx="351385" cy="558800"/>
            </a:xfrm>
            <a:custGeom>
              <a:avLst/>
              <a:gdLst>
                <a:gd name="T0" fmla="*/ 528 w 528"/>
                <a:gd name="T1" fmla="*/ 475 h 845"/>
                <a:gd name="T2" fmla="*/ 528 w 528"/>
                <a:gd name="T3" fmla="*/ 264 h 845"/>
                <a:gd name="T4" fmla="*/ 264 w 528"/>
                <a:gd name="T5" fmla="*/ 0 h 845"/>
                <a:gd name="T6" fmla="*/ 0 w 528"/>
                <a:gd name="T7" fmla="*/ 264 h 845"/>
                <a:gd name="T8" fmla="*/ 0 w 528"/>
                <a:gd name="T9" fmla="*/ 475 h 845"/>
                <a:gd name="T10" fmla="*/ 54 w 528"/>
                <a:gd name="T11" fmla="*/ 636 h 845"/>
                <a:gd name="T12" fmla="*/ 54 w 528"/>
                <a:gd name="T13" fmla="*/ 739 h 845"/>
                <a:gd name="T14" fmla="*/ 33 w 528"/>
                <a:gd name="T15" fmla="*/ 739 h 845"/>
                <a:gd name="T16" fmla="*/ 0 w 528"/>
                <a:gd name="T17" fmla="*/ 771 h 845"/>
                <a:gd name="T18" fmla="*/ 0 w 528"/>
                <a:gd name="T19" fmla="*/ 813 h 845"/>
                <a:gd name="T20" fmla="*/ 33 w 528"/>
                <a:gd name="T21" fmla="*/ 845 h 845"/>
                <a:gd name="T22" fmla="*/ 497 w 528"/>
                <a:gd name="T23" fmla="*/ 845 h 845"/>
                <a:gd name="T24" fmla="*/ 528 w 528"/>
                <a:gd name="T25" fmla="*/ 813 h 845"/>
                <a:gd name="T26" fmla="*/ 528 w 528"/>
                <a:gd name="T27" fmla="*/ 771 h 845"/>
                <a:gd name="T28" fmla="*/ 497 w 528"/>
                <a:gd name="T29" fmla="*/ 739 h 845"/>
                <a:gd name="T30" fmla="*/ 477 w 528"/>
                <a:gd name="T31" fmla="*/ 739 h 845"/>
                <a:gd name="T32" fmla="*/ 477 w 528"/>
                <a:gd name="T33" fmla="*/ 631 h 845"/>
                <a:gd name="T34" fmla="*/ 528 w 528"/>
                <a:gd name="T35" fmla="*/ 475 h 845"/>
                <a:gd name="T36" fmla="*/ 317 w 528"/>
                <a:gd name="T37" fmla="*/ 317 h 845"/>
                <a:gd name="T38" fmla="*/ 477 w 528"/>
                <a:gd name="T39" fmla="*/ 317 h 845"/>
                <a:gd name="T40" fmla="*/ 477 w 528"/>
                <a:gd name="T41" fmla="*/ 422 h 845"/>
                <a:gd name="T42" fmla="*/ 317 w 528"/>
                <a:gd name="T43" fmla="*/ 422 h 845"/>
                <a:gd name="T44" fmla="*/ 317 w 528"/>
                <a:gd name="T45" fmla="*/ 317 h 845"/>
                <a:gd name="T46" fmla="*/ 54 w 528"/>
                <a:gd name="T47" fmla="*/ 317 h 845"/>
                <a:gd name="T48" fmla="*/ 214 w 528"/>
                <a:gd name="T49" fmla="*/ 317 h 845"/>
                <a:gd name="T50" fmla="*/ 214 w 528"/>
                <a:gd name="T51" fmla="*/ 422 h 845"/>
                <a:gd name="T52" fmla="*/ 54 w 528"/>
                <a:gd name="T53" fmla="*/ 422 h 845"/>
                <a:gd name="T54" fmla="*/ 54 w 528"/>
                <a:gd name="T55" fmla="*/ 317 h 845"/>
                <a:gd name="T56" fmla="*/ 54 w 528"/>
                <a:gd name="T57" fmla="*/ 317 h 845"/>
                <a:gd name="T58" fmla="*/ 54 w 528"/>
                <a:gd name="T59" fmla="*/ 317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8" h="845">
                  <a:moveTo>
                    <a:pt x="528" y="475"/>
                  </a:moveTo>
                  <a:cubicBezTo>
                    <a:pt x="528" y="264"/>
                    <a:pt x="528" y="264"/>
                    <a:pt x="528" y="264"/>
                  </a:cubicBezTo>
                  <a:cubicBezTo>
                    <a:pt x="528" y="118"/>
                    <a:pt x="410" y="0"/>
                    <a:pt x="264" y="0"/>
                  </a:cubicBezTo>
                  <a:cubicBezTo>
                    <a:pt x="118" y="0"/>
                    <a:pt x="0" y="118"/>
                    <a:pt x="0" y="264"/>
                  </a:cubicBezTo>
                  <a:cubicBezTo>
                    <a:pt x="0" y="475"/>
                    <a:pt x="0" y="475"/>
                    <a:pt x="0" y="475"/>
                  </a:cubicBezTo>
                  <a:cubicBezTo>
                    <a:pt x="0" y="536"/>
                    <a:pt x="22" y="591"/>
                    <a:pt x="54" y="636"/>
                  </a:cubicBezTo>
                  <a:cubicBezTo>
                    <a:pt x="54" y="739"/>
                    <a:pt x="54" y="739"/>
                    <a:pt x="54" y="739"/>
                  </a:cubicBezTo>
                  <a:cubicBezTo>
                    <a:pt x="33" y="739"/>
                    <a:pt x="33" y="739"/>
                    <a:pt x="33" y="739"/>
                  </a:cubicBezTo>
                  <a:cubicBezTo>
                    <a:pt x="15" y="739"/>
                    <a:pt x="0" y="754"/>
                    <a:pt x="0" y="771"/>
                  </a:cubicBezTo>
                  <a:cubicBezTo>
                    <a:pt x="0" y="813"/>
                    <a:pt x="0" y="813"/>
                    <a:pt x="0" y="813"/>
                  </a:cubicBezTo>
                  <a:cubicBezTo>
                    <a:pt x="0" y="830"/>
                    <a:pt x="15" y="845"/>
                    <a:pt x="33" y="845"/>
                  </a:cubicBezTo>
                  <a:cubicBezTo>
                    <a:pt x="497" y="845"/>
                    <a:pt x="497" y="845"/>
                    <a:pt x="497" y="845"/>
                  </a:cubicBezTo>
                  <a:cubicBezTo>
                    <a:pt x="515" y="845"/>
                    <a:pt x="528" y="830"/>
                    <a:pt x="528" y="813"/>
                  </a:cubicBezTo>
                  <a:cubicBezTo>
                    <a:pt x="528" y="771"/>
                    <a:pt x="528" y="771"/>
                    <a:pt x="528" y="771"/>
                  </a:cubicBezTo>
                  <a:cubicBezTo>
                    <a:pt x="528" y="754"/>
                    <a:pt x="515" y="739"/>
                    <a:pt x="497" y="739"/>
                  </a:cubicBezTo>
                  <a:cubicBezTo>
                    <a:pt x="477" y="739"/>
                    <a:pt x="477" y="739"/>
                    <a:pt x="477" y="739"/>
                  </a:cubicBezTo>
                  <a:cubicBezTo>
                    <a:pt x="477" y="631"/>
                    <a:pt x="477" y="631"/>
                    <a:pt x="477" y="631"/>
                  </a:cubicBezTo>
                  <a:cubicBezTo>
                    <a:pt x="509" y="588"/>
                    <a:pt x="528" y="534"/>
                    <a:pt x="528" y="475"/>
                  </a:cubicBezTo>
                  <a:close/>
                  <a:moveTo>
                    <a:pt x="317" y="317"/>
                  </a:moveTo>
                  <a:cubicBezTo>
                    <a:pt x="477" y="317"/>
                    <a:pt x="477" y="317"/>
                    <a:pt x="477" y="317"/>
                  </a:cubicBezTo>
                  <a:cubicBezTo>
                    <a:pt x="477" y="422"/>
                    <a:pt x="477" y="422"/>
                    <a:pt x="477" y="422"/>
                  </a:cubicBezTo>
                  <a:cubicBezTo>
                    <a:pt x="317" y="422"/>
                    <a:pt x="317" y="422"/>
                    <a:pt x="317" y="422"/>
                  </a:cubicBezTo>
                  <a:lnTo>
                    <a:pt x="317" y="317"/>
                  </a:lnTo>
                  <a:close/>
                  <a:moveTo>
                    <a:pt x="54" y="317"/>
                  </a:moveTo>
                  <a:cubicBezTo>
                    <a:pt x="214" y="317"/>
                    <a:pt x="214" y="317"/>
                    <a:pt x="214" y="317"/>
                  </a:cubicBezTo>
                  <a:cubicBezTo>
                    <a:pt x="214" y="422"/>
                    <a:pt x="214" y="422"/>
                    <a:pt x="214" y="422"/>
                  </a:cubicBezTo>
                  <a:cubicBezTo>
                    <a:pt x="54" y="422"/>
                    <a:pt x="54" y="422"/>
                    <a:pt x="54" y="422"/>
                  </a:cubicBezTo>
                  <a:lnTo>
                    <a:pt x="54" y="317"/>
                  </a:lnTo>
                  <a:close/>
                  <a:moveTo>
                    <a:pt x="54" y="317"/>
                  </a:moveTo>
                  <a:cubicBezTo>
                    <a:pt x="54" y="317"/>
                    <a:pt x="54" y="317"/>
                    <a:pt x="54" y="3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pc="-15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9281892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0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500" fill="hold"/>
                                        <p:tgtEl>
                                          <p:spTgt spid="163"/>
                                        </p:tgtEl>
                                        <p:attrNameLst>
                                          <p:attrName>ppt_x</p:attrName>
                                        </p:attrNameLst>
                                      </p:cBhvr>
                                      <p:tavLst>
                                        <p:tav tm="0">
                                          <p:val>
                                            <p:strVal val="#ppt_x"/>
                                          </p:val>
                                        </p:tav>
                                        <p:tav tm="100000">
                                          <p:val>
                                            <p:strVal val="#ppt_x"/>
                                          </p:val>
                                        </p:tav>
                                      </p:tavLst>
                                    </p:anim>
                                    <p:anim calcmode="lin" valueType="num">
                                      <p:cBhvr additive="base">
                                        <p:cTn id="12" dur="500" fill="hold"/>
                                        <p:tgtEl>
                                          <p:spTgt spid="163"/>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40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0-#ppt_h/2"/>
                                          </p:val>
                                        </p:tav>
                                        <p:tav tm="100000">
                                          <p:val>
                                            <p:strVal val="#ppt_y"/>
                                          </p:val>
                                        </p:tav>
                                      </p:tavLst>
                                    </p:anim>
                                  </p:childTnLst>
                                </p:cTn>
                              </p:par>
                              <p:par>
                                <p:cTn id="17" presetID="2" presetClass="entr" presetSubtype="2" decel="100000" fill="hold" nodeType="withEffect">
                                  <p:stCondLst>
                                    <p:cond delay="600"/>
                                  </p:stCondLst>
                                  <p:childTnLst>
                                    <p:set>
                                      <p:cBhvr>
                                        <p:cTn id="18" dur="1" fill="hold">
                                          <p:stCondLst>
                                            <p:cond delay="0"/>
                                          </p:stCondLst>
                                        </p:cTn>
                                        <p:tgtEl>
                                          <p:spTgt spid="138"/>
                                        </p:tgtEl>
                                        <p:attrNameLst>
                                          <p:attrName>style.visibility</p:attrName>
                                        </p:attrNameLst>
                                      </p:cBhvr>
                                      <p:to>
                                        <p:strVal val="visible"/>
                                      </p:to>
                                    </p:set>
                                    <p:anim calcmode="lin" valueType="num">
                                      <p:cBhvr additive="base">
                                        <p:cTn id="19" dur="500" fill="hold"/>
                                        <p:tgtEl>
                                          <p:spTgt spid="138"/>
                                        </p:tgtEl>
                                        <p:attrNameLst>
                                          <p:attrName>ppt_x</p:attrName>
                                        </p:attrNameLst>
                                      </p:cBhvr>
                                      <p:tavLst>
                                        <p:tav tm="0">
                                          <p:val>
                                            <p:strVal val="1+#ppt_w/2"/>
                                          </p:val>
                                        </p:tav>
                                        <p:tav tm="100000">
                                          <p:val>
                                            <p:strVal val="#ppt_x"/>
                                          </p:val>
                                        </p:tav>
                                      </p:tavLst>
                                    </p:anim>
                                    <p:anim calcmode="lin" valueType="num">
                                      <p:cBhvr additive="base">
                                        <p:cTn id="20" dur="500" fill="hold"/>
                                        <p:tgtEl>
                                          <p:spTgt spid="138"/>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4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8" decel="100000" fill="hold" nodeType="withEffect">
                                  <p:stCondLst>
                                    <p:cond delay="180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500" fill="hold"/>
                                        <p:tgtEl>
                                          <p:spTgt spid="55"/>
                                        </p:tgtEl>
                                        <p:attrNameLst>
                                          <p:attrName>ppt_x</p:attrName>
                                        </p:attrNameLst>
                                      </p:cBhvr>
                                      <p:tavLst>
                                        <p:tav tm="0">
                                          <p:val>
                                            <p:strVal val="0-#ppt_w/2"/>
                                          </p:val>
                                        </p:tav>
                                        <p:tav tm="100000">
                                          <p:val>
                                            <p:strVal val="#ppt_x"/>
                                          </p:val>
                                        </p:tav>
                                      </p:tavLst>
                                    </p:anim>
                                    <p:anim calcmode="lin" valueType="num">
                                      <p:cBhvr additive="base">
                                        <p:cTn id="28" dur="500" fill="hold"/>
                                        <p:tgtEl>
                                          <p:spTgt spid="55"/>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20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2100"/>
                                  </p:stCondLst>
                                  <p:childTnLst>
                                    <p:set>
                                      <p:cBhvr>
                                        <p:cTn id="34" dur="1" fill="hold">
                                          <p:stCondLst>
                                            <p:cond delay="0"/>
                                          </p:stCondLst>
                                        </p:cTn>
                                        <p:tgtEl>
                                          <p:spTgt spid="173"/>
                                        </p:tgtEl>
                                        <p:attrNameLst>
                                          <p:attrName>style.visibility</p:attrName>
                                        </p:attrNameLst>
                                      </p:cBhvr>
                                      <p:to>
                                        <p:strVal val="visible"/>
                                      </p:to>
                                    </p:set>
                                    <p:anim calcmode="lin" valueType="num">
                                      <p:cBhvr>
                                        <p:cTn id="35" dur="200" fill="hold"/>
                                        <p:tgtEl>
                                          <p:spTgt spid="173"/>
                                        </p:tgtEl>
                                        <p:attrNameLst>
                                          <p:attrName>ppt_w</p:attrName>
                                        </p:attrNameLst>
                                      </p:cBhvr>
                                      <p:tavLst>
                                        <p:tav tm="0">
                                          <p:val>
                                            <p:fltVal val="0"/>
                                          </p:val>
                                        </p:tav>
                                        <p:tav tm="100000">
                                          <p:val>
                                            <p:strVal val="#ppt_w"/>
                                          </p:val>
                                        </p:tav>
                                      </p:tavLst>
                                    </p:anim>
                                    <p:anim calcmode="lin" valueType="num">
                                      <p:cBhvr>
                                        <p:cTn id="36" dur="200" fill="hold"/>
                                        <p:tgtEl>
                                          <p:spTgt spid="173"/>
                                        </p:tgtEl>
                                        <p:attrNameLst>
                                          <p:attrName>ppt_h</p:attrName>
                                        </p:attrNameLst>
                                      </p:cBhvr>
                                      <p:tavLst>
                                        <p:tav tm="0">
                                          <p:val>
                                            <p:fltVal val="0"/>
                                          </p:val>
                                        </p:tav>
                                        <p:tav tm="100000">
                                          <p:val>
                                            <p:strVal val="#ppt_h"/>
                                          </p:val>
                                        </p:tav>
                                      </p:tavLst>
                                    </p:anim>
                                    <p:animEffect transition="in" filter="fade">
                                      <p:cBhvr>
                                        <p:cTn id="37" dur="200"/>
                                        <p:tgtEl>
                                          <p:spTgt spid="173"/>
                                        </p:tgtEl>
                                      </p:cBhvr>
                                    </p:animEffect>
                                  </p:childTnLst>
                                </p:cTn>
                              </p:par>
                              <p:par>
                                <p:cTn id="38" presetID="6" presetClass="emph" presetSubtype="0" accel="38571" decel="61429" fill="hold" nodeType="withEffect">
                                  <p:stCondLst>
                                    <p:cond delay="2200"/>
                                  </p:stCondLst>
                                  <p:childTnLst>
                                    <p:animScale>
                                      <p:cBhvr>
                                        <p:cTn id="39" dur="400" fill="hold"/>
                                        <p:tgtEl>
                                          <p:spTgt spid="173"/>
                                        </p:tgtEl>
                                      </p:cBhvr>
                                      <p:by x="120000" y="120000"/>
                                    </p:animScale>
                                  </p:childTnLst>
                                </p:cTn>
                              </p:par>
                              <p:par>
                                <p:cTn id="40" presetID="6" presetClass="emph" presetSubtype="0" accel="48000" decel="48000" fill="hold" nodeType="withEffect">
                                  <p:stCondLst>
                                    <p:cond delay="2300"/>
                                  </p:stCondLst>
                                  <p:childTnLst>
                                    <p:animScale>
                                      <p:cBhvr>
                                        <p:cTn id="41" dur="300" fill="hold"/>
                                        <p:tgtEl>
                                          <p:spTgt spid="173"/>
                                        </p:tgtEl>
                                      </p:cBhvr>
                                      <p:by x="80000" y="80000"/>
                                    </p:animScale>
                                  </p:childTnLst>
                                </p:cTn>
                              </p:par>
                              <p:par>
                                <p:cTn id="42" presetID="10" presetClass="entr" presetSubtype="0" repeatCount="indefinite" fill="hold" grpId="0" nodeType="withEffect">
                                  <p:stCondLst>
                                    <p:cond delay="2750"/>
                                  </p:stCondLst>
                                  <p:childTnLst>
                                    <p:set>
                                      <p:cBhvr>
                                        <p:cTn id="43" dur="1" fill="hold">
                                          <p:stCondLst>
                                            <p:cond delay="0"/>
                                          </p:stCondLst>
                                        </p:cTn>
                                        <p:tgtEl>
                                          <p:spTgt spid="172"/>
                                        </p:tgtEl>
                                        <p:attrNameLst>
                                          <p:attrName>style.visibility</p:attrName>
                                        </p:attrNameLst>
                                      </p:cBhvr>
                                      <p:to>
                                        <p:strVal val="visible"/>
                                      </p:to>
                                    </p:set>
                                    <p:animEffect transition="in" filter="fade">
                                      <p:cBhvr>
                                        <p:cTn id="44" dur="500"/>
                                        <p:tgtEl>
                                          <p:spTgt spid="172"/>
                                        </p:tgtEl>
                                      </p:cBhvr>
                                    </p:animEffect>
                                  </p:childTnLst>
                                </p:cTn>
                              </p:par>
                              <p:par>
                                <p:cTn id="45" presetID="64" presetClass="path" presetSubtype="0" repeatCount="indefinite" accel="50000" decel="50000" fill="hold" grpId="1" nodeType="withEffect">
                                  <p:stCondLst>
                                    <p:cond delay="2750"/>
                                  </p:stCondLst>
                                  <p:childTnLst>
                                    <p:animMotion origin="layout" path="M 4.16667E-6 1.11111E-6 L -0.11042 -0.21458 " pathEditMode="relative" rAng="0" ptsTypes="AA">
                                      <p:cBhvr>
                                        <p:cTn id="46" dur="2000" fill="hold"/>
                                        <p:tgtEl>
                                          <p:spTgt spid="172"/>
                                        </p:tgtEl>
                                        <p:attrNameLst>
                                          <p:attrName>ppt_x</p:attrName>
                                          <p:attrName>ppt_y</p:attrName>
                                        </p:attrNameLst>
                                      </p:cBhvr>
                                      <p:rCtr x="-5521" y="-10741"/>
                                    </p:animMotion>
                                  </p:childTnLst>
                                </p:cTn>
                              </p:par>
                              <p:par>
                                <p:cTn id="47" presetID="10" presetClass="exit" presetSubtype="0" repeatCount="indefinite" fill="hold" grpId="2" nodeType="withEffect">
                                  <p:stCondLst>
                                    <p:cond delay="4000"/>
                                  </p:stCondLst>
                                  <p:childTnLst>
                                    <p:animEffect transition="out" filter="fade">
                                      <p:cBhvr>
                                        <p:cTn id="48" dur="500"/>
                                        <p:tgtEl>
                                          <p:spTgt spid="172"/>
                                        </p:tgtEl>
                                      </p:cBhvr>
                                    </p:animEffect>
                                    <p:set>
                                      <p:cBhvr>
                                        <p:cTn id="49" dur="1" fill="hold">
                                          <p:stCondLst>
                                            <p:cond delay="499"/>
                                          </p:stCondLst>
                                        </p:cTn>
                                        <p:tgtEl>
                                          <p:spTgt spid="172"/>
                                        </p:tgtEl>
                                        <p:attrNameLst>
                                          <p:attrName>style.visibility</p:attrName>
                                        </p:attrNameLst>
                                      </p:cBhvr>
                                      <p:to>
                                        <p:strVal val="hidden"/>
                                      </p:to>
                                    </p:set>
                                  </p:childTnLst>
                                </p:cTn>
                              </p:par>
                              <p:par>
                                <p:cTn id="50" presetID="10" presetClass="entr" presetSubtype="0" repeatCount="indefinite" fill="hold" grpId="0" nodeType="withEffect">
                                  <p:stCondLst>
                                    <p:cond delay="3100"/>
                                  </p:stCondLst>
                                  <p:childTnLst>
                                    <p:set>
                                      <p:cBhvr>
                                        <p:cTn id="51" dur="1" fill="hold">
                                          <p:stCondLst>
                                            <p:cond delay="0"/>
                                          </p:stCondLst>
                                        </p:cTn>
                                        <p:tgtEl>
                                          <p:spTgt spid="179"/>
                                        </p:tgtEl>
                                        <p:attrNameLst>
                                          <p:attrName>style.visibility</p:attrName>
                                        </p:attrNameLst>
                                      </p:cBhvr>
                                      <p:to>
                                        <p:strVal val="visible"/>
                                      </p:to>
                                    </p:set>
                                    <p:animEffect transition="in" filter="fade">
                                      <p:cBhvr>
                                        <p:cTn id="52" dur="500"/>
                                        <p:tgtEl>
                                          <p:spTgt spid="179"/>
                                        </p:tgtEl>
                                      </p:cBhvr>
                                    </p:animEffect>
                                  </p:childTnLst>
                                </p:cTn>
                              </p:par>
                              <p:par>
                                <p:cTn id="53" presetID="64" presetClass="path" presetSubtype="0" repeatCount="indefinite" accel="50000" decel="50000" fill="hold" grpId="1" nodeType="withEffect">
                                  <p:stCondLst>
                                    <p:cond delay="3100"/>
                                  </p:stCondLst>
                                  <p:childTnLst>
                                    <p:animMotion origin="layout" path="M -1.66667E-6 -4.81481E-6 L -0.01549 -0.14791 " pathEditMode="relative" rAng="0" ptsTypes="AA">
                                      <p:cBhvr>
                                        <p:cTn id="54" dur="2000" fill="hold"/>
                                        <p:tgtEl>
                                          <p:spTgt spid="179"/>
                                        </p:tgtEl>
                                        <p:attrNameLst>
                                          <p:attrName>ppt_x</p:attrName>
                                          <p:attrName>ppt_y</p:attrName>
                                        </p:attrNameLst>
                                      </p:cBhvr>
                                      <p:rCtr x="-781" y="-7407"/>
                                    </p:animMotion>
                                  </p:childTnLst>
                                </p:cTn>
                              </p:par>
                              <p:par>
                                <p:cTn id="55" presetID="10" presetClass="exit" presetSubtype="0" repeatCount="indefinite" fill="hold" grpId="2" nodeType="withEffect">
                                  <p:stCondLst>
                                    <p:cond delay="3600"/>
                                  </p:stCondLst>
                                  <p:childTnLst>
                                    <p:animEffect transition="out" filter="fade">
                                      <p:cBhvr>
                                        <p:cTn id="56" dur="500"/>
                                        <p:tgtEl>
                                          <p:spTgt spid="179"/>
                                        </p:tgtEl>
                                      </p:cBhvr>
                                    </p:animEffect>
                                    <p:set>
                                      <p:cBhvr>
                                        <p:cTn id="57" dur="1" fill="hold">
                                          <p:stCondLst>
                                            <p:cond delay="499"/>
                                          </p:stCondLst>
                                        </p:cTn>
                                        <p:tgtEl>
                                          <p:spTgt spid="179"/>
                                        </p:tgtEl>
                                        <p:attrNameLst>
                                          <p:attrName>style.visibility</p:attrName>
                                        </p:attrNameLst>
                                      </p:cBhvr>
                                      <p:to>
                                        <p:strVal val="hidden"/>
                                      </p:to>
                                    </p:set>
                                  </p:childTnLst>
                                </p:cTn>
                              </p:par>
                              <p:par>
                                <p:cTn id="58" presetID="10" presetClass="entr" presetSubtype="0" repeatCount="indefinite" fill="hold" grpId="0" nodeType="withEffect">
                                  <p:stCondLst>
                                    <p:cond delay="5200"/>
                                  </p:stCondLst>
                                  <p:childTnLst>
                                    <p:set>
                                      <p:cBhvr>
                                        <p:cTn id="59" dur="1" fill="hold">
                                          <p:stCondLst>
                                            <p:cond delay="0"/>
                                          </p:stCondLst>
                                        </p:cTn>
                                        <p:tgtEl>
                                          <p:spTgt spid="180"/>
                                        </p:tgtEl>
                                        <p:attrNameLst>
                                          <p:attrName>style.visibility</p:attrName>
                                        </p:attrNameLst>
                                      </p:cBhvr>
                                      <p:to>
                                        <p:strVal val="visible"/>
                                      </p:to>
                                    </p:set>
                                    <p:animEffect transition="in" filter="fade">
                                      <p:cBhvr>
                                        <p:cTn id="60" dur="500"/>
                                        <p:tgtEl>
                                          <p:spTgt spid="180"/>
                                        </p:tgtEl>
                                      </p:cBhvr>
                                    </p:animEffect>
                                  </p:childTnLst>
                                </p:cTn>
                              </p:par>
                              <p:par>
                                <p:cTn id="61" presetID="64" presetClass="path" presetSubtype="0" repeatCount="indefinite" accel="50000" decel="50000" fill="hold" grpId="1" nodeType="withEffect">
                                  <p:stCondLst>
                                    <p:cond delay="5200"/>
                                  </p:stCondLst>
                                  <p:childTnLst>
                                    <p:animMotion origin="layout" path="M -6.25E-7 -2.22222E-6 L 0.10287 -0.14815 " pathEditMode="relative" rAng="0" ptsTypes="AA">
                                      <p:cBhvr>
                                        <p:cTn id="62" dur="2000" fill="hold"/>
                                        <p:tgtEl>
                                          <p:spTgt spid="180"/>
                                        </p:tgtEl>
                                        <p:attrNameLst>
                                          <p:attrName>ppt_x</p:attrName>
                                          <p:attrName>ppt_y</p:attrName>
                                        </p:attrNameLst>
                                      </p:cBhvr>
                                      <p:rCtr x="5143" y="-7407"/>
                                    </p:animMotion>
                                  </p:childTnLst>
                                </p:cTn>
                              </p:par>
                              <p:par>
                                <p:cTn id="63" presetID="10" presetClass="exit" presetSubtype="0" repeatCount="indefinite" fill="hold" grpId="2" nodeType="withEffect">
                                  <p:stCondLst>
                                    <p:cond delay="6200"/>
                                  </p:stCondLst>
                                  <p:childTnLst>
                                    <p:animEffect transition="out" filter="fade">
                                      <p:cBhvr>
                                        <p:cTn id="64" dur="500"/>
                                        <p:tgtEl>
                                          <p:spTgt spid="180"/>
                                        </p:tgtEl>
                                      </p:cBhvr>
                                    </p:animEffect>
                                    <p:set>
                                      <p:cBhvr>
                                        <p:cTn id="65" dur="1" fill="hold">
                                          <p:stCondLst>
                                            <p:cond delay="499"/>
                                          </p:stCondLst>
                                        </p:cTn>
                                        <p:tgtEl>
                                          <p:spTgt spid="180"/>
                                        </p:tgtEl>
                                        <p:attrNameLst>
                                          <p:attrName>style.visibility</p:attrName>
                                        </p:attrNameLst>
                                      </p:cBhvr>
                                      <p:to>
                                        <p:strVal val="hidden"/>
                                      </p:to>
                                    </p:set>
                                  </p:childTnLst>
                                </p:cTn>
                              </p:par>
                              <p:par>
                                <p:cTn id="66" presetID="10" presetClass="entr" presetSubtype="0" repeatCount="indefinite" fill="hold" grpId="0" nodeType="withEffect">
                                  <p:stCondLst>
                                    <p:cond delay="4200"/>
                                  </p:stCondLst>
                                  <p:childTnLst>
                                    <p:set>
                                      <p:cBhvr>
                                        <p:cTn id="67" dur="1" fill="hold">
                                          <p:stCondLst>
                                            <p:cond delay="0"/>
                                          </p:stCondLst>
                                        </p:cTn>
                                        <p:tgtEl>
                                          <p:spTgt spid="181"/>
                                        </p:tgtEl>
                                        <p:attrNameLst>
                                          <p:attrName>style.visibility</p:attrName>
                                        </p:attrNameLst>
                                      </p:cBhvr>
                                      <p:to>
                                        <p:strVal val="visible"/>
                                      </p:to>
                                    </p:set>
                                    <p:animEffect transition="in" filter="fade">
                                      <p:cBhvr>
                                        <p:cTn id="68" dur="500"/>
                                        <p:tgtEl>
                                          <p:spTgt spid="181"/>
                                        </p:tgtEl>
                                      </p:cBhvr>
                                    </p:animEffect>
                                  </p:childTnLst>
                                </p:cTn>
                              </p:par>
                              <p:par>
                                <p:cTn id="69" presetID="64" presetClass="path" presetSubtype="0" repeatCount="indefinite" accel="50000" decel="50000" fill="hold" grpId="1" nodeType="withEffect">
                                  <p:stCondLst>
                                    <p:cond delay="4200"/>
                                  </p:stCondLst>
                                  <p:childTnLst>
                                    <p:animMotion origin="layout" path="M -3.33333E-6 -2.96296E-6 L 0.15638 -0.19143 " pathEditMode="relative" rAng="0" ptsTypes="AA">
                                      <p:cBhvr>
                                        <p:cTn id="70" dur="2000" fill="hold"/>
                                        <p:tgtEl>
                                          <p:spTgt spid="181"/>
                                        </p:tgtEl>
                                        <p:attrNameLst>
                                          <p:attrName>ppt_x</p:attrName>
                                          <p:attrName>ppt_y</p:attrName>
                                        </p:attrNameLst>
                                      </p:cBhvr>
                                      <p:rCtr x="7813" y="-9583"/>
                                    </p:animMotion>
                                  </p:childTnLst>
                                </p:cTn>
                              </p:par>
                              <p:par>
                                <p:cTn id="71" presetID="10" presetClass="exit" presetSubtype="0" repeatCount="indefinite" fill="hold" grpId="2" nodeType="withEffect">
                                  <p:stCondLst>
                                    <p:cond delay="5000"/>
                                  </p:stCondLst>
                                  <p:childTnLst>
                                    <p:animEffect transition="out" filter="fade">
                                      <p:cBhvr>
                                        <p:cTn id="72" dur="500"/>
                                        <p:tgtEl>
                                          <p:spTgt spid="181"/>
                                        </p:tgtEl>
                                      </p:cBhvr>
                                    </p:animEffect>
                                    <p:set>
                                      <p:cBhvr>
                                        <p:cTn id="73" dur="1" fill="hold">
                                          <p:stCondLst>
                                            <p:cond delay="499"/>
                                          </p:stCondLst>
                                        </p:cTn>
                                        <p:tgtEl>
                                          <p:spTgt spid="181"/>
                                        </p:tgtEl>
                                        <p:attrNameLst>
                                          <p:attrName>style.visibility</p:attrName>
                                        </p:attrNameLst>
                                      </p:cBhvr>
                                      <p:to>
                                        <p:strVal val="hidden"/>
                                      </p:to>
                                    </p:set>
                                  </p:childTnLst>
                                </p:cTn>
                              </p:par>
                              <p:par>
                                <p:cTn id="74" presetID="26" presetClass="emph" presetSubtype="0" repeatCount="2000" fill="hold" nodeType="withEffect">
                                  <p:stCondLst>
                                    <p:cond delay="6400"/>
                                  </p:stCondLst>
                                  <p:childTnLst>
                                    <p:animEffect transition="out" filter="fade">
                                      <p:cBhvr>
                                        <p:cTn id="75" dur="500" tmFilter="0, 0; .2, .5; .8, .5; 1, 0"/>
                                        <p:tgtEl>
                                          <p:spTgt spid="138"/>
                                        </p:tgtEl>
                                      </p:cBhvr>
                                    </p:animEffect>
                                    <p:animScale>
                                      <p:cBhvr>
                                        <p:cTn id="76" dur="250" autoRev="1" fill="hold"/>
                                        <p:tgtEl>
                                          <p:spTgt spid="138"/>
                                        </p:tgtEl>
                                      </p:cBhvr>
                                      <p:by x="105000" y="105000"/>
                                    </p:animScale>
                                  </p:childTnLst>
                                </p:cTn>
                              </p:par>
                              <p:par>
                                <p:cTn id="77" presetID="26" presetClass="emph" presetSubtype="0" repeatCount="2000" fill="hold" nodeType="withEffect">
                                  <p:stCondLst>
                                    <p:cond delay="4700"/>
                                  </p:stCondLst>
                                  <p:childTnLst>
                                    <p:animEffect transition="out" filter="fade">
                                      <p:cBhvr>
                                        <p:cTn id="78" dur="500" tmFilter="0, 0; .2, .5; .8, .5; 1, 0"/>
                                        <p:tgtEl>
                                          <p:spTgt spid="4"/>
                                        </p:tgtEl>
                                      </p:cBhvr>
                                    </p:animEffect>
                                    <p:animScale>
                                      <p:cBhvr>
                                        <p:cTn id="79" dur="250" autoRev="1" fill="hold"/>
                                        <p:tgtEl>
                                          <p:spTgt spid="4"/>
                                        </p:tgtEl>
                                      </p:cBhvr>
                                      <p:by x="105000" y="105000"/>
                                    </p:animScale>
                                  </p:childTnLst>
                                </p:cTn>
                              </p:par>
                              <p:par>
                                <p:cTn id="80" presetID="26" presetClass="emph" presetSubtype="0" repeatCount="2000" fill="hold" nodeType="withEffect">
                                  <p:stCondLst>
                                    <p:cond delay="5500"/>
                                  </p:stCondLst>
                                  <p:childTnLst>
                                    <p:animEffect transition="out" filter="fade">
                                      <p:cBhvr>
                                        <p:cTn id="81" dur="500" tmFilter="0, 0; .2, .5; .8, .5; 1, 0"/>
                                        <p:tgtEl>
                                          <p:spTgt spid="55"/>
                                        </p:tgtEl>
                                      </p:cBhvr>
                                    </p:animEffect>
                                    <p:animScale>
                                      <p:cBhvr>
                                        <p:cTn id="82" dur="250" autoRev="1" fill="hold"/>
                                        <p:tgtEl>
                                          <p:spTgt spid="55"/>
                                        </p:tgtEl>
                                      </p:cBhvr>
                                      <p:by x="105000" y="105000"/>
                                    </p:animScale>
                                  </p:childTnLst>
                                </p:cTn>
                              </p:par>
                              <p:par>
                                <p:cTn id="83" presetID="26" presetClass="emph" presetSubtype="0" repeatCount="2000" fill="hold" nodeType="withEffect">
                                  <p:stCondLst>
                                    <p:cond delay="6200"/>
                                  </p:stCondLst>
                                  <p:childTnLst>
                                    <p:animEffect transition="out" filter="fade">
                                      <p:cBhvr>
                                        <p:cTn id="84" dur="500" tmFilter="0, 0; .2, .5; .8, .5; 1, 0"/>
                                        <p:tgtEl>
                                          <p:spTgt spid="11"/>
                                        </p:tgtEl>
                                      </p:cBhvr>
                                    </p:animEffect>
                                    <p:animScale>
                                      <p:cBhvr>
                                        <p:cTn id="8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63" grpId="0"/>
      <p:bldP spid="172" grpId="0" animBg="1"/>
      <p:bldP spid="172" grpId="1" animBg="1"/>
      <p:bldP spid="172" grpId="2" animBg="1"/>
      <p:bldP spid="179" grpId="0" animBg="1"/>
      <p:bldP spid="179" grpId="1" animBg="1"/>
      <p:bldP spid="179" grpId="2" animBg="1"/>
      <p:bldP spid="180" grpId="0" animBg="1"/>
      <p:bldP spid="180" grpId="1" animBg="1"/>
      <p:bldP spid="180" grpId="2" animBg="1"/>
      <p:bldP spid="181" grpId="0" animBg="1"/>
      <p:bldP spid="181" grpId="1" animBg="1"/>
      <p:bldP spid="181" grpId="2"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8422" y="2723575"/>
            <a:ext cx="4573431" cy="1200329"/>
          </a:xfrm>
          <a:prstGeom prst="rect">
            <a:avLst/>
          </a:prstGeom>
        </p:spPr>
        <p:txBody>
          <a:bodyPr wrap="none">
            <a:spAutoFit/>
          </a:bodyPr>
          <a:lstStyle/>
          <a:p>
            <a:r>
              <a:rPr lang="en-US" sz="7200" b="1"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We are all</a:t>
            </a:r>
            <a:endParaRPr lang="en-US" sz="72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6920422" y="2782540"/>
            <a:ext cx="2716256" cy="923330"/>
          </a:xfrm>
          <a:prstGeom prst="rect">
            <a:avLst/>
          </a:prstGeom>
        </p:spPr>
        <p:txBody>
          <a:bodyPr wrap="none">
            <a:spAutoFit/>
          </a:bodyPr>
          <a:lstStyle/>
          <a:p>
            <a:r>
              <a:rPr lang="en-US" sz="5400" b="1" dirty="0">
                <a:solidFill>
                  <a:srgbClr val="D137BB"/>
                </a:solidFill>
                <a:latin typeface="Arial" panose="020B0604020202020204" pitchFamily="34" charset="0"/>
                <a:ea typeface="Times New Roman" panose="02020603050405020304" pitchFamily="18" charset="0"/>
                <a:cs typeface="Arial" panose="020B0604020202020204" pitchFamily="34" charset="0"/>
              </a:rPr>
              <a:t>GUILTY</a:t>
            </a:r>
            <a:endParaRPr lang="en-US" sz="5400" b="1" dirty="0">
              <a:solidFill>
                <a:srgbClr val="D137BB"/>
              </a:solidFill>
              <a:latin typeface="Arial" panose="020B0604020202020204" pitchFamily="34" charset="0"/>
              <a:cs typeface="Arial" panose="020B0604020202020204" pitchFamily="34" charset="0"/>
            </a:endParaRPr>
          </a:p>
        </p:txBody>
      </p:sp>
      <p:sp>
        <p:nvSpPr>
          <p:cNvPr id="8" name="Rectangle 7"/>
          <p:cNvSpPr/>
          <p:nvPr/>
        </p:nvSpPr>
        <p:spPr>
          <a:xfrm>
            <a:off x="4774202" y="3833034"/>
            <a:ext cx="2323072" cy="461665"/>
          </a:xfrm>
          <a:prstGeom prst="rect">
            <a:avLst/>
          </a:prstGeom>
        </p:spPr>
        <p:txBody>
          <a:bodyPr wrap="none">
            <a:spAutoFit/>
          </a:bodyPr>
          <a:lstStyle/>
          <a:p>
            <a:r>
              <a:rPr lang="en-US" sz="2400"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of being naïve. </a:t>
            </a:r>
            <a:endParaRPr lang="en-US" sz="2400"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5670414" y="2919413"/>
            <a:ext cx="1383632" cy="1315703"/>
            <a:chOff x="5670414" y="2919413"/>
            <a:chExt cx="1383632" cy="1315703"/>
          </a:xfrm>
        </p:grpSpPr>
        <p:grpSp>
          <p:nvGrpSpPr>
            <p:cNvPr id="10" name="Group 14"/>
            <p:cNvGrpSpPr>
              <a:grpSpLocks noChangeAspect="1"/>
            </p:cNvGrpSpPr>
            <p:nvPr/>
          </p:nvGrpSpPr>
          <p:grpSpPr bwMode="auto">
            <a:xfrm>
              <a:off x="5973763" y="2919413"/>
              <a:ext cx="841375" cy="692150"/>
              <a:chOff x="3763" y="1839"/>
              <a:chExt cx="530" cy="436"/>
            </a:xfrm>
          </p:grpSpPr>
          <p:sp>
            <p:nvSpPr>
              <p:cNvPr id="12" name="AutoShape 13"/>
              <p:cNvSpPr>
                <a:spLocks noChangeAspect="1" noChangeArrowheads="1" noTextEdit="1"/>
              </p:cNvSpPr>
              <p:nvPr/>
            </p:nvSpPr>
            <p:spPr bwMode="auto">
              <a:xfrm>
                <a:off x="3763" y="1839"/>
                <a:ext cx="530"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3" name="Freeform 15"/>
              <p:cNvSpPr>
                <a:spLocks/>
              </p:cNvSpPr>
              <p:nvPr/>
            </p:nvSpPr>
            <p:spPr bwMode="auto">
              <a:xfrm>
                <a:off x="3765" y="1888"/>
                <a:ext cx="322" cy="387"/>
              </a:xfrm>
              <a:custGeom>
                <a:avLst/>
                <a:gdLst>
                  <a:gd name="T0" fmla="*/ 114 w 184"/>
                  <a:gd name="T1" fmla="*/ 156 h 221"/>
                  <a:gd name="T2" fmla="*/ 113 w 184"/>
                  <a:gd name="T3" fmla="*/ 155 h 221"/>
                  <a:gd name="T4" fmla="*/ 108 w 184"/>
                  <a:gd name="T5" fmla="*/ 149 h 221"/>
                  <a:gd name="T6" fmla="*/ 109 w 184"/>
                  <a:gd name="T7" fmla="*/ 148 h 221"/>
                  <a:gd name="T8" fmla="*/ 127 w 184"/>
                  <a:gd name="T9" fmla="*/ 150 h 221"/>
                  <a:gd name="T10" fmla="*/ 157 w 184"/>
                  <a:gd name="T11" fmla="*/ 83 h 221"/>
                  <a:gd name="T12" fmla="*/ 96 w 184"/>
                  <a:gd name="T13" fmla="*/ 0 h 221"/>
                  <a:gd name="T14" fmla="*/ 92 w 184"/>
                  <a:gd name="T15" fmla="*/ 0 h 221"/>
                  <a:gd name="T16" fmla="*/ 87 w 184"/>
                  <a:gd name="T17" fmla="*/ 0 h 221"/>
                  <a:gd name="T18" fmla="*/ 27 w 184"/>
                  <a:gd name="T19" fmla="*/ 83 h 221"/>
                  <a:gd name="T20" fmla="*/ 57 w 184"/>
                  <a:gd name="T21" fmla="*/ 150 h 221"/>
                  <a:gd name="T22" fmla="*/ 75 w 184"/>
                  <a:gd name="T23" fmla="*/ 148 h 221"/>
                  <a:gd name="T24" fmla="*/ 75 w 184"/>
                  <a:gd name="T25" fmla="*/ 149 h 221"/>
                  <a:gd name="T26" fmla="*/ 71 w 184"/>
                  <a:gd name="T27" fmla="*/ 155 h 221"/>
                  <a:gd name="T28" fmla="*/ 70 w 184"/>
                  <a:gd name="T29" fmla="*/ 156 h 221"/>
                  <a:gd name="T30" fmla="*/ 0 w 184"/>
                  <a:gd name="T31" fmla="*/ 209 h 221"/>
                  <a:gd name="T32" fmla="*/ 92 w 184"/>
                  <a:gd name="T33" fmla="*/ 221 h 221"/>
                  <a:gd name="T34" fmla="*/ 184 w 184"/>
                  <a:gd name="T35" fmla="*/ 209 h 221"/>
                  <a:gd name="T36" fmla="*/ 114 w 184"/>
                  <a:gd name="T37" fmla="*/ 15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221">
                    <a:moveTo>
                      <a:pt x="114" y="156"/>
                    </a:moveTo>
                    <a:cubicBezTo>
                      <a:pt x="113" y="156"/>
                      <a:pt x="113" y="155"/>
                      <a:pt x="113" y="155"/>
                    </a:cubicBezTo>
                    <a:cubicBezTo>
                      <a:pt x="111" y="152"/>
                      <a:pt x="110" y="155"/>
                      <a:pt x="108" y="149"/>
                    </a:cubicBezTo>
                    <a:cubicBezTo>
                      <a:pt x="108" y="149"/>
                      <a:pt x="109" y="149"/>
                      <a:pt x="109" y="148"/>
                    </a:cubicBezTo>
                    <a:cubicBezTo>
                      <a:pt x="127" y="150"/>
                      <a:pt x="127" y="150"/>
                      <a:pt x="127" y="150"/>
                    </a:cubicBezTo>
                    <a:cubicBezTo>
                      <a:pt x="127" y="150"/>
                      <a:pt x="161" y="128"/>
                      <a:pt x="157" y="83"/>
                    </a:cubicBezTo>
                    <a:cubicBezTo>
                      <a:pt x="152" y="39"/>
                      <a:pt x="128" y="0"/>
                      <a:pt x="96" y="0"/>
                    </a:cubicBezTo>
                    <a:cubicBezTo>
                      <a:pt x="95" y="0"/>
                      <a:pt x="93" y="0"/>
                      <a:pt x="92" y="0"/>
                    </a:cubicBezTo>
                    <a:cubicBezTo>
                      <a:pt x="90" y="0"/>
                      <a:pt x="89" y="0"/>
                      <a:pt x="87" y="0"/>
                    </a:cubicBezTo>
                    <a:cubicBezTo>
                      <a:pt x="56" y="0"/>
                      <a:pt x="31" y="39"/>
                      <a:pt x="27" y="83"/>
                    </a:cubicBezTo>
                    <a:cubicBezTo>
                      <a:pt x="22" y="128"/>
                      <a:pt x="57" y="150"/>
                      <a:pt x="57" y="150"/>
                    </a:cubicBezTo>
                    <a:cubicBezTo>
                      <a:pt x="75" y="148"/>
                      <a:pt x="75" y="148"/>
                      <a:pt x="75" y="148"/>
                    </a:cubicBezTo>
                    <a:cubicBezTo>
                      <a:pt x="75" y="149"/>
                      <a:pt x="75" y="149"/>
                      <a:pt x="75" y="149"/>
                    </a:cubicBezTo>
                    <a:cubicBezTo>
                      <a:pt x="74" y="155"/>
                      <a:pt x="72" y="152"/>
                      <a:pt x="71" y="155"/>
                    </a:cubicBezTo>
                    <a:cubicBezTo>
                      <a:pt x="70" y="155"/>
                      <a:pt x="70" y="156"/>
                      <a:pt x="70" y="156"/>
                    </a:cubicBezTo>
                    <a:cubicBezTo>
                      <a:pt x="10" y="162"/>
                      <a:pt x="0" y="190"/>
                      <a:pt x="0" y="209"/>
                    </a:cubicBezTo>
                    <a:cubicBezTo>
                      <a:pt x="0" y="209"/>
                      <a:pt x="43" y="221"/>
                      <a:pt x="92" y="221"/>
                    </a:cubicBezTo>
                    <a:cubicBezTo>
                      <a:pt x="138" y="221"/>
                      <a:pt x="184" y="209"/>
                      <a:pt x="184" y="209"/>
                    </a:cubicBezTo>
                    <a:cubicBezTo>
                      <a:pt x="184" y="190"/>
                      <a:pt x="173" y="162"/>
                      <a:pt x="114" y="156"/>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4" name="Freeform 16"/>
              <p:cNvSpPr>
                <a:spLocks/>
              </p:cNvSpPr>
              <p:nvPr/>
            </p:nvSpPr>
            <p:spPr bwMode="auto">
              <a:xfrm>
                <a:off x="4017" y="1839"/>
                <a:ext cx="274" cy="417"/>
              </a:xfrm>
              <a:custGeom>
                <a:avLst/>
                <a:gdLst>
                  <a:gd name="T0" fmla="*/ 80 w 157"/>
                  <a:gd name="T1" fmla="*/ 166 h 238"/>
                  <a:gd name="T2" fmla="*/ 79 w 157"/>
                  <a:gd name="T3" fmla="*/ 164 h 238"/>
                  <a:gd name="T4" fmla="*/ 74 w 157"/>
                  <a:gd name="T5" fmla="*/ 158 h 238"/>
                  <a:gd name="T6" fmla="*/ 75 w 157"/>
                  <a:gd name="T7" fmla="*/ 157 h 238"/>
                  <a:gd name="T8" fmla="*/ 103 w 157"/>
                  <a:gd name="T9" fmla="*/ 118 h 238"/>
                  <a:gd name="T10" fmla="*/ 105 w 157"/>
                  <a:gd name="T11" fmla="*/ 115 h 238"/>
                  <a:gd name="T12" fmla="*/ 119 w 157"/>
                  <a:gd name="T13" fmla="*/ 92 h 238"/>
                  <a:gd name="T14" fmla="*/ 112 w 157"/>
                  <a:gd name="T15" fmla="*/ 78 h 238"/>
                  <a:gd name="T16" fmla="*/ 111 w 157"/>
                  <a:gd name="T17" fmla="*/ 55 h 238"/>
                  <a:gd name="T18" fmla="*/ 111 w 157"/>
                  <a:gd name="T19" fmla="*/ 53 h 238"/>
                  <a:gd name="T20" fmla="*/ 102 w 157"/>
                  <a:gd name="T21" fmla="*/ 20 h 238"/>
                  <a:gd name="T22" fmla="*/ 65 w 157"/>
                  <a:gd name="T23" fmla="*/ 0 h 238"/>
                  <a:gd name="T24" fmla="*/ 56 w 157"/>
                  <a:gd name="T25" fmla="*/ 0 h 238"/>
                  <a:gd name="T26" fmla="*/ 56 w 157"/>
                  <a:gd name="T27" fmla="*/ 0 h 238"/>
                  <a:gd name="T28" fmla="*/ 47 w 157"/>
                  <a:gd name="T29" fmla="*/ 0 h 238"/>
                  <a:gd name="T30" fmla="*/ 10 w 157"/>
                  <a:gd name="T31" fmla="*/ 20 h 238"/>
                  <a:gd name="T32" fmla="*/ 1 w 157"/>
                  <a:gd name="T33" fmla="*/ 46 h 238"/>
                  <a:gd name="T34" fmla="*/ 2 w 157"/>
                  <a:gd name="T35" fmla="*/ 47 h 238"/>
                  <a:gd name="T36" fmla="*/ 24 w 157"/>
                  <a:gd name="T37" fmla="*/ 110 h 238"/>
                  <a:gd name="T38" fmla="*/ 20 w 157"/>
                  <a:gd name="T39" fmla="*/ 145 h 238"/>
                  <a:gd name="T40" fmla="*/ 37 w 157"/>
                  <a:gd name="T41" fmla="*/ 157 h 238"/>
                  <a:gd name="T42" fmla="*/ 37 w 157"/>
                  <a:gd name="T43" fmla="*/ 158 h 238"/>
                  <a:gd name="T44" fmla="*/ 33 w 157"/>
                  <a:gd name="T45" fmla="*/ 164 h 238"/>
                  <a:gd name="T46" fmla="*/ 31 w 157"/>
                  <a:gd name="T47" fmla="*/ 166 h 238"/>
                  <a:gd name="T48" fmla="*/ 7 w 157"/>
                  <a:gd name="T49" fmla="*/ 170 h 238"/>
                  <a:gd name="T50" fmla="*/ 0 w 157"/>
                  <a:gd name="T51" fmla="*/ 178 h 238"/>
                  <a:gd name="T52" fmla="*/ 51 w 157"/>
                  <a:gd name="T53" fmla="*/ 237 h 238"/>
                  <a:gd name="T54" fmla="*/ 51 w 157"/>
                  <a:gd name="T55" fmla="*/ 238 h 238"/>
                  <a:gd name="T56" fmla="*/ 56 w 157"/>
                  <a:gd name="T57" fmla="*/ 238 h 238"/>
                  <a:gd name="T58" fmla="*/ 157 w 157"/>
                  <a:gd name="T59" fmla="*/ 225 h 238"/>
                  <a:gd name="T60" fmla="*/ 80 w 157"/>
                  <a:gd name="T61" fmla="*/ 16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238">
                    <a:moveTo>
                      <a:pt x="80" y="166"/>
                    </a:moveTo>
                    <a:cubicBezTo>
                      <a:pt x="80" y="165"/>
                      <a:pt x="79" y="165"/>
                      <a:pt x="79" y="164"/>
                    </a:cubicBezTo>
                    <a:cubicBezTo>
                      <a:pt x="77" y="161"/>
                      <a:pt x="76" y="164"/>
                      <a:pt x="74" y="158"/>
                    </a:cubicBezTo>
                    <a:cubicBezTo>
                      <a:pt x="74" y="157"/>
                      <a:pt x="75" y="157"/>
                      <a:pt x="75" y="157"/>
                    </a:cubicBezTo>
                    <a:cubicBezTo>
                      <a:pt x="91" y="152"/>
                      <a:pt x="100" y="132"/>
                      <a:pt x="103" y="118"/>
                    </a:cubicBezTo>
                    <a:cubicBezTo>
                      <a:pt x="104" y="117"/>
                      <a:pt x="104" y="116"/>
                      <a:pt x="105" y="115"/>
                    </a:cubicBezTo>
                    <a:cubicBezTo>
                      <a:pt x="112" y="113"/>
                      <a:pt x="119" y="102"/>
                      <a:pt x="119" y="92"/>
                    </a:cubicBezTo>
                    <a:cubicBezTo>
                      <a:pt x="119" y="85"/>
                      <a:pt x="116" y="80"/>
                      <a:pt x="112" y="78"/>
                    </a:cubicBezTo>
                    <a:cubicBezTo>
                      <a:pt x="112" y="69"/>
                      <a:pt x="112" y="62"/>
                      <a:pt x="111" y="55"/>
                    </a:cubicBezTo>
                    <a:cubicBezTo>
                      <a:pt x="111" y="55"/>
                      <a:pt x="111" y="54"/>
                      <a:pt x="111" y="53"/>
                    </a:cubicBezTo>
                    <a:cubicBezTo>
                      <a:pt x="111" y="41"/>
                      <a:pt x="109" y="33"/>
                      <a:pt x="102" y="20"/>
                    </a:cubicBezTo>
                    <a:cubicBezTo>
                      <a:pt x="94" y="7"/>
                      <a:pt x="69" y="0"/>
                      <a:pt x="65" y="0"/>
                    </a:cubicBezTo>
                    <a:cubicBezTo>
                      <a:pt x="61" y="0"/>
                      <a:pt x="57" y="0"/>
                      <a:pt x="56" y="0"/>
                    </a:cubicBezTo>
                    <a:cubicBezTo>
                      <a:pt x="56" y="0"/>
                      <a:pt x="56" y="0"/>
                      <a:pt x="56" y="0"/>
                    </a:cubicBezTo>
                    <a:cubicBezTo>
                      <a:pt x="54" y="0"/>
                      <a:pt x="50" y="0"/>
                      <a:pt x="47" y="0"/>
                    </a:cubicBezTo>
                    <a:cubicBezTo>
                      <a:pt x="42" y="0"/>
                      <a:pt x="17" y="7"/>
                      <a:pt x="10" y="20"/>
                    </a:cubicBezTo>
                    <a:cubicBezTo>
                      <a:pt x="4" y="30"/>
                      <a:pt x="2" y="37"/>
                      <a:pt x="1" y="46"/>
                    </a:cubicBezTo>
                    <a:cubicBezTo>
                      <a:pt x="1" y="46"/>
                      <a:pt x="1" y="46"/>
                      <a:pt x="2" y="47"/>
                    </a:cubicBezTo>
                    <a:cubicBezTo>
                      <a:pt x="13" y="64"/>
                      <a:pt x="21" y="86"/>
                      <a:pt x="24" y="110"/>
                    </a:cubicBezTo>
                    <a:cubicBezTo>
                      <a:pt x="25" y="123"/>
                      <a:pt x="23" y="135"/>
                      <a:pt x="20" y="145"/>
                    </a:cubicBezTo>
                    <a:cubicBezTo>
                      <a:pt x="25" y="151"/>
                      <a:pt x="30" y="155"/>
                      <a:pt x="37" y="157"/>
                    </a:cubicBezTo>
                    <a:cubicBezTo>
                      <a:pt x="37" y="157"/>
                      <a:pt x="37" y="157"/>
                      <a:pt x="37" y="158"/>
                    </a:cubicBezTo>
                    <a:cubicBezTo>
                      <a:pt x="36" y="164"/>
                      <a:pt x="34" y="161"/>
                      <a:pt x="33" y="164"/>
                    </a:cubicBezTo>
                    <a:cubicBezTo>
                      <a:pt x="32" y="165"/>
                      <a:pt x="32" y="165"/>
                      <a:pt x="31" y="166"/>
                    </a:cubicBezTo>
                    <a:cubicBezTo>
                      <a:pt x="22" y="167"/>
                      <a:pt x="14" y="168"/>
                      <a:pt x="7" y="170"/>
                    </a:cubicBezTo>
                    <a:cubicBezTo>
                      <a:pt x="5" y="173"/>
                      <a:pt x="2" y="176"/>
                      <a:pt x="0" y="178"/>
                    </a:cubicBezTo>
                    <a:cubicBezTo>
                      <a:pt x="43" y="191"/>
                      <a:pt x="51" y="220"/>
                      <a:pt x="51" y="237"/>
                    </a:cubicBezTo>
                    <a:cubicBezTo>
                      <a:pt x="51" y="238"/>
                      <a:pt x="51" y="238"/>
                      <a:pt x="51" y="238"/>
                    </a:cubicBezTo>
                    <a:cubicBezTo>
                      <a:pt x="52" y="238"/>
                      <a:pt x="54" y="238"/>
                      <a:pt x="56" y="238"/>
                    </a:cubicBezTo>
                    <a:cubicBezTo>
                      <a:pt x="107" y="238"/>
                      <a:pt x="157" y="225"/>
                      <a:pt x="157" y="225"/>
                    </a:cubicBezTo>
                    <a:cubicBezTo>
                      <a:pt x="157" y="203"/>
                      <a:pt x="146" y="172"/>
                      <a:pt x="80" y="166"/>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11" name="Rectangle: Rounded Corners 10"/>
            <p:cNvSpPr/>
            <p:nvPr/>
          </p:nvSpPr>
          <p:spPr>
            <a:xfrm>
              <a:off x="5670414" y="3486558"/>
              <a:ext cx="1383632" cy="748558"/>
            </a:xfrm>
            <a:prstGeom prst="round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Accept</a:t>
              </a:r>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Request</a:t>
              </a:r>
              <a:endParaRPr lang="en-US" dirty="0">
                <a:latin typeface="Arial" panose="020B0604020202020204" pitchFamily="34" charset="0"/>
                <a:cs typeface="Arial" panose="020B0604020202020204" pitchFamily="34" charset="0"/>
              </a:endParaRPr>
            </a:p>
          </p:txBody>
        </p:sp>
      </p:grpSp>
      <p:grpSp>
        <p:nvGrpSpPr>
          <p:cNvPr id="15" name="Group 14"/>
          <p:cNvGrpSpPr/>
          <p:nvPr/>
        </p:nvGrpSpPr>
        <p:grpSpPr>
          <a:xfrm>
            <a:off x="9148318" y="3035618"/>
            <a:ext cx="1383632" cy="1199498"/>
            <a:chOff x="9148318" y="3035618"/>
            <a:chExt cx="1383632" cy="1199498"/>
          </a:xfrm>
        </p:grpSpPr>
        <p:sp>
          <p:nvSpPr>
            <p:cNvPr id="16" name="Rectangle: Rounded Corners 15"/>
            <p:cNvSpPr/>
            <p:nvPr/>
          </p:nvSpPr>
          <p:spPr>
            <a:xfrm>
              <a:off x="9148318" y="3486558"/>
              <a:ext cx="1383632" cy="748558"/>
            </a:xfrm>
            <a:prstGeom prst="roundRect">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Remove</a:t>
              </a:r>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Post</a:t>
              </a:r>
              <a:endParaRPr lang="en-US" dirty="0">
                <a:latin typeface="Arial" panose="020B0604020202020204" pitchFamily="34" charset="0"/>
                <a:cs typeface="Arial" panose="020B0604020202020204" pitchFamily="34" charset="0"/>
              </a:endParaRPr>
            </a:p>
          </p:txBody>
        </p:sp>
        <p:grpSp>
          <p:nvGrpSpPr>
            <p:cNvPr id="17" name="Group 16"/>
            <p:cNvGrpSpPr/>
            <p:nvPr/>
          </p:nvGrpSpPr>
          <p:grpSpPr>
            <a:xfrm>
              <a:off x="9596437" y="3035618"/>
              <a:ext cx="490538" cy="495301"/>
              <a:chOff x="9596437" y="3033713"/>
              <a:chExt cx="490538" cy="495301"/>
            </a:xfrm>
            <a:solidFill>
              <a:srgbClr val="FF0000"/>
            </a:solidFill>
          </p:grpSpPr>
          <p:sp>
            <p:nvSpPr>
              <p:cNvPr id="18" name="Freeform 8"/>
              <p:cNvSpPr>
                <a:spLocks/>
              </p:cNvSpPr>
              <p:nvPr/>
            </p:nvSpPr>
            <p:spPr bwMode="auto">
              <a:xfrm>
                <a:off x="9725025" y="3092451"/>
                <a:ext cx="304800" cy="303213"/>
              </a:xfrm>
              <a:custGeom>
                <a:avLst/>
                <a:gdLst>
                  <a:gd name="T0" fmla="*/ 0 w 192"/>
                  <a:gd name="T1" fmla="*/ 138 h 191"/>
                  <a:gd name="T2" fmla="*/ 52 w 192"/>
                  <a:gd name="T3" fmla="*/ 191 h 191"/>
                  <a:gd name="T4" fmla="*/ 192 w 192"/>
                  <a:gd name="T5" fmla="*/ 52 h 191"/>
                  <a:gd name="T6" fmla="*/ 140 w 192"/>
                  <a:gd name="T7" fmla="*/ 0 h 191"/>
                  <a:gd name="T8" fmla="*/ 0 w 192"/>
                  <a:gd name="T9" fmla="*/ 138 h 191"/>
                </a:gdLst>
                <a:ahLst/>
                <a:cxnLst>
                  <a:cxn ang="0">
                    <a:pos x="T0" y="T1"/>
                  </a:cxn>
                  <a:cxn ang="0">
                    <a:pos x="T2" y="T3"/>
                  </a:cxn>
                  <a:cxn ang="0">
                    <a:pos x="T4" y="T5"/>
                  </a:cxn>
                  <a:cxn ang="0">
                    <a:pos x="T6" y="T7"/>
                  </a:cxn>
                  <a:cxn ang="0">
                    <a:pos x="T8" y="T9"/>
                  </a:cxn>
                </a:cxnLst>
                <a:rect l="0" t="0" r="r" b="b"/>
                <a:pathLst>
                  <a:path w="192" h="191">
                    <a:moveTo>
                      <a:pt x="0" y="138"/>
                    </a:moveTo>
                    <a:lnTo>
                      <a:pt x="52" y="191"/>
                    </a:lnTo>
                    <a:lnTo>
                      <a:pt x="192" y="52"/>
                    </a:lnTo>
                    <a:lnTo>
                      <a:pt x="140" y="0"/>
                    </a:lnTo>
                    <a:lnTo>
                      <a:pt x="0" y="138"/>
                    </a:lnTo>
                    <a:close/>
                  </a:path>
                </a:pathLst>
              </a:custGeom>
              <a:solidFill>
                <a:srgbClr val="6D65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 name="Freeform 9"/>
              <p:cNvSpPr>
                <a:spLocks/>
              </p:cNvSpPr>
              <p:nvPr/>
            </p:nvSpPr>
            <p:spPr bwMode="auto">
              <a:xfrm>
                <a:off x="9669462" y="3333751"/>
                <a:ext cx="119063" cy="114300"/>
              </a:xfrm>
              <a:custGeom>
                <a:avLst/>
                <a:gdLst>
                  <a:gd name="T0" fmla="*/ 22 w 75"/>
                  <a:gd name="T1" fmla="*/ 0 h 72"/>
                  <a:gd name="T2" fmla="*/ 0 w 75"/>
                  <a:gd name="T3" fmla="*/ 72 h 72"/>
                  <a:gd name="T4" fmla="*/ 75 w 75"/>
                  <a:gd name="T5" fmla="*/ 52 h 72"/>
                  <a:gd name="T6" fmla="*/ 22 w 75"/>
                  <a:gd name="T7" fmla="*/ 0 h 72"/>
                </a:gdLst>
                <a:ahLst/>
                <a:cxnLst>
                  <a:cxn ang="0">
                    <a:pos x="T0" y="T1"/>
                  </a:cxn>
                  <a:cxn ang="0">
                    <a:pos x="T2" y="T3"/>
                  </a:cxn>
                  <a:cxn ang="0">
                    <a:pos x="T4" y="T5"/>
                  </a:cxn>
                  <a:cxn ang="0">
                    <a:pos x="T6" y="T7"/>
                  </a:cxn>
                </a:cxnLst>
                <a:rect l="0" t="0" r="r" b="b"/>
                <a:pathLst>
                  <a:path w="75" h="72">
                    <a:moveTo>
                      <a:pt x="22" y="0"/>
                    </a:moveTo>
                    <a:lnTo>
                      <a:pt x="0" y="72"/>
                    </a:lnTo>
                    <a:lnTo>
                      <a:pt x="75" y="52"/>
                    </a:lnTo>
                    <a:lnTo>
                      <a:pt x="22" y="0"/>
                    </a:lnTo>
                    <a:close/>
                  </a:path>
                </a:pathLst>
              </a:custGeom>
              <a:solidFill>
                <a:srgbClr val="6D65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0" name="Freeform 10"/>
              <p:cNvSpPr>
                <a:spLocks/>
              </p:cNvSpPr>
              <p:nvPr/>
            </p:nvSpPr>
            <p:spPr bwMode="auto">
              <a:xfrm>
                <a:off x="9966325" y="3033713"/>
                <a:ext cx="120650" cy="122238"/>
              </a:xfrm>
              <a:custGeom>
                <a:avLst/>
                <a:gdLst>
                  <a:gd name="T0" fmla="*/ 38 w 55"/>
                  <a:gd name="T1" fmla="*/ 56 h 56"/>
                  <a:gd name="T2" fmla="*/ 47 w 55"/>
                  <a:gd name="T3" fmla="*/ 47 h 56"/>
                  <a:gd name="T4" fmla="*/ 47 w 55"/>
                  <a:gd name="T5" fmla="*/ 16 h 56"/>
                  <a:gd name="T6" fmla="*/ 39 w 55"/>
                  <a:gd name="T7" fmla="*/ 9 h 56"/>
                  <a:gd name="T8" fmla="*/ 9 w 55"/>
                  <a:gd name="T9" fmla="*/ 9 h 56"/>
                  <a:gd name="T10" fmla="*/ 0 w 55"/>
                  <a:gd name="T11" fmla="*/ 18 h 56"/>
                  <a:gd name="T12" fmla="*/ 38 w 5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38" y="56"/>
                    </a:moveTo>
                    <a:cubicBezTo>
                      <a:pt x="47" y="47"/>
                      <a:pt x="47" y="47"/>
                      <a:pt x="47" y="47"/>
                    </a:cubicBezTo>
                    <a:cubicBezTo>
                      <a:pt x="55" y="38"/>
                      <a:pt x="55" y="25"/>
                      <a:pt x="47" y="16"/>
                    </a:cubicBezTo>
                    <a:cubicBezTo>
                      <a:pt x="39" y="9"/>
                      <a:pt x="39" y="9"/>
                      <a:pt x="39" y="9"/>
                    </a:cubicBezTo>
                    <a:cubicBezTo>
                      <a:pt x="31" y="0"/>
                      <a:pt x="17" y="0"/>
                      <a:pt x="9" y="9"/>
                    </a:cubicBezTo>
                    <a:cubicBezTo>
                      <a:pt x="0" y="18"/>
                      <a:pt x="0" y="18"/>
                      <a:pt x="0" y="18"/>
                    </a:cubicBezTo>
                    <a:lnTo>
                      <a:pt x="38" y="56"/>
                    </a:lnTo>
                    <a:close/>
                  </a:path>
                </a:pathLst>
              </a:custGeom>
              <a:solidFill>
                <a:srgbClr val="6D65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1" name="Freeform 11"/>
              <p:cNvSpPr>
                <a:spLocks/>
              </p:cNvSpPr>
              <p:nvPr/>
            </p:nvSpPr>
            <p:spPr bwMode="auto">
              <a:xfrm>
                <a:off x="9596437" y="3079751"/>
                <a:ext cx="450850" cy="449263"/>
              </a:xfrm>
              <a:custGeom>
                <a:avLst/>
                <a:gdLst>
                  <a:gd name="T0" fmla="*/ 261 w 284"/>
                  <a:gd name="T1" fmla="*/ 97 h 283"/>
                  <a:gd name="T2" fmla="*/ 261 w 284"/>
                  <a:gd name="T3" fmla="*/ 260 h 283"/>
                  <a:gd name="T4" fmla="*/ 23 w 284"/>
                  <a:gd name="T5" fmla="*/ 260 h 283"/>
                  <a:gd name="T6" fmla="*/ 23 w 284"/>
                  <a:gd name="T7" fmla="*/ 22 h 283"/>
                  <a:gd name="T8" fmla="*/ 180 w 284"/>
                  <a:gd name="T9" fmla="*/ 22 h 283"/>
                  <a:gd name="T10" fmla="*/ 202 w 284"/>
                  <a:gd name="T11" fmla="*/ 0 h 283"/>
                  <a:gd name="T12" fmla="*/ 0 w 284"/>
                  <a:gd name="T13" fmla="*/ 0 h 283"/>
                  <a:gd name="T14" fmla="*/ 0 w 284"/>
                  <a:gd name="T15" fmla="*/ 283 h 283"/>
                  <a:gd name="T16" fmla="*/ 284 w 284"/>
                  <a:gd name="T17" fmla="*/ 283 h 283"/>
                  <a:gd name="T18" fmla="*/ 284 w 284"/>
                  <a:gd name="T19" fmla="*/ 75 h 283"/>
                  <a:gd name="T20" fmla="*/ 261 w 284"/>
                  <a:gd name="T21" fmla="*/ 9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83">
                    <a:moveTo>
                      <a:pt x="261" y="97"/>
                    </a:moveTo>
                    <a:lnTo>
                      <a:pt x="261" y="260"/>
                    </a:lnTo>
                    <a:lnTo>
                      <a:pt x="23" y="260"/>
                    </a:lnTo>
                    <a:lnTo>
                      <a:pt x="23" y="22"/>
                    </a:lnTo>
                    <a:lnTo>
                      <a:pt x="180" y="22"/>
                    </a:lnTo>
                    <a:lnTo>
                      <a:pt x="202" y="0"/>
                    </a:lnTo>
                    <a:lnTo>
                      <a:pt x="0" y="0"/>
                    </a:lnTo>
                    <a:lnTo>
                      <a:pt x="0" y="283"/>
                    </a:lnTo>
                    <a:lnTo>
                      <a:pt x="284" y="283"/>
                    </a:lnTo>
                    <a:lnTo>
                      <a:pt x="284" y="75"/>
                    </a:lnTo>
                    <a:lnTo>
                      <a:pt x="261" y="97"/>
                    </a:lnTo>
                    <a:close/>
                  </a:path>
                </a:pathLst>
              </a:cu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grpSp>
        <p:nvGrpSpPr>
          <p:cNvPr id="22" name="Group 21"/>
          <p:cNvGrpSpPr/>
          <p:nvPr/>
        </p:nvGrpSpPr>
        <p:grpSpPr>
          <a:xfrm>
            <a:off x="7409366" y="2944813"/>
            <a:ext cx="1383632" cy="1290303"/>
            <a:chOff x="7409366" y="2944813"/>
            <a:chExt cx="1383632" cy="1290303"/>
          </a:xfrm>
        </p:grpSpPr>
        <p:sp>
          <p:nvSpPr>
            <p:cNvPr id="23" name="Rectangle: Rounded Corners 22"/>
            <p:cNvSpPr/>
            <p:nvPr/>
          </p:nvSpPr>
          <p:spPr>
            <a:xfrm>
              <a:off x="7409366" y="3486558"/>
              <a:ext cx="1383632" cy="748558"/>
            </a:xfrm>
            <a:prstGeom prst="round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Add</a:t>
              </a:r>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Friend</a:t>
              </a:r>
              <a:endParaRPr lang="en-US" dirty="0">
                <a:latin typeface="Arial" panose="020B0604020202020204" pitchFamily="34" charset="0"/>
                <a:cs typeface="Arial" panose="020B0604020202020204" pitchFamily="34" charset="0"/>
              </a:endParaRPr>
            </a:p>
          </p:txBody>
        </p:sp>
        <p:grpSp>
          <p:nvGrpSpPr>
            <p:cNvPr id="24" name="Group 19"/>
            <p:cNvGrpSpPr>
              <a:grpSpLocks noChangeAspect="1"/>
            </p:cNvGrpSpPr>
            <p:nvPr/>
          </p:nvGrpSpPr>
          <p:grpSpPr bwMode="auto">
            <a:xfrm>
              <a:off x="7915275" y="2944813"/>
              <a:ext cx="663575" cy="609600"/>
              <a:chOff x="4986" y="1855"/>
              <a:chExt cx="418" cy="384"/>
            </a:xfrm>
          </p:grpSpPr>
          <p:sp>
            <p:nvSpPr>
              <p:cNvPr id="25" name="Freeform 21"/>
              <p:cNvSpPr>
                <a:spLocks noEditPoints="1"/>
              </p:cNvSpPr>
              <p:nvPr/>
            </p:nvSpPr>
            <p:spPr bwMode="auto">
              <a:xfrm>
                <a:off x="5198" y="1857"/>
                <a:ext cx="206" cy="203"/>
              </a:xfrm>
              <a:custGeom>
                <a:avLst/>
                <a:gdLst>
                  <a:gd name="T0" fmla="*/ 65 w 130"/>
                  <a:gd name="T1" fmla="*/ 0 h 129"/>
                  <a:gd name="T2" fmla="*/ 0 w 130"/>
                  <a:gd name="T3" fmla="*/ 64 h 129"/>
                  <a:gd name="T4" fmla="*/ 65 w 130"/>
                  <a:gd name="T5" fmla="*/ 129 h 129"/>
                  <a:gd name="T6" fmla="*/ 130 w 130"/>
                  <a:gd name="T7" fmla="*/ 64 h 129"/>
                  <a:gd name="T8" fmla="*/ 65 w 130"/>
                  <a:gd name="T9" fmla="*/ 0 h 129"/>
                  <a:gd name="T10" fmla="*/ 104 w 130"/>
                  <a:gd name="T11" fmla="*/ 76 h 129"/>
                  <a:gd name="T12" fmla="*/ 76 w 130"/>
                  <a:gd name="T13" fmla="*/ 76 h 129"/>
                  <a:gd name="T14" fmla="*/ 76 w 130"/>
                  <a:gd name="T15" fmla="*/ 104 h 129"/>
                  <a:gd name="T16" fmla="*/ 54 w 130"/>
                  <a:gd name="T17" fmla="*/ 104 h 129"/>
                  <a:gd name="T18" fmla="*/ 54 w 130"/>
                  <a:gd name="T19" fmla="*/ 76 h 129"/>
                  <a:gd name="T20" fmla="*/ 25 w 130"/>
                  <a:gd name="T21" fmla="*/ 76 h 129"/>
                  <a:gd name="T22" fmla="*/ 25 w 130"/>
                  <a:gd name="T23" fmla="*/ 53 h 129"/>
                  <a:gd name="T24" fmla="*/ 54 w 130"/>
                  <a:gd name="T25" fmla="*/ 53 h 129"/>
                  <a:gd name="T26" fmla="*/ 54 w 130"/>
                  <a:gd name="T27" fmla="*/ 25 h 129"/>
                  <a:gd name="T28" fmla="*/ 76 w 130"/>
                  <a:gd name="T29" fmla="*/ 25 h 129"/>
                  <a:gd name="T30" fmla="*/ 76 w 130"/>
                  <a:gd name="T31" fmla="*/ 53 h 129"/>
                  <a:gd name="T32" fmla="*/ 104 w 130"/>
                  <a:gd name="T33" fmla="*/ 53 h 129"/>
                  <a:gd name="T34" fmla="*/ 104 w 130"/>
                  <a:gd name="T35"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129">
                    <a:moveTo>
                      <a:pt x="65" y="0"/>
                    </a:moveTo>
                    <a:cubicBezTo>
                      <a:pt x="29" y="0"/>
                      <a:pt x="0" y="29"/>
                      <a:pt x="0" y="64"/>
                    </a:cubicBezTo>
                    <a:cubicBezTo>
                      <a:pt x="0" y="100"/>
                      <a:pt x="29" y="129"/>
                      <a:pt x="65" y="129"/>
                    </a:cubicBezTo>
                    <a:cubicBezTo>
                      <a:pt x="101" y="129"/>
                      <a:pt x="130" y="100"/>
                      <a:pt x="130" y="64"/>
                    </a:cubicBezTo>
                    <a:cubicBezTo>
                      <a:pt x="130" y="29"/>
                      <a:pt x="101" y="0"/>
                      <a:pt x="65" y="0"/>
                    </a:cubicBezTo>
                    <a:close/>
                    <a:moveTo>
                      <a:pt x="104" y="76"/>
                    </a:moveTo>
                    <a:cubicBezTo>
                      <a:pt x="76" y="76"/>
                      <a:pt x="76" y="76"/>
                      <a:pt x="76" y="76"/>
                    </a:cubicBezTo>
                    <a:cubicBezTo>
                      <a:pt x="76" y="104"/>
                      <a:pt x="76" y="104"/>
                      <a:pt x="76" y="104"/>
                    </a:cubicBezTo>
                    <a:cubicBezTo>
                      <a:pt x="54" y="104"/>
                      <a:pt x="54" y="104"/>
                      <a:pt x="54" y="104"/>
                    </a:cubicBezTo>
                    <a:cubicBezTo>
                      <a:pt x="54" y="76"/>
                      <a:pt x="54" y="76"/>
                      <a:pt x="54" y="76"/>
                    </a:cubicBezTo>
                    <a:cubicBezTo>
                      <a:pt x="25" y="76"/>
                      <a:pt x="25" y="76"/>
                      <a:pt x="25" y="76"/>
                    </a:cubicBezTo>
                    <a:cubicBezTo>
                      <a:pt x="25" y="53"/>
                      <a:pt x="25" y="53"/>
                      <a:pt x="25" y="53"/>
                    </a:cubicBezTo>
                    <a:cubicBezTo>
                      <a:pt x="54" y="53"/>
                      <a:pt x="54" y="53"/>
                      <a:pt x="54" y="53"/>
                    </a:cubicBezTo>
                    <a:cubicBezTo>
                      <a:pt x="54" y="25"/>
                      <a:pt x="54" y="25"/>
                      <a:pt x="54" y="25"/>
                    </a:cubicBezTo>
                    <a:cubicBezTo>
                      <a:pt x="76" y="25"/>
                      <a:pt x="76" y="25"/>
                      <a:pt x="76" y="25"/>
                    </a:cubicBezTo>
                    <a:cubicBezTo>
                      <a:pt x="76" y="53"/>
                      <a:pt x="76" y="53"/>
                      <a:pt x="76" y="53"/>
                    </a:cubicBezTo>
                    <a:cubicBezTo>
                      <a:pt x="104" y="53"/>
                      <a:pt x="104" y="53"/>
                      <a:pt x="104" y="53"/>
                    </a:cubicBezTo>
                    <a:lnTo>
                      <a:pt x="104" y="76"/>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6" name="AutoShape 18"/>
              <p:cNvSpPr>
                <a:spLocks noChangeAspect="1" noChangeArrowheads="1" noTextEdit="1"/>
              </p:cNvSpPr>
              <p:nvPr/>
            </p:nvSpPr>
            <p:spPr bwMode="auto">
              <a:xfrm>
                <a:off x="4986" y="1855"/>
                <a:ext cx="41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7" name="Freeform 20"/>
              <p:cNvSpPr>
                <a:spLocks/>
              </p:cNvSpPr>
              <p:nvPr/>
            </p:nvSpPr>
            <p:spPr bwMode="auto">
              <a:xfrm>
                <a:off x="4986" y="1883"/>
                <a:ext cx="304" cy="354"/>
              </a:xfrm>
              <a:custGeom>
                <a:avLst/>
                <a:gdLst>
                  <a:gd name="T0" fmla="*/ 119 w 192"/>
                  <a:gd name="T1" fmla="*/ 156 h 224"/>
                  <a:gd name="T2" fmla="*/ 118 w 192"/>
                  <a:gd name="T3" fmla="*/ 155 h 224"/>
                  <a:gd name="T4" fmla="*/ 113 w 192"/>
                  <a:gd name="T5" fmla="*/ 148 h 224"/>
                  <a:gd name="T6" fmla="*/ 114 w 192"/>
                  <a:gd name="T7" fmla="*/ 148 h 224"/>
                  <a:gd name="T8" fmla="*/ 141 w 192"/>
                  <a:gd name="T9" fmla="*/ 111 h 224"/>
                  <a:gd name="T10" fmla="*/ 142 w 192"/>
                  <a:gd name="T11" fmla="*/ 108 h 224"/>
                  <a:gd name="T12" fmla="*/ 156 w 192"/>
                  <a:gd name="T13" fmla="*/ 87 h 224"/>
                  <a:gd name="T14" fmla="*/ 149 w 192"/>
                  <a:gd name="T15" fmla="*/ 73 h 224"/>
                  <a:gd name="T16" fmla="*/ 148 w 192"/>
                  <a:gd name="T17" fmla="*/ 52 h 224"/>
                  <a:gd name="T18" fmla="*/ 148 w 192"/>
                  <a:gd name="T19" fmla="*/ 50 h 224"/>
                  <a:gd name="T20" fmla="*/ 139 w 192"/>
                  <a:gd name="T21" fmla="*/ 19 h 224"/>
                  <a:gd name="T22" fmla="*/ 104 w 192"/>
                  <a:gd name="T23" fmla="*/ 0 h 224"/>
                  <a:gd name="T24" fmla="*/ 96 w 192"/>
                  <a:gd name="T25" fmla="*/ 0 h 224"/>
                  <a:gd name="T26" fmla="*/ 96 w 192"/>
                  <a:gd name="T27" fmla="*/ 0 h 224"/>
                  <a:gd name="T28" fmla="*/ 87 w 192"/>
                  <a:gd name="T29" fmla="*/ 0 h 224"/>
                  <a:gd name="T30" fmla="*/ 53 w 192"/>
                  <a:gd name="T31" fmla="*/ 19 h 224"/>
                  <a:gd name="T32" fmla="*/ 44 w 192"/>
                  <a:gd name="T33" fmla="*/ 50 h 224"/>
                  <a:gd name="T34" fmla="*/ 44 w 192"/>
                  <a:gd name="T35" fmla="*/ 51 h 224"/>
                  <a:gd name="T36" fmla="*/ 44 w 192"/>
                  <a:gd name="T37" fmla="*/ 73 h 224"/>
                  <a:gd name="T38" fmla="*/ 36 w 192"/>
                  <a:gd name="T39" fmla="*/ 87 h 224"/>
                  <a:gd name="T40" fmla="*/ 50 w 192"/>
                  <a:gd name="T41" fmla="*/ 108 h 224"/>
                  <a:gd name="T42" fmla="*/ 78 w 192"/>
                  <a:gd name="T43" fmla="*/ 148 h 224"/>
                  <a:gd name="T44" fmla="*/ 79 w 192"/>
                  <a:gd name="T45" fmla="*/ 148 h 224"/>
                  <a:gd name="T46" fmla="*/ 74 w 192"/>
                  <a:gd name="T47" fmla="*/ 155 h 224"/>
                  <a:gd name="T48" fmla="*/ 73 w 192"/>
                  <a:gd name="T49" fmla="*/ 156 h 224"/>
                  <a:gd name="T50" fmla="*/ 0 w 192"/>
                  <a:gd name="T51" fmla="*/ 212 h 224"/>
                  <a:gd name="T52" fmla="*/ 96 w 192"/>
                  <a:gd name="T53" fmla="*/ 224 h 224"/>
                  <a:gd name="T54" fmla="*/ 192 w 192"/>
                  <a:gd name="T55" fmla="*/ 212 h 224"/>
                  <a:gd name="T56" fmla="*/ 119 w 192"/>
                  <a:gd name="T57" fmla="*/ 15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24">
                    <a:moveTo>
                      <a:pt x="119" y="156"/>
                    </a:moveTo>
                    <a:cubicBezTo>
                      <a:pt x="119" y="156"/>
                      <a:pt x="118" y="155"/>
                      <a:pt x="118" y="155"/>
                    </a:cubicBezTo>
                    <a:cubicBezTo>
                      <a:pt x="116" y="152"/>
                      <a:pt x="115" y="155"/>
                      <a:pt x="113" y="148"/>
                    </a:cubicBezTo>
                    <a:cubicBezTo>
                      <a:pt x="114" y="148"/>
                      <a:pt x="114" y="148"/>
                      <a:pt x="114" y="148"/>
                    </a:cubicBezTo>
                    <a:cubicBezTo>
                      <a:pt x="129" y="144"/>
                      <a:pt x="138" y="124"/>
                      <a:pt x="141" y="111"/>
                    </a:cubicBezTo>
                    <a:cubicBezTo>
                      <a:pt x="141" y="110"/>
                      <a:pt x="142" y="109"/>
                      <a:pt x="142" y="108"/>
                    </a:cubicBezTo>
                    <a:cubicBezTo>
                      <a:pt x="149" y="107"/>
                      <a:pt x="156" y="96"/>
                      <a:pt x="156" y="87"/>
                    </a:cubicBezTo>
                    <a:cubicBezTo>
                      <a:pt x="156" y="80"/>
                      <a:pt x="153" y="75"/>
                      <a:pt x="149" y="73"/>
                    </a:cubicBezTo>
                    <a:cubicBezTo>
                      <a:pt x="149" y="65"/>
                      <a:pt x="149" y="58"/>
                      <a:pt x="148" y="52"/>
                    </a:cubicBezTo>
                    <a:cubicBezTo>
                      <a:pt x="148" y="51"/>
                      <a:pt x="148" y="50"/>
                      <a:pt x="148" y="50"/>
                    </a:cubicBezTo>
                    <a:cubicBezTo>
                      <a:pt x="148" y="39"/>
                      <a:pt x="146" y="31"/>
                      <a:pt x="139" y="19"/>
                    </a:cubicBezTo>
                    <a:cubicBezTo>
                      <a:pt x="132" y="6"/>
                      <a:pt x="109" y="0"/>
                      <a:pt x="104" y="0"/>
                    </a:cubicBezTo>
                    <a:cubicBezTo>
                      <a:pt x="101" y="0"/>
                      <a:pt x="97" y="0"/>
                      <a:pt x="96" y="0"/>
                    </a:cubicBezTo>
                    <a:cubicBezTo>
                      <a:pt x="96" y="0"/>
                      <a:pt x="96" y="0"/>
                      <a:pt x="96" y="0"/>
                    </a:cubicBezTo>
                    <a:cubicBezTo>
                      <a:pt x="95" y="0"/>
                      <a:pt x="91" y="0"/>
                      <a:pt x="87" y="0"/>
                    </a:cubicBezTo>
                    <a:cubicBezTo>
                      <a:pt x="83" y="0"/>
                      <a:pt x="60" y="6"/>
                      <a:pt x="53" y="19"/>
                    </a:cubicBezTo>
                    <a:cubicBezTo>
                      <a:pt x="46" y="31"/>
                      <a:pt x="44" y="39"/>
                      <a:pt x="44" y="50"/>
                    </a:cubicBezTo>
                    <a:cubicBezTo>
                      <a:pt x="44" y="50"/>
                      <a:pt x="44" y="51"/>
                      <a:pt x="44" y="51"/>
                    </a:cubicBezTo>
                    <a:cubicBezTo>
                      <a:pt x="43" y="58"/>
                      <a:pt x="43" y="65"/>
                      <a:pt x="44" y="73"/>
                    </a:cubicBezTo>
                    <a:cubicBezTo>
                      <a:pt x="39" y="75"/>
                      <a:pt x="36" y="80"/>
                      <a:pt x="36" y="87"/>
                    </a:cubicBezTo>
                    <a:cubicBezTo>
                      <a:pt x="36" y="96"/>
                      <a:pt x="44" y="107"/>
                      <a:pt x="50" y="108"/>
                    </a:cubicBezTo>
                    <a:cubicBezTo>
                      <a:pt x="53" y="122"/>
                      <a:pt x="62" y="143"/>
                      <a:pt x="78" y="148"/>
                    </a:cubicBezTo>
                    <a:cubicBezTo>
                      <a:pt x="78" y="148"/>
                      <a:pt x="78" y="148"/>
                      <a:pt x="79" y="148"/>
                    </a:cubicBezTo>
                    <a:cubicBezTo>
                      <a:pt x="77" y="155"/>
                      <a:pt x="76" y="152"/>
                      <a:pt x="74" y="155"/>
                    </a:cubicBezTo>
                    <a:cubicBezTo>
                      <a:pt x="74" y="155"/>
                      <a:pt x="73" y="156"/>
                      <a:pt x="73" y="156"/>
                    </a:cubicBezTo>
                    <a:cubicBezTo>
                      <a:pt x="11" y="162"/>
                      <a:pt x="0" y="191"/>
                      <a:pt x="0" y="212"/>
                    </a:cubicBezTo>
                    <a:cubicBezTo>
                      <a:pt x="0" y="212"/>
                      <a:pt x="45" y="224"/>
                      <a:pt x="96" y="224"/>
                    </a:cubicBezTo>
                    <a:cubicBezTo>
                      <a:pt x="145" y="224"/>
                      <a:pt x="192" y="212"/>
                      <a:pt x="192" y="212"/>
                    </a:cubicBezTo>
                    <a:cubicBezTo>
                      <a:pt x="192" y="191"/>
                      <a:pt x="181" y="162"/>
                      <a:pt x="119" y="156"/>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grpSp>
        <p:nvGrpSpPr>
          <p:cNvPr id="28" name="Group 32"/>
          <p:cNvGrpSpPr>
            <a:grpSpLocks noChangeAspect="1"/>
          </p:cNvGrpSpPr>
          <p:nvPr/>
        </p:nvGrpSpPr>
        <p:grpSpPr bwMode="auto">
          <a:xfrm rot="20454571">
            <a:off x="6294543" y="4103861"/>
            <a:ext cx="387139" cy="573062"/>
            <a:chOff x="4863" y="3194"/>
            <a:chExt cx="481" cy="712"/>
          </a:xfrm>
          <a:solidFill>
            <a:srgbClr val="6D6562"/>
          </a:solidFill>
        </p:grpSpPr>
        <p:sp>
          <p:nvSpPr>
            <p:cNvPr id="29" name="Freeform 33"/>
            <p:cNvSpPr>
              <a:spLocks noEditPoints="1"/>
            </p:cNvSpPr>
            <p:nvPr/>
          </p:nvSpPr>
          <p:spPr bwMode="auto">
            <a:xfrm>
              <a:off x="4863" y="3426"/>
              <a:ext cx="123" cy="241"/>
            </a:xfrm>
            <a:custGeom>
              <a:avLst/>
              <a:gdLst>
                <a:gd name="T0" fmla="*/ 90 w 90"/>
                <a:gd name="T1" fmla="*/ 177 h 177"/>
                <a:gd name="T2" fmla="*/ 66 w 90"/>
                <a:gd name="T3" fmla="*/ 177 h 177"/>
                <a:gd name="T4" fmla="*/ 66 w 90"/>
                <a:gd name="T5" fmla="*/ 43 h 177"/>
                <a:gd name="T6" fmla="*/ 45 w 90"/>
                <a:gd name="T7" fmla="*/ 24 h 177"/>
                <a:gd name="T8" fmla="*/ 25 w 90"/>
                <a:gd name="T9" fmla="*/ 43 h 177"/>
                <a:gd name="T10" fmla="*/ 25 w 90"/>
                <a:gd name="T11" fmla="*/ 177 h 177"/>
                <a:gd name="T12" fmla="*/ 0 w 90"/>
                <a:gd name="T13" fmla="*/ 177 h 177"/>
                <a:gd name="T14" fmla="*/ 0 w 90"/>
                <a:gd name="T15" fmla="*/ 41 h 177"/>
                <a:gd name="T16" fmla="*/ 45 w 90"/>
                <a:gd name="T17" fmla="*/ 0 h 177"/>
                <a:gd name="T18" fmla="*/ 90 w 90"/>
                <a:gd name="T19" fmla="*/ 42 h 177"/>
                <a:gd name="T20" fmla="*/ 90 w 90"/>
                <a:gd name="T21" fmla="*/ 177 h 177"/>
                <a:gd name="T22" fmla="*/ 90 w 90"/>
                <a:gd name="T23" fmla="*/ 177 h 177"/>
                <a:gd name="T24" fmla="*/ 90 w 90"/>
                <a:gd name="T25"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77">
                  <a:moveTo>
                    <a:pt x="90" y="177"/>
                  </a:moveTo>
                  <a:cubicBezTo>
                    <a:pt x="66" y="177"/>
                    <a:pt x="66" y="177"/>
                    <a:pt x="66" y="177"/>
                  </a:cubicBezTo>
                  <a:cubicBezTo>
                    <a:pt x="66" y="177"/>
                    <a:pt x="66" y="46"/>
                    <a:pt x="66" y="43"/>
                  </a:cubicBezTo>
                  <a:cubicBezTo>
                    <a:pt x="65" y="32"/>
                    <a:pt x="56" y="24"/>
                    <a:pt x="45" y="24"/>
                  </a:cubicBezTo>
                  <a:cubicBezTo>
                    <a:pt x="34" y="24"/>
                    <a:pt x="25" y="32"/>
                    <a:pt x="25" y="43"/>
                  </a:cubicBezTo>
                  <a:cubicBezTo>
                    <a:pt x="25" y="46"/>
                    <a:pt x="25" y="177"/>
                    <a:pt x="25" y="177"/>
                  </a:cubicBezTo>
                  <a:cubicBezTo>
                    <a:pt x="0" y="177"/>
                    <a:pt x="0" y="177"/>
                    <a:pt x="0" y="177"/>
                  </a:cubicBezTo>
                  <a:cubicBezTo>
                    <a:pt x="0" y="127"/>
                    <a:pt x="0" y="42"/>
                    <a:pt x="0" y="41"/>
                  </a:cubicBezTo>
                  <a:cubicBezTo>
                    <a:pt x="2" y="18"/>
                    <a:pt x="22" y="0"/>
                    <a:pt x="45" y="0"/>
                  </a:cubicBezTo>
                  <a:cubicBezTo>
                    <a:pt x="69" y="0"/>
                    <a:pt x="89" y="18"/>
                    <a:pt x="90" y="42"/>
                  </a:cubicBezTo>
                  <a:cubicBezTo>
                    <a:pt x="90" y="43"/>
                    <a:pt x="90" y="176"/>
                    <a:pt x="90" y="177"/>
                  </a:cubicBezTo>
                  <a:close/>
                  <a:moveTo>
                    <a:pt x="90" y="177"/>
                  </a:moveTo>
                  <a:cubicBezTo>
                    <a:pt x="90" y="177"/>
                    <a:pt x="90" y="177"/>
                    <a:pt x="90" y="1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4953" y="3194"/>
              <a:ext cx="122" cy="331"/>
            </a:xfrm>
            <a:custGeom>
              <a:avLst/>
              <a:gdLst>
                <a:gd name="T0" fmla="*/ 24 w 89"/>
                <a:gd name="T1" fmla="*/ 244 h 244"/>
                <a:gd name="T2" fmla="*/ 0 w 89"/>
                <a:gd name="T3" fmla="*/ 244 h 244"/>
                <a:gd name="T4" fmla="*/ 0 w 89"/>
                <a:gd name="T5" fmla="*/ 42 h 244"/>
                <a:gd name="T6" fmla="*/ 44 w 89"/>
                <a:gd name="T7" fmla="*/ 0 h 244"/>
                <a:gd name="T8" fmla="*/ 89 w 89"/>
                <a:gd name="T9" fmla="*/ 42 h 244"/>
                <a:gd name="T10" fmla="*/ 89 w 89"/>
                <a:gd name="T11" fmla="*/ 178 h 244"/>
                <a:gd name="T12" fmla="*/ 65 w 89"/>
                <a:gd name="T13" fmla="*/ 178 h 244"/>
                <a:gd name="T14" fmla="*/ 65 w 89"/>
                <a:gd name="T15" fmla="*/ 43 h 244"/>
                <a:gd name="T16" fmla="*/ 44 w 89"/>
                <a:gd name="T17" fmla="*/ 24 h 244"/>
                <a:gd name="T18" fmla="*/ 24 w 89"/>
                <a:gd name="T19" fmla="*/ 43 h 244"/>
                <a:gd name="T20" fmla="*/ 24 w 89"/>
                <a:gd name="T21" fmla="*/ 244 h 244"/>
                <a:gd name="T22" fmla="*/ 24 w 89"/>
                <a:gd name="T23" fmla="*/ 244 h 244"/>
                <a:gd name="T24" fmla="*/ 24 w 89"/>
                <a:gd name="T2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44">
                  <a:moveTo>
                    <a:pt x="24" y="244"/>
                  </a:moveTo>
                  <a:cubicBezTo>
                    <a:pt x="0" y="244"/>
                    <a:pt x="0" y="244"/>
                    <a:pt x="0" y="244"/>
                  </a:cubicBezTo>
                  <a:cubicBezTo>
                    <a:pt x="0" y="210"/>
                    <a:pt x="0" y="43"/>
                    <a:pt x="0" y="42"/>
                  </a:cubicBezTo>
                  <a:cubicBezTo>
                    <a:pt x="1" y="18"/>
                    <a:pt x="21" y="0"/>
                    <a:pt x="44" y="0"/>
                  </a:cubicBezTo>
                  <a:cubicBezTo>
                    <a:pt x="68" y="0"/>
                    <a:pt x="88" y="19"/>
                    <a:pt x="89" y="42"/>
                  </a:cubicBezTo>
                  <a:cubicBezTo>
                    <a:pt x="89" y="43"/>
                    <a:pt x="89" y="177"/>
                    <a:pt x="89" y="178"/>
                  </a:cubicBezTo>
                  <a:cubicBezTo>
                    <a:pt x="65" y="178"/>
                    <a:pt x="65" y="178"/>
                    <a:pt x="65" y="178"/>
                  </a:cubicBezTo>
                  <a:cubicBezTo>
                    <a:pt x="65" y="177"/>
                    <a:pt x="65" y="46"/>
                    <a:pt x="65" y="43"/>
                  </a:cubicBezTo>
                  <a:cubicBezTo>
                    <a:pt x="64" y="33"/>
                    <a:pt x="55" y="24"/>
                    <a:pt x="44" y="24"/>
                  </a:cubicBezTo>
                  <a:cubicBezTo>
                    <a:pt x="34" y="24"/>
                    <a:pt x="25" y="33"/>
                    <a:pt x="24" y="43"/>
                  </a:cubicBezTo>
                  <a:cubicBezTo>
                    <a:pt x="24" y="47"/>
                    <a:pt x="24" y="243"/>
                    <a:pt x="24" y="244"/>
                  </a:cubicBezTo>
                  <a:close/>
                  <a:moveTo>
                    <a:pt x="24" y="244"/>
                  </a:moveTo>
                  <a:cubicBezTo>
                    <a:pt x="24" y="244"/>
                    <a:pt x="24" y="244"/>
                    <a:pt x="24"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35"/>
            <p:cNvSpPr>
              <a:spLocks noEditPoints="1"/>
            </p:cNvSpPr>
            <p:nvPr/>
          </p:nvSpPr>
          <p:spPr bwMode="auto">
            <a:xfrm>
              <a:off x="5131" y="3343"/>
              <a:ext cx="123" cy="208"/>
            </a:xfrm>
            <a:custGeom>
              <a:avLst/>
              <a:gdLst>
                <a:gd name="T0" fmla="*/ 90 w 90"/>
                <a:gd name="T1" fmla="*/ 153 h 153"/>
                <a:gd name="T2" fmla="*/ 66 w 90"/>
                <a:gd name="T3" fmla="*/ 153 h 153"/>
                <a:gd name="T4" fmla="*/ 66 w 90"/>
                <a:gd name="T5" fmla="*/ 43 h 153"/>
                <a:gd name="T6" fmla="*/ 45 w 90"/>
                <a:gd name="T7" fmla="*/ 24 h 153"/>
                <a:gd name="T8" fmla="*/ 25 w 90"/>
                <a:gd name="T9" fmla="*/ 43 h 153"/>
                <a:gd name="T10" fmla="*/ 25 w 90"/>
                <a:gd name="T11" fmla="*/ 124 h 153"/>
                <a:gd name="T12" fmla="*/ 0 w 90"/>
                <a:gd name="T13" fmla="*/ 124 h 153"/>
                <a:gd name="T14" fmla="*/ 0 w 90"/>
                <a:gd name="T15" fmla="*/ 41 h 153"/>
                <a:gd name="T16" fmla="*/ 45 w 90"/>
                <a:gd name="T17" fmla="*/ 0 h 153"/>
                <a:gd name="T18" fmla="*/ 90 w 90"/>
                <a:gd name="T19" fmla="*/ 42 h 153"/>
                <a:gd name="T20" fmla="*/ 90 w 90"/>
                <a:gd name="T21" fmla="*/ 153 h 153"/>
                <a:gd name="T22" fmla="*/ 90 w 90"/>
                <a:gd name="T23" fmla="*/ 153 h 153"/>
                <a:gd name="T24" fmla="*/ 90 w 90"/>
                <a:gd name="T25"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53">
                  <a:moveTo>
                    <a:pt x="90" y="153"/>
                  </a:moveTo>
                  <a:cubicBezTo>
                    <a:pt x="66" y="153"/>
                    <a:pt x="66" y="153"/>
                    <a:pt x="66" y="153"/>
                  </a:cubicBezTo>
                  <a:cubicBezTo>
                    <a:pt x="66" y="153"/>
                    <a:pt x="66" y="46"/>
                    <a:pt x="66" y="43"/>
                  </a:cubicBezTo>
                  <a:cubicBezTo>
                    <a:pt x="65" y="33"/>
                    <a:pt x="56" y="24"/>
                    <a:pt x="45" y="24"/>
                  </a:cubicBezTo>
                  <a:cubicBezTo>
                    <a:pt x="35" y="24"/>
                    <a:pt x="26" y="32"/>
                    <a:pt x="25" y="43"/>
                  </a:cubicBezTo>
                  <a:cubicBezTo>
                    <a:pt x="25" y="46"/>
                    <a:pt x="25" y="123"/>
                    <a:pt x="25" y="124"/>
                  </a:cubicBezTo>
                  <a:cubicBezTo>
                    <a:pt x="0" y="124"/>
                    <a:pt x="0" y="124"/>
                    <a:pt x="0" y="124"/>
                  </a:cubicBezTo>
                  <a:cubicBezTo>
                    <a:pt x="0" y="123"/>
                    <a:pt x="0" y="43"/>
                    <a:pt x="0" y="41"/>
                  </a:cubicBezTo>
                  <a:cubicBezTo>
                    <a:pt x="2" y="18"/>
                    <a:pt x="22" y="0"/>
                    <a:pt x="45" y="0"/>
                  </a:cubicBezTo>
                  <a:cubicBezTo>
                    <a:pt x="69" y="0"/>
                    <a:pt x="89" y="18"/>
                    <a:pt x="90" y="42"/>
                  </a:cubicBezTo>
                  <a:cubicBezTo>
                    <a:pt x="90" y="43"/>
                    <a:pt x="90" y="112"/>
                    <a:pt x="90" y="153"/>
                  </a:cubicBezTo>
                  <a:close/>
                  <a:moveTo>
                    <a:pt x="90" y="153"/>
                  </a:moveTo>
                  <a:cubicBezTo>
                    <a:pt x="90" y="153"/>
                    <a:pt x="90" y="153"/>
                    <a:pt x="90"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36"/>
            <p:cNvSpPr>
              <a:spLocks noEditPoints="1"/>
            </p:cNvSpPr>
            <p:nvPr/>
          </p:nvSpPr>
          <p:spPr bwMode="auto">
            <a:xfrm>
              <a:off x="5042" y="3270"/>
              <a:ext cx="123" cy="242"/>
            </a:xfrm>
            <a:custGeom>
              <a:avLst/>
              <a:gdLst>
                <a:gd name="T0" fmla="*/ 90 w 90"/>
                <a:gd name="T1" fmla="*/ 178 h 178"/>
                <a:gd name="T2" fmla="*/ 65 w 90"/>
                <a:gd name="T3" fmla="*/ 178 h 178"/>
                <a:gd name="T4" fmla="*/ 65 w 90"/>
                <a:gd name="T5" fmla="*/ 44 h 178"/>
                <a:gd name="T6" fmla="*/ 45 w 90"/>
                <a:gd name="T7" fmla="*/ 25 h 178"/>
                <a:gd name="T8" fmla="*/ 24 w 90"/>
                <a:gd name="T9" fmla="*/ 44 h 178"/>
                <a:gd name="T10" fmla="*/ 24 w 90"/>
                <a:gd name="T11" fmla="*/ 178 h 178"/>
                <a:gd name="T12" fmla="*/ 0 w 90"/>
                <a:gd name="T13" fmla="*/ 178 h 178"/>
                <a:gd name="T14" fmla="*/ 0 w 90"/>
                <a:gd name="T15" fmla="*/ 42 h 178"/>
                <a:gd name="T16" fmla="*/ 45 w 90"/>
                <a:gd name="T17" fmla="*/ 0 h 178"/>
                <a:gd name="T18" fmla="*/ 90 w 90"/>
                <a:gd name="T19" fmla="*/ 43 h 178"/>
                <a:gd name="T20" fmla="*/ 90 w 90"/>
                <a:gd name="T21" fmla="*/ 178 h 178"/>
                <a:gd name="T22" fmla="*/ 90 w 90"/>
                <a:gd name="T23" fmla="*/ 178 h 178"/>
                <a:gd name="T24" fmla="*/ 90 w 90"/>
                <a:gd name="T25"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78">
                  <a:moveTo>
                    <a:pt x="90" y="178"/>
                  </a:moveTo>
                  <a:cubicBezTo>
                    <a:pt x="65" y="178"/>
                    <a:pt x="65" y="178"/>
                    <a:pt x="65" y="178"/>
                  </a:cubicBezTo>
                  <a:cubicBezTo>
                    <a:pt x="65" y="177"/>
                    <a:pt x="65" y="46"/>
                    <a:pt x="65" y="44"/>
                  </a:cubicBezTo>
                  <a:cubicBezTo>
                    <a:pt x="65" y="33"/>
                    <a:pt x="56" y="25"/>
                    <a:pt x="45" y="25"/>
                  </a:cubicBezTo>
                  <a:cubicBezTo>
                    <a:pt x="34" y="25"/>
                    <a:pt x="25" y="33"/>
                    <a:pt x="24" y="44"/>
                  </a:cubicBezTo>
                  <a:cubicBezTo>
                    <a:pt x="24" y="47"/>
                    <a:pt x="24" y="177"/>
                    <a:pt x="24" y="178"/>
                  </a:cubicBezTo>
                  <a:cubicBezTo>
                    <a:pt x="0" y="178"/>
                    <a:pt x="0" y="178"/>
                    <a:pt x="0" y="178"/>
                  </a:cubicBezTo>
                  <a:cubicBezTo>
                    <a:pt x="0" y="164"/>
                    <a:pt x="0" y="43"/>
                    <a:pt x="0" y="42"/>
                  </a:cubicBezTo>
                  <a:cubicBezTo>
                    <a:pt x="2" y="19"/>
                    <a:pt x="21" y="0"/>
                    <a:pt x="45" y="0"/>
                  </a:cubicBezTo>
                  <a:cubicBezTo>
                    <a:pt x="69" y="0"/>
                    <a:pt x="88" y="19"/>
                    <a:pt x="90" y="43"/>
                  </a:cubicBezTo>
                  <a:cubicBezTo>
                    <a:pt x="90" y="44"/>
                    <a:pt x="90" y="177"/>
                    <a:pt x="90" y="178"/>
                  </a:cubicBezTo>
                  <a:close/>
                  <a:moveTo>
                    <a:pt x="90" y="178"/>
                  </a:moveTo>
                  <a:cubicBezTo>
                    <a:pt x="90" y="178"/>
                    <a:pt x="90" y="178"/>
                    <a:pt x="90" y="17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37"/>
            <p:cNvSpPr>
              <a:spLocks noEditPoints="1"/>
            </p:cNvSpPr>
            <p:nvPr/>
          </p:nvSpPr>
          <p:spPr bwMode="auto">
            <a:xfrm>
              <a:off x="4863" y="3470"/>
              <a:ext cx="481" cy="436"/>
            </a:xfrm>
            <a:custGeom>
              <a:avLst/>
              <a:gdLst>
                <a:gd name="T0" fmla="*/ 177 w 352"/>
                <a:gd name="T1" fmla="*/ 321 h 321"/>
                <a:gd name="T2" fmla="*/ 0 w 352"/>
                <a:gd name="T3" fmla="*/ 145 h 321"/>
                <a:gd name="T4" fmla="*/ 24 w 352"/>
                <a:gd name="T5" fmla="*/ 145 h 321"/>
                <a:gd name="T6" fmla="*/ 177 w 352"/>
                <a:gd name="T7" fmla="*/ 297 h 321"/>
                <a:gd name="T8" fmla="*/ 327 w 352"/>
                <a:gd name="T9" fmla="*/ 177 h 321"/>
                <a:gd name="T10" fmla="*/ 327 w 352"/>
                <a:gd name="T11" fmla="*/ 44 h 321"/>
                <a:gd name="T12" fmla="*/ 307 w 352"/>
                <a:gd name="T13" fmla="*/ 25 h 321"/>
                <a:gd name="T14" fmla="*/ 286 w 352"/>
                <a:gd name="T15" fmla="*/ 44 h 321"/>
                <a:gd name="T16" fmla="*/ 274 w 352"/>
                <a:gd name="T17" fmla="*/ 55 h 321"/>
                <a:gd name="T18" fmla="*/ 262 w 352"/>
                <a:gd name="T19" fmla="*/ 42 h 321"/>
                <a:gd name="T20" fmla="*/ 262 w 352"/>
                <a:gd name="T21" fmla="*/ 42 h 321"/>
                <a:gd name="T22" fmla="*/ 262 w 352"/>
                <a:gd name="T23" fmla="*/ 41 h 321"/>
                <a:gd name="T24" fmla="*/ 262 w 352"/>
                <a:gd name="T25" fmla="*/ 33 h 321"/>
                <a:gd name="T26" fmla="*/ 265 w 352"/>
                <a:gd name="T27" fmla="*/ 30 h 321"/>
                <a:gd name="T28" fmla="*/ 307 w 352"/>
                <a:gd name="T29" fmla="*/ 0 h 321"/>
                <a:gd name="T30" fmla="*/ 352 w 352"/>
                <a:gd name="T31" fmla="*/ 43 h 321"/>
                <a:gd name="T32" fmla="*/ 352 w 352"/>
                <a:gd name="T33" fmla="*/ 178 h 321"/>
                <a:gd name="T34" fmla="*/ 351 w 352"/>
                <a:gd name="T35" fmla="*/ 180 h 321"/>
                <a:gd name="T36" fmla="*/ 177 w 352"/>
                <a:gd name="T37" fmla="*/ 321 h 321"/>
                <a:gd name="T38" fmla="*/ 177 w 352"/>
                <a:gd name="T39" fmla="*/ 321 h 321"/>
                <a:gd name="T40" fmla="*/ 177 w 352"/>
                <a:gd name="T41"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2" h="321">
                  <a:moveTo>
                    <a:pt x="177" y="321"/>
                  </a:moveTo>
                  <a:cubicBezTo>
                    <a:pt x="79" y="321"/>
                    <a:pt x="0" y="242"/>
                    <a:pt x="0" y="145"/>
                  </a:cubicBezTo>
                  <a:cubicBezTo>
                    <a:pt x="24" y="145"/>
                    <a:pt x="24" y="145"/>
                    <a:pt x="24" y="145"/>
                  </a:cubicBezTo>
                  <a:cubicBezTo>
                    <a:pt x="24" y="229"/>
                    <a:pt x="93" y="297"/>
                    <a:pt x="177" y="297"/>
                  </a:cubicBezTo>
                  <a:cubicBezTo>
                    <a:pt x="249" y="297"/>
                    <a:pt x="312" y="246"/>
                    <a:pt x="327" y="177"/>
                  </a:cubicBezTo>
                  <a:cubicBezTo>
                    <a:pt x="327" y="163"/>
                    <a:pt x="327" y="47"/>
                    <a:pt x="327" y="44"/>
                  </a:cubicBezTo>
                  <a:cubicBezTo>
                    <a:pt x="327" y="33"/>
                    <a:pt x="318" y="25"/>
                    <a:pt x="307" y="25"/>
                  </a:cubicBezTo>
                  <a:cubicBezTo>
                    <a:pt x="296" y="25"/>
                    <a:pt x="287" y="33"/>
                    <a:pt x="286" y="44"/>
                  </a:cubicBezTo>
                  <a:cubicBezTo>
                    <a:pt x="286" y="50"/>
                    <a:pt x="280" y="56"/>
                    <a:pt x="274" y="55"/>
                  </a:cubicBezTo>
                  <a:cubicBezTo>
                    <a:pt x="265" y="55"/>
                    <a:pt x="263" y="49"/>
                    <a:pt x="262" y="42"/>
                  </a:cubicBezTo>
                  <a:cubicBezTo>
                    <a:pt x="262" y="42"/>
                    <a:pt x="262" y="42"/>
                    <a:pt x="262" y="42"/>
                  </a:cubicBezTo>
                  <a:cubicBezTo>
                    <a:pt x="262" y="41"/>
                    <a:pt x="262" y="41"/>
                    <a:pt x="262" y="41"/>
                  </a:cubicBezTo>
                  <a:cubicBezTo>
                    <a:pt x="262" y="38"/>
                    <a:pt x="262" y="36"/>
                    <a:pt x="262" y="33"/>
                  </a:cubicBezTo>
                  <a:cubicBezTo>
                    <a:pt x="265" y="30"/>
                    <a:pt x="265" y="30"/>
                    <a:pt x="265" y="30"/>
                  </a:cubicBezTo>
                  <a:cubicBezTo>
                    <a:pt x="271" y="12"/>
                    <a:pt x="288" y="0"/>
                    <a:pt x="307" y="0"/>
                  </a:cubicBezTo>
                  <a:cubicBezTo>
                    <a:pt x="331" y="0"/>
                    <a:pt x="350" y="19"/>
                    <a:pt x="352" y="43"/>
                  </a:cubicBezTo>
                  <a:cubicBezTo>
                    <a:pt x="352" y="43"/>
                    <a:pt x="352" y="44"/>
                    <a:pt x="352" y="178"/>
                  </a:cubicBezTo>
                  <a:cubicBezTo>
                    <a:pt x="352" y="179"/>
                    <a:pt x="351" y="180"/>
                    <a:pt x="351" y="180"/>
                  </a:cubicBezTo>
                  <a:cubicBezTo>
                    <a:pt x="335" y="262"/>
                    <a:pt x="261" y="321"/>
                    <a:pt x="177" y="321"/>
                  </a:cubicBezTo>
                  <a:close/>
                  <a:moveTo>
                    <a:pt x="177" y="321"/>
                  </a:moveTo>
                  <a:cubicBezTo>
                    <a:pt x="177" y="321"/>
                    <a:pt x="177" y="321"/>
                    <a:pt x="177" y="3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34" name="Group 32"/>
          <p:cNvGrpSpPr>
            <a:grpSpLocks noChangeAspect="1"/>
          </p:cNvGrpSpPr>
          <p:nvPr/>
        </p:nvGrpSpPr>
        <p:grpSpPr bwMode="auto">
          <a:xfrm rot="335311">
            <a:off x="8415337" y="4040477"/>
            <a:ext cx="387139" cy="573062"/>
            <a:chOff x="4863" y="3194"/>
            <a:chExt cx="481" cy="712"/>
          </a:xfrm>
          <a:solidFill>
            <a:srgbClr val="6D6562"/>
          </a:solidFill>
        </p:grpSpPr>
        <p:sp>
          <p:nvSpPr>
            <p:cNvPr id="35" name="Freeform 33"/>
            <p:cNvSpPr>
              <a:spLocks noEditPoints="1"/>
            </p:cNvSpPr>
            <p:nvPr/>
          </p:nvSpPr>
          <p:spPr bwMode="auto">
            <a:xfrm>
              <a:off x="4863" y="3426"/>
              <a:ext cx="123" cy="241"/>
            </a:xfrm>
            <a:custGeom>
              <a:avLst/>
              <a:gdLst>
                <a:gd name="T0" fmla="*/ 90 w 90"/>
                <a:gd name="T1" fmla="*/ 177 h 177"/>
                <a:gd name="T2" fmla="*/ 66 w 90"/>
                <a:gd name="T3" fmla="*/ 177 h 177"/>
                <a:gd name="T4" fmla="*/ 66 w 90"/>
                <a:gd name="T5" fmla="*/ 43 h 177"/>
                <a:gd name="T6" fmla="*/ 45 w 90"/>
                <a:gd name="T7" fmla="*/ 24 h 177"/>
                <a:gd name="T8" fmla="*/ 25 w 90"/>
                <a:gd name="T9" fmla="*/ 43 h 177"/>
                <a:gd name="T10" fmla="*/ 25 w 90"/>
                <a:gd name="T11" fmla="*/ 177 h 177"/>
                <a:gd name="T12" fmla="*/ 0 w 90"/>
                <a:gd name="T13" fmla="*/ 177 h 177"/>
                <a:gd name="T14" fmla="*/ 0 w 90"/>
                <a:gd name="T15" fmla="*/ 41 h 177"/>
                <a:gd name="T16" fmla="*/ 45 w 90"/>
                <a:gd name="T17" fmla="*/ 0 h 177"/>
                <a:gd name="T18" fmla="*/ 90 w 90"/>
                <a:gd name="T19" fmla="*/ 42 h 177"/>
                <a:gd name="T20" fmla="*/ 90 w 90"/>
                <a:gd name="T21" fmla="*/ 177 h 177"/>
                <a:gd name="T22" fmla="*/ 90 w 90"/>
                <a:gd name="T23" fmla="*/ 177 h 177"/>
                <a:gd name="T24" fmla="*/ 90 w 90"/>
                <a:gd name="T25"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77">
                  <a:moveTo>
                    <a:pt x="90" y="177"/>
                  </a:moveTo>
                  <a:cubicBezTo>
                    <a:pt x="66" y="177"/>
                    <a:pt x="66" y="177"/>
                    <a:pt x="66" y="177"/>
                  </a:cubicBezTo>
                  <a:cubicBezTo>
                    <a:pt x="66" y="177"/>
                    <a:pt x="66" y="46"/>
                    <a:pt x="66" y="43"/>
                  </a:cubicBezTo>
                  <a:cubicBezTo>
                    <a:pt x="65" y="32"/>
                    <a:pt x="56" y="24"/>
                    <a:pt x="45" y="24"/>
                  </a:cubicBezTo>
                  <a:cubicBezTo>
                    <a:pt x="34" y="24"/>
                    <a:pt x="25" y="32"/>
                    <a:pt x="25" y="43"/>
                  </a:cubicBezTo>
                  <a:cubicBezTo>
                    <a:pt x="25" y="46"/>
                    <a:pt x="25" y="177"/>
                    <a:pt x="25" y="177"/>
                  </a:cubicBezTo>
                  <a:cubicBezTo>
                    <a:pt x="0" y="177"/>
                    <a:pt x="0" y="177"/>
                    <a:pt x="0" y="177"/>
                  </a:cubicBezTo>
                  <a:cubicBezTo>
                    <a:pt x="0" y="127"/>
                    <a:pt x="0" y="42"/>
                    <a:pt x="0" y="41"/>
                  </a:cubicBezTo>
                  <a:cubicBezTo>
                    <a:pt x="2" y="18"/>
                    <a:pt x="22" y="0"/>
                    <a:pt x="45" y="0"/>
                  </a:cubicBezTo>
                  <a:cubicBezTo>
                    <a:pt x="69" y="0"/>
                    <a:pt x="89" y="18"/>
                    <a:pt x="90" y="42"/>
                  </a:cubicBezTo>
                  <a:cubicBezTo>
                    <a:pt x="90" y="43"/>
                    <a:pt x="90" y="176"/>
                    <a:pt x="90" y="177"/>
                  </a:cubicBezTo>
                  <a:close/>
                  <a:moveTo>
                    <a:pt x="90" y="177"/>
                  </a:moveTo>
                  <a:cubicBezTo>
                    <a:pt x="90" y="177"/>
                    <a:pt x="90" y="177"/>
                    <a:pt x="90" y="1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34"/>
            <p:cNvSpPr>
              <a:spLocks noEditPoints="1"/>
            </p:cNvSpPr>
            <p:nvPr/>
          </p:nvSpPr>
          <p:spPr bwMode="auto">
            <a:xfrm>
              <a:off x="4953" y="3194"/>
              <a:ext cx="122" cy="331"/>
            </a:xfrm>
            <a:custGeom>
              <a:avLst/>
              <a:gdLst>
                <a:gd name="T0" fmla="*/ 24 w 89"/>
                <a:gd name="T1" fmla="*/ 244 h 244"/>
                <a:gd name="T2" fmla="*/ 0 w 89"/>
                <a:gd name="T3" fmla="*/ 244 h 244"/>
                <a:gd name="T4" fmla="*/ 0 w 89"/>
                <a:gd name="T5" fmla="*/ 42 h 244"/>
                <a:gd name="T6" fmla="*/ 44 w 89"/>
                <a:gd name="T7" fmla="*/ 0 h 244"/>
                <a:gd name="T8" fmla="*/ 89 w 89"/>
                <a:gd name="T9" fmla="*/ 42 h 244"/>
                <a:gd name="T10" fmla="*/ 89 w 89"/>
                <a:gd name="T11" fmla="*/ 178 h 244"/>
                <a:gd name="T12" fmla="*/ 65 w 89"/>
                <a:gd name="T13" fmla="*/ 178 h 244"/>
                <a:gd name="T14" fmla="*/ 65 w 89"/>
                <a:gd name="T15" fmla="*/ 43 h 244"/>
                <a:gd name="T16" fmla="*/ 44 w 89"/>
                <a:gd name="T17" fmla="*/ 24 h 244"/>
                <a:gd name="T18" fmla="*/ 24 w 89"/>
                <a:gd name="T19" fmla="*/ 43 h 244"/>
                <a:gd name="T20" fmla="*/ 24 w 89"/>
                <a:gd name="T21" fmla="*/ 244 h 244"/>
                <a:gd name="T22" fmla="*/ 24 w 89"/>
                <a:gd name="T23" fmla="*/ 244 h 244"/>
                <a:gd name="T24" fmla="*/ 24 w 89"/>
                <a:gd name="T2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44">
                  <a:moveTo>
                    <a:pt x="24" y="244"/>
                  </a:moveTo>
                  <a:cubicBezTo>
                    <a:pt x="0" y="244"/>
                    <a:pt x="0" y="244"/>
                    <a:pt x="0" y="244"/>
                  </a:cubicBezTo>
                  <a:cubicBezTo>
                    <a:pt x="0" y="210"/>
                    <a:pt x="0" y="43"/>
                    <a:pt x="0" y="42"/>
                  </a:cubicBezTo>
                  <a:cubicBezTo>
                    <a:pt x="1" y="18"/>
                    <a:pt x="21" y="0"/>
                    <a:pt x="44" y="0"/>
                  </a:cubicBezTo>
                  <a:cubicBezTo>
                    <a:pt x="68" y="0"/>
                    <a:pt x="88" y="19"/>
                    <a:pt x="89" y="42"/>
                  </a:cubicBezTo>
                  <a:cubicBezTo>
                    <a:pt x="89" y="43"/>
                    <a:pt x="89" y="177"/>
                    <a:pt x="89" y="178"/>
                  </a:cubicBezTo>
                  <a:cubicBezTo>
                    <a:pt x="65" y="178"/>
                    <a:pt x="65" y="178"/>
                    <a:pt x="65" y="178"/>
                  </a:cubicBezTo>
                  <a:cubicBezTo>
                    <a:pt x="65" y="177"/>
                    <a:pt x="65" y="46"/>
                    <a:pt x="65" y="43"/>
                  </a:cubicBezTo>
                  <a:cubicBezTo>
                    <a:pt x="64" y="33"/>
                    <a:pt x="55" y="24"/>
                    <a:pt x="44" y="24"/>
                  </a:cubicBezTo>
                  <a:cubicBezTo>
                    <a:pt x="34" y="24"/>
                    <a:pt x="25" y="33"/>
                    <a:pt x="24" y="43"/>
                  </a:cubicBezTo>
                  <a:cubicBezTo>
                    <a:pt x="24" y="47"/>
                    <a:pt x="24" y="243"/>
                    <a:pt x="24" y="244"/>
                  </a:cubicBezTo>
                  <a:close/>
                  <a:moveTo>
                    <a:pt x="24" y="244"/>
                  </a:moveTo>
                  <a:cubicBezTo>
                    <a:pt x="24" y="244"/>
                    <a:pt x="24" y="244"/>
                    <a:pt x="24"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35"/>
            <p:cNvSpPr>
              <a:spLocks noEditPoints="1"/>
            </p:cNvSpPr>
            <p:nvPr/>
          </p:nvSpPr>
          <p:spPr bwMode="auto">
            <a:xfrm>
              <a:off x="5131" y="3343"/>
              <a:ext cx="123" cy="208"/>
            </a:xfrm>
            <a:custGeom>
              <a:avLst/>
              <a:gdLst>
                <a:gd name="T0" fmla="*/ 90 w 90"/>
                <a:gd name="T1" fmla="*/ 153 h 153"/>
                <a:gd name="T2" fmla="*/ 66 w 90"/>
                <a:gd name="T3" fmla="*/ 153 h 153"/>
                <a:gd name="T4" fmla="*/ 66 w 90"/>
                <a:gd name="T5" fmla="*/ 43 h 153"/>
                <a:gd name="T6" fmla="*/ 45 w 90"/>
                <a:gd name="T7" fmla="*/ 24 h 153"/>
                <a:gd name="T8" fmla="*/ 25 w 90"/>
                <a:gd name="T9" fmla="*/ 43 h 153"/>
                <a:gd name="T10" fmla="*/ 25 w 90"/>
                <a:gd name="T11" fmla="*/ 124 h 153"/>
                <a:gd name="T12" fmla="*/ 0 w 90"/>
                <a:gd name="T13" fmla="*/ 124 h 153"/>
                <a:gd name="T14" fmla="*/ 0 w 90"/>
                <a:gd name="T15" fmla="*/ 41 h 153"/>
                <a:gd name="T16" fmla="*/ 45 w 90"/>
                <a:gd name="T17" fmla="*/ 0 h 153"/>
                <a:gd name="T18" fmla="*/ 90 w 90"/>
                <a:gd name="T19" fmla="*/ 42 h 153"/>
                <a:gd name="T20" fmla="*/ 90 w 90"/>
                <a:gd name="T21" fmla="*/ 153 h 153"/>
                <a:gd name="T22" fmla="*/ 90 w 90"/>
                <a:gd name="T23" fmla="*/ 153 h 153"/>
                <a:gd name="T24" fmla="*/ 90 w 90"/>
                <a:gd name="T25"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53">
                  <a:moveTo>
                    <a:pt x="90" y="153"/>
                  </a:moveTo>
                  <a:cubicBezTo>
                    <a:pt x="66" y="153"/>
                    <a:pt x="66" y="153"/>
                    <a:pt x="66" y="153"/>
                  </a:cubicBezTo>
                  <a:cubicBezTo>
                    <a:pt x="66" y="153"/>
                    <a:pt x="66" y="46"/>
                    <a:pt x="66" y="43"/>
                  </a:cubicBezTo>
                  <a:cubicBezTo>
                    <a:pt x="65" y="33"/>
                    <a:pt x="56" y="24"/>
                    <a:pt x="45" y="24"/>
                  </a:cubicBezTo>
                  <a:cubicBezTo>
                    <a:pt x="35" y="24"/>
                    <a:pt x="26" y="32"/>
                    <a:pt x="25" y="43"/>
                  </a:cubicBezTo>
                  <a:cubicBezTo>
                    <a:pt x="25" y="46"/>
                    <a:pt x="25" y="123"/>
                    <a:pt x="25" y="124"/>
                  </a:cubicBezTo>
                  <a:cubicBezTo>
                    <a:pt x="0" y="124"/>
                    <a:pt x="0" y="124"/>
                    <a:pt x="0" y="124"/>
                  </a:cubicBezTo>
                  <a:cubicBezTo>
                    <a:pt x="0" y="123"/>
                    <a:pt x="0" y="43"/>
                    <a:pt x="0" y="41"/>
                  </a:cubicBezTo>
                  <a:cubicBezTo>
                    <a:pt x="2" y="18"/>
                    <a:pt x="22" y="0"/>
                    <a:pt x="45" y="0"/>
                  </a:cubicBezTo>
                  <a:cubicBezTo>
                    <a:pt x="69" y="0"/>
                    <a:pt x="89" y="18"/>
                    <a:pt x="90" y="42"/>
                  </a:cubicBezTo>
                  <a:cubicBezTo>
                    <a:pt x="90" y="43"/>
                    <a:pt x="90" y="112"/>
                    <a:pt x="90" y="153"/>
                  </a:cubicBezTo>
                  <a:close/>
                  <a:moveTo>
                    <a:pt x="90" y="153"/>
                  </a:moveTo>
                  <a:cubicBezTo>
                    <a:pt x="90" y="153"/>
                    <a:pt x="90" y="153"/>
                    <a:pt x="90"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36"/>
            <p:cNvSpPr>
              <a:spLocks noEditPoints="1"/>
            </p:cNvSpPr>
            <p:nvPr/>
          </p:nvSpPr>
          <p:spPr bwMode="auto">
            <a:xfrm>
              <a:off x="5042" y="3270"/>
              <a:ext cx="123" cy="242"/>
            </a:xfrm>
            <a:custGeom>
              <a:avLst/>
              <a:gdLst>
                <a:gd name="T0" fmla="*/ 90 w 90"/>
                <a:gd name="T1" fmla="*/ 178 h 178"/>
                <a:gd name="T2" fmla="*/ 65 w 90"/>
                <a:gd name="T3" fmla="*/ 178 h 178"/>
                <a:gd name="T4" fmla="*/ 65 w 90"/>
                <a:gd name="T5" fmla="*/ 44 h 178"/>
                <a:gd name="T6" fmla="*/ 45 w 90"/>
                <a:gd name="T7" fmla="*/ 25 h 178"/>
                <a:gd name="T8" fmla="*/ 24 w 90"/>
                <a:gd name="T9" fmla="*/ 44 h 178"/>
                <a:gd name="T10" fmla="*/ 24 w 90"/>
                <a:gd name="T11" fmla="*/ 178 h 178"/>
                <a:gd name="T12" fmla="*/ 0 w 90"/>
                <a:gd name="T13" fmla="*/ 178 h 178"/>
                <a:gd name="T14" fmla="*/ 0 w 90"/>
                <a:gd name="T15" fmla="*/ 42 h 178"/>
                <a:gd name="T16" fmla="*/ 45 w 90"/>
                <a:gd name="T17" fmla="*/ 0 h 178"/>
                <a:gd name="T18" fmla="*/ 90 w 90"/>
                <a:gd name="T19" fmla="*/ 43 h 178"/>
                <a:gd name="T20" fmla="*/ 90 w 90"/>
                <a:gd name="T21" fmla="*/ 178 h 178"/>
                <a:gd name="T22" fmla="*/ 90 w 90"/>
                <a:gd name="T23" fmla="*/ 178 h 178"/>
                <a:gd name="T24" fmla="*/ 90 w 90"/>
                <a:gd name="T25"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78">
                  <a:moveTo>
                    <a:pt x="90" y="178"/>
                  </a:moveTo>
                  <a:cubicBezTo>
                    <a:pt x="65" y="178"/>
                    <a:pt x="65" y="178"/>
                    <a:pt x="65" y="178"/>
                  </a:cubicBezTo>
                  <a:cubicBezTo>
                    <a:pt x="65" y="177"/>
                    <a:pt x="65" y="46"/>
                    <a:pt x="65" y="44"/>
                  </a:cubicBezTo>
                  <a:cubicBezTo>
                    <a:pt x="65" y="33"/>
                    <a:pt x="56" y="25"/>
                    <a:pt x="45" y="25"/>
                  </a:cubicBezTo>
                  <a:cubicBezTo>
                    <a:pt x="34" y="25"/>
                    <a:pt x="25" y="33"/>
                    <a:pt x="24" y="44"/>
                  </a:cubicBezTo>
                  <a:cubicBezTo>
                    <a:pt x="24" y="47"/>
                    <a:pt x="24" y="177"/>
                    <a:pt x="24" y="178"/>
                  </a:cubicBezTo>
                  <a:cubicBezTo>
                    <a:pt x="0" y="178"/>
                    <a:pt x="0" y="178"/>
                    <a:pt x="0" y="178"/>
                  </a:cubicBezTo>
                  <a:cubicBezTo>
                    <a:pt x="0" y="164"/>
                    <a:pt x="0" y="43"/>
                    <a:pt x="0" y="42"/>
                  </a:cubicBezTo>
                  <a:cubicBezTo>
                    <a:pt x="2" y="19"/>
                    <a:pt x="21" y="0"/>
                    <a:pt x="45" y="0"/>
                  </a:cubicBezTo>
                  <a:cubicBezTo>
                    <a:pt x="69" y="0"/>
                    <a:pt x="88" y="19"/>
                    <a:pt x="90" y="43"/>
                  </a:cubicBezTo>
                  <a:cubicBezTo>
                    <a:pt x="90" y="44"/>
                    <a:pt x="90" y="177"/>
                    <a:pt x="90" y="178"/>
                  </a:cubicBezTo>
                  <a:close/>
                  <a:moveTo>
                    <a:pt x="90" y="178"/>
                  </a:moveTo>
                  <a:cubicBezTo>
                    <a:pt x="90" y="178"/>
                    <a:pt x="90" y="178"/>
                    <a:pt x="90" y="17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37"/>
            <p:cNvSpPr>
              <a:spLocks noEditPoints="1"/>
            </p:cNvSpPr>
            <p:nvPr/>
          </p:nvSpPr>
          <p:spPr bwMode="auto">
            <a:xfrm>
              <a:off x="4863" y="3470"/>
              <a:ext cx="481" cy="436"/>
            </a:xfrm>
            <a:custGeom>
              <a:avLst/>
              <a:gdLst>
                <a:gd name="T0" fmla="*/ 177 w 352"/>
                <a:gd name="T1" fmla="*/ 321 h 321"/>
                <a:gd name="T2" fmla="*/ 0 w 352"/>
                <a:gd name="T3" fmla="*/ 145 h 321"/>
                <a:gd name="T4" fmla="*/ 24 w 352"/>
                <a:gd name="T5" fmla="*/ 145 h 321"/>
                <a:gd name="T6" fmla="*/ 177 w 352"/>
                <a:gd name="T7" fmla="*/ 297 h 321"/>
                <a:gd name="T8" fmla="*/ 327 w 352"/>
                <a:gd name="T9" fmla="*/ 177 h 321"/>
                <a:gd name="T10" fmla="*/ 327 w 352"/>
                <a:gd name="T11" fmla="*/ 44 h 321"/>
                <a:gd name="T12" fmla="*/ 307 w 352"/>
                <a:gd name="T13" fmla="*/ 25 h 321"/>
                <a:gd name="T14" fmla="*/ 286 w 352"/>
                <a:gd name="T15" fmla="*/ 44 h 321"/>
                <a:gd name="T16" fmla="*/ 274 w 352"/>
                <a:gd name="T17" fmla="*/ 55 h 321"/>
                <a:gd name="T18" fmla="*/ 262 w 352"/>
                <a:gd name="T19" fmla="*/ 42 h 321"/>
                <a:gd name="T20" fmla="*/ 262 w 352"/>
                <a:gd name="T21" fmla="*/ 42 h 321"/>
                <a:gd name="T22" fmla="*/ 262 w 352"/>
                <a:gd name="T23" fmla="*/ 41 h 321"/>
                <a:gd name="T24" fmla="*/ 262 w 352"/>
                <a:gd name="T25" fmla="*/ 33 h 321"/>
                <a:gd name="T26" fmla="*/ 265 w 352"/>
                <a:gd name="T27" fmla="*/ 30 h 321"/>
                <a:gd name="T28" fmla="*/ 307 w 352"/>
                <a:gd name="T29" fmla="*/ 0 h 321"/>
                <a:gd name="T30" fmla="*/ 352 w 352"/>
                <a:gd name="T31" fmla="*/ 43 h 321"/>
                <a:gd name="T32" fmla="*/ 352 w 352"/>
                <a:gd name="T33" fmla="*/ 178 h 321"/>
                <a:gd name="T34" fmla="*/ 351 w 352"/>
                <a:gd name="T35" fmla="*/ 180 h 321"/>
                <a:gd name="T36" fmla="*/ 177 w 352"/>
                <a:gd name="T37" fmla="*/ 321 h 321"/>
                <a:gd name="T38" fmla="*/ 177 w 352"/>
                <a:gd name="T39" fmla="*/ 321 h 321"/>
                <a:gd name="T40" fmla="*/ 177 w 352"/>
                <a:gd name="T41"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2" h="321">
                  <a:moveTo>
                    <a:pt x="177" y="321"/>
                  </a:moveTo>
                  <a:cubicBezTo>
                    <a:pt x="79" y="321"/>
                    <a:pt x="0" y="242"/>
                    <a:pt x="0" y="145"/>
                  </a:cubicBezTo>
                  <a:cubicBezTo>
                    <a:pt x="24" y="145"/>
                    <a:pt x="24" y="145"/>
                    <a:pt x="24" y="145"/>
                  </a:cubicBezTo>
                  <a:cubicBezTo>
                    <a:pt x="24" y="229"/>
                    <a:pt x="93" y="297"/>
                    <a:pt x="177" y="297"/>
                  </a:cubicBezTo>
                  <a:cubicBezTo>
                    <a:pt x="249" y="297"/>
                    <a:pt x="312" y="246"/>
                    <a:pt x="327" y="177"/>
                  </a:cubicBezTo>
                  <a:cubicBezTo>
                    <a:pt x="327" y="163"/>
                    <a:pt x="327" y="47"/>
                    <a:pt x="327" y="44"/>
                  </a:cubicBezTo>
                  <a:cubicBezTo>
                    <a:pt x="327" y="33"/>
                    <a:pt x="318" y="25"/>
                    <a:pt x="307" y="25"/>
                  </a:cubicBezTo>
                  <a:cubicBezTo>
                    <a:pt x="296" y="25"/>
                    <a:pt x="287" y="33"/>
                    <a:pt x="286" y="44"/>
                  </a:cubicBezTo>
                  <a:cubicBezTo>
                    <a:pt x="286" y="50"/>
                    <a:pt x="280" y="56"/>
                    <a:pt x="274" y="55"/>
                  </a:cubicBezTo>
                  <a:cubicBezTo>
                    <a:pt x="265" y="55"/>
                    <a:pt x="263" y="49"/>
                    <a:pt x="262" y="42"/>
                  </a:cubicBezTo>
                  <a:cubicBezTo>
                    <a:pt x="262" y="42"/>
                    <a:pt x="262" y="42"/>
                    <a:pt x="262" y="42"/>
                  </a:cubicBezTo>
                  <a:cubicBezTo>
                    <a:pt x="262" y="41"/>
                    <a:pt x="262" y="41"/>
                    <a:pt x="262" y="41"/>
                  </a:cubicBezTo>
                  <a:cubicBezTo>
                    <a:pt x="262" y="38"/>
                    <a:pt x="262" y="36"/>
                    <a:pt x="262" y="33"/>
                  </a:cubicBezTo>
                  <a:cubicBezTo>
                    <a:pt x="265" y="30"/>
                    <a:pt x="265" y="30"/>
                    <a:pt x="265" y="30"/>
                  </a:cubicBezTo>
                  <a:cubicBezTo>
                    <a:pt x="271" y="12"/>
                    <a:pt x="288" y="0"/>
                    <a:pt x="307" y="0"/>
                  </a:cubicBezTo>
                  <a:cubicBezTo>
                    <a:pt x="331" y="0"/>
                    <a:pt x="350" y="19"/>
                    <a:pt x="352" y="43"/>
                  </a:cubicBezTo>
                  <a:cubicBezTo>
                    <a:pt x="352" y="43"/>
                    <a:pt x="352" y="44"/>
                    <a:pt x="352" y="178"/>
                  </a:cubicBezTo>
                  <a:cubicBezTo>
                    <a:pt x="352" y="179"/>
                    <a:pt x="351" y="180"/>
                    <a:pt x="351" y="180"/>
                  </a:cubicBezTo>
                  <a:cubicBezTo>
                    <a:pt x="335" y="262"/>
                    <a:pt x="261" y="321"/>
                    <a:pt x="177" y="321"/>
                  </a:cubicBezTo>
                  <a:close/>
                  <a:moveTo>
                    <a:pt x="177" y="321"/>
                  </a:moveTo>
                  <a:cubicBezTo>
                    <a:pt x="177" y="321"/>
                    <a:pt x="177" y="321"/>
                    <a:pt x="177" y="3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40" name="Group 32"/>
          <p:cNvGrpSpPr>
            <a:grpSpLocks noChangeAspect="1"/>
          </p:cNvGrpSpPr>
          <p:nvPr/>
        </p:nvGrpSpPr>
        <p:grpSpPr bwMode="auto">
          <a:xfrm rot="1356149">
            <a:off x="10088673" y="4103370"/>
            <a:ext cx="387139" cy="573062"/>
            <a:chOff x="4863" y="3194"/>
            <a:chExt cx="481" cy="712"/>
          </a:xfrm>
          <a:solidFill>
            <a:srgbClr val="6D6562"/>
          </a:solidFill>
        </p:grpSpPr>
        <p:sp>
          <p:nvSpPr>
            <p:cNvPr id="41" name="Freeform 33"/>
            <p:cNvSpPr>
              <a:spLocks noEditPoints="1"/>
            </p:cNvSpPr>
            <p:nvPr/>
          </p:nvSpPr>
          <p:spPr bwMode="auto">
            <a:xfrm>
              <a:off x="4863" y="3426"/>
              <a:ext cx="123" cy="241"/>
            </a:xfrm>
            <a:custGeom>
              <a:avLst/>
              <a:gdLst>
                <a:gd name="T0" fmla="*/ 90 w 90"/>
                <a:gd name="T1" fmla="*/ 177 h 177"/>
                <a:gd name="T2" fmla="*/ 66 w 90"/>
                <a:gd name="T3" fmla="*/ 177 h 177"/>
                <a:gd name="T4" fmla="*/ 66 w 90"/>
                <a:gd name="T5" fmla="*/ 43 h 177"/>
                <a:gd name="T6" fmla="*/ 45 w 90"/>
                <a:gd name="T7" fmla="*/ 24 h 177"/>
                <a:gd name="T8" fmla="*/ 25 w 90"/>
                <a:gd name="T9" fmla="*/ 43 h 177"/>
                <a:gd name="T10" fmla="*/ 25 w 90"/>
                <a:gd name="T11" fmla="*/ 177 h 177"/>
                <a:gd name="T12" fmla="*/ 0 w 90"/>
                <a:gd name="T13" fmla="*/ 177 h 177"/>
                <a:gd name="T14" fmla="*/ 0 w 90"/>
                <a:gd name="T15" fmla="*/ 41 h 177"/>
                <a:gd name="T16" fmla="*/ 45 w 90"/>
                <a:gd name="T17" fmla="*/ 0 h 177"/>
                <a:gd name="T18" fmla="*/ 90 w 90"/>
                <a:gd name="T19" fmla="*/ 42 h 177"/>
                <a:gd name="T20" fmla="*/ 90 w 90"/>
                <a:gd name="T21" fmla="*/ 177 h 177"/>
                <a:gd name="T22" fmla="*/ 90 w 90"/>
                <a:gd name="T23" fmla="*/ 177 h 177"/>
                <a:gd name="T24" fmla="*/ 90 w 90"/>
                <a:gd name="T25"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77">
                  <a:moveTo>
                    <a:pt x="90" y="177"/>
                  </a:moveTo>
                  <a:cubicBezTo>
                    <a:pt x="66" y="177"/>
                    <a:pt x="66" y="177"/>
                    <a:pt x="66" y="177"/>
                  </a:cubicBezTo>
                  <a:cubicBezTo>
                    <a:pt x="66" y="177"/>
                    <a:pt x="66" y="46"/>
                    <a:pt x="66" y="43"/>
                  </a:cubicBezTo>
                  <a:cubicBezTo>
                    <a:pt x="65" y="32"/>
                    <a:pt x="56" y="24"/>
                    <a:pt x="45" y="24"/>
                  </a:cubicBezTo>
                  <a:cubicBezTo>
                    <a:pt x="34" y="24"/>
                    <a:pt x="25" y="32"/>
                    <a:pt x="25" y="43"/>
                  </a:cubicBezTo>
                  <a:cubicBezTo>
                    <a:pt x="25" y="46"/>
                    <a:pt x="25" y="177"/>
                    <a:pt x="25" y="177"/>
                  </a:cubicBezTo>
                  <a:cubicBezTo>
                    <a:pt x="0" y="177"/>
                    <a:pt x="0" y="177"/>
                    <a:pt x="0" y="177"/>
                  </a:cubicBezTo>
                  <a:cubicBezTo>
                    <a:pt x="0" y="127"/>
                    <a:pt x="0" y="42"/>
                    <a:pt x="0" y="41"/>
                  </a:cubicBezTo>
                  <a:cubicBezTo>
                    <a:pt x="2" y="18"/>
                    <a:pt x="22" y="0"/>
                    <a:pt x="45" y="0"/>
                  </a:cubicBezTo>
                  <a:cubicBezTo>
                    <a:pt x="69" y="0"/>
                    <a:pt x="89" y="18"/>
                    <a:pt x="90" y="42"/>
                  </a:cubicBezTo>
                  <a:cubicBezTo>
                    <a:pt x="90" y="43"/>
                    <a:pt x="90" y="176"/>
                    <a:pt x="90" y="177"/>
                  </a:cubicBezTo>
                  <a:close/>
                  <a:moveTo>
                    <a:pt x="90" y="177"/>
                  </a:moveTo>
                  <a:cubicBezTo>
                    <a:pt x="90" y="177"/>
                    <a:pt x="90" y="177"/>
                    <a:pt x="90" y="1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4953" y="3194"/>
              <a:ext cx="122" cy="331"/>
            </a:xfrm>
            <a:custGeom>
              <a:avLst/>
              <a:gdLst>
                <a:gd name="T0" fmla="*/ 24 w 89"/>
                <a:gd name="T1" fmla="*/ 244 h 244"/>
                <a:gd name="T2" fmla="*/ 0 w 89"/>
                <a:gd name="T3" fmla="*/ 244 h 244"/>
                <a:gd name="T4" fmla="*/ 0 w 89"/>
                <a:gd name="T5" fmla="*/ 42 h 244"/>
                <a:gd name="T6" fmla="*/ 44 w 89"/>
                <a:gd name="T7" fmla="*/ 0 h 244"/>
                <a:gd name="T8" fmla="*/ 89 w 89"/>
                <a:gd name="T9" fmla="*/ 42 h 244"/>
                <a:gd name="T10" fmla="*/ 89 w 89"/>
                <a:gd name="T11" fmla="*/ 178 h 244"/>
                <a:gd name="T12" fmla="*/ 65 w 89"/>
                <a:gd name="T13" fmla="*/ 178 h 244"/>
                <a:gd name="T14" fmla="*/ 65 w 89"/>
                <a:gd name="T15" fmla="*/ 43 h 244"/>
                <a:gd name="T16" fmla="*/ 44 w 89"/>
                <a:gd name="T17" fmla="*/ 24 h 244"/>
                <a:gd name="T18" fmla="*/ 24 w 89"/>
                <a:gd name="T19" fmla="*/ 43 h 244"/>
                <a:gd name="T20" fmla="*/ 24 w 89"/>
                <a:gd name="T21" fmla="*/ 244 h 244"/>
                <a:gd name="T22" fmla="*/ 24 w 89"/>
                <a:gd name="T23" fmla="*/ 244 h 244"/>
                <a:gd name="T24" fmla="*/ 24 w 89"/>
                <a:gd name="T2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44">
                  <a:moveTo>
                    <a:pt x="24" y="244"/>
                  </a:moveTo>
                  <a:cubicBezTo>
                    <a:pt x="0" y="244"/>
                    <a:pt x="0" y="244"/>
                    <a:pt x="0" y="244"/>
                  </a:cubicBezTo>
                  <a:cubicBezTo>
                    <a:pt x="0" y="210"/>
                    <a:pt x="0" y="43"/>
                    <a:pt x="0" y="42"/>
                  </a:cubicBezTo>
                  <a:cubicBezTo>
                    <a:pt x="1" y="18"/>
                    <a:pt x="21" y="0"/>
                    <a:pt x="44" y="0"/>
                  </a:cubicBezTo>
                  <a:cubicBezTo>
                    <a:pt x="68" y="0"/>
                    <a:pt x="88" y="19"/>
                    <a:pt x="89" y="42"/>
                  </a:cubicBezTo>
                  <a:cubicBezTo>
                    <a:pt x="89" y="43"/>
                    <a:pt x="89" y="177"/>
                    <a:pt x="89" y="178"/>
                  </a:cubicBezTo>
                  <a:cubicBezTo>
                    <a:pt x="65" y="178"/>
                    <a:pt x="65" y="178"/>
                    <a:pt x="65" y="178"/>
                  </a:cubicBezTo>
                  <a:cubicBezTo>
                    <a:pt x="65" y="177"/>
                    <a:pt x="65" y="46"/>
                    <a:pt x="65" y="43"/>
                  </a:cubicBezTo>
                  <a:cubicBezTo>
                    <a:pt x="64" y="33"/>
                    <a:pt x="55" y="24"/>
                    <a:pt x="44" y="24"/>
                  </a:cubicBezTo>
                  <a:cubicBezTo>
                    <a:pt x="34" y="24"/>
                    <a:pt x="25" y="33"/>
                    <a:pt x="24" y="43"/>
                  </a:cubicBezTo>
                  <a:cubicBezTo>
                    <a:pt x="24" y="47"/>
                    <a:pt x="24" y="243"/>
                    <a:pt x="24" y="244"/>
                  </a:cubicBezTo>
                  <a:close/>
                  <a:moveTo>
                    <a:pt x="24" y="244"/>
                  </a:moveTo>
                  <a:cubicBezTo>
                    <a:pt x="24" y="244"/>
                    <a:pt x="24" y="244"/>
                    <a:pt x="24"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35"/>
            <p:cNvSpPr>
              <a:spLocks noEditPoints="1"/>
            </p:cNvSpPr>
            <p:nvPr/>
          </p:nvSpPr>
          <p:spPr bwMode="auto">
            <a:xfrm>
              <a:off x="5131" y="3343"/>
              <a:ext cx="123" cy="208"/>
            </a:xfrm>
            <a:custGeom>
              <a:avLst/>
              <a:gdLst>
                <a:gd name="T0" fmla="*/ 90 w 90"/>
                <a:gd name="T1" fmla="*/ 153 h 153"/>
                <a:gd name="T2" fmla="*/ 66 w 90"/>
                <a:gd name="T3" fmla="*/ 153 h 153"/>
                <a:gd name="T4" fmla="*/ 66 w 90"/>
                <a:gd name="T5" fmla="*/ 43 h 153"/>
                <a:gd name="T6" fmla="*/ 45 w 90"/>
                <a:gd name="T7" fmla="*/ 24 h 153"/>
                <a:gd name="T8" fmla="*/ 25 w 90"/>
                <a:gd name="T9" fmla="*/ 43 h 153"/>
                <a:gd name="T10" fmla="*/ 25 w 90"/>
                <a:gd name="T11" fmla="*/ 124 h 153"/>
                <a:gd name="T12" fmla="*/ 0 w 90"/>
                <a:gd name="T13" fmla="*/ 124 h 153"/>
                <a:gd name="T14" fmla="*/ 0 w 90"/>
                <a:gd name="T15" fmla="*/ 41 h 153"/>
                <a:gd name="T16" fmla="*/ 45 w 90"/>
                <a:gd name="T17" fmla="*/ 0 h 153"/>
                <a:gd name="T18" fmla="*/ 90 w 90"/>
                <a:gd name="T19" fmla="*/ 42 h 153"/>
                <a:gd name="T20" fmla="*/ 90 w 90"/>
                <a:gd name="T21" fmla="*/ 153 h 153"/>
                <a:gd name="T22" fmla="*/ 90 w 90"/>
                <a:gd name="T23" fmla="*/ 153 h 153"/>
                <a:gd name="T24" fmla="*/ 90 w 90"/>
                <a:gd name="T25"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53">
                  <a:moveTo>
                    <a:pt x="90" y="153"/>
                  </a:moveTo>
                  <a:cubicBezTo>
                    <a:pt x="66" y="153"/>
                    <a:pt x="66" y="153"/>
                    <a:pt x="66" y="153"/>
                  </a:cubicBezTo>
                  <a:cubicBezTo>
                    <a:pt x="66" y="153"/>
                    <a:pt x="66" y="46"/>
                    <a:pt x="66" y="43"/>
                  </a:cubicBezTo>
                  <a:cubicBezTo>
                    <a:pt x="65" y="33"/>
                    <a:pt x="56" y="24"/>
                    <a:pt x="45" y="24"/>
                  </a:cubicBezTo>
                  <a:cubicBezTo>
                    <a:pt x="35" y="24"/>
                    <a:pt x="26" y="32"/>
                    <a:pt x="25" y="43"/>
                  </a:cubicBezTo>
                  <a:cubicBezTo>
                    <a:pt x="25" y="46"/>
                    <a:pt x="25" y="123"/>
                    <a:pt x="25" y="124"/>
                  </a:cubicBezTo>
                  <a:cubicBezTo>
                    <a:pt x="0" y="124"/>
                    <a:pt x="0" y="124"/>
                    <a:pt x="0" y="124"/>
                  </a:cubicBezTo>
                  <a:cubicBezTo>
                    <a:pt x="0" y="123"/>
                    <a:pt x="0" y="43"/>
                    <a:pt x="0" y="41"/>
                  </a:cubicBezTo>
                  <a:cubicBezTo>
                    <a:pt x="2" y="18"/>
                    <a:pt x="22" y="0"/>
                    <a:pt x="45" y="0"/>
                  </a:cubicBezTo>
                  <a:cubicBezTo>
                    <a:pt x="69" y="0"/>
                    <a:pt x="89" y="18"/>
                    <a:pt x="90" y="42"/>
                  </a:cubicBezTo>
                  <a:cubicBezTo>
                    <a:pt x="90" y="43"/>
                    <a:pt x="90" y="112"/>
                    <a:pt x="90" y="153"/>
                  </a:cubicBezTo>
                  <a:close/>
                  <a:moveTo>
                    <a:pt x="90" y="153"/>
                  </a:moveTo>
                  <a:cubicBezTo>
                    <a:pt x="90" y="153"/>
                    <a:pt x="90" y="153"/>
                    <a:pt x="90"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36"/>
            <p:cNvSpPr>
              <a:spLocks noEditPoints="1"/>
            </p:cNvSpPr>
            <p:nvPr/>
          </p:nvSpPr>
          <p:spPr bwMode="auto">
            <a:xfrm>
              <a:off x="5042" y="3270"/>
              <a:ext cx="123" cy="242"/>
            </a:xfrm>
            <a:custGeom>
              <a:avLst/>
              <a:gdLst>
                <a:gd name="T0" fmla="*/ 90 w 90"/>
                <a:gd name="T1" fmla="*/ 178 h 178"/>
                <a:gd name="T2" fmla="*/ 65 w 90"/>
                <a:gd name="T3" fmla="*/ 178 h 178"/>
                <a:gd name="T4" fmla="*/ 65 w 90"/>
                <a:gd name="T5" fmla="*/ 44 h 178"/>
                <a:gd name="T6" fmla="*/ 45 w 90"/>
                <a:gd name="T7" fmla="*/ 25 h 178"/>
                <a:gd name="T8" fmla="*/ 24 w 90"/>
                <a:gd name="T9" fmla="*/ 44 h 178"/>
                <a:gd name="T10" fmla="*/ 24 w 90"/>
                <a:gd name="T11" fmla="*/ 178 h 178"/>
                <a:gd name="T12" fmla="*/ 0 w 90"/>
                <a:gd name="T13" fmla="*/ 178 h 178"/>
                <a:gd name="T14" fmla="*/ 0 w 90"/>
                <a:gd name="T15" fmla="*/ 42 h 178"/>
                <a:gd name="T16" fmla="*/ 45 w 90"/>
                <a:gd name="T17" fmla="*/ 0 h 178"/>
                <a:gd name="T18" fmla="*/ 90 w 90"/>
                <a:gd name="T19" fmla="*/ 43 h 178"/>
                <a:gd name="T20" fmla="*/ 90 w 90"/>
                <a:gd name="T21" fmla="*/ 178 h 178"/>
                <a:gd name="T22" fmla="*/ 90 w 90"/>
                <a:gd name="T23" fmla="*/ 178 h 178"/>
                <a:gd name="T24" fmla="*/ 90 w 90"/>
                <a:gd name="T25"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78">
                  <a:moveTo>
                    <a:pt x="90" y="178"/>
                  </a:moveTo>
                  <a:cubicBezTo>
                    <a:pt x="65" y="178"/>
                    <a:pt x="65" y="178"/>
                    <a:pt x="65" y="178"/>
                  </a:cubicBezTo>
                  <a:cubicBezTo>
                    <a:pt x="65" y="177"/>
                    <a:pt x="65" y="46"/>
                    <a:pt x="65" y="44"/>
                  </a:cubicBezTo>
                  <a:cubicBezTo>
                    <a:pt x="65" y="33"/>
                    <a:pt x="56" y="25"/>
                    <a:pt x="45" y="25"/>
                  </a:cubicBezTo>
                  <a:cubicBezTo>
                    <a:pt x="34" y="25"/>
                    <a:pt x="25" y="33"/>
                    <a:pt x="24" y="44"/>
                  </a:cubicBezTo>
                  <a:cubicBezTo>
                    <a:pt x="24" y="47"/>
                    <a:pt x="24" y="177"/>
                    <a:pt x="24" y="178"/>
                  </a:cubicBezTo>
                  <a:cubicBezTo>
                    <a:pt x="0" y="178"/>
                    <a:pt x="0" y="178"/>
                    <a:pt x="0" y="178"/>
                  </a:cubicBezTo>
                  <a:cubicBezTo>
                    <a:pt x="0" y="164"/>
                    <a:pt x="0" y="43"/>
                    <a:pt x="0" y="42"/>
                  </a:cubicBezTo>
                  <a:cubicBezTo>
                    <a:pt x="2" y="19"/>
                    <a:pt x="21" y="0"/>
                    <a:pt x="45" y="0"/>
                  </a:cubicBezTo>
                  <a:cubicBezTo>
                    <a:pt x="69" y="0"/>
                    <a:pt x="88" y="19"/>
                    <a:pt x="90" y="43"/>
                  </a:cubicBezTo>
                  <a:cubicBezTo>
                    <a:pt x="90" y="44"/>
                    <a:pt x="90" y="177"/>
                    <a:pt x="90" y="178"/>
                  </a:cubicBezTo>
                  <a:close/>
                  <a:moveTo>
                    <a:pt x="90" y="178"/>
                  </a:moveTo>
                  <a:cubicBezTo>
                    <a:pt x="90" y="178"/>
                    <a:pt x="90" y="178"/>
                    <a:pt x="90" y="17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37"/>
            <p:cNvSpPr>
              <a:spLocks noEditPoints="1"/>
            </p:cNvSpPr>
            <p:nvPr/>
          </p:nvSpPr>
          <p:spPr bwMode="auto">
            <a:xfrm>
              <a:off x="4863" y="3470"/>
              <a:ext cx="481" cy="436"/>
            </a:xfrm>
            <a:custGeom>
              <a:avLst/>
              <a:gdLst>
                <a:gd name="T0" fmla="*/ 177 w 352"/>
                <a:gd name="T1" fmla="*/ 321 h 321"/>
                <a:gd name="T2" fmla="*/ 0 w 352"/>
                <a:gd name="T3" fmla="*/ 145 h 321"/>
                <a:gd name="T4" fmla="*/ 24 w 352"/>
                <a:gd name="T5" fmla="*/ 145 h 321"/>
                <a:gd name="T6" fmla="*/ 177 w 352"/>
                <a:gd name="T7" fmla="*/ 297 h 321"/>
                <a:gd name="T8" fmla="*/ 327 w 352"/>
                <a:gd name="T9" fmla="*/ 177 h 321"/>
                <a:gd name="T10" fmla="*/ 327 w 352"/>
                <a:gd name="T11" fmla="*/ 44 h 321"/>
                <a:gd name="T12" fmla="*/ 307 w 352"/>
                <a:gd name="T13" fmla="*/ 25 h 321"/>
                <a:gd name="T14" fmla="*/ 286 w 352"/>
                <a:gd name="T15" fmla="*/ 44 h 321"/>
                <a:gd name="T16" fmla="*/ 274 w 352"/>
                <a:gd name="T17" fmla="*/ 55 h 321"/>
                <a:gd name="T18" fmla="*/ 262 w 352"/>
                <a:gd name="T19" fmla="*/ 42 h 321"/>
                <a:gd name="T20" fmla="*/ 262 w 352"/>
                <a:gd name="T21" fmla="*/ 42 h 321"/>
                <a:gd name="T22" fmla="*/ 262 w 352"/>
                <a:gd name="T23" fmla="*/ 41 h 321"/>
                <a:gd name="T24" fmla="*/ 262 w 352"/>
                <a:gd name="T25" fmla="*/ 33 h 321"/>
                <a:gd name="T26" fmla="*/ 265 w 352"/>
                <a:gd name="T27" fmla="*/ 30 h 321"/>
                <a:gd name="T28" fmla="*/ 307 w 352"/>
                <a:gd name="T29" fmla="*/ 0 h 321"/>
                <a:gd name="T30" fmla="*/ 352 w 352"/>
                <a:gd name="T31" fmla="*/ 43 h 321"/>
                <a:gd name="T32" fmla="*/ 352 w 352"/>
                <a:gd name="T33" fmla="*/ 178 h 321"/>
                <a:gd name="T34" fmla="*/ 351 w 352"/>
                <a:gd name="T35" fmla="*/ 180 h 321"/>
                <a:gd name="T36" fmla="*/ 177 w 352"/>
                <a:gd name="T37" fmla="*/ 321 h 321"/>
                <a:gd name="T38" fmla="*/ 177 w 352"/>
                <a:gd name="T39" fmla="*/ 321 h 321"/>
                <a:gd name="T40" fmla="*/ 177 w 352"/>
                <a:gd name="T41"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2" h="321">
                  <a:moveTo>
                    <a:pt x="177" y="321"/>
                  </a:moveTo>
                  <a:cubicBezTo>
                    <a:pt x="79" y="321"/>
                    <a:pt x="0" y="242"/>
                    <a:pt x="0" y="145"/>
                  </a:cubicBezTo>
                  <a:cubicBezTo>
                    <a:pt x="24" y="145"/>
                    <a:pt x="24" y="145"/>
                    <a:pt x="24" y="145"/>
                  </a:cubicBezTo>
                  <a:cubicBezTo>
                    <a:pt x="24" y="229"/>
                    <a:pt x="93" y="297"/>
                    <a:pt x="177" y="297"/>
                  </a:cubicBezTo>
                  <a:cubicBezTo>
                    <a:pt x="249" y="297"/>
                    <a:pt x="312" y="246"/>
                    <a:pt x="327" y="177"/>
                  </a:cubicBezTo>
                  <a:cubicBezTo>
                    <a:pt x="327" y="163"/>
                    <a:pt x="327" y="47"/>
                    <a:pt x="327" y="44"/>
                  </a:cubicBezTo>
                  <a:cubicBezTo>
                    <a:pt x="327" y="33"/>
                    <a:pt x="318" y="25"/>
                    <a:pt x="307" y="25"/>
                  </a:cubicBezTo>
                  <a:cubicBezTo>
                    <a:pt x="296" y="25"/>
                    <a:pt x="287" y="33"/>
                    <a:pt x="286" y="44"/>
                  </a:cubicBezTo>
                  <a:cubicBezTo>
                    <a:pt x="286" y="50"/>
                    <a:pt x="280" y="56"/>
                    <a:pt x="274" y="55"/>
                  </a:cubicBezTo>
                  <a:cubicBezTo>
                    <a:pt x="265" y="55"/>
                    <a:pt x="263" y="49"/>
                    <a:pt x="262" y="42"/>
                  </a:cubicBezTo>
                  <a:cubicBezTo>
                    <a:pt x="262" y="42"/>
                    <a:pt x="262" y="42"/>
                    <a:pt x="262" y="42"/>
                  </a:cubicBezTo>
                  <a:cubicBezTo>
                    <a:pt x="262" y="41"/>
                    <a:pt x="262" y="41"/>
                    <a:pt x="262" y="41"/>
                  </a:cubicBezTo>
                  <a:cubicBezTo>
                    <a:pt x="262" y="38"/>
                    <a:pt x="262" y="36"/>
                    <a:pt x="262" y="33"/>
                  </a:cubicBezTo>
                  <a:cubicBezTo>
                    <a:pt x="265" y="30"/>
                    <a:pt x="265" y="30"/>
                    <a:pt x="265" y="30"/>
                  </a:cubicBezTo>
                  <a:cubicBezTo>
                    <a:pt x="271" y="12"/>
                    <a:pt x="288" y="0"/>
                    <a:pt x="307" y="0"/>
                  </a:cubicBezTo>
                  <a:cubicBezTo>
                    <a:pt x="331" y="0"/>
                    <a:pt x="350" y="19"/>
                    <a:pt x="352" y="43"/>
                  </a:cubicBezTo>
                  <a:cubicBezTo>
                    <a:pt x="352" y="43"/>
                    <a:pt x="352" y="44"/>
                    <a:pt x="352" y="178"/>
                  </a:cubicBezTo>
                  <a:cubicBezTo>
                    <a:pt x="352" y="179"/>
                    <a:pt x="351" y="180"/>
                    <a:pt x="351" y="180"/>
                  </a:cubicBezTo>
                  <a:cubicBezTo>
                    <a:pt x="335" y="262"/>
                    <a:pt x="261" y="321"/>
                    <a:pt x="177" y="321"/>
                  </a:cubicBezTo>
                  <a:close/>
                  <a:moveTo>
                    <a:pt x="177" y="321"/>
                  </a:moveTo>
                  <a:cubicBezTo>
                    <a:pt x="177" y="321"/>
                    <a:pt x="177" y="321"/>
                    <a:pt x="177" y="3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pic>
        <p:nvPicPr>
          <p:cNvPr id="46" name="Picture 45"/>
          <p:cNvPicPr>
            <a:picLocks noChangeAspect="1"/>
          </p:cNvPicPr>
          <p:nvPr/>
        </p:nvPicPr>
        <p:blipFill>
          <a:blip r:embed="rId3"/>
          <a:stretch>
            <a:fillRect/>
          </a:stretch>
        </p:blipFill>
        <p:spPr>
          <a:xfrm rot="20480879">
            <a:off x="3801353" y="5856029"/>
            <a:ext cx="670800" cy="669067"/>
          </a:xfrm>
          <a:prstGeom prst="rect">
            <a:avLst/>
          </a:prstGeom>
        </p:spPr>
      </p:pic>
      <p:pic>
        <p:nvPicPr>
          <p:cNvPr id="47" name="Picture 46"/>
          <p:cNvPicPr>
            <a:picLocks noChangeAspect="1"/>
          </p:cNvPicPr>
          <p:nvPr/>
        </p:nvPicPr>
        <p:blipFill>
          <a:blip r:embed="rId4"/>
          <a:stretch>
            <a:fillRect/>
          </a:stretch>
        </p:blipFill>
        <p:spPr>
          <a:xfrm rot="1175761">
            <a:off x="9459741" y="1108586"/>
            <a:ext cx="1215211" cy="989050"/>
          </a:xfrm>
          <a:prstGeom prst="rect">
            <a:avLst/>
          </a:prstGeom>
        </p:spPr>
      </p:pic>
      <p:pic>
        <p:nvPicPr>
          <p:cNvPr id="48" name="Picture 47"/>
          <p:cNvPicPr>
            <a:picLocks noChangeAspect="1"/>
          </p:cNvPicPr>
          <p:nvPr/>
        </p:nvPicPr>
        <p:blipFill>
          <a:blip r:embed="rId5"/>
          <a:stretch>
            <a:fillRect/>
          </a:stretch>
        </p:blipFill>
        <p:spPr>
          <a:xfrm rot="1537365">
            <a:off x="7633155" y="5111409"/>
            <a:ext cx="1208645" cy="1309846"/>
          </a:xfrm>
          <a:prstGeom prst="rect">
            <a:avLst/>
          </a:prstGeom>
        </p:spPr>
      </p:pic>
      <p:pic>
        <p:nvPicPr>
          <p:cNvPr id="49" name="Picture 48"/>
          <p:cNvPicPr>
            <a:picLocks noChangeAspect="1"/>
          </p:cNvPicPr>
          <p:nvPr/>
        </p:nvPicPr>
        <p:blipFill>
          <a:blip r:embed="rId6"/>
          <a:stretch>
            <a:fillRect/>
          </a:stretch>
        </p:blipFill>
        <p:spPr>
          <a:xfrm rot="19807166">
            <a:off x="2279744" y="1418361"/>
            <a:ext cx="593400" cy="514667"/>
          </a:xfrm>
          <a:prstGeom prst="rect">
            <a:avLst/>
          </a:prstGeom>
        </p:spPr>
      </p:pic>
      <p:pic>
        <p:nvPicPr>
          <p:cNvPr id="50" name="Picture 49"/>
          <p:cNvPicPr>
            <a:picLocks noChangeAspect="1"/>
          </p:cNvPicPr>
          <p:nvPr/>
        </p:nvPicPr>
        <p:blipFill>
          <a:blip r:embed="rId7"/>
          <a:stretch>
            <a:fillRect/>
          </a:stretch>
        </p:blipFill>
        <p:spPr>
          <a:xfrm rot="20418319">
            <a:off x="882036" y="4710982"/>
            <a:ext cx="1157684" cy="1098640"/>
          </a:xfrm>
          <a:prstGeom prst="rect">
            <a:avLst/>
          </a:prstGeom>
        </p:spPr>
      </p:pic>
    </p:spTree>
    <p:extLst>
      <p:ext uri="{BB962C8B-B14F-4D97-AF65-F5344CB8AC3E}">
        <p14:creationId xmlns:p14="http://schemas.microsoft.com/office/powerpoint/2010/main" val="39541509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0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7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3.75E-6 3.33333E-6 L 3.75E-6 0.12893 " pathEditMode="relative" rAng="0" ptsTypes="AA">
                                      <p:cBhvr>
                                        <p:cTn id="16" dur="200" fill="hold"/>
                                        <p:tgtEl>
                                          <p:spTgt spid="7"/>
                                        </p:tgtEl>
                                        <p:attrNameLst>
                                          <p:attrName>ppt_x</p:attrName>
                                          <p:attrName>ppt_y</p:attrName>
                                        </p:attrNameLst>
                                      </p:cBhvr>
                                      <p:rCtr x="0" y="6435"/>
                                    </p:animMotion>
                                  </p:childTnLst>
                                </p:cTn>
                              </p:par>
                              <p:par>
                                <p:cTn id="17" presetID="35" presetClass="path" presetSubtype="0" accel="50000" decel="50000" fill="hold" grpId="3" nodeType="withEffect">
                                  <p:stCondLst>
                                    <p:cond delay="200"/>
                                  </p:stCondLst>
                                  <p:childTnLst>
                                    <p:animMotion origin="layout" path="M 3.75E-6 0.12893 L -0.37943 0.13148 " pathEditMode="relative" rAng="0" ptsTypes="AA">
                                      <p:cBhvr>
                                        <p:cTn id="18" dur="300" fill="hold"/>
                                        <p:tgtEl>
                                          <p:spTgt spid="7"/>
                                        </p:tgtEl>
                                        <p:attrNameLst>
                                          <p:attrName>ppt_x</p:attrName>
                                          <p:attrName>ppt_y</p:attrName>
                                        </p:attrNameLst>
                                      </p:cBhvr>
                                      <p:rCtr x="-18971" y="116"/>
                                    </p:animMotion>
                                  </p:childTnLst>
                                </p:cTn>
                              </p:par>
                              <p:par>
                                <p:cTn id="19" presetID="10" presetClass="entr" presetSubtype="0"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200"/>
                                        <p:tgtEl>
                                          <p:spTgt spid="8"/>
                                        </p:tgtEl>
                                      </p:cBhvr>
                                    </p:animEffect>
                                  </p:childTnLst>
                                </p:cTn>
                              </p:par>
                            </p:childTnLst>
                          </p:cTn>
                        </p:par>
                        <p:par>
                          <p:cTn id="22" fill="hold">
                            <p:stCondLst>
                              <p:cond delay="1700"/>
                            </p:stCondLst>
                            <p:childTnLst>
                              <p:par>
                                <p:cTn id="23" presetID="35" presetClass="path" presetSubtype="0" accel="50000" decel="50000" fill="hold" grpId="1" nodeType="afterEffect">
                                  <p:stCondLst>
                                    <p:cond delay="0"/>
                                  </p:stCondLst>
                                  <p:iterate type="wd">
                                    <p:tmPct val="0"/>
                                  </p:iterate>
                                  <p:childTnLst>
                                    <p:animMotion origin="layout" path="M 1.875E-6 -2.22222E-6 L -0.153 -2.22222E-6 " pathEditMode="relative" rAng="0" ptsTypes="AA">
                                      <p:cBhvr>
                                        <p:cTn id="24" dur="2000" fill="hold"/>
                                        <p:tgtEl>
                                          <p:spTgt spid="4"/>
                                        </p:tgtEl>
                                        <p:attrNameLst>
                                          <p:attrName>ppt_x</p:attrName>
                                          <p:attrName>ppt_y</p:attrName>
                                        </p:attrNameLst>
                                      </p:cBhvr>
                                      <p:rCtr x="-7656" y="0"/>
                                    </p:animMotion>
                                  </p:childTnLst>
                                </p:cTn>
                              </p:par>
                              <p:par>
                                <p:cTn id="25" presetID="35" presetClass="path" presetSubtype="0" accel="50000" decel="50000" fill="hold" grpId="1" nodeType="withEffect">
                                  <p:stCondLst>
                                    <p:cond delay="0"/>
                                  </p:stCondLst>
                                  <p:childTnLst>
                                    <p:animMotion origin="layout" path="M 1.04167E-6 -2.59259E-6 L -0.153 -2.59259E-6 " pathEditMode="relative" rAng="0" ptsTypes="AA">
                                      <p:cBhvr>
                                        <p:cTn id="26" dur="2000" fill="hold"/>
                                        <p:tgtEl>
                                          <p:spTgt spid="8"/>
                                        </p:tgtEl>
                                        <p:attrNameLst>
                                          <p:attrName>ppt_x</p:attrName>
                                          <p:attrName>ppt_y</p:attrName>
                                        </p:attrNameLst>
                                      </p:cBhvr>
                                      <p:rCtr x="-7656" y="0"/>
                                    </p:animMotion>
                                  </p:childTnLst>
                                </p:cTn>
                              </p:par>
                              <p:par>
                                <p:cTn id="27" presetID="42" presetClass="path" presetSubtype="0" accel="50000" decel="50000" fill="hold" grpId="2" nodeType="withEffect">
                                  <p:stCondLst>
                                    <p:cond delay="0"/>
                                  </p:stCondLst>
                                  <p:childTnLst>
                                    <p:animMotion origin="layout" path="M -0.37943 0.13148 L -0.53972 0.13379 " pathEditMode="relative" rAng="0" ptsTypes="AA">
                                      <p:cBhvr>
                                        <p:cTn id="28" dur="2000" fill="hold"/>
                                        <p:tgtEl>
                                          <p:spTgt spid="7"/>
                                        </p:tgtEl>
                                        <p:attrNameLst>
                                          <p:attrName>ppt_x</p:attrName>
                                          <p:attrName>ppt_y</p:attrName>
                                        </p:attrNameLst>
                                      </p:cBhvr>
                                      <p:rCtr x="-8021" y="116"/>
                                    </p:animMotion>
                                  </p:childTnLst>
                                </p:cTn>
                              </p:par>
                              <p:par>
                                <p:cTn id="29" presetID="2" presetClass="entr" presetSubtype="2" decel="100000" fill="hold" nodeType="withEffect">
                                  <p:stCondLst>
                                    <p:cond delay="18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1+#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230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4" decel="100000" fill="hold" nodeType="withEffect">
                                  <p:stCondLst>
                                    <p:cond delay="310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6" presetClass="emph" presetSubtype="0" repeatCount="indefinite" fill="hold" nodeType="withEffect">
                                  <p:stCondLst>
                                    <p:cond delay="3700"/>
                                  </p:stCondLst>
                                  <p:childTnLst>
                                    <p:animEffect transition="out" filter="fade">
                                      <p:cBhvr>
                                        <p:cTn id="46" dur="500" tmFilter="0, 0; .2, .5; .8, .5; 1, 0"/>
                                        <p:tgtEl>
                                          <p:spTgt spid="28"/>
                                        </p:tgtEl>
                                      </p:cBhvr>
                                    </p:animEffect>
                                    <p:animScale>
                                      <p:cBhvr>
                                        <p:cTn id="47" dur="250" autoRev="1" fill="hold"/>
                                        <p:tgtEl>
                                          <p:spTgt spid="28"/>
                                        </p:tgtEl>
                                      </p:cBhvr>
                                      <p:by x="105000" y="105000"/>
                                    </p:animScale>
                                  </p:childTnLst>
                                </p:cTn>
                              </p:par>
                              <p:par>
                                <p:cTn id="48" presetID="2" presetClass="entr" presetSubtype="4" decel="100000" fill="hold" nodeType="withEffect">
                                  <p:stCondLst>
                                    <p:cond delay="2700"/>
                                  </p:stCondLs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500" fill="hold"/>
                                        <p:tgtEl>
                                          <p:spTgt spid="34"/>
                                        </p:tgtEl>
                                        <p:attrNameLst>
                                          <p:attrName>ppt_x</p:attrName>
                                        </p:attrNameLst>
                                      </p:cBhvr>
                                      <p:tavLst>
                                        <p:tav tm="0">
                                          <p:val>
                                            <p:strVal val="#ppt_x"/>
                                          </p:val>
                                        </p:tav>
                                        <p:tav tm="100000">
                                          <p:val>
                                            <p:strVal val="#ppt_x"/>
                                          </p:val>
                                        </p:tav>
                                      </p:tavLst>
                                    </p:anim>
                                    <p:anim calcmode="lin" valueType="num">
                                      <p:cBhvr additive="base">
                                        <p:cTn id="51" dur="500" fill="hold"/>
                                        <p:tgtEl>
                                          <p:spTgt spid="34"/>
                                        </p:tgtEl>
                                        <p:attrNameLst>
                                          <p:attrName>ppt_y</p:attrName>
                                        </p:attrNameLst>
                                      </p:cBhvr>
                                      <p:tavLst>
                                        <p:tav tm="0">
                                          <p:val>
                                            <p:strVal val="1+#ppt_h/2"/>
                                          </p:val>
                                        </p:tav>
                                        <p:tav tm="100000">
                                          <p:val>
                                            <p:strVal val="#ppt_y"/>
                                          </p:val>
                                        </p:tav>
                                      </p:tavLst>
                                    </p:anim>
                                  </p:childTnLst>
                                </p:cTn>
                              </p:par>
                              <p:par>
                                <p:cTn id="52" presetID="26" presetClass="emph" presetSubtype="0" repeatCount="indefinite" fill="hold" nodeType="withEffect">
                                  <p:stCondLst>
                                    <p:cond delay="3200"/>
                                  </p:stCondLst>
                                  <p:childTnLst>
                                    <p:animEffect transition="out" filter="fade">
                                      <p:cBhvr>
                                        <p:cTn id="53" dur="500" tmFilter="0, 0; .2, .5; .8, .5; 1, 0"/>
                                        <p:tgtEl>
                                          <p:spTgt spid="34"/>
                                        </p:tgtEl>
                                      </p:cBhvr>
                                    </p:animEffect>
                                    <p:animScale>
                                      <p:cBhvr>
                                        <p:cTn id="54" dur="250" autoRev="1" fill="hold"/>
                                        <p:tgtEl>
                                          <p:spTgt spid="34"/>
                                        </p:tgtEl>
                                      </p:cBhvr>
                                      <p:by x="105000" y="105000"/>
                                    </p:animScale>
                                  </p:childTnLst>
                                </p:cTn>
                              </p:par>
                              <p:par>
                                <p:cTn id="55" presetID="2" presetClass="entr" presetSubtype="4" decel="100000" fill="hold" nodeType="withEffect">
                                  <p:stCondLst>
                                    <p:cond delay="360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par>
                                <p:cTn id="59" presetID="26" presetClass="emph" presetSubtype="0" repeatCount="indefinite" fill="hold" nodeType="withEffect">
                                  <p:stCondLst>
                                    <p:cond delay="400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cTn>
                              </p:par>
                              <p:par>
                                <p:cTn id="62" presetID="10" presetClass="entr" presetSubtype="0" fill="hold" nodeType="withEffect">
                                  <p:stCondLst>
                                    <p:cond delay="400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2000"/>
                                        <p:tgtEl>
                                          <p:spTgt spid="50"/>
                                        </p:tgtEl>
                                      </p:cBhvr>
                                    </p:animEffect>
                                  </p:childTnLst>
                                </p:cTn>
                              </p:par>
                              <p:par>
                                <p:cTn id="65" presetID="10" presetClass="entr" presetSubtype="0" fill="hold" nodeType="withEffect">
                                  <p:stCondLst>
                                    <p:cond delay="57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2000"/>
                                        <p:tgtEl>
                                          <p:spTgt spid="48"/>
                                        </p:tgtEl>
                                      </p:cBhvr>
                                    </p:animEffect>
                                  </p:childTnLst>
                                </p:cTn>
                              </p:par>
                              <p:par>
                                <p:cTn id="68" presetID="10" presetClass="entr" presetSubtype="0" fill="hold" nodeType="withEffect">
                                  <p:stCondLst>
                                    <p:cond delay="490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2000"/>
                                        <p:tgtEl>
                                          <p:spTgt spid="46"/>
                                        </p:tgtEl>
                                      </p:cBhvr>
                                    </p:animEffect>
                                  </p:childTnLst>
                                </p:cTn>
                              </p:par>
                              <p:par>
                                <p:cTn id="71" presetID="10" presetClass="entr" presetSubtype="0" fill="hold" nodeType="withEffect">
                                  <p:stCondLst>
                                    <p:cond delay="760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2000"/>
                                        <p:tgtEl>
                                          <p:spTgt spid="47"/>
                                        </p:tgtEl>
                                      </p:cBhvr>
                                    </p:animEffect>
                                  </p:childTnLst>
                                </p:cTn>
                              </p:par>
                              <p:par>
                                <p:cTn id="74" presetID="10" presetClass="entr" presetSubtype="0" fill="hold" nodeType="withEffect">
                                  <p:stCondLst>
                                    <p:cond delay="620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2000"/>
                                        <p:tgtEl>
                                          <p:spTgt spid="49"/>
                                        </p:tgtEl>
                                      </p:cBhvr>
                                    </p:animEffect>
                                  </p:childTnLst>
                                </p:cTn>
                              </p:par>
                              <p:par>
                                <p:cTn id="77" presetID="10" presetClass="exit" presetSubtype="0" fill="hold" nodeType="withEffect">
                                  <p:stCondLst>
                                    <p:cond delay="7600"/>
                                  </p:stCondLst>
                                  <p:childTnLst>
                                    <p:animEffect transition="out" filter="fade">
                                      <p:cBhvr>
                                        <p:cTn id="78" dur="1800"/>
                                        <p:tgtEl>
                                          <p:spTgt spid="50"/>
                                        </p:tgtEl>
                                      </p:cBhvr>
                                    </p:animEffect>
                                    <p:set>
                                      <p:cBhvr>
                                        <p:cTn id="79" dur="1" fill="hold">
                                          <p:stCondLst>
                                            <p:cond delay="1799"/>
                                          </p:stCondLst>
                                        </p:cTn>
                                        <p:tgtEl>
                                          <p:spTgt spid="50"/>
                                        </p:tgtEl>
                                        <p:attrNameLst>
                                          <p:attrName>style.visibility</p:attrName>
                                        </p:attrNameLst>
                                      </p:cBhvr>
                                      <p:to>
                                        <p:strVal val="hidden"/>
                                      </p:to>
                                    </p:set>
                                  </p:childTnLst>
                                </p:cTn>
                              </p:par>
                              <p:par>
                                <p:cTn id="80" presetID="10" presetClass="exit" presetSubtype="0" fill="hold" nodeType="withEffect">
                                  <p:stCondLst>
                                    <p:cond delay="7400"/>
                                  </p:stCondLst>
                                  <p:childTnLst>
                                    <p:animEffect transition="out" filter="fade">
                                      <p:cBhvr>
                                        <p:cTn id="81" dur="2500"/>
                                        <p:tgtEl>
                                          <p:spTgt spid="48"/>
                                        </p:tgtEl>
                                      </p:cBhvr>
                                    </p:animEffect>
                                    <p:set>
                                      <p:cBhvr>
                                        <p:cTn id="82" dur="1" fill="hold">
                                          <p:stCondLst>
                                            <p:cond delay="2499"/>
                                          </p:stCondLst>
                                        </p:cTn>
                                        <p:tgtEl>
                                          <p:spTgt spid="48"/>
                                        </p:tgtEl>
                                        <p:attrNameLst>
                                          <p:attrName>style.visibility</p:attrName>
                                        </p:attrNameLst>
                                      </p:cBhvr>
                                      <p:to>
                                        <p:strVal val="hidden"/>
                                      </p:to>
                                    </p:set>
                                  </p:childTnLst>
                                </p:cTn>
                              </p:par>
                              <p:par>
                                <p:cTn id="83" presetID="10" presetClass="exit" presetSubtype="0" fill="hold" nodeType="withEffect">
                                  <p:stCondLst>
                                    <p:cond delay="9100"/>
                                  </p:stCondLst>
                                  <p:childTnLst>
                                    <p:animEffect transition="out" filter="fade">
                                      <p:cBhvr>
                                        <p:cTn id="84" dur="1800"/>
                                        <p:tgtEl>
                                          <p:spTgt spid="46"/>
                                        </p:tgtEl>
                                      </p:cBhvr>
                                    </p:animEffect>
                                    <p:set>
                                      <p:cBhvr>
                                        <p:cTn id="85" dur="1" fill="hold">
                                          <p:stCondLst>
                                            <p:cond delay="1799"/>
                                          </p:stCondLst>
                                        </p:cTn>
                                        <p:tgtEl>
                                          <p:spTgt spid="46"/>
                                        </p:tgtEl>
                                        <p:attrNameLst>
                                          <p:attrName>style.visibility</p:attrName>
                                        </p:attrNameLst>
                                      </p:cBhvr>
                                      <p:to>
                                        <p:strVal val="hidden"/>
                                      </p:to>
                                    </p:set>
                                  </p:childTnLst>
                                </p:cTn>
                              </p:par>
                              <p:par>
                                <p:cTn id="86" presetID="10" presetClass="exit" presetSubtype="0" fill="hold" nodeType="withEffect">
                                  <p:stCondLst>
                                    <p:cond delay="10300"/>
                                  </p:stCondLst>
                                  <p:childTnLst>
                                    <p:animEffect transition="out" filter="fade">
                                      <p:cBhvr>
                                        <p:cTn id="87" dur="1900"/>
                                        <p:tgtEl>
                                          <p:spTgt spid="49"/>
                                        </p:tgtEl>
                                      </p:cBhvr>
                                    </p:animEffect>
                                    <p:set>
                                      <p:cBhvr>
                                        <p:cTn id="88" dur="1" fill="hold">
                                          <p:stCondLst>
                                            <p:cond delay="1899"/>
                                          </p:stCondLst>
                                        </p:cTn>
                                        <p:tgtEl>
                                          <p:spTgt spid="49"/>
                                        </p:tgtEl>
                                        <p:attrNameLst>
                                          <p:attrName>style.visibility</p:attrName>
                                        </p:attrNameLst>
                                      </p:cBhvr>
                                      <p:to>
                                        <p:strVal val="hidden"/>
                                      </p:to>
                                    </p:set>
                                  </p:childTnLst>
                                </p:cTn>
                              </p:par>
                              <p:par>
                                <p:cTn id="89" presetID="10" presetClass="exit" presetSubtype="0" fill="hold" nodeType="withEffect">
                                  <p:stCondLst>
                                    <p:cond delay="11000"/>
                                  </p:stCondLst>
                                  <p:childTnLst>
                                    <p:animEffect transition="out" filter="fade">
                                      <p:cBhvr>
                                        <p:cTn id="90" dur="2500"/>
                                        <p:tgtEl>
                                          <p:spTgt spid="47"/>
                                        </p:tgtEl>
                                      </p:cBhvr>
                                    </p:animEffect>
                                    <p:set>
                                      <p:cBhvr>
                                        <p:cTn id="91" dur="1" fill="hold">
                                          <p:stCondLst>
                                            <p:cond delay="2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7" grpId="2"/>
      <p:bldP spid="7" grpId="3"/>
      <p:bldP spid="8" grpId="0"/>
      <p:bldP spid="8"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94" y="1"/>
            <a:ext cx="12230593" cy="6857999"/>
          </a:xfrm>
          <a:prstGeom prst="rect">
            <a:avLst/>
          </a:prstGeom>
          <a:solidFill>
            <a:srgbClr val="6D6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8" name="Rectangle 7"/>
          <p:cNvSpPr/>
          <p:nvPr/>
        </p:nvSpPr>
        <p:spPr>
          <a:xfrm rot="506517">
            <a:off x="-4852001" y="4954165"/>
            <a:ext cx="20856323" cy="1064299"/>
          </a:xfrm>
          <a:prstGeom prst="rect">
            <a:avLst/>
          </a:prstGeom>
          <a:solidFill>
            <a:srgbClr val="18C1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CRIME SCENE  //  DONOT CROSS  //  CRIME SCENE  //  DONOT CROSS</a:t>
            </a:r>
          </a:p>
        </p:txBody>
      </p:sp>
      <p:sp>
        <p:nvSpPr>
          <p:cNvPr id="11" name="Rectangle 10"/>
          <p:cNvSpPr/>
          <p:nvPr/>
        </p:nvSpPr>
        <p:spPr>
          <a:xfrm rot="21225758">
            <a:off x="-4852001" y="4438349"/>
            <a:ext cx="20856323" cy="1064299"/>
          </a:xfrm>
          <a:prstGeom prst="rect">
            <a:avLst/>
          </a:prstGeom>
          <a:solidFill>
            <a:srgbClr val="18C1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CRIME SCENE  //  DONOT CROSS  //  CRIME SCENE  //  DONOT CROSS</a:t>
            </a:r>
          </a:p>
        </p:txBody>
      </p:sp>
      <p:sp>
        <p:nvSpPr>
          <p:cNvPr id="12" name="Rectangle 11"/>
          <p:cNvSpPr/>
          <p:nvPr/>
        </p:nvSpPr>
        <p:spPr>
          <a:xfrm rot="21225758">
            <a:off x="-4882950" y="2550848"/>
            <a:ext cx="20856323" cy="1064299"/>
          </a:xfrm>
          <a:prstGeom prst="rect">
            <a:avLst/>
          </a:prstGeom>
          <a:solidFill>
            <a:srgbClr val="18C1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CRIME SCENE  //  DONOT CROSS  //  CRIME SCENE  //  DONOT CROSS</a:t>
            </a:r>
          </a:p>
        </p:txBody>
      </p:sp>
      <p:sp>
        <p:nvSpPr>
          <p:cNvPr id="13" name="Rectangle 12"/>
          <p:cNvSpPr/>
          <p:nvPr/>
        </p:nvSpPr>
        <p:spPr>
          <a:xfrm rot="746777">
            <a:off x="-4882949" y="3006416"/>
            <a:ext cx="20856323" cy="1064299"/>
          </a:xfrm>
          <a:prstGeom prst="rect">
            <a:avLst/>
          </a:prstGeom>
          <a:solidFill>
            <a:srgbClr val="18C1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CRIME SCENE  //  DONOT CROSS  //  CRIME SCENE  //  DONOT CROSS</a:t>
            </a:r>
          </a:p>
        </p:txBody>
      </p:sp>
      <p:sp>
        <p:nvSpPr>
          <p:cNvPr id="14" name="Rectangle 13"/>
          <p:cNvSpPr/>
          <p:nvPr/>
        </p:nvSpPr>
        <p:spPr>
          <a:xfrm rot="746777">
            <a:off x="-4062333" y="1301907"/>
            <a:ext cx="20856323" cy="1064299"/>
          </a:xfrm>
          <a:prstGeom prst="rect">
            <a:avLst/>
          </a:prstGeom>
          <a:solidFill>
            <a:srgbClr val="18C1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CRIME SCENE  //  DONOT CROSS  //  CRIME SCENE  //  DONOT CROSS</a:t>
            </a:r>
          </a:p>
        </p:txBody>
      </p:sp>
      <p:sp>
        <p:nvSpPr>
          <p:cNvPr id="15" name="Rectangle 14"/>
          <p:cNvSpPr/>
          <p:nvPr/>
        </p:nvSpPr>
        <p:spPr>
          <a:xfrm rot="20796437">
            <a:off x="-4442695" y="1478793"/>
            <a:ext cx="20856323" cy="1064299"/>
          </a:xfrm>
          <a:prstGeom prst="rect">
            <a:avLst/>
          </a:prstGeom>
          <a:solidFill>
            <a:srgbClr val="D137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CRIME SCENE  //  DONOT CROSS  //  CRIME SCENE  //  DONOT CROSS</a:t>
            </a:r>
          </a:p>
        </p:txBody>
      </p:sp>
      <p:sp>
        <p:nvSpPr>
          <p:cNvPr id="16" name="transparent layet"/>
          <p:cNvSpPr/>
          <p:nvPr/>
        </p:nvSpPr>
        <p:spPr>
          <a:xfrm>
            <a:off x="-38594" y="-22501"/>
            <a:ext cx="12230594" cy="6880501"/>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3585588" y="662532"/>
            <a:ext cx="4838191" cy="1538883"/>
          </a:xfrm>
          <a:prstGeom prst="rect">
            <a:avLst/>
          </a:prstGeom>
          <a:noFill/>
        </p:spPr>
        <p:txBody>
          <a:bodyPr wrap="square">
            <a:spAutoFit/>
          </a:bodyPr>
          <a:lstStyle/>
          <a:p>
            <a:pPr algn="ctr"/>
            <a:r>
              <a:rPr lang="en-US" sz="5400" b="1" dirty="0">
                <a:solidFill>
                  <a:srgbClr val="D137BB"/>
                </a:solidFill>
                <a:latin typeface="Arial" panose="020B0604020202020204" pitchFamily="34" charset="0"/>
                <a:ea typeface="Times New Roman" panose="02020603050405020304" pitchFamily="18" charset="0"/>
                <a:cs typeface="Arial" panose="020B0604020202020204" pitchFamily="34" charset="0"/>
              </a:rPr>
              <a:t>Crimes</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a:solidFill>
                  <a:srgbClr val="18C1E6"/>
                </a:solidFill>
                <a:latin typeface="Arial" panose="020B0604020202020204" pitchFamily="34" charset="0"/>
                <a:ea typeface="Times New Roman" panose="02020603050405020304" pitchFamily="18" charset="0"/>
                <a:cs typeface="Arial" panose="020B0604020202020204" pitchFamily="34" charset="0"/>
              </a:rPr>
              <a:t>related to social media</a:t>
            </a:r>
            <a:endParaRPr lang="en-US" sz="4000" b="1" dirty="0">
              <a:solidFill>
                <a:srgbClr val="18C1E6"/>
              </a:solidFill>
              <a:latin typeface="Arial" panose="020B0604020202020204" pitchFamily="34" charset="0"/>
              <a:cs typeface="Arial" panose="020B0604020202020204" pitchFamily="34" charset="0"/>
            </a:endParaRPr>
          </a:p>
        </p:txBody>
      </p:sp>
      <p:sp>
        <p:nvSpPr>
          <p:cNvPr id="18" name="Rectangle 17"/>
          <p:cNvSpPr/>
          <p:nvPr/>
        </p:nvSpPr>
        <p:spPr>
          <a:xfrm>
            <a:off x="3466320" y="2032804"/>
            <a:ext cx="5449576" cy="1754326"/>
          </a:xfrm>
          <a:prstGeom prst="rect">
            <a:avLst/>
          </a:prstGeom>
          <a:noFill/>
        </p:spPr>
        <p:txBody>
          <a:bodyPr wrap="square">
            <a:spAutoFit/>
          </a:bodyPr>
          <a:lstStyle/>
          <a:p>
            <a:pPr algn="ctr"/>
            <a:r>
              <a:rPr lang="en-US" sz="4000" b="1" dirty="0">
                <a:solidFill>
                  <a:srgbClr val="18C1E6"/>
                </a:solidFill>
                <a:latin typeface="Arial" panose="020B0604020202020204" pitchFamily="34" charset="0"/>
                <a:ea typeface="Times New Roman" panose="02020603050405020304" pitchFamily="18" charset="0"/>
                <a:cs typeface="Arial" panose="020B0604020202020204" pitchFamily="34" charset="0"/>
              </a:rPr>
              <a:t> are</a:t>
            </a:r>
            <a:r>
              <a:rPr lang="en-US" sz="5400" b="1" dirty="0">
                <a:solidFill>
                  <a:srgbClr val="18C1E6"/>
                </a:solidFill>
                <a:latin typeface="Arial" panose="020B0604020202020204" pitchFamily="34" charset="0"/>
                <a:ea typeface="Times New Roman" panose="02020603050405020304" pitchFamily="18" charset="0"/>
                <a:cs typeface="Arial" panose="020B0604020202020204" pitchFamily="34" charset="0"/>
              </a:rPr>
              <a:t> </a:t>
            </a:r>
            <a:r>
              <a:rPr lang="en-US" sz="5400" b="1" dirty="0">
                <a:solidFill>
                  <a:srgbClr val="D137BB"/>
                </a:solidFill>
                <a:latin typeface="Arial" panose="020B0604020202020204" pitchFamily="34" charset="0"/>
                <a:ea typeface="Times New Roman" panose="02020603050405020304" pitchFamily="18" charset="0"/>
                <a:cs typeface="Arial" panose="020B0604020202020204" pitchFamily="34" charset="0"/>
              </a:rPr>
              <a:t>accelerating</a:t>
            </a:r>
            <a:r>
              <a:rPr lang="en-US" sz="5400" b="1" dirty="0">
                <a:solidFill>
                  <a:srgbClr val="18C1E6"/>
                </a:solidFill>
                <a:latin typeface="Arial" panose="020B0604020202020204" pitchFamily="34" charset="0"/>
                <a:ea typeface="Times New Roman" panose="02020603050405020304" pitchFamily="18" charset="0"/>
                <a:cs typeface="Arial" panose="020B0604020202020204" pitchFamily="34" charset="0"/>
              </a:rPr>
              <a:t>.</a:t>
            </a:r>
            <a:endParaRPr lang="en-US" sz="5400" b="1" dirty="0">
              <a:solidFill>
                <a:srgbClr val="18C1E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7805" y="3542364"/>
            <a:ext cx="2589047" cy="34151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85466" y="3559518"/>
            <a:ext cx="2930430" cy="3330034"/>
          </a:xfrm>
          <a:prstGeom prst="rect">
            <a:avLst/>
          </a:prstGeom>
        </p:spPr>
      </p:pic>
    </p:spTree>
    <p:extLst>
      <p:ext uri="{BB962C8B-B14F-4D97-AF65-F5344CB8AC3E}">
        <p14:creationId xmlns:p14="http://schemas.microsoft.com/office/powerpoint/2010/main" val="2090277904"/>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mph" presetSubtype="0" decel="100000" fill="hold" grpId="1" nodeType="withEffect">
                                  <p:stCondLst>
                                    <p:cond delay="0"/>
                                  </p:stCondLst>
                                  <p:childTnLst>
                                    <p:animScale>
                                      <p:cBhvr>
                                        <p:cTn id="9" dur="1000" fill="hold"/>
                                        <p:tgtEl>
                                          <p:spTgt spid="8"/>
                                        </p:tgtEl>
                                      </p:cBhvr>
                                      <p:by x="70000" y="70000"/>
                                    </p:animScale>
                                  </p:childTnLst>
                                </p:cTn>
                              </p:par>
                              <p:par>
                                <p:cTn id="10" presetID="10" presetClass="entr" presetSubtype="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6" presetClass="emph" presetSubtype="0" decel="100000" fill="hold" grpId="1" nodeType="withEffect">
                                  <p:stCondLst>
                                    <p:cond delay="250"/>
                                  </p:stCondLst>
                                  <p:childTnLst>
                                    <p:animScale>
                                      <p:cBhvr>
                                        <p:cTn id="14" dur="1000" fill="hold"/>
                                        <p:tgtEl>
                                          <p:spTgt spid="11"/>
                                        </p:tgtEl>
                                      </p:cBhvr>
                                      <p:by x="70000" y="70000"/>
                                    </p:animScale>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6" presetClass="emph" presetSubtype="0" decel="100000" fill="hold" grpId="1" nodeType="withEffect">
                                  <p:stCondLst>
                                    <p:cond delay="500"/>
                                  </p:stCondLst>
                                  <p:childTnLst>
                                    <p:animScale>
                                      <p:cBhvr>
                                        <p:cTn id="19" dur="1000" fill="hold"/>
                                        <p:tgtEl>
                                          <p:spTgt spid="12"/>
                                        </p:tgtEl>
                                      </p:cBhvr>
                                      <p:by x="70000" y="70000"/>
                                    </p:animScale>
                                  </p:childTnLst>
                                </p:cTn>
                              </p:par>
                              <p:par>
                                <p:cTn id="20" presetID="10" presetClass="entr" presetSubtype="0" fill="hold" grpId="0"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6" presetClass="emph" presetSubtype="0" decel="100000" fill="hold" grpId="1" nodeType="withEffect">
                                  <p:stCondLst>
                                    <p:cond delay="750"/>
                                  </p:stCondLst>
                                  <p:childTnLst>
                                    <p:animScale>
                                      <p:cBhvr>
                                        <p:cTn id="24" dur="1000" fill="hold"/>
                                        <p:tgtEl>
                                          <p:spTgt spid="13"/>
                                        </p:tgtEl>
                                      </p:cBhvr>
                                      <p:by x="70000" y="70000"/>
                                    </p:animScale>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6" presetClass="emph" presetSubtype="0" decel="100000" fill="hold" grpId="1" nodeType="withEffect">
                                  <p:stCondLst>
                                    <p:cond delay="1000"/>
                                  </p:stCondLst>
                                  <p:childTnLst>
                                    <p:animScale>
                                      <p:cBhvr>
                                        <p:cTn id="29" dur="1000" fill="hold"/>
                                        <p:tgtEl>
                                          <p:spTgt spid="14"/>
                                        </p:tgtEl>
                                      </p:cBhvr>
                                      <p:by x="70000" y="70000"/>
                                    </p:animScale>
                                  </p:childTnLst>
                                </p:cTn>
                              </p:par>
                              <p:par>
                                <p:cTn id="30" presetID="10" presetClass="entr" presetSubtype="0" fill="hold" grpId="0" nodeType="withEffect">
                                  <p:stCondLst>
                                    <p:cond delay="125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6" presetClass="emph" presetSubtype="0" decel="100000" fill="hold" grpId="1" nodeType="withEffect">
                                  <p:stCondLst>
                                    <p:cond delay="1250"/>
                                  </p:stCondLst>
                                  <p:childTnLst>
                                    <p:animScale>
                                      <p:cBhvr>
                                        <p:cTn id="34" dur="1000" fill="hold"/>
                                        <p:tgtEl>
                                          <p:spTgt spid="15"/>
                                        </p:tgtEl>
                                      </p:cBhvr>
                                      <p:by x="70000" y="70000"/>
                                    </p:animScale>
                                  </p:childTnLst>
                                </p:cTn>
                              </p:par>
                              <p:par>
                                <p:cTn id="35" presetID="10" presetClass="entr" presetSubtype="0" fill="hold" grpId="0" nodeType="withEffect">
                                  <p:stCondLst>
                                    <p:cond delay="2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2" presetClass="entr" presetSubtype="2" decel="100000" fill="hold" grpId="0" nodeType="withEffect">
                                  <p:stCondLst>
                                    <p:cond delay="270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290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300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2000" fill="hold"/>
                                        <p:tgtEl>
                                          <p:spTgt spid="6"/>
                                        </p:tgtEl>
                                        <p:attrNameLst>
                                          <p:attrName>ppt_x</p:attrName>
                                        </p:attrNameLst>
                                      </p:cBhvr>
                                      <p:tavLst>
                                        <p:tav tm="0">
                                          <p:val>
                                            <p:strVal val="1+#ppt_w/2"/>
                                          </p:val>
                                        </p:tav>
                                        <p:tav tm="100000">
                                          <p:val>
                                            <p:strVal val="#ppt_x"/>
                                          </p:val>
                                        </p:tav>
                                      </p:tavLst>
                                    </p:anim>
                                    <p:anim calcmode="lin" valueType="num">
                                      <p:cBhvr additive="base">
                                        <p:cTn id="49" dur="2000" fill="hold"/>
                                        <p:tgtEl>
                                          <p:spTgt spid="6"/>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480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1100" fill="hold"/>
                                        <p:tgtEl>
                                          <p:spTgt spid="7"/>
                                        </p:tgtEl>
                                        <p:attrNameLst>
                                          <p:attrName>ppt_x</p:attrName>
                                        </p:attrNameLst>
                                      </p:cBhvr>
                                      <p:tavLst>
                                        <p:tav tm="0">
                                          <p:val>
                                            <p:strVal val="1+#ppt_w/2"/>
                                          </p:val>
                                        </p:tav>
                                        <p:tav tm="100000">
                                          <p:val>
                                            <p:strVal val="#ppt_x"/>
                                          </p:val>
                                        </p:tav>
                                      </p:tavLst>
                                    </p:anim>
                                    <p:anim calcmode="lin" valueType="num">
                                      <p:cBhvr additive="base">
                                        <p:cTn id="53" dur="1100" fill="hold"/>
                                        <p:tgtEl>
                                          <p:spTgt spid="7"/>
                                        </p:tgtEl>
                                        <p:attrNameLst>
                                          <p:attrName>ppt_y</p:attrName>
                                        </p:attrNameLst>
                                      </p:cBhvr>
                                      <p:tavLst>
                                        <p:tav tm="0">
                                          <p:val>
                                            <p:strVal val="#ppt_y"/>
                                          </p:val>
                                        </p:tav>
                                        <p:tav tm="100000">
                                          <p:val>
                                            <p:strVal val="#ppt_y"/>
                                          </p:val>
                                        </p:tav>
                                      </p:tavLst>
                                    </p:anim>
                                  </p:childTnLst>
                                </p:cTn>
                              </p:par>
                              <p:par>
                                <p:cTn id="54" presetID="35" presetClass="path" presetSubtype="0" accel="50000" decel="50000" fill="hold" nodeType="withEffect">
                                  <p:stCondLst>
                                    <p:cond delay="5500"/>
                                  </p:stCondLst>
                                  <p:childTnLst>
                                    <p:animMotion origin="layout" path="M 4.16667E-6 7.40741E-7 L -0.07409 7.40741E-7 " pathEditMode="relative" rAng="0" ptsTypes="AA">
                                      <p:cBhvr>
                                        <p:cTn id="55" dur="300" fill="hold"/>
                                        <p:tgtEl>
                                          <p:spTgt spid="6"/>
                                        </p:tgtEl>
                                        <p:attrNameLst>
                                          <p:attrName>ppt_x</p:attrName>
                                          <p:attrName>ppt_y</p:attrName>
                                        </p:attrNameLst>
                                      </p:cBhvr>
                                      <p:rCtr x="-37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38593" y="0"/>
            <a:ext cx="12230593" cy="6857999"/>
          </a:xfrm>
          <a:prstGeom prst="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2" name="Rectangle 51"/>
          <p:cNvSpPr/>
          <p:nvPr/>
        </p:nvSpPr>
        <p:spPr>
          <a:xfrm>
            <a:off x="3110422" y="2311737"/>
            <a:ext cx="6238118" cy="1015663"/>
          </a:xfrm>
          <a:prstGeom prst="rect">
            <a:avLst/>
          </a:prstGeom>
        </p:spPr>
        <p:txBody>
          <a:bodyPr wrap="none">
            <a:spAutoFit/>
          </a:bodyPr>
          <a:lstStyle/>
          <a:p>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We are all in this</a:t>
            </a:r>
            <a:endParaRPr lang="en-US" sz="6000" b="1" dirty="0">
              <a:solidFill>
                <a:schemeClr val="bg1"/>
              </a:solidFill>
              <a:latin typeface="Arial" panose="020B0604020202020204" pitchFamily="34" charset="0"/>
              <a:cs typeface="Arial" panose="020B0604020202020204" pitchFamily="34" charset="0"/>
            </a:endParaRPr>
          </a:p>
        </p:txBody>
      </p:sp>
      <p:sp>
        <p:nvSpPr>
          <p:cNvPr id="53" name="Rectangle 52"/>
          <p:cNvSpPr/>
          <p:nvPr/>
        </p:nvSpPr>
        <p:spPr>
          <a:xfrm>
            <a:off x="3110422" y="2992457"/>
            <a:ext cx="5673348" cy="1738938"/>
          </a:xfrm>
          <a:prstGeom prst="rect">
            <a:avLst/>
          </a:prstGeom>
        </p:spPr>
        <p:txBody>
          <a:bodyPr wrap="none">
            <a:spAutoFit/>
          </a:bodyPr>
          <a:lstStyle/>
          <a:p>
            <a:r>
              <a:rPr lang="en-US" sz="10700" b="1" dirty="0">
                <a:solidFill>
                  <a:schemeClr val="bg1"/>
                </a:solidFill>
                <a:latin typeface="Arial" panose="020B0604020202020204" pitchFamily="34" charset="0"/>
                <a:ea typeface="Times New Roman" panose="02020603050405020304" pitchFamily="18" charset="0"/>
                <a:cs typeface="Arial" panose="020B0604020202020204" pitchFamily="34" charset="0"/>
              </a:rPr>
              <a:t>together</a:t>
            </a:r>
            <a:endParaRPr lang="en-US" sz="10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29494"/>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00"/>
                                  </p:stCondLst>
                                  <p:iterate type="wd">
                                    <p:tmPct val="10000"/>
                                  </p:iterate>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200"/>
                                  </p:stCondLst>
                                  <p:iterate type="wd">
                                    <p:tmPct val="10000"/>
                                  </p:iterate>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7" presetClass="emph" presetSubtype="0" fill="remove" grpId="1" nodeType="withEffect">
                                  <p:stCondLst>
                                    <p:cond delay="400"/>
                                  </p:stCondLst>
                                  <p:iterate type="wd">
                                    <p:tmPct val="0"/>
                                  </p:iterate>
                                  <p:childTnLst>
                                    <p:animClr clrSpc="rgb" dir="cw">
                                      <p:cBhvr override="childStyle">
                                        <p:cTn id="14" dur="250" autoRev="1" fill="remove"/>
                                        <p:tgtEl>
                                          <p:spTgt spid="53"/>
                                        </p:tgtEl>
                                        <p:attrNameLst>
                                          <p:attrName>style.color</p:attrName>
                                        </p:attrNameLst>
                                      </p:cBhvr>
                                      <p:to>
                                        <a:schemeClr val="folHlink"/>
                                      </p:to>
                                    </p:animClr>
                                    <p:animClr clrSpc="rgb" dir="cw">
                                      <p:cBhvr>
                                        <p:cTn id="15" dur="250" autoRev="1" fill="remove"/>
                                        <p:tgtEl>
                                          <p:spTgt spid="53"/>
                                        </p:tgtEl>
                                        <p:attrNameLst>
                                          <p:attrName>fillcolor</p:attrName>
                                        </p:attrNameLst>
                                      </p:cBhvr>
                                      <p:to>
                                        <a:schemeClr val="folHlink"/>
                                      </p:to>
                                    </p:animClr>
                                    <p:set>
                                      <p:cBhvr>
                                        <p:cTn id="16" dur="250" autoRev="1" fill="remove"/>
                                        <p:tgtEl>
                                          <p:spTgt spid="53"/>
                                        </p:tgtEl>
                                        <p:attrNameLst>
                                          <p:attrName>fill.type</p:attrName>
                                        </p:attrNameLst>
                                      </p:cBhvr>
                                      <p:to>
                                        <p:strVal val="solid"/>
                                      </p:to>
                                    </p:set>
                                    <p:set>
                                      <p:cBhvr>
                                        <p:cTn id="17" dur="250" autoRev="1" fill="remove"/>
                                        <p:tgtEl>
                                          <p:spTgt spid="5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68446" y="-259644"/>
            <a:ext cx="4739008" cy="7377288"/>
            <a:chOff x="7168446" y="-259644"/>
            <a:chExt cx="4739008" cy="7377288"/>
          </a:xfrm>
        </p:grpSpPr>
        <p:sp>
          <p:nvSpPr>
            <p:cNvPr id="12" name="Parallelogram 11"/>
            <p:cNvSpPr/>
            <p:nvPr/>
          </p:nvSpPr>
          <p:spPr>
            <a:xfrm>
              <a:off x="7168446" y="-259644"/>
              <a:ext cx="4739008" cy="7377288"/>
            </a:xfrm>
            <a:prstGeom prst="parallelogram">
              <a:avLst/>
            </a:prstGeom>
            <a:blipFill>
              <a:blip r:embed="rId2" cstate="screen">
                <a:extLst>
                  <a:ext uri="{28A0092B-C50C-407E-A947-70E740481C1C}">
                    <a14:useLocalDpi xmlns:a14="http://schemas.microsoft.com/office/drawing/2010/main"/>
                  </a:ext>
                </a:extLst>
              </a:blip>
              <a:srcRect/>
              <a:stretch>
                <a:fillRect t="1202"/>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entury Gothic" panose="020B0502020202020204" pitchFamily="34" charset="0"/>
              </a:endParaRPr>
            </a:p>
          </p:txBody>
        </p:sp>
        <p:sp>
          <p:nvSpPr>
            <p:cNvPr id="14" name="TextBox 13"/>
            <p:cNvSpPr txBox="1"/>
            <p:nvPr/>
          </p:nvSpPr>
          <p:spPr>
            <a:xfrm>
              <a:off x="8195274" y="2900988"/>
              <a:ext cx="2671026" cy="1056025"/>
            </a:xfrm>
            <a:prstGeom prst="parallelogram">
              <a:avLst>
                <a:gd name="adj" fmla="val 16261"/>
              </a:avLst>
            </a:prstGeom>
            <a:solidFill>
              <a:srgbClr val="853474"/>
            </a:solidFill>
          </p:spPr>
          <p:txBody>
            <a:bodyPr wrap="none" rtlCol="0">
              <a:spAutoFit/>
            </a:bodyPr>
            <a:lstStyle>
              <a:defPPr>
                <a:defRPr lang="en-US"/>
              </a:defPPr>
              <a:lvl1pPr>
                <a:defRPr sz="2400" b="1">
                  <a:solidFill>
                    <a:schemeClr val="bg1"/>
                  </a:solidFill>
                  <a:latin typeface="Century Gothic" panose="020B0502020202020204" pitchFamily="34" charset="0"/>
                  <a:ea typeface="Open Sans Extrabold" panose="020B0906030804020204" pitchFamily="34" charset="0"/>
                  <a:cs typeface="Open Sans Extrabold" panose="020B0906030804020204" pitchFamily="34" charset="0"/>
                </a:defRPr>
              </a:lvl1pPr>
            </a:lstStyle>
            <a:p>
              <a:r>
                <a:rPr lang="en-US" dirty="0">
                  <a:solidFill>
                    <a:prstClr val="white"/>
                  </a:solidFill>
                </a:rPr>
                <a:t>CREATING</a:t>
              </a:r>
            </a:p>
            <a:p>
              <a:r>
                <a:rPr lang="en-US" dirty="0">
                  <a:solidFill>
                    <a:prstClr val="white"/>
                  </a:solidFill>
                </a:rPr>
                <a:t>EXPERIENCES</a:t>
              </a:r>
            </a:p>
          </p:txBody>
        </p:sp>
      </p:grpSp>
      <p:grpSp>
        <p:nvGrpSpPr>
          <p:cNvPr id="3" name="Group 2"/>
          <p:cNvGrpSpPr/>
          <p:nvPr/>
        </p:nvGrpSpPr>
        <p:grpSpPr>
          <a:xfrm>
            <a:off x="3635021" y="-259644"/>
            <a:ext cx="4739008" cy="7377288"/>
            <a:chOff x="3635021" y="-259644"/>
            <a:chExt cx="4739008" cy="7377288"/>
          </a:xfrm>
        </p:grpSpPr>
        <p:sp>
          <p:nvSpPr>
            <p:cNvPr id="2" name="Parallelogram 1"/>
            <p:cNvSpPr/>
            <p:nvPr/>
          </p:nvSpPr>
          <p:spPr>
            <a:xfrm>
              <a:off x="3635021" y="-259644"/>
              <a:ext cx="4739008" cy="7377288"/>
            </a:xfrm>
            <a:prstGeom prst="parallelogram">
              <a:avLst/>
            </a:prstGeom>
            <a:blipFill>
              <a:blip r:embed="rId3" cstate="screen">
                <a:extLst>
                  <a:ext uri="{28A0092B-C50C-407E-A947-70E740481C1C}">
                    <a14:useLocalDpi xmlns:a14="http://schemas.microsoft.com/office/drawing/2010/main"/>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entury Gothic" panose="020B0502020202020204" pitchFamily="34" charset="0"/>
              </a:endParaRPr>
            </a:p>
          </p:txBody>
        </p:sp>
        <p:sp>
          <p:nvSpPr>
            <p:cNvPr id="13" name="TextBox 12"/>
            <p:cNvSpPr txBox="1"/>
            <p:nvPr/>
          </p:nvSpPr>
          <p:spPr>
            <a:xfrm>
              <a:off x="4642428" y="2896969"/>
              <a:ext cx="2616549" cy="1072098"/>
            </a:xfrm>
            <a:prstGeom prst="parallelogram">
              <a:avLst>
                <a:gd name="adj" fmla="val 17850"/>
              </a:avLst>
            </a:prstGeom>
            <a:solidFill>
              <a:srgbClr val="853474"/>
            </a:solidFill>
          </p:spPr>
          <p:txBody>
            <a:bodyPr wrap="none" rtlCol="0">
              <a:spAutoFit/>
            </a:bodyPr>
            <a:lstStyle/>
            <a:p>
              <a:r>
                <a:rPr lang="en-US" sz="24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EXPERIENCE </a:t>
              </a:r>
            </a:p>
            <a:p>
              <a:r>
                <a:rPr lang="en-US" sz="24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DIFFERENCE</a:t>
              </a: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659" y="2908934"/>
            <a:ext cx="2577901" cy="1018358"/>
          </a:xfrm>
          <a:prstGeom prst="rect">
            <a:avLst/>
          </a:prstGeom>
        </p:spPr>
      </p:pic>
      <p:pic>
        <p:nvPicPr>
          <p:cNvPr id="11" name="Picture 10">
            <a:hlinkClick r:id="" action="ppaction://noaction"/>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882" y="6270002"/>
            <a:ext cx="425129" cy="430356"/>
          </a:xfrm>
          <a:prstGeom prst="rect">
            <a:avLst/>
          </a:prstGeom>
        </p:spPr>
      </p:pic>
    </p:spTree>
    <p:extLst>
      <p:ext uri="{BB962C8B-B14F-4D97-AF65-F5344CB8AC3E}">
        <p14:creationId xmlns:p14="http://schemas.microsoft.com/office/powerpoint/2010/main" val="1112244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60000" fill="hold" nodeType="with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par>
                                <p:cTn id="9" presetID="35" presetClass="path" presetSubtype="0" accel="50000" decel="50000" fill="hold" nodeType="withEffect">
                                  <p:stCondLst>
                                    <p:cond delay="250"/>
                                  </p:stCondLst>
                                  <p:childTnLst>
                                    <p:animMotion origin="layout" path="M 2.08333E-6 0 L -0.27474 0 " pathEditMode="relative" rAng="0" ptsTypes="AA">
                                      <p:cBhvr>
                                        <p:cTn id="10" dur="500" fill="hold"/>
                                        <p:tgtEl>
                                          <p:spTgt spid="3"/>
                                        </p:tgtEl>
                                        <p:attrNameLst>
                                          <p:attrName>ppt_x</p:attrName>
                                          <p:attrName>ppt_y</p:attrName>
                                        </p:attrNameLst>
                                      </p:cBhvr>
                                      <p:rCtr x="-13737" y="0"/>
                                    </p:animMotion>
                                  </p:childTnLst>
                                </p:cTn>
                              </p:par>
                              <p:par>
                                <p:cTn id="11" presetID="2" presetClass="exit" presetSubtype="2" fill="hold" nodeType="withEffect">
                                  <p:stCondLst>
                                    <p:cond delay="250"/>
                                  </p:stCondLst>
                                  <p:childTnLst>
                                    <p:anim calcmode="lin" valueType="num">
                                      <p:cBhvr additive="base">
                                        <p:cTn id="12" dur="500"/>
                                        <p:tgtEl>
                                          <p:spTgt spid="4"/>
                                        </p:tgtEl>
                                        <p:attrNameLst>
                                          <p:attrName>ppt_x</p:attrName>
                                        </p:attrNameLst>
                                      </p:cBhvr>
                                      <p:tavLst>
                                        <p:tav tm="0">
                                          <p:val>
                                            <p:strVal val="ppt_x"/>
                                          </p:val>
                                        </p:tav>
                                        <p:tav tm="100000">
                                          <p:val>
                                            <p:strVal val="1+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593" y="0"/>
            <a:ext cx="12230593" cy="6857999"/>
          </a:xfrm>
          <a:prstGeom prst="rect">
            <a:avLst/>
          </a:prstGeom>
          <a:solidFill>
            <a:srgbClr val="6D6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Freeform 5"/>
          <p:cNvSpPr>
            <a:spLocks noEditPoints="1"/>
          </p:cNvSpPr>
          <p:nvPr/>
        </p:nvSpPr>
        <p:spPr bwMode="auto">
          <a:xfrm>
            <a:off x="3648938" y="1629297"/>
            <a:ext cx="4855530" cy="3599406"/>
          </a:xfrm>
          <a:custGeom>
            <a:avLst/>
            <a:gdLst>
              <a:gd name="T0" fmla="*/ 198 w 2562"/>
              <a:gd name="T1" fmla="*/ 805 h 1904"/>
              <a:gd name="T2" fmla="*/ 179 w 2562"/>
              <a:gd name="T3" fmla="*/ 998 h 1904"/>
              <a:gd name="T4" fmla="*/ 300 w 2562"/>
              <a:gd name="T5" fmla="*/ 1006 h 1904"/>
              <a:gd name="T6" fmla="*/ 389 w 2562"/>
              <a:gd name="T7" fmla="*/ 1118 h 1904"/>
              <a:gd name="T8" fmla="*/ 703 w 2562"/>
              <a:gd name="T9" fmla="*/ 1092 h 1904"/>
              <a:gd name="T10" fmla="*/ 1057 w 2562"/>
              <a:gd name="T11" fmla="*/ 1062 h 1904"/>
              <a:gd name="T12" fmla="*/ 1273 w 2562"/>
              <a:gd name="T13" fmla="*/ 1085 h 1904"/>
              <a:gd name="T14" fmla="*/ 1546 w 2562"/>
              <a:gd name="T15" fmla="*/ 976 h 1904"/>
              <a:gd name="T16" fmla="*/ 1652 w 2562"/>
              <a:gd name="T17" fmla="*/ 920 h 1904"/>
              <a:gd name="T18" fmla="*/ 1629 w 2562"/>
              <a:gd name="T19" fmla="*/ 888 h 1904"/>
              <a:gd name="T20" fmla="*/ 1707 w 2562"/>
              <a:gd name="T21" fmla="*/ 827 h 1904"/>
              <a:gd name="T22" fmla="*/ 1746 w 2562"/>
              <a:gd name="T23" fmla="*/ 737 h 1904"/>
              <a:gd name="T24" fmla="*/ 1828 w 2562"/>
              <a:gd name="T25" fmla="*/ 662 h 1904"/>
              <a:gd name="T26" fmla="*/ 1928 w 2562"/>
              <a:gd name="T27" fmla="*/ 539 h 1904"/>
              <a:gd name="T28" fmla="*/ 2054 w 2562"/>
              <a:gd name="T29" fmla="*/ 421 h 1904"/>
              <a:gd name="T30" fmla="*/ 2173 w 2562"/>
              <a:gd name="T31" fmla="*/ 249 h 1904"/>
              <a:gd name="T32" fmla="*/ 2340 w 2562"/>
              <a:gd name="T33" fmla="*/ 89 h 1904"/>
              <a:gd name="T34" fmla="*/ 2412 w 2562"/>
              <a:gd name="T35" fmla="*/ 30 h 1904"/>
              <a:gd name="T36" fmla="*/ 2425 w 2562"/>
              <a:gd name="T37" fmla="*/ 154 h 1904"/>
              <a:gd name="T38" fmla="*/ 2478 w 2562"/>
              <a:gd name="T39" fmla="*/ 188 h 1904"/>
              <a:gd name="T40" fmla="*/ 2530 w 2562"/>
              <a:gd name="T41" fmla="*/ 298 h 1904"/>
              <a:gd name="T42" fmla="*/ 2276 w 2562"/>
              <a:gd name="T43" fmla="*/ 648 h 1904"/>
              <a:gd name="T44" fmla="*/ 2166 w 2562"/>
              <a:gd name="T45" fmla="*/ 1154 h 1904"/>
              <a:gd name="T46" fmla="*/ 2102 w 2562"/>
              <a:gd name="T47" fmla="*/ 1612 h 1904"/>
              <a:gd name="T48" fmla="*/ 1999 w 2562"/>
              <a:gd name="T49" fmla="*/ 1893 h 1904"/>
              <a:gd name="T50" fmla="*/ 1220 w 2562"/>
              <a:gd name="T51" fmla="*/ 1794 h 1904"/>
              <a:gd name="T52" fmla="*/ 514 w 2562"/>
              <a:gd name="T53" fmla="*/ 1694 h 1904"/>
              <a:gd name="T54" fmla="*/ 322 w 2562"/>
              <a:gd name="T55" fmla="*/ 1249 h 1904"/>
              <a:gd name="T56" fmla="*/ 0 w 2562"/>
              <a:gd name="T57" fmla="*/ 877 h 1904"/>
              <a:gd name="T58" fmla="*/ 162 w 2562"/>
              <a:gd name="T59" fmla="*/ 959 h 1904"/>
              <a:gd name="T60" fmla="*/ 25 w 2562"/>
              <a:gd name="T61" fmla="*/ 888 h 1904"/>
              <a:gd name="T62" fmla="*/ 342 w 2562"/>
              <a:gd name="T63" fmla="*/ 1240 h 1904"/>
              <a:gd name="T64" fmla="*/ 525 w 2562"/>
              <a:gd name="T65" fmla="*/ 1676 h 1904"/>
              <a:gd name="T66" fmla="*/ 1109 w 2562"/>
              <a:gd name="T67" fmla="*/ 1759 h 1904"/>
              <a:gd name="T68" fmla="*/ 1966 w 2562"/>
              <a:gd name="T69" fmla="*/ 1882 h 1904"/>
              <a:gd name="T70" fmla="*/ 2065 w 2562"/>
              <a:gd name="T71" fmla="*/ 1767 h 1904"/>
              <a:gd name="T72" fmla="*/ 2133 w 2562"/>
              <a:gd name="T73" fmla="*/ 1158 h 1904"/>
              <a:gd name="T74" fmla="*/ 2416 w 2562"/>
              <a:gd name="T75" fmla="*/ 1031 h 1904"/>
              <a:gd name="T76" fmla="*/ 2522 w 2562"/>
              <a:gd name="T77" fmla="*/ 510 h 1904"/>
              <a:gd name="T78" fmla="*/ 2448 w 2562"/>
              <a:gd name="T79" fmla="*/ 207 h 1904"/>
              <a:gd name="T80" fmla="*/ 2400 w 2562"/>
              <a:gd name="T81" fmla="*/ 95 h 1904"/>
              <a:gd name="T82" fmla="*/ 2354 w 2562"/>
              <a:gd name="T83" fmla="*/ 103 h 1904"/>
              <a:gd name="T84" fmla="*/ 2191 w 2562"/>
              <a:gd name="T85" fmla="*/ 261 h 1904"/>
              <a:gd name="T86" fmla="*/ 2068 w 2562"/>
              <a:gd name="T87" fmla="*/ 435 h 1904"/>
              <a:gd name="T88" fmla="*/ 1943 w 2562"/>
              <a:gd name="T89" fmla="*/ 554 h 1904"/>
              <a:gd name="T90" fmla="*/ 1859 w 2562"/>
              <a:gd name="T91" fmla="*/ 668 h 1904"/>
              <a:gd name="T92" fmla="*/ 1767 w 2562"/>
              <a:gd name="T93" fmla="*/ 757 h 1904"/>
              <a:gd name="T94" fmla="*/ 1744 w 2562"/>
              <a:gd name="T95" fmla="*/ 823 h 1904"/>
              <a:gd name="T96" fmla="*/ 1656 w 2562"/>
              <a:gd name="T97" fmla="*/ 881 h 1904"/>
              <a:gd name="T98" fmla="*/ 1611 w 2562"/>
              <a:gd name="T99" fmla="*/ 966 h 1904"/>
              <a:gd name="T100" fmla="*/ 1431 w 2562"/>
              <a:gd name="T101" fmla="*/ 1088 h 1904"/>
              <a:gd name="T102" fmla="*/ 1127 w 2562"/>
              <a:gd name="T103" fmla="*/ 1087 h 1904"/>
              <a:gd name="T104" fmla="*/ 981 w 2562"/>
              <a:gd name="T105" fmla="*/ 1058 h 1904"/>
              <a:gd name="T106" fmla="*/ 607 w 2562"/>
              <a:gd name="T107" fmla="*/ 1161 h 1904"/>
              <a:gd name="T108" fmla="*/ 337 w 2562"/>
              <a:gd name="T109" fmla="*/ 1083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62" h="1904">
                <a:moveTo>
                  <a:pt x="0" y="877"/>
                </a:moveTo>
                <a:cubicBezTo>
                  <a:pt x="61" y="851"/>
                  <a:pt x="120" y="825"/>
                  <a:pt x="179" y="800"/>
                </a:cubicBezTo>
                <a:cubicBezTo>
                  <a:pt x="184" y="798"/>
                  <a:pt x="193" y="804"/>
                  <a:pt x="198" y="805"/>
                </a:cubicBezTo>
                <a:cubicBezTo>
                  <a:pt x="188" y="827"/>
                  <a:pt x="176" y="842"/>
                  <a:pt x="174" y="859"/>
                </a:cubicBezTo>
                <a:cubicBezTo>
                  <a:pt x="171" y="883"/>
                  <a:pt x="206" y="876"/>
                  <a:pt x="211" y="901"/>
                </a:cubicBezTo>
                <a:cubicBezTo>
                  <a:pt x="181" y="923"/>
                  <a:pt x="183" y="961"/>
                  <a:pt x="179" y="998"/>
                </a:cubicBezTo>
                <a:cubicBezTo>
                  <a:pt x="188" y="996"/>
                  <a:pt x="197" y="995"/>
                  <a:pt x="206" y="992"/>
                </a:cubicBezTo>
                <a:cubicBezTo>
                  <a:pt x="231" y="984"/>
                  <a:pt x="254" y="991"/>
                  <a:pt x="275" y="1006"/>
                </a:cubicBezTo>
                <a:cubicBezTo>
                  <a:pt x="285" y="1013"/>
                  <a:pt x="291" y="1011"/>
                  <a:pt x="300" y="1006"/>
                </a:cubicBezTo>
                <a:cubicBezTo>
                  <a:pt x="328" y="990"/>
                  <a:pt x="337" y="994"/>
                  <a:pt x="345" y="1026"/>
                </a:cubicBezTo>
                <a:cubicBezTo>
                  <a:pt x="347" y="1036"/>
                  <a:pt x="351" y="1045"/>
                  <a:pt x="351" y="1055"/>
                </a:cubicBezTo>
                <a:cubicBezTo>
                  <a:pt x="351" y="1084"/>
                  <a:pt x="369" y="1102"/>
                  <a:pt x="389" y="1118"/>
                </a:cubicBezTo>
                <a:cubicBezTo>
                  <a:pt x="397" y="1124"/>
                  <a:pt x="407" y="1128"/>
                  <a:pt x="416" y="1128"/>
                </a:cubicBezTo>
                <a:cubicBezTo>
                  <a:pt x="478" y="1133"/>
                  <a:pt x="539" y="1136"/>
                  <a:pt x="601" y="1141"/>
                </a:cubicBezTo>
                <a:cubicBezTo>
                  <a:pt x="645" y="1145"/>
                  <a:pt x="675" y="1124"/>
                  <a:pt x="703" y="1092"/>
                </a:cubicBezTo>
                <a:cubicBezTo>
                  <a:pt x="734" y="1057"/>
                  <a:pt x="770" y="1030"/>
                  <a:pt x="822" y="1033"/>
                </a:cubicBezTo>
                <a:cubicBezTo>
                  <a:pt x="876" y="1036"/>
                  <a:pt x="931" y="1034"/>
                  <a:pt x="985" y="1038"/>
                </a:cubicBezTo>
                <a:cubicBezTo>
                  <a:pt x="1010" y="1040"/>
                  <a:pt x="1033" y="1054"/>
                  <a:pt x="1057" y="1062"/>
                </a:cubicBezTo>
                <a:cubicBezTo>
                  <a:pt x="1064" y="1064"/>
                  <a:pt x="1071" y="1070"/>
                  <a:pt x="1077" y="1068"/>
                </a:cubicBezTo>
                <a:cubicBezTo>
                  <a:pt x="1126" y="1058"/>
                  <a:pt x="1170" y="1086"/>
                  <a:pt x="1217" y="1087"/>
                </a:cubicBezTo>
                <a:cubicBezTo>
                  <a:pt x="1236" y="1088"/>
                  <a:pt x="1255" y="1087"/>
                  <a:pt x="1273" y="1085"/>
                </a:cubicBezTo>
                <a:cubicBezTo>
                  <a:pt x="1323" y="1080"/>
                  <a:pt x="1373" y="1079"/>
                  <a:pt x="1422" y="1068"/>
                </a:cubicBezTo>
                <a:cubicBezTo>
                  <a:pt x="1444" y="1063"/>
                  <a:pt x="1468" y="1044"/>
                  <a:pt x="1482" y="1024"/>
                </a:cubicBezTo>
                <a:cubicBezTo>
                  <a:pt x="1499" y="1000"/>
                  <a:pt x="1517" y="983"/>
                  <a:pt x="1546" y="976"/>
                </a:cubicBezTo>
                <a:cubicBezTo>
                  <a:pt x="1563" y="973"/>
                  <a:pt x="1578" y="961"/>
                  <a:pt x="1593" y="953"/>
                </a:cubicBezTo>
                <a:cubicBezTo>
                  <a:pt x="1607" y="947"/>
                  <a:pt x="1620" y="941"/>
                  <a:pt x="1634" y="934"/>
                </a:cubicBezTo>
                <a:cubicBezTo>
                  <a:pt x="1641" y="930"/>
                  <a:pt x="1652" y="925"/>
                  <a:pt x="1652" y="920"/>
                </a:cubicBezTo>
                <a:cubicBezTo>
                  <a:pt x="1652" y="913"/>
                  <a:pt x="1644" y="906"/>
                  <a:pt x="1639" y="899"/>
                </a:cubicBezTo>
                <a:cubicBezTo>
                  <a:pt x="1636" y="896"/>
                  <a:pt x="1632" y="894"/>
                  <a:pt x="1628" y="891"/>
                </a:cubicBezTo>
                <a:cubicBezTo>
                  <a:pt x="1628" y="890"/>
                  <a:pt x="1628" y="889"/>
                  <a:pt x="1629" y="888"/>
                </a:cubicBezTo>
                <a:cubicBezTo>
                  <a:pt x="1636" y="858"/>
                  <a:pt x="1636" y="857"/>
                  <a:pt x="1672" y="858"/>
                </a:cubicBezTo>
                <a:cubicBezTo>
                  <a:pt x="1687" y="858"/>
                  <a:pt x="1701" y="858"/>
                  <a:pt x="1701" y="837"/>
                </a:cubicBezTo>
                <a:cubicBezTo>
                  <a:pt x="1701" y="833"/>
                  <a:pt x="1704" y="827"/>
                  <a:pt x="1707" y="827"/>
                </a:cubicBezTo>
                <a:cubicBezTo>
                  <a:pt x="1729" y="823"/>
                  <a:pt x="1725" y="810"/>
                  <a:pt x="1722" y="795"/>
                </a:cubicBezTo>
                <a:cubicBezTo>
                  <a:pt x="1720" y="789"/>
                  <a:pt x="1726" y="780"/>
                  <a:pt x="1731" y="775"/>
                </a:cubicBezTo>
                <a:cubicBezTo>
                  <a:pt x="1742" y="764"/>
                  <a:pt x="1751" y="754"/>
                  <a:pt x="1746" y="737"/>
                </a:cubicBezTo>
                <a:cubicBezTo>
                  <a:pt x="1742" y="726"/>
                  <a:pt x="1744" y="716"/>
                  <a:pt x="1757" y="711"/>
                </a:cubicBezTo>
                <a:cubicBezTo>
                  <a:pt x="1759" y="710"/>
                  <a:pt x="1763" y="709"/>
                  <a:pt x="1764" y="707"/>
                </a:cubicBezTo>
                <a:cubicBezTo>
                  <a:pt x="1775" y="677"/>
                  <a:pt x="1804" y="672"/>
                  <a:pt x="1828" y="662"/>
                </a:cubicBezTo>
                <a:cubicBezTo>
                  <a:pt x="1853" y="651"/>
                  <a:pt x="1870" y="637"/>
                  <a:pt x="1871" y="609"/>
                </a:cubicBezTo>
                <a:cubicBezTo>
                  <a:pt x="1872" y="592"/>
                  <a:pt x="1883" y="585"/>
                  <a:pt x="1894" y="576"/>
                </a:cubicBezTo>
                <a:cubicBezTo>
                  <a:pt x="1907" y="566"/>
                  <a:pt x="1917" y="551"/>
                  <a:pt x="1928" y="539"/>
                </a:cubicBezTo>
                <a:cubicBezTo>
                  <a:pt x="1934" y="531"/>
                  <a:pt x="1940" y="521"/>
                  <a:pt x="1949" y="516"/>
                </a:cubicBezTo>
                <a:cubicBezTo>
                  <a:pt x="1986" y="496"/>
                  <a:pt x="2017" y="470"/>
                  <a:pt x="2039" y="434"/>
                </a:cubicBezTo>
                <a:cubicBezTo>
                  <a:pt x="2043" y="429"/>
                  <a:pt x="2048" y="424"/>
                  <a:pt x="2054" y="421"/>
                </a:cubicBezTo>
                <a:cubicBezTo>
                  <a:pt x="2078" y="405"/>
                  <a:pt x="2091" y="383"/>
                  <a:pt x="2102" y="356"/>
                </a:cubicBezTo>
                <a:cubicBezTo>
                  <a:pt x="2109" y="339"/>
                  <a:pt x="2122" y="323"/>
                  <a:pt x="2133" y="307"/>
                </a:cubicBezTo>
                <a:cubicBezTo>
                  <a:pt x="2146" y="288"/>
                  <a:pt x="2160" y="268"/>
                  <a:pt x="2173" y="249"/>
                </a:cubicBezTo>
                <a:cubicBezTo>
                  <a:pt x="2178" y="243"/>
                  <a:pt x="2184" y="237"/>
                  <a:pt x="2190" y="233"/>
                </a:cubicBezTo>
                <a:cubicBezTo>
                  <a:pt x="2219" y="208"/>
                  <a:pt x="2251" y="186"/>
                  <a:pt x="2279" y="160"/>
                </a:cubicBezTo>
                <a:cubicBezTo>
                  <a:pt x="2302" y="139"/>
                  <a:pt x="2320" y="113"/>
                  <a:pt x="2340" y="89"/>
                </a:cubicBezTo>
                <a:cubicBezTo>
                  <a:pt x="2346" y="82"/>
                  <a:pt x="2350" y="72"/>
                  <a:pt x="2353" y="63"/>
                </a:cubicBezTo>
                <a:cubicBezTo>
                  <a:pt x="2359" y="43"/>
                  <a:pt x="2364" y="23"/>
                  <a:pt x="2369" y="4"/>
                </a:cubicBezTo>
                <a:cubicBezTo>
                  <a:pt x="2389" y="0"/>
                  <a:pt x="2408" y="10"/>
                  <a:pt x="2412" y="30"/>
                </a:cubicBezTo>
                <a:cubicBezTo>
                  <a:pt x="2417" y="53"/>
                  <a:pt x="2431" y="76"/>
                  <a:pt x="2419" y="101"/>
                </a:cubicBezTo>
                <a:cubicBezTo>
                  <a:pt x="2418" y="104"/>
                  <a:pt x="2419" y="108"/>
                  <a:pt x="2421" y="110"/>
                </a:cubicBezTo>
                <a:cubicBezTo>
                  <a:pt x="2435" y="124"/>
                  <a:pt x="2431" y="138"/>
                  <a:pt x="2425" y="154"/>
                </a:cubicBezTo>
                <a:cubicBezTo>
                  <a:pt x="2422" y="162"/>
                  <a:pt x="2419" y="176"/>
                  <a:pt x="2422" y="179"/>
                </a:cubicBezTo>
                <a:cubicBezTo>
                  <a:pt x="2430" y="184"/>
                  <a:pt x="2442" y="186"/>
                  <a:pt x="2453" y="187"/>
                </a:cubicBezTo>
                <a:cubicBezTo>
                  <a:pt x="2461" y="188"/>
                  <a:pt x="2470" y="187"/>
                  <a:pt x="2478" y="188"/>
                </a:cubicBezTo>
                <a:cubicBezTo>
                  <a:pt x="2493" y="190"/>
                  <a:pt x="2506" y="195"/>
                  <a:pt x="2508" y="213"/>
                </a:cubicBezTo>
                <a:cubicBezTo>
                  <a:pt x="2508" y="214"/>
                  <a:pt x="2508" y="214"/>
                  <a:pt x="2509" y="215"/>
                </a:cubicBezTo>
                <a:cubicBezTo>
                  <a:pt x="2527" y="240"/>
                  <a:pt x="2530" y="267"/>
                  <a:pt x="2530" y="298"/>
                </a:cubicBezTo>
                <a:cubicBezTo>
                  <a:pt x="2530" y="367"/>
                  <a:pt x="2540" y="436"/>
                  <a:pt x="2541" y="505"/>
                </a:cubicBezTo>
                <a:cubicBezTo>
                  <a:pt x="2542" y="544"/>
                  <a:pt x="2547" y="581"/>
                  <a:pt x="2562" y="620"/>
                </a:cubicBezTo>
                <a:cubicBezTo>
                  <a:pt x="2466" y="629"/>
                  <a:pt x="2372" y="638"/>
                  <a:pt x="2276" y="648"/>
                </a:cubicBezTo>
                <a:cubicBezTo>
                  <a:pt x="2332" y="781"/>
                  <a:pt x="2387" y="911"/>
                  <a:pt x="2443" y="1042"/>
                </a:cubicBezTo>
                <a:cubicBezTo>
                  <a:pt x="2380" y="1067"/>
                  <a:pt x="2319" y="1092"/>
                  <a:pt x="2258" y="1116"/>
                </a:cubicBezTo>
                <a:cubicBezTo>
                  <a:pt x="2227" y="1129"/>
                  <a:pt x="2196" y="1140"/>
                  <a:pt x="2166" y="1154"/>
                </a:cubicBezTo>
                <a:cubicBezTo>
                  <a:pt x="2159" y="1157"/>
                  <a:pt x="2151" y="1166"/>
                  <a:pt x="2150" y="1173"/>
                </a:cubicBezTo>
                <a:cubicBezTo>
                  <a:pt x="2142" y="1239"/>
                  <a:pt x="2136" y="1304"/>
                  <a:pt x="2129" y="1370"/>
                </a:cubicBezTo>
                <a:cubicBezTo>
                  <a:pt x="2120" y="1450"/>
                  <a:pt x="2111" y="1531"/>
                  <a:pt x="2102" y="1612"/>
                </a:cubicBezTo>
                <a:cubicBezTo>
                  <a:pt x="2096" y="1666"/>
                  <a:pt x="2091" y="1720"/>
                  <a:pt x="2085" y="1774"/>
                </a:cubicBezTo>
                <a:cubicBezTo>
                  <a:pt x="2084" y="1782"/>
                  <a:pt x="2081" y="1792"/>
                  <a:pt x="2076" y="1798"/>
                </a:cubicBezTo>
                <a:cubicBezTo>
                  <a:pt x="2051" y="1830"/>
                  <a:pt x="2025" y="1861"/>
                  <a:pt x="1999" y="1893"/>
                </a:cubicBezTo>
                <a:cubicBezTo>
                  <a:pt x="1993" y="1901"/>
                  <a:pt x="1986" y="1904"/>
                  <a:pt x="1974" y="1902"/>
                </a:cubicBezTo>
                <a:cubicBezTo>
                  <a:pt x="1848" y="1884"/>
                  <a:pt x="1722" y="1867"/>
                  <a:pt x="1595" y="1849"/>
                </a:cubicBezTo>
                <a:cubicBezTo>
                  <a:pt x="1470" y="1831"/>
                  <a:pt x="1345" y="1812"/>
                  <a:pt x="1220" y="1794"/>
                </a:cubicBezTo>
                <a:cubicBezTo>
                  <a:pt x="1114" y="1779"/>
                  <a:pt x="1007" y="1764"/>
                  <a:pt x="901" y="1749"/>
                </a:cubicBezTo>
                <a:cubicBezTo>
                  <a:pt x="803" y="1735"/>
                  <a:pt x="705" y="1720"/>
                  <a:pt x="607" y="1706"/>
                </a:cubicBezTo>
                <a:cubicBezTo>
                  <a:pt x="576" y="1702"/>
                  <a:pt x="545" y="1696"/>
                  <a:pt x="514" y="1694"/>
                </a:cubicBezTo>
                <a:cubicBezTo>
                  <a:pt x="498" y="1692"/>
                  <a:pt x="491" y="1687"/>
                  <a:pt x="485" y="1672"/>
                </a:cubicBezTo>
                <a:cubicBezTo>
                  <a:pt x="439" y="1542"/>
                  <a:pt x="392" y="1412"/>
                  <a:pt x="345" y="1282"/>
                </a:cubicBezTo>
                <a:cubicBezTo>
                  <a:pt x="340" y="1270"/>
                  <a:pt x="332" y="1258"/>
                  <a:pt x="322" y="1249"/>
                </a:cubicBezTo>
                <a:cubicBezTo>
                  <a:pt x="235" y="1177"/>
                  <a:pt x="148" y="1106"/>
                  <a:pt x="61" y="1034"/>
                </a:cubicBezTo>
                <a:cubicBezTo>
                  <a:pt x="48" y="1024"/>
                  <a:pt x="40" y="1012"/>
                  <a:pt x="35" y="996"/>
                </a:cubicBezTo>
                <a:cubicBezTo>
                  <a:pt x="25" y="957"/>
                  <a:pt x="13" y="918"/>
                  <a:pt x="0" y="877"/>
                </a:cubicBezTo>
                <a:close/>
                <a:moveTo>
                  <a:pt x="284" y="1037"/>
                </a:moveTo>
                <a:cubicBezTo>
                  <a:pt x="231" y="1000"/>
                  <a:pt x="235" y="1003"/>
                  <a:pt x="165" y="1024"/>
                </a:cubicBezTo>
                <a:cubicBezTo>
                  <a:pt x="147" y="1003"/>
                  <a:pt x="167" y="980"/>
                  <a:pt x="162" y="959"/>
                </a:cubicBezTo>
                <a:cubicBezTo>
                  <a:pt x="156" y="932"/>
                  <a:pt x="175" y="918"/>
                  <a:pt x="186" y="898"/>
                </a:cubicBezTo>
                <a:cubicBezTo>
                  <a:pt x="146" y="890"/>
                  <a:pt x="152" y="861"/>
                  <a:pt x="155" y="831"/>
                </a:cubicBezTo>
                <a:cubicBezTo>
                  <a:pt x="111" y="851"/>
                  <a:pt x="68" y="869"/>
                  <a:pt x="25" y="888"/>
                </a:cubicBezTo>
                <a:cubicBezTo>
                  <a:pt x="34" y="920"/>
                  <a:pt x="44" y="951"/>
                  <a:pt x="52" y="983"/>
                </a:cubicBezTo>
                <a:cubicBezTo>
                  <a:pt x="57" y="1000"/>
                  <a:pt x="66" y="1013"/>
                  <a:pt x="80" y="1025"/>
                </a:cubicBezTo>
                <a:cubicBezTo>
                  <a:pt x="168" y="1096"/>
                  <a:pt x="255" y="1168"/>
                  <a:pt x="342" y="1240"/>
                </a:cubicBezTo>
                <a:cubicBezTo>
                  <a:pt x="350" y="1247"/>
                  <a:pt x="357" y="1257"/>
                  <a:pt x="361" y="1267"/>
                </a:cubicBezTo>
                <a:cubicBezTo>
                  <a:pt x="408" y="1396"/>
                  <a:pt x="455" y="1526"/>
                  <a:pt x="501" y="1655"/>
                </a:cubicBezTo>
                <a:cubicBezTo>
                  <a:pt x="505" y="1668"/>
                  <a:pt x="512" y="1674"/>
                  <a:pt x="525" y="1676"/>
                </a:cubicBezTo>
                <a:cubicBezTo>
                  <a:pt x="542" y="1678"/>
                  <a:pt x="560" y="1680"/>
                  <a:pt x="577" y="1683"/>
                </a:cubicBezTo>
                <a:cubicBezTo>
                  <a:pt x="665" y="1695"/>
                  <a:pt x="754" y="1708"/>
                  <a:pt x="843" y="1721"/>
                </a:cubicBezTo>
                <a:cubicBezTo>
                  <a:pt x="932" y="1734"/>
                  <a:pt x="1021" y="1746"/>
                  <a:pt x="1109" y="1759"/>
                </a:cubicBezTo>
                <a:cubicBezTo>
                  <a:pt x="1207" y="1773"/>
                  <a:pt x="1304" y="1787"/>
                  <a:pt x="1402" y="1801"/>
                </a:cubicBezTo>
                <a:cubicBezTo>
                  <a:pt x="1500" y="1815"/>
                  <a:pt x="1598" y="1829"/>
                  <a:pt x="1696" y="1843"/>
                </a:cubicBezTo>
                <a:cubicBezTo>
                  <a:pt x="1786" y="1856"/>
                  <a:pt x="1876" y="1868"/>
                  <a:pt x="1966" y="1882"/>
                </a:cubicBezTo>
                <a:cubicBezTo>
                  <a:pt x="1978" y="1883"/>
                  <a:pt x="1984" y="1880"/>
                  <a:pt x="1991" y="1871"/>
                </a:cubicBezTo>
                <a:cubicBezTo>
                  <a:pt x="2012" y="1845"/>
                  <a:pt x="2034" y="1820"/>
                  <a:pt x="2054" y="1794"/>
                </a:cubicBezTo>
                <a:cubicBezTo>
                  <a:pt x="2059" y="1786"/>
                  <a:pt x="2063" y="1776"/>
                  <a:pt x="2065" y="1767"/>
                </a:cubicBezTo>
                <a:cubicBezTo>
                  <a:pt x="2071" y="1714"/>
                  <a:pt x="2077" y="1661"/>
                  <a:pt x="2082" y="1608"/>
                </a:cubicBezTo>
                <a:cubicBezTo>
                  <a:pt x="2091" y="1528"/>
                  <a:pt x="2100" y="1447"/>
                  <a:pt x="2109" y="1366"/>
                </a:cubicBezTo>
                <a:cubicBezTo>
                  <a:pt x="2117" y="1297"/>
                  <a:pt x="2124" y="1228"/>
                  <a:pt x="2133" y="1158"/>
                </a:cubicBezTo>
                <a:cubicBezTo>
                  <a:pt x="2134" y="1152"/>
                  <a:pt x="2140" y="1143"/>
                  <a:pt x="2147" y="1141"/>
                </a:cubicBezTo>
                <a:cubicBezTo>
                  <a:pt x="2175" y="1128"/>
                  <a:pt x="2204" y="1117"/>
                  <a:pt x="2233" y="1105"/>
                </a:cubicBezTo>
                <a:cubicBezTo>
                  <a:pt x="2294" y="1081"/>
                  <a:pt x="2355" y="1056"/>
                  <a:pt x="2416" y="1031"/>
                </a:cubicBezTo>
                <a:cubicBezTo>
                  <a:pt x="2360" y="898"/>
                  <a:pt x="2304" y="765"/>
                  <a:pt x="2247" y="631"/>
                </a:cubicBezTo>
                <a:cubicBezTo>
                  <a:pt x="2345" y="622"/>
                  <a:pt x="2439" y="612"/>
                  <a:pt x="2529" y="604"/>
                </a:cubicBezTo>
                <a:cubicBezTo>
                  <a:pt x="2526" y="571"/>
                  <a:pt x="2524" y="540"/>
                  <a:pt x="2522" y="510"/>
                </a:cubicBezTo>
                <a:cubicBezTo>
                  <a:pt x="2518" y="436"/>
                  <a:pt x="2512" y="362"/>
                  <a:pt x="2510" y="288"/>
                </a:cubicBezTo>
                <a:cubicBezTo>
                  <a:pt x="2509" y="267"/>
                  <a:pt x="2505" y="250"/>
                  <a:pt x="2495" y="231"/>
                </a:cubicBezTo>
                <a:cubicBezTo>
                  <a:pt x="2485" y="210"/>
                  <a:pt x="2472" y="203"/>
                  <a:pt x="2448" y="207"/>
                </a:cubicBezTo>
                <a:cubicBezTo>
                  <a:pt x="2420" y="212"/>
                  <a:pt x="2383" y="189"/>
                  <a:pt x="2403" y="154"/>
                </a:cubicBezTo>
                <a:cubicBezTo>
                  <a:pt x="2410" y="141"/>
                  <a:pt x="2412" y="128"/>
                  <a:pt x="2401" y="115"/>
                </a:cubicBezTo>
                <a:cubicBezTo>
                  <a:pt x="2397" y="111"/>
                  <a:pt x="2398" y="101"/>
                  <a:pt x="2400" y="95"/>
                </a:cubicBezTo>
                <a:cubicBezTo>
                  <a:pt x="2406" y="70"/>
                  <a:pt x="2396" y="49"/>
                  <a:pt x="2386" y="27"/>
                </a:cubicBezTo>
                <a:cubicBezTo>
                  <a:pt x="2381" y="36"/>
                  <a:pt x="2379" y="46"/>
                  <a:pt x="2376" y="55"/>
                </a:cubicBezTo>
                <a:cubicBezTo>
                  <a:pt x="2369" y="71"/>
                  <a:pt x="2364" y="89"/>
                  <a:pt x="2354" y="103"/>
                </a:cubicBezTo>
                <a:cubicBezTo>
                  <a:pt x="2337" y="127"/>
                  <a:pt x="2315" y="147"/>
                  <a:pt x="2298" y="171"/>
                </a:cubicBezTo>
                <a:cubicBezTo>
                  <a:pt x="2274" y="204"/>
                  <a:pt x="2236" y="220"/>
                  <a:pt x="2206" y="245"/>
                </a:cubicBezTo>
                <a:cubicBezTo>
                  <a:pt x="2200" y="250"/>
                  <a:pt x="2195" y="255"/>
                  <a:pt x="2191" y="261"/>
                </a:cubicBezTo>
                <a:cubicBezTo>
                  <a:pt x="2178" y="279"/>
                  <a:pt x="2165" y="298"/>
                  <a:pt x="2152" y="317"/>
                </a:cubicBezTo>
                <a:cubicBezTo>
                  <a:pt x="2142" y="333"/>
                  <a:pt x="2128" y="348"/>
                  <a:pt x="2121" y="366"/>
                </a:cubicBezTo>
                <a:cubicBezTo>
                  <a:pt x="2111" y="396"/>
                  <a:pt x="2093" y="418"/>
                  <a:pt x="2068" y="435"/>
                </a:cubicBezTo>
                <a:cubicBezTo>
                  <a:pt x="2062" y="439"/>
                  <a:pt x="2057" y="443"/>
                  <a:pt x="2053" y="449"/>
                </a:cubicBezTo>
                <a:cubicBezTo>
                  <a:pt x="2031" y="483"/>
                  <a:pt x="2002" y="509"/>
                  <a:pt x="1966" y="529"/>
                </a:cubicBezTo>
                <a:cubicBezTo>
                  <a:pt x="1957" y="534"/>
                  <a:pt x="1951" y="545"/>
                  <a:pt x="1943" y="554"/>
                </a:cubicBezTo>
                <a:cubicBezTo>
                  <a:pt x="1933" y="565"/>
                  <a:pt x="1926" y="580"/>
                  <a:pt x="1914" y="587"/>
                </a:cubicBezTo>
                <a:cubicBezTo>
                  <a:pt x="1898" y="597"/>
                  <a:pt x="1891" y="608"/>
                  <a:pt x="1888" y="625"/>
                </a:cubicBezTo>
                <a:cubicBezTo>
                  <a:pt x="1886" y="644"/>
                  <a:pt x="1878" y="660"/>
                  <a:pt x="1859" y="668"/>
                </a:cubicBezTo>
                <a:cubicBezTo>
                  <a:pt x="1840" y="676"/>
                  <a:pt x="1822" y="685"/>
                  <a:pt x="1804" y="693"/>
                </a:cubicBezTo>
                <a:cubicBezTo>
                  <a:pt x="1798" y="697"/>
                  <a:pt x="1791" y="701"/>
                  <a:pt x="1788" y="707"/>
                </a:cubicBezTo>
                <a:cubicBezTo>
                  <a:pt x="1779" y="722"/>
                  <a:pt x="1758" y="733"/>
                  <a:pt x="1767" y="757"/>
                </a:cubicBezTo>
                <a:cubicBezTo>
                  <a:pt x="1769" y="760"/>
                  <a:pt x="1763" y="767"/>
                  <a:pt x="1759" y="772"/>
                </a:cubicBezTo>
                <a:cubicBezTo>
                  <a:pt x="1754" y="780"/>
                  <a:pt x="1747" y="788"/>
                  <a:pt x="1745" y="791"/>
                </a:cubicBezTo>
                <a:cubicBezTo>
                  <a:pt x="1745" y="805"/>
                  <a:pt x="1747" y="815"/>
                  <a:pt x="1744" y="823"/>
                </a:cubicBezTo>
                <a:cubicBezTo>
                  <a:pt x="1737" y="838"/>
                  <a:pt x="1718" y="845"/>
                  <a:pt x="1716" y="864"/>
                </a:cubicBezTo>
                <a:cubicBezTo>
                  <a:pt x="1716" y="866"/>
                  <a:pt x="1710" y="870"/>
                  <a:pt x="1705" y="871"/>
                </a:cubicBezTo>
                <a:cubicBezTo>
                  <a:pt x="1690" y="874"/>
                  <a:pt x="1674" y="877"/>
                  <a:pt x="1656" y="881"/>
                </a:cubicBezTo>
                <a:cubicBezTo>
                  <a:pt x="1658" y="884"/>
                  <a:pt x="1659" y="888"/>
                  <a:pt x="1661" y="890"/>
                </a:cubicBezTo>
                <a:cubicBezTo>
                  <a:pt x="1685" y="913"/>
                  <a:pt x="1678" y="941"/>
                  <a:pt x="1646" y="951"/>
                </a:cubicBezTo>
                <a:cubicBezTo>
                  <a:pt x="1634" y="954"/>
                  <a:pt x="1617" y="957"/>
                  <a:pt x="1611" y="966"/>
                </a:cubicBezTo>
                <a:cubicBezTo>
                  <a:pt x="1595" y="987"/>
                  <a:pt x="1573" y="993"/>
                  <a:pt x="1550" y="996"/>
                </a:cubicBezTo>
                <a:cubicBezTo>
                  <a:pt x="1526" y="1000"/>
                  <a:pt x="1512" y="1014"/>
                  <a:pt x="1500" y="1034"/>
                </a:cubicBezTo>
                <a:cubicBezTo>
                  <a:pt x="1485" y="1062"/>
                  <a:pt x="1460" y="1082"/>
                  <a:pt x="1431" y="1088"/>
                </a:cubicBezTo>
                <a:cubicBezTo>
                  <a:pt x="1379" y="1098"/>
                  <a:pt x="1325" y="1100"/>
                  <a:pt x="1271" y="1105"/>
                </a:cubicBezTo>
                <a:cubicBezTo>
                  <a:pt x="1253" y="1106"/>
                  <a:pt x="1235" y="1110"/>
                  <a:pt x="1218" y="1107"/>
                </a:cubicBezTo>
                <a:cubicBezTo>
                  <a:pt x="1187" y="1102"/>
                  <a:pt x="1157" y="1093"/>
                  <a:pt x="1127" y="1087"/>
                </a:cubicBezTo>
                <a:cubicBezTo>
                  <a:pt x="1119" y="1085"/>
                  <a:pt x="1111" y="1087"/>
                  <a:pt x="1103" y="1086"/>
                </a:cubicBezTo>
                <a:cubicBezTo>
                  <a:pt x="1085" y="1085"/>
                  <a:pt x="1066" y="1084"/>
                  <a:pt x="1049" y="1080"/>
                </a:cubicBezTo>
                <a:cubicBezTo>
                  <a:pt x="1026" y="1074"/>
                  <a:pt x="1004" y="1060"/>
                  <a:pt x="981" y="1058"/>
                </a:cubicBezTo>
                <a:cubicBezTo>
                  <a:pt x="928" y="1054"/>
                  <a:pt x="875" y="1056"/>
                  <a:pt x="822" y="1053"/>
                </a:cubicBezTo>
                <a:cubicBezTo>
                  <a:pt x="777" y="1051"/>
                  <a:pt x="744" y="1074"/>
                  <a:pt x="719" y="1105"/>
                </a:cubicBezTo>
                <a:cubicBezTo>
                  <a:pt x="689" y="1141"/>
                  <a:pt x="654" y="1162"/>
                  <a:pt x="607" y="1161"/>
                </a:cubicBezTo>
                <a:cubicBezTo>
                  <a:pt x="592" y="1161"/>
                  <a:pt x="577" y="1156"/>
                  <a:pt x="562" y="1155"/>
                </a:cubicBezTo>
                <a:cubicBezTo>
                  <a:pt x="509" y="1152"/>
                  <a:pt x="456" y="1151"/>
                  <a:pt x="403" y="1147"/>
                </a:cubicBezTo>
                <a:cubicBezTo>
                  <a:pt x="381" y="1146"/>
                  <a:pt x="341" y="1104"/>
                  <a:pt x="337" y="1083"/>
                </a:cubicBezTo>
                <a:cubicBezTo>
                  <a:pt x="332" y="1061"/>
                  <a:pt x="327" y="1040"/>
                  <a:pt x="321" y="1017"/>
                </a:cubicBezTo>
                <a:cubicBezTo>
                  <a:pt x="308" y="1024"/>
                  <a:pt x="297" y="1030"/>
                  <a:pt x="284" y="1037"/>
                </a:cubicBezTo>
                <a:close/>
              </a:path>
            </a:pathLst>
          </a:custGeom>
          <a:solidFill>
            <a:srgbClr val="18C1E6"/>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2" name="Group 1"/>
          <p:cNvGrpSpPr/>
          <p:nvPr/>
        </p:nvGrpSpPr>
        <p:grpSpPr>
          <a:xfrm>
            <a:off x="975235" y="2802308"/>
            <a:ext cx="4278711" cy="1723682"/>
            <a:chOff x="3243269" y="3538560"/>
            <a:chExt cx="2451106" cy="987430"/>
          </a:xfrm>
        </p:grpSpPr>
        <p:sp>
          <p:nvSpPr>
            <p:cNvPr id="83" name="Freeform 59"/>
            <p:cNvSpPr>
              <a:spLocks/>
            </p:cNvSpPr>
            <p:nvPr/>
          </p:nvSpPr>
          <p:spPr bwMode="auto">
            <a:xfrm>
              <a:off x="3243269" y="3710011"/>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60"/>
            <p:cNvSpPr>
              <a:spLocks/>
            </p:cNvSpPr>
            <p:nvPr/>
          </p:nvSpPr>
          <p:spPr bwMode="auto">
            <a:xfrm>
              <a:off x="3362332" y="3538560"/>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61"/>
            <p:cNvSpPr>
              <a:spLocks/>
            </p:cNvSpPr>
            <p:nvPr/>
          </p:nvSpPr>
          <p:spPr bwMode="auto">
            <a:xfrm>
              <a:off x="3762383" y="3713186"/>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62"/>
            <p:cNvSpPr>
              <a:spLocks/>
            </p:cNvSpPr>
            <p:nvPr/>
          </p:nvSpPr>
          <p:spPr bwMode="auto">
            <a:xfrm>
              <a:off x="3879858" y="3538560"/>
              <a:ext cx="142875"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63"/>
            <p:cNvSpPr>
              <a:spLocks/>
            </p:cNvSpPr>
            <p:nvPr/>
          </p:nvSpPr>
          <p:spPr bwMode="auto">
            <a:xfrm>
              <a:off x="4281497" y="3713186"/>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64"/>
            <p:cNvSpPr>
              <a:spLocks/>
            </p:cNvSpPr>
            <p:nvPr/>
          </p:nvSpPr>
          <p:spPr bwMode="auto">
            <a:xfrm>
              <a:off x="4398972" y="3540147"/>
              <a:ext cx="142875"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65"/>
            <p:cNvSpPr>
              <a:spLocks/>
            </p:cNvSpPr>
            <p:nvPr/>
          </p:nvSpPr>
          <p:spPr bwMode="auto">
            <a:xfrm>
              <a:off x="4799023" y="3714773"/>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Freeform 66"/>
            <p:cNvSpPr>
              <a:spLocks/>
            </p:cNvSpPr>
            <p:nvPr/>
          </p:nvSpPr>
          <p:spPr bwMode="auto">
            <a:xfrm>
              <a:off x="4918086" y="3540147"/>
              <a:ext cx="141288" cy="142876"/>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1" name="Freeform 67"/>
            <p:cNvSpPr>
              <a:spLocks/>
            </p:cNvSpPr>
            <p:nvPr/>
          </p:nvSpPr>
          <p:spPr bwMode="auto">
            <a:xfrm>
              <a:off x="5318137" y="3714773"/>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Freeform 68"/>
            <p:cNvSpPr>
              <a:spLocks/>
            </p:cNvSpPr>
            <p:nvPr/>
          </p:nvSpPr>
          <p:spPr bwMode="auto">
            <a:xfrm>
              <a:off x="5437199" y="3543322"/>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75" name="Rectangle 274"/>
          <p:cNvSpPr/>
          <p:nvPr/>
        </p:nvSpPr>
        <p:spPr>
          <a:xfrm>
            <a:off x="5870454" y="1726230"/>
            <a:ext cx="1893467" cy="646331"/>
          </a:xfrm>
          <a:prstGeom prst="rect">
            <a:avLst/>
          </a:prstGeom>
        </p:spPr>
        <p:txBody>
          <a:bodyPr wrap="none">
            <a:spAutoFit/>
          </a:bodyPr>
          <a:lstStyle/>
          <a:p>
            <a:r>
              <a:rPr 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out of 5</a:t>
            </a:r>
            <a:endParaRPr lang="en-US" sz="3600" b="1" dirty="0">
              <a:solidFill>
                <a:schemeClr val="bg1"/>
              </a:solidFill>
              <a:latin typeface="Arial" panose="020B0604020202020204" pitchFamily="34" charset="0"/>
              <a:cs typeface="Arial" panose="020B0604020202020204" pitchFamily="34" charset="0"/>
            </a:endParaRPr>
          </a:p>
        </p:txBody>
      </p:sp>
      <p:sp>
        <p:nvSpPr>
          <p:cNvPr id="277" name="Rectangle 276"/>
          <p:cNvSpPr/>
          <p:nvPr/>
        </p:nvSpPr>
        <p:spPr>
          <a:xfrm>
            <a:off x="5929872" y="1075299"/>
            <a:ext cx="662361" cy="1107996"/>
          </a:xfrm>
          <a:prstGeom prst="rect">
            <a:avLst/>
          </a:prstGeom>
        </p:spPr>
        <p:txBody>
          <a:bodyPr wrap="none">
            <a:spAutoFit/>
          </a:bodyPr>
          <a:lstStyle/>
          <a:p>
            <a:r>
              <a:rPr lang="en-US" sz="6600" b="1" dirty="0">
                <a:solidFill>
                  <a:srgbClr val="18C1E6"/>
                </a:solidFill>
                <a:latin typeface="Arial" panose="020B0604020202020204" pitchFamily="34" charset="0"/>
                <a:ea typeface="Times New Roman" panose="02020603050405020304" pitchFamily="18" charset="0"/>
                <a:cs typeface="Arial" panose="020B0604020202020204" pitchFamily="34" charset="0"/>
              </a:rPr>
              <a:t>2</a:t>
            </a:r>
            <a:endParaRPr lang="en-US" sz="3600" b="1" dirty="0">
              <a:solidFill>
                <a:schemeClr val="bg1"/>
              </a:solidFill>
              <a:latin typeface="Arial" panose="020B0604020202020204" pitchFamily="34" charset="0"/>
              <a:cs typeface="Arial" panose="020B0604020202020204" pitchFamily="34" charset="0"/>
            </a:endParaRPr>
          </a:p>
        </p:txBody>
      </p:sp>
      <p:sp>
        <p:nvSpPr>
          <p:cNvPr id="278" name="Rectangle 277"/>
          <p:cNvSpPr/>
          <p:nvPr/>
        </p:nvSpPr>
        <p:spPr>
          <a:xfrm>
            <a:off x="5890774" y="2151365"/>
            <a:ext cx="1739386" cy="923330"/>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in the UAE</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can be a</a:t>
            </a:r>
            <a:br>
              <a:rPr lang="en-US" sz="3600" b="1"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victim</a:t>
            </a:r>
          </a:p>
        </p:txBody>
      </p:sp>
      <p:sp>
        <p:nvSpPr>
          <p:cNvPr id="279" name="Oval 278"/>
          <p:cNvSpPr/>
          <p:nvPr/>
        </p:nvSpPr>
        <p:spPr>
          <a:xfrm>
            <a:off x="10633196" y="2372561"/>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3" name="Oval 282"/>
          <p:cNvSpPr/>
          <p:nvPr/>
        </p:nvSpPr>
        <p:spPr>
          <a:xfrm>
            <a:off x="7072242" y="3427287"/>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4" name="Oval 283"/>
          <p:cNvSpPr/>
          <p:nvPr/>
        </p:nvSpPr>
        <p:spPr>
          <a:xfrm>
            <a:off x="10890371" y="2711195"/>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5" name="Oval 284"/>
          <p:cNvSpPr/>
          <p:nvPr/>
        </p:nvSpPr>
        <p:spPr>
          <a:xfrm>
            <a:off x="10079449" y="2925045"/>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8" name="Oval 287"/>
          <p:cNvSpPr/>
          <p:nvPr/>
        </p:nvSpPr>
        <p:spPr>
          <a:xfrm>
            <a:off x="10052032" y="3325834"/>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9" name="Oval 288"/>
          <p:cNvSpPr/>
          <p:nvPr/>
        </p:nvSpPr>
        <p:spPr>
          <a:xfrm>
            <a:off x="10427892" y="2567473"/>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0" name="Oval 289"/>
          <p:cNvSpPr/>
          <p:nvPr/>
        </p:nvSpPr>
        <p:spPr>
          <a:xfrm>
            <a:off x="9580063" y="3486653"/>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7" name="Oval 296"/>
          <p:cNvSpPr/>
          <p:nvPr/>
        </p:nvSpPr>
        <p:spPr>
          <a:xfrm>
            <a:off x="9082604" y="3634291"/>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8" name="Oval 297"/>
          <p:cNvSpPr/>
          <p:nvPr/>
        </p:nvSpPr>
        <p:spPr>
          <a:xfrm>
            <a:off x="8272229" y="3543178"/>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9" name="Oval 298"/>
          <p:cNvSpPr/>
          <p:nvPr/>
        </p:nvSpPr>
        <p:spPr>
          <a:xfrm>
            <a:off x="6965532" y="3298608"/>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0" name="Oval 299"/>
          <p:cNvSpPr/>
          <p:nvPr/>
        </p:nvSpPr>
        <p:spPr>
          <a:xfrm>
            <a:off x="9998539" y="4926556"/>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4" name="Oval 303"/>
          <p:cNvSpPr/>
          <p:nvPr/>
        </p:nvSpPr>
        <p:spPr>
          <a:xfrm>
            <a:off x="10633196" y="4058591"/>
            <a:ext cx="91113" cy="91113"/>
          </a:xfrm>
          <a:prstGeom prst="ellipse">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5" name="Rectangle 304"/>
          <p:cNvSpPr/>
          <p:nvPr/>
        </p:nvSpPr>
        <p:spPr>
          <a:xfrm>
            <a:off x="-38593" y="-158953"/>
            <a:ext cx="352663" cy="7172480"/>
          </a:xfrm>
          <a:prstGeom prst="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94" name="Group 193"/>
          <p:cNvGrpSpPr/>
          <p:nvPr/>
        </p:nvGrpSpPr>
        <p:grpSpPr>
          <a:xfrm>
            <a:off x="975235" y="2802308"/>
            <a:ext cx="4278711" cy="1723682"/>
            <a:chOff x="3243269" y="3538560"/>
            <a:chExt cx="2451106" cy="987430"/>
          </a:xfrm>
        </p:grpSpPr>
        <p:sp>
          <p:nvSpPr>
            <p:cNvPr id="195" name="Freeform 59"/>
            <p:cNvSpPr>
              <a:spLocks/>
            </p:cNvSpPr>
            <p:nvPr/>
          </p:nvSpPr>
          <p:spPr bwMode="auto">
            <a:xfrm>
              <a:off x="3243269" y="3710011"/>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6" name="Freeform 60"/>
            <p:cNvSpPr>
              <a:spLocks/>
            </p:cNvSpPr>
            <p:nvPr/>
          </p:nvSpPr>
          <p:spPr bwMode="auto">
            <a:xfrm>
              <a:off x="3362332" y="3538560"/>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7" name="Freeform 61"/>
            <p:cNvSpPr>
              <a:spLocks/>
            </p:cNvSpPr>
            <p:nvPr/>
          </p:nvSpPr>
          <p:spPr bwMode="auto">
            <a:xfrm>
              <a:off x="3762383" y="3713186"/>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8" name="Freeform 62"/>
            <p:cNvSpPr>
              <a:spLocks/>
            </p:cNvSpPr>
            <p:nvPr/>
          </p:nvSpPr>
          <p:spPr bwMode="auto">
            <a:xfrm>
              <a:off x="3879858" y="3538560"/>
              <a:ext cx="142875"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9" name="Freeform 63"/>
            <p:cNvSpPr>
              <a:spLocks/>
            </p:cNvSpPr>
            <p:nvPr/>
          </p:nvSpPr>
          <p:spPr bwMode="auto">
            <a:xfrm>
              <a:off x="4281497" y="3713186"/>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0" name="Freeform 64"/>
            <p:cNvSpPr>
              <a:spLocks/>
            </p:cNvSpPr>
            <p:nvPr/>
          </p:nvSpPr>
          <p:spPr bwMode="auto">
            <a:xfrm>
              <a:off x="4398972" y="3540147"/>
              <a:ext cx="142875"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1" name="Freeform 65"/>
            <p:cNvSpPr>
              <a:spLocks/>
            </p:cNvSpPr>
            <p:nvPr/>
          </p:nvSpPr>
          <p:spPr bwMode="auto">
            <a:xfrm>
              <a:off x="4799023" y="3714773"/>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2" name="Freeform 66"/>
            <p:cNvSpPr>
              <a:spLocks/>
            </p:cNvSpPr>
            <p:nvPr/>
          </p:nvSpPr>
          <p:spPr bwMode="auto">
            <a:xfrm>
              <a:off x="4918086" y="3540147"/>
              <a:ext cx="141288" cy="142876"/>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3" name="Freeform 67"/>
            <p:cNvSpPr>
              <a:spLocks/>
            </p:cNvSpPr>
            <p:nvPr/>
          </p:nvSpPr>
          <p:spPr bwMode="auto">
            <a:xfrm>
              <a:off x="5318137" y="3714773"/>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4" name="Freeform 68"/>
            <p:cNvSpPr>
              <a:spLocks/>
            </p:cNvSpPr>
            <p:nvPr/>
          </p:nvSpPr>
          <p:spPr bwMode="auto">
            <a:xfrm>
              <a:off x="5437199" y="3543322"/>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1635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63" presetClass="path" presetSubtype="0" accel="50000" decel="50000" fill="hold" grpId="1" nodeType="withEffect">
                                  <p:stCondLst>
                                    <p:cond delay="800"/>
                                  </p:stCondLst>
                                  <p:childTnLst>
                                    <p:animMotion origin="layout" path="M 0 0 L 0.25 0 E" pathEditMode="relative" ptsTypes="">
                                      <p:cBhvr>
                                        <p:cTn id="9" dur="500" fill="hold"/>
                                        <p:tgtEl>
                                          <p:spTgt spid="17"/>
                                        </p:tgtEl>
                                        <p:attrNameLst>
                                          <p:attrName>ppt_x</p:attrName>
                                          <p:attrName>ppt_y</p:attrName>
                                        </p:attrNameLst>
                                      </p:cBhvr>
                                    </p:animMotion>
                                  </p:childTnLst>
                                </p:cTn>
                              </p:par>
                              <p:par>
                                <p:cTn id="10" presetID="2" presetClass="entr" presetSubtype="8" decel="100000" fill="hold" nodeType="withEffect">
                                  <p:stCondLst>
                                    <p:cond delay="11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1500"/>
                                  </p:stCondLst>
                                  <p:childTnLst>
                                    <p:set>
                                      <p:cBhvr>
                                        <p:cTn id="15" dur="1" fill="hold">
                                          <p:stCondLst>
                                            <p:cond delay="0"/>
                                          </p:stCondLst>
                                        </p:cTn>
                                        <p:tgtEl>
                                          <p:spTgt spid="194"/>
                                        </p:tgtEl>
                                        <p:attrNameLst>
                                          <p:attrName>style.visibility</p:attrName>
                                        </p:attrNameLst>
                                      </p:cBhvr>
                                      <p:to>
                                        <p:strVal val="visible"/>
                                      </p:to>
                                    </p:set>
                                    <p:animEffect transition="in" filter="fade">
                                      <p:cBhvr>
                                        <p:cTn id="16" dur="500"/>
                                        <p:tgtEl>
                                          <p:spTgt spid="194"/>
                                        </p:tgtEl>
                                      </p:cBhvr>
                                    </p:animEffect>
                                  </p:childTnLst>
                                </p:cTn>
                              </p:par>
                              <p:par>
                                <p:cTn id="17" presetID="2" presetClass="entr" presetSubtype="1" decel="100000" fill="hold" grpId="0" nodeType="withEffect">
                                  <p:stCondLst>
                                    <p:cond delay="2000"/>
                                  </p:stCondLst>
                                  <p:childTnLst>
                                    <p:set>
                                      <p:cBhvr>
                                        <p:cTn id="18" dur="1" fill="hold">
                                          <p:stCondLst>
                                            <p:cond delay="0"/>
                                          </p:stCondLst>
                                        </p:cTn>
                                        <p:tgtEl>
                                          <p:spTgt spid="278"/>
                                        </p:tgtEl>
                                        <p:attrNameLst>
                                          <p:attrName>style.visibility</p:attrName>
                                        </p:attrNameLst>
                                      </p:cBhvr>
                                      <p:to>
                                        <p:strVal val="visible"/>
                                      </p:to>
                                    </p:set>
                                    <p:anim calcmode="lin" valueType="num">
                                      <p:cBhvr additive="base">
                                        <p:cTn id="19" dur="500" fill="hold"/>
                                        <p:tgtEl>
                                          <p:spTgt spid="278"/>
                                        </p:tgtEl>
                                        <p:attrNameLst>
                                          <p:attrName>ppt_x</p:attrName>
                                        </p:attrNameLst>
                                      </p:cBhvr>
                                      <p:tavLst>
                                        <p:tav tm="0">
                                          <p:val>
                                            <p:strVal val="#ppt_x"/>
                                          </p:val>
                                        </p:tav>
                                        <p:tav tm="100000">
                                          <p:val>
                                            <p:strVal val="#ppt_x"/>
                                          </p:val>
                                        </p:tav>
                                      </p:tavLst>
                                    </p:anim>
                                    <p:anim calcmode="lin" valueType="num">
                                      <p:cBhvr additive="base">
                                        <p:cTn id="20" dur="500" fill="hold"/>
                                        <p:tgtEl>
                                          <p:spTgt spid="278"/>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2200"/>
                                  </p:stCondLst>
                                  <p:childTnLst>
                                    <p:set>
                                      <p:cBhvr>
                                        <p:cTn id="22" dur="1" fill="hold">
                                          <p:stCondLst>
                                            <p:cond delay="0"/>
                                          </p:stCondLst>
                                        </p:cTn>
                                        <p:tgtEl>
                                          <p:spTgt spid="275"/>
                                        </p:tgtEl>
                                        <p:attrNameLst>
                                          <p:attrName>style.visibility</p:attrName>
                                        </p:attrNameLst>
                                      </p:cBhvr>
                                      <p:to>
                                        <p:strVal val="visible"/>
                                      </p:to>
                                    </p:set>
                                    <p:anim calcmode="lin" valueType="num">
                                      <p:cBhvr additive="base">
                                        <p:cTn id="23" dur="500" fill="hold"/>
                                        <p:tgtEl>
                                          <p:spTgt spid="275"/>
                                        </p:tgtEl>
                                        <p:attrNameLst>
                                          <p:attrName>ppt_x</p:attrName>
                                        </p:attrNameLst>
                                      </p:cBhvr>
                                      <p:tavLst>
                                        <p:tav tm="0">
                                          <p:val>
                                            <p:strVal val="#ppt_x"/>
                                          </p:val>
                                        </p:tav>
                                        <p:tav tm="100000">
                                          <p:val>
                                            <p:strVal val="#ppt_x"/>
                                          </p:val>
                                        </p:tav>
                                      </p:tavLst>
                                    </p:anim>
                                    <p:anim calcmode="lin" valueType="num">
                                      <p:cBhvr additive="base">
                                        <p:cTn id="24" dur="500" fill="hold"/>
                                        <p:tgtEl>
                                          <p:spTgt spid="275"/>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250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500" fill="hold"/>
                                        <p:tgtEl>
                                          <p:spTgt spid="277"/>
                                        </p:tgtEl>
                                        <p:attrNameLst>
                                          <p:attrName>ppt_x</p:attrName>
                                        </p:attrNameLst>
                                      </p:cBhvr>
                                      <p:tavLst>
                                        <p:tav tm="0">
                                          <p:val>
                                            <p:strVal val="#ppt_x"/>
                                          </p:val>
                                        </p:tav>
                                        <p:tav tm="100000">
                                          <p:val>
                                            <p:strVal val="#ppt_x"/>
                                          </p:val>
                                        </p:tav>
                                      </p:tavLst>
                                    </p:anim>
                                    <p:anim calcmode="lin" valueType="num">
                                      <p:cBhvr additive="base">
                                        <p:cTn id="28" dur="500" fill="hold"/>
                                        <p:tgtEl>
                                          <p:spTgt spid="277"/>
                                        </p:tgtEl>
                                        <p:attrNameLst>
                                          <p:attrName>ppt_y</p:attrName>
                                        </p:attrNameLst>
                                      </p:cBhvr>
                                      <p:tavLst>
                                        <p:tav tm="0">
                                          <p:val>
                                            <p:strVal val="0-#ppt_h/2"/>
                                          </p:val>
                                        </p:tav>
                                        <p:tav tm="100000">
                                          <p:val>
                                            <p:strVal val="#ppt_y"/>
                                          </p:val>
                                        </p:tav>
                                      </p:tavLst>
                                    </p:anim>
                                  </p:childTnLst>
                                </p:cTn>
                              </p:par>
                              <p:par>
                                <p:cTn id="29" presetID="10" presetClass="entr" presetSubtype="0" repeatCount="indefinite" fill="hold" grpId="0" nodeType="withEffect">
                                  <p:stCondLst>
                                    <p:cond delay="2500"/>
                                  </p:stCondLst>
                                  <p:childTnLst>
                                    <p:set>
                                      <p:cBhvr>
                                        <p:cTn id="30" dur="1" fill="hold">
                                          <p:stCondLst>
                                            <p:cond delay="0"/>
                                          </p:stCondLst>
                                        </p:cTn>
                                        <p:tgtEl>
                                          <p:spTgt spid="279"/>
                                        </p:tgtEl>
                                        <p:attrNameLst>
                                          <p:attrName>style.visibility</p:attrName>
                                        </p:attrNameLst>
                                      </p:cBhvr>
                                      <p:to>
                                        <p:strVal val="visible"/>
                                      </p:to>
                                    </p:set>
                                    <p:animEffect transition="in" filter="fade">
                                      <p:cBhvr>
                                        <p:cTn id="31" dur="500"/>
                                        <p:tgtEl>
                                          <p:spTgt spid="279"/>
                                        </p:tgtEl>
                                      </p:cBhvr>
                                    </p:animEffect>
                                  </p:childTnLst>
                                </p:cTn>
                              </p:par>
                              <p:par>
                                <p:cTn id="32" presetID="6" presetClass="emph" presetSubtype="0" repeatCount="indefinite" fill="hold" grpId="1" nodeType="withEffect">
                                  <p:stCondLst>
                                    <p:cond delay="2500"/>
                                  </p:stCondLst>
                                  <p:childTnLst>
                                    <p:animScale>
                                      <p:cBhvr>
                                        <p:cTn id="33" dur="1100" fill="hold"/>
                                        <p:tgtEl>
                                          <p:spTgt spid="279"/>
                                        </p:tgtEl>
                                      </p:cBhvr>
                                      <p:by x="150000" y="150000"/>
                                    </p:animScale>
                                  </p:childTnLst>
                                </p:cTn>
                              </p:par>
                              <p:par>
                                <p:cTn id="34" presetID="10" presetClass="exit" presetSubtype="0" repeatCount="indefinite" fill="hold" grpId="2" nodeType="withEffect">
                                  <p:stCondLst>
                                    <p:cond delay="3100"/>
                                  </p:stCondLst>
                                  <p:childTnLst>
                                    <p:animEffect transition="out" filter="fade">
                                      <p:cBhvr>
                                        <p:cTn id="35" dur="500"/>
                                        <p:tgtEl>
                                          <p:spTgt spid="279"/>
                                        </p:tgtEl>
                                      </p:cBhvr>
                                    </p:animEffect>
                                    <p:set>
                                      <p:cBhvr>
                                        <p:cTn id="36" dur="1" fill="hold">
                                          <p:stCondLst>
                                            <p:cond delay="499"/>
                                          </p:stCondLst>
                                        </p:cTn>
                                        <p:tgtEl>
                                          <p:spTgt spid="279"/>
                                        </p:tgtEl>
                                        <p:attrNameLst>
                                          <p:attrName>style.visibility</p:attrName>
                                        </p:attrNameLst>
                                      </p:cBhvr>
                                      <p:to>
                                        <p:strVal val="hidden"/>
                                      </p:to>
                                    </p:set>
                                  </p:childTnLst>
                                </p:cTn>
                              </p:par>
                              <p:par>
                                <p:cTn id="37" presetID="10" presetClass="entr" presetSubtype="0" repeatCount="indefinite" fill="hold" grpId="0" nodeType="withEffect">
                                  <p:stCondLst>
                                    <p:cond delay="3100"/>
                                  </p:stCondLst>
                                  <p:childTnLst>
                                    <p:set>
                                      <p:cBhvr>
                                        <p:cTn id="38" dur="1" fill="hold">
                                          <p:stCondLst>
                                            <p:cond delay="0"/>
                                          </p:stCondLst>
                                        </p:cTn>
                                        <p:tgtEl>
                                          <p:spTgt spid="283"/>
                                        </p:tgtEl>
                                        <p:attrNameLst>
                                          <p:attrName>style.visibility</p:attrName>
                                        </p:attrNameLst>
                                      </p:cBhvr>
                                      <p:to>
                                        <p:strVal val="visible"/>
                                      </p:to>
                                    </p:set>
                                    <p:animEffect transition="in" filter="fade">
                                      <p:cBhvr>
                                        <p:cTn id="39" dur="500"/>
                                        <p:tgtEl>
                                          <p:spTgt spid="283"/>
                                        </p:tgtEl>
                                      </p:cBhvr>
                                    </p:animEffect>
                                  </p:childTnLst>
                                </p:cTn>
                              </p:par>
                              <p:par>
                                <p:cTn id="40" presetID="6" presetClass="emph" presetSubtype="0" repeatCount="indefinite" fill="hold" grpId="1" nodeType="withEffect">
                                  <p:stCondLst>
                                    <p:cond delay="3100"/>
                                  </p:stCondLst>
                                  <p:childTnLst>
                                    <p:animScale>
                                      <p:cBhvr>
                                        <p:cTn id="41" dur="1100" fill="hold"/>
                                        <p:tgtEl>
                                          <p:spTgt spid="283"/>
                                        </p:tgtEl>
                                      </p:cBhvr>
                                      <p:by x="150000" y="150000"/>
                                    </p:animScale>
                                  </p:childTnLst>
                                </p:cTn>
                              </p:par>
                              <p:par>
                                <p:cTn id="42" presetID="10" presetClass="exit" presetSubtype="0" repeatCount="indefinite" fill="hold" grpId="2" nodeType="withEffect">
                                  <p:stCondLst>
                                    <p:cond delay="3600"/>
                                  </p:stCondLst>
                                  <p:childTnLst>
                                    <p:animEffect transition="out" filter="fade">
                                      <p:cBhvr>
                                        <p:cTn id="43" dur="500"/>
                                        <p:tgtEl>
                                          <p:spTgt spid="283"/>
                                        </p:tgtEl>
                                      </p:cBhvr>
                                    </p:animEffect>
                                    <p:set>
                                      <p:cBhvr>
                                        <p:cTn id="44" dur="1" fill="hold">
                                          <p:stCondLst>
                                            <p:cond delay="499"/>
                                          </p:stCondLst>
                                        </p:cTn>
                                        <p:tgtEl>
                                          <p:spTgt spid="283"/>
                                        </p:tgtEl>
                                        <p:attrNameLst>
                                          <p:attrName>style.visibility</p:attrName>
                                        </p:attrNameLst>
                                      </p:cBhvr>
                                      <p:to>
                                        <p:strVal val="hidden"/>
                                      </p:to>
                                    </p:set>
                                  </p:childTnLst>
                                </p:cTn>
                              </p:par>
                              <p:par>
                                <p:cTn id="45" presetID="10" presetClass="entr" presetSubtype="0" repeatCount="indefinite" fill="hold" grpId="0" nodeType="withEffect">
                                  <p:stCondLst>
                                    <p:cond delay="2500"/>
                                  </p:stCondLst>
                                  <p:childTnLst>
                                    <p:set>
                                      <p:cBhvr>
                                        <p:cTn id="46" dur="1" fill="hold">
                                          <p:stCondLst>
                                            <p:cond delay="0"/>
                                          </p:stCondLst>
                                        </p:cTn>
                                        <p:tgtEl>
                                          <p:spTgt spid="284"/>
                                        </p:tgtEl>
                                        <p:attrNameLst>
                                          <p:attrName>style.visibility</p:attrName>
                                        </p:attrNameLst>
                                      </p:cBhvr>
                                      <p:to>
                                        <p:strVal val="visible"/>
                                      </p:to>
                                    </p:set>
                                    <p:animEffect transition="in" filter="fade">
                                      <p:cBhvr>
                                        <p:cTn id="47" dur="500"/>
                                        <p:tgtEl>
                                          <p:spTgt spid="284"/>
                                        </p:tgtEl>
                                      </p:cBhvr>
                                    </p:animEffect>
                                  </p:childTnLst>
                                </p:cTn>
                              </p:par>
                              <p:par>
                                <p:cTn id="48" presetID="6" presetClass="emph" presetSubtype="0" repeatCount="indefinite" fill="hold" grpId="1" nodeType="withEffect">
                                  <p:stCondLst>
                                    <p:cond delay="2500"/>
                                  </p:stCondLst>
                                  <p:childTnLst>
                                    <p:animScale>
                                      <p:cBhvr>
                                        <p:cTn id="49" dur="1100" fill="hold"/>
                                        <p:tgtEl>
                                          <p:spTgt spid="284"/>
                                        </p:tgtEl>
                                      </p:cBhvr>
                                      <p:by x="150000" y="150000"/>
                                    </p:animScale>
                                  </p:childTnLst>
                                </p:cTn>
                              </p:par>
                              <p:par>
                                <p:cTn id="50" presetID="10" presetClass="exit" presetSubtype="0" repeatCount="indefinite" fill="hold" grpId="2" nodeType="withEffect">
                                  <p:stCondLst>
                                    <p:cond delay="3100"/>
                                  </p:stCondLst>
                                  <p:childTnLst>
                                    <p:animEffect transition="out" filter="fade">
                                      <p:cBhvr>
                                        <p:cTn id="51" dur="500"/>
                                        <p:tgtEl>
                                          <p:spTgt spid="284"/>
                                        </p:tgtEl>
                                      </p:cBhvr>
                                    </p:animEffect>
                                    <p:set>
                                      <p:cBhvr>
                                        <p:cTn id="52" dur="1" fill="hold">
                                          <p:stCondLst>
                                            <p:cond delay="499"/>
                                          </p:stCondLst>
                                        </p:cTn>
                                        <p:tgtEl>
                                          <p:spTgt spid="284"/>
                                        </p:tgtEl>
                                        <p:attrNameLst>
                                          <p:attrName>style.visibility</p:attrName>
                                        </p:attrNameLst>
                                      </p:cBhvr>
                                      <p:to>
                                        <p:strVal val="hidden"/>
                                      </p:to>
                                    </p:set>
                                  </p:childTnLst>
                                </p:cTn>
                              </p:par>
                              <p:par>
                                <p:cTn id="53" presetID="10" presetClass="entr" presetSubtype="0" repeatCount="indefinite" fill="hold" grpId="0" nodeType="withEffect">
                                  <p:stCondLst>
                                    <p:cond delay="2500"/>
                                  </p:stCondLst>
                                  <p:childTnLst>
                                    <p:set>
                                      <p:cBhvr>
                                        <p:cTn id="54" dur="1" fill="hold">
                                          <p:stCondLst>
                                            <p:cond delay="0"/>
                                          </p:stCondLst>
                                        </p:cTn>
                                        <p:tgtEl>
                                          <p:spTgt spid="285"/>
                                        </p:tgtEl>
                                        <p:attrNameLst>
                                          <p:attrName>style.visibility</p:attrName>
                                        </p:attrNameLst>
                                      </p:cBhvr>
                                      <p:to>
                                        <p:strVal val="visible"/>
                                      </p:to>
                                    </p:set>
                                    <p:animEffect transition="in" filter="fade">
                                      <p:cBhvr>
                                        <p:cTn id="55" dur="500"/>
                                        <p:tgtEl>
                                          <p:spTgt spid="285"/>
                                        </p:tgtEl>
                                      </p:cBhvr>
                                    </p:animEffect>
                                  </p:childTnLst>
                                </p:cTn>
                              </p:par>
                              <p:par>
                                <p:cTn id="56" presetID="6" presetClass="emph" presetSubtype="0" repeatCount="indefinite" fill="hold" grpId="1" nodeType="withEffect">
                                  <p:stCondLst>
                                    <p:cond delay="2500"/>
                                  </p:stCondLst>
                                  <p:childTnLst>
                                    <p:animScale>
                                      <p:cBhvr>
                                        <p:cTn id="57" dur="1100" fill="hold"/>
                                        <p:tgtEl>
                                          <p:spTgt spid="285"/>
                                        </p:tgtEl>
                                      </p:cBhvr>
                                      <p:by x="150000" y="150000"/>
                                    </p:animScale>
                                  </p:childTnLst>
                                </p:cTn>
                              </p:par>
                              <p:par>
                                <p:cTn id="58" presetID="10" presetClass="exit" presetSubtype="0" repeatCount="indefinite" fill="hold" grpId="2" nodeType="withEffect">
                                  <p:stCondLst>
                                    <p:cond delay="3100"/>
                                  </p:stCondLst>
                                  <p:childTnLst>
                                    <p:animEffect transition="out" filter="fade">
                                      <p:cBhvr>
                                        <p:cTn id="59" dur="500"/>
                                        <p:tgtEl>
                                          <p:spTgt spid="285"/>
                                        </p:tgtEl>
                                      </p:cBhvr>
                                    </p:animEffect>
                                    <p:set>
                                      <p:cBhvr>
                                        <p:cTn id="60" dur="1" fill="hold">
                                          <p:stCondLst>
                                            <p:cond delay="499"/>
                                          </p:stCondLst>
                                        </p:cTn>
                                        <p:tgtEl>
                                          <p:spTgt spid="285"/>
                                        </p:tgtEl>
                                        <p:attrNameLst>
                                          <p:attrName>style.visibility</p:attrName>
                                        </p:attrNameLst>
                                      </p:cBhvr>
                                      <p:to>
                                        <p:strVal val="hidden"/>
                                      </p:to>
                                    </p:set>
                                  </p:childTnLst>
                                </p:cTn>
                              </p:par>
                              <p:par>
                                <p:cTn id="61" presetID="10" presetClass="entr" presetSubtype="0" repeatCount="indefinite" fill="hold" grpId="0" nodeType="withEffect">
                                  <p:stCondLst>
                                    <p:cond delay="3100"/>
                                  </p:stCondLst>
                                  <p:childTnLst>
                                    <p:set>
                                      <p:cBhvr>
                                        <p:cTn id="62" dur="1" fill="hold">
                                          <p:stCondLst>
                                            <p:cond delay="0"/>
                                          </p:stCondLst>
                                        </p:cTn>
                                        <p:tgtEl>
                                          <p:spTgt spid="288"/>
                                        </p:tgtEl>
                                        <p:attrNameLst>
                                          <p:attrName>style.visibility</p:attrName>
                                        </p:attrNameLst>
                                      </p:cBhvr>
                                      <p:to>
                                        <p:strVal val="visible"/>
                                      </p:to>
                                    </p:set>
                                    <p:animEffect transition="in" filter="fade">
                                      <p:cBhvr>
                                        <p:cTn id="63" dur="500"/>
                                        <p:tgtEl>
                                          <p:spTgt spid="288"/>
                                        </p:tgtEl>
                                      </p:cBhvr>
                                    </p:animEffect>
                                  </p:childTnLst>
                                </p:cTn>
                              </p:par>
                              <p:par>
                                <p:cTn id="64" presetID="6" presetClass="emph" presetSubtype="0" repeatCount="indefinite" fill="hold" grpId="1" nodeType="withEffect">
                                  <p:stCondLst>
                                    <p:cond delay="3100"/>
                                  </p:stCondLst>
                                  <p:childTnLst>
                                    <p:animScale>
                                      <p:cBhvr>
                                        <p:cTn id="65" dur="1100" fill="hold"/>
                                        <p:tgtEl>
                                          <p:spTgt spid="288"/>
                                        </p:tgtEl>
                                      </p:cBhvr>
                                      <p:by x="150000" y="150000"/>
                                    </p:animScale>
                                  </p:childTnLst>
                                </p:cTn>
                              </p:par>
                              <p:par>
                                <p:cTn id="66" presetID="10" presetClass="exit" presetSubtype="0" repeatCount="indefinite" fill="hold" grpId="2" nodeType="withEffect">
                                  <p:stCondLst>
                                    <p:cond delay="3600"/>
                                  </p:stCondLst>
                                  <p:childTnLst>
                                    <p:animEffect transition="out" filter="fade">
                                      <p:cBhvr>
                                        <p:cTn id="67" dur="500"/>
                                        <p:tgtEl>
                                          <p:spTgt spid="288"/>
                                        </p:tgtEl>
                                      </p:cBhvr>
                                    </p:animEffect>
                                    <p:set>
                                      <p:cBhvr>
                                        <p:cTn id="68" dur="1" fill="hold">
                                          <p:stCondLst>
                                            <p:cond delay="499"/>
                                          </p:stCondLst>
                                        </p:cTn>
                                        <p:tgtEl>
                                          <p:spTgt spid="288"/>
                                        </p:tgtEl>
                                        <p:attrNameLst>
                                          <p:attrName>style.visibility</p:attrName>
                                        </p:attrNameLst>
                                      </p:cBhvr>
                                      <p:to>
                                        <p:strVal val="hidden"/>
                                      </p:to>
                                    </p:set>
                                  </p:childTnLst>
                                </p:cTn>
                              </p:par>
                              <p:par>
                                <p:cTn id="69" presetID="10" presetClass="entr" presetSubtype="0" repeatCount="indefinite" fill="hold" grpId="0" nodeType="withEffect">
                                  <p:stCondLst>
                                    <p:cond delay="3100"/>
                                  </p:stCondLst>
                                  <p:childTnLst>
                                    <p:set>
                                      <p:cBhvr>
                                        <p:cTn id="70" dur="1" fill="hold">
                                          <p:stCondLst>
                                            <p:cond delay="0"/>
                                          </p:stCondLst>
                                        </p:cTn>
                                        <p:tgtEl>
                                          <p:spTgt spid="289"/>
                                        </p:tgtEl>
                                        <p:attrNameLst>
                                          <p:attrName>style.visibility</p:attrName>
                                        </p:attrNameLst>
                                      </p:cBhvr>
                                      <p:to>
                                        <p:strVal val="visible"/>
                                      </p:to>
                                    </p:set>
                                    <p:animEffect transition="in" filter="fade">
                                      <p:cBhvr>
                                        <p:cTn id="71" dur="500"/>
                                        <p:tgtEl>
                                          <p:spTgt spid="289"/>
                                        </p:tgtEl>
                                      </p:cBhvr>
                                    </p:animEffect>
                                  </p:childTnLst>
                                </p:cTn>
                              </p:par>
                              <p:par>
                                <p:cTn id="72" presetID="6" presetClass="emph" presetSubtype="0" repeatCount="indefinite" fill="hold" grpId="1" nodeType="withEffect">
                                  <p:stCondLst>
                                    <p:cond delay="3100"/>
                                  </p:stCondLst>
                                  <p:childTnLst>
                                    <p:animScale>
                                      <p:cBhvr>
                                        <p:cTn id="73" dur="1100" fill="hold"/>
                                        <p:tgtEl>
                                          <p:spTgt spid="289"/>
                                        </p:tgtEl>
                                      </p:cBhvr>
                                      <p:by x="150000" y="150000"/>
                                    </p:animScale>
                                  </p:childTnLst>
                                </p:cTn>
                              </p:par>
                              <p:par>
                                <p:cTn id="74" presetID="10" presetClass="exit" presetSubtype="0" repeatCount="indefinite" fill="hold" grpId="2" nodeType="withEffect">
                                  <p:stCondLst>
                                    <p:cond delay="3600"/>
                                  </p:stCondLst>
                                  <p:childTnLst>
                                    <p:animEffect transition="out" filter="fade">
                                      <p:cBhvr>
                                        <p:cTn id="75" dur="500"/>
                                        <p:tgtEl>
                                          <p:spTgt spid="289"/>
                                        </p:tgtEl>
                                      </p:cBhvr>
                                    </p:animEffect>
                                    <p:set>
                                      <p:cBhvr>
                                        <p:cTn id="76" dur="1" fill="hold">
                                          <p:stCondLst>
                                            <p:cond delay="499"/>
                                          </p:stCondLst>
                                        </p:cTn>
                                        <p:tgtEl>
                                          <p:spTgt spid="289"/>
                                        </p:tgtEl>
                                        <p:attrNameLst>
                                          <p:attrName>style.visibility</p:attrName>
                                        </p:attrNameLst>
                                      </p:cBhvr>
                                      <p:to>
                                        <p:strVal val="hidden"/>
                                      </p:to>
                                    </p:set>
                                  </p:childTnLst>
                                </p:cTn>
                              </p:par>
                              <p:par>
                                <p:cTn id="77" presetID="10" presetClass="entr" presetSubtype="0" repeatCount="indefinite" fill="hold" grpId="0" nodeType="withEffect">
                                  <p:stCondLst>
                                    <p:cond delay="3100"/>
                                  </p:stCondLst>
                                  <p:childTnLst>
                                    <p:set>
                                      <p:cBhvr>
                                        <p:cTn id="78" dur="1" fill="hold">
                                          <p:stCondLst>
                                            <p:cond delay="0"/>
                                          </p:stCondLst>
                                        </p:cTn>
                                        <p:tgtEl>
                                          <p:spTgt spid="290"/>
                                        </p:tgtEl>
                                        <p:attrNameLst>
                                          <p:attrName>style.visibility</p:attrName>
                                        </p:attrNameLst>
                                      </p:cBhvr>
                                      <p:to>
                                        <p:strVal val="visible"/>
                                      </p:to>
                                    </p:set>
                                    <p:animEffect transition="in" filter="fade">
                                      <p:cBhvr>
                                        <p:cTn id="79" dur="500"/>
                                        <p:tgtEl>
                                          <p:spTgt spid="290"/>
                                        </p:tgtEl>
                                      </p:cBhvr>
                                    </p:animEffect>
                                  </p:childTnLst>
                                </p:cTn>
                              </p:par>
                              <p:par>
                                <p:cTn id="80" presetID="6" presetClass="emph" presetSubtype="0" repeatCount="indefinite" fill="hold" grpId="1" nodeType="withEffect">
                                  <p:stCondLst>
                                    <p:cond delay="3100"/>
                                  </p:stCondLst>
                                  <p:childTnLst>
                                    <p:animScale>
                                      <p:cBhvr>
                                        <p:cTn id="81" dur="1100" fill="hold"/>
                                        <p:tgtEl>
                                          <p:spTgt spid="290"/>
                                        </p:tgtEl>
                                      </p:cBhvr>
                                      <p:by x="150000" y="150000"/>
                                    </p:animScale>
                                  </p:childTnLst>
                                </p:cTn>
                              </p:par>
                              <p:par>
                                <p:cTn id="82" presetID="10" presetClass="exit" presetSubtype="0" repeatCount="indefinite" fill="hold" grpId="2" nodeType="withEffect">
                                  <p:stCondLst>
                                    <p:cond delay="3600"/>
                                  </p:stCondLst>
                                  <p:childTnLst>
                                    <p:animEffect transition="out" filter="fade">
                                      <p:cBhvr>
                                        <p:cTn id="83" dur="500"/>
                                        <p:tgtEl>
                                          <p:spTgt spid="290"/>
                                        </p:tgtEl>
                                      </p:cBhvr>
                                    </p:animEffect>
                                    <p:set>
                                      <p:cBhvr>
                                        <p:cTn id="84" dur="1" fill="hold">
                                          <p:stCondLst>
                                            <p:cond delay="499"/>
                                          </p:stCondLst>
                                        </p:cTn>
                                        <p:tgtEl>
                                          <p:spTgt spid="290"/>
                                        </p:tgtEl>
                                        <p:attrNameLst>
                                          <p:attrName>style.visibility</p:attrName>
                                        </p:attrNameLst>
                                      </p:cBhvr>
                                      <p:to>
                                        <p:strVal val="hidden"/>
                                      </p:to>
                                    </p:set>
                                  </p:childTnLst>
                                </p:cTn>
                              </p:par>
                              <p:par>
                                <p:cTn id="85" presetID="10" presetClass="entr" presetSubtype="0" repeatCount="indefinite" fill="hold" grpId="0" nodeType="withEffect">
                                  <p:stCondLst>
                                    <p:cond delay="3100"/>
                                  </p:stCondLst>
                                  <p:childTnLst>
                                    <p:set>
                                      <p:cBhvr>
                                        <p:cTn id="86" dur="1" fill="hold">
                                          <p:stCondLst>
                                            <p:cond delay="0"/>
                                          </p:stCondLst>
                                        </p:cTn>
                                        <p:tgtEl>
                                          <p:spTgt spid="297"/>
                                        </p:tgtEl>
                                        <p:attrNameLst>
                                          <p:attrName>style.visibility</p:attrName>
                                        </p:attrNameLst>
                                      </p:cBhvr>
                                      <p:to>
                                        <p:strVal val="visible"/>
                                      </p:to>
                                    </p:set>
                                    <p:animEffect transition="in" filter="fade">
                                      <p:cBhvr>
                                        <p:cTn id="87" dur="500"/>
                                        <p:tgtEl>
                                          <p:spTgt spid="297"/>
                                        </p:tgtEl>
                                      </p:cBhvr>
                                    </p:animEffect>
                                  </p:childTnLst>
                                </p:cTn>
                              </p:par>
                              <p:par>
                                <p:cTn id="88" presetID="6" presetClass="emph" presetSubtype="0" repeatCount="indefinite" fill="hold" grpId="1" nodeType="withEffect">
                                  <p:stCondLst>
                                    <p:cond delay="3100"/>
                                  </p:stCondLst>
                                  <p:childTnLst>
                                    <p:animScale>
                                      <p:cBhvr>
                                        <p:cTn id="89" dur="1100" fill="hold"/>
                                        <p:tgtEl>
                                          <p:spTgt spid="297"/>
                                        </p:tgtEl>
                                      </p:cBhvr>
                                      <p:by x="150000" y="150000"/>
                                    </p:animScale>
                                  </p:childTnLst>
                                </p:cTn>
                              </p:par>
                              <p:par>
                                <p:cTn id="90" presetID="10" presetClass="exit" presetSubtype="0" repeatCount="indefinite" fill="hold" grpId="2" nodeType="withEffect">
                                  <p:stCondLst>
                                    <p:cond delay="3600"/>
                                  </p:stCondLst>
                                  <p:childTnLst>
                                    <p:animEffect transition="out" filter="fade">
                                      <p:cBhvr>
                                        <p:cTn id="91" dur="500"/>
                                        <p:tgtEl>
                                          <p:spTgt spid="297"/>
                                        </p:tgtEl>
                                      </p:cBhvr>
                                    </p:animEffect>
                                    <p:set>
                                      <p:cBhvr>
                                        <p:cTn id="92" dur="1" fill="hold">
                                          <p:stCondLst>
                                            <p:cond delay="499"/>
                                          </p:stCondLst>
                                        </p:cTn>
                                        <p:tgtEl>
                                          <p:spTgt spid="297"/>
                                        </p:tgtEl>
                                        <p:attrNameLst>
                                          <p:attrName>style.visibility</p:attrName>
                                        </p:attrNameLst>
                                      </p:cBhvr>
                                      <p:to>
                                        <p:strVal val="hidden"/>
                                      </p:to>
                                    </p:set>
                                  </p:childTnLst>
                                </p:cTn>
                              </p:par>
                              <p:par>
                                <p:cTn id="93" presetID="10" presetClass="entr" presetSubtype="0" repeatCount="indefinite" fill="hold" grpId="0" nodeType="withEffect">
                                  <p:stCondLst>
                                    <p:cond delay="3100"/>
                                  </p:stCondLst>
                                  <p:childTnLst>
                                    <p:set>
                                      <p:cBhvr>
                                        <p:cTn id="94" dur="1" fill="hold">
                                          <p:stCondLst>
                                            <p:cond delay="0"/>
                                          </p:stCondLst>
                                        </p:cTn>
                                        <p:tgtEl>
                                          <p:spTgt spid="298"/>
                                        </p:tgtEl>
                                        <p:attrNameLst>
                                          <p:attrName>style.visibility</p:attrName>
                                        </p:attrNameLst>
                                      </p:cBhvr>
                                      <p:to>
                                        <p:strVal val="visible"/>
                                      </p:to>
                                    </p:set>
                                    <p:animEffect transition="in" filter="fade">
                                      <p:cBhvr>
                                        <p:cTn id="95" dur="500"/>
                                        <p:tgtEl>
                                          <p:spTgt spid="298"/>
                                        </p:tgtEl>
                                      </p:cBhvr>
                                    </p:animEffect>
                                  </p:childTnLst>
                                </p:cTn>
                              </p:par>
                              <p:par>
                                <p:cTn id="96" presetID="6" presetClass="emph" presetSubtype="0" repeatCount="indefinite" fill="hold" grpId="1" nodeType="withEffect">
                                  <p:stCondLst>
                                    <p:cond delay="3100"/>
                                  </p:stCondLst>
                                  <p:childTnLst>
                                    <p:animScale>
                                      <p:cBhvr>
                                        <p:cTn id="97" dur="1100" fill="hold"/>
                                        <p:tgtEl>
                                          <p:spTgt spid="298"/>
                                        </p:tgtEl>
                                      </p:cBhvr>
                                      <p:by x="150000" y="150000"/>
                                    </p:animScale>
                                  </p:childTnLst>
                                </p:cTn>
                              </p:par>
                              <p:par>
                                <p:cTn id="98" presetID="10" presetClass="exit" presetSubtype="0" repeatCount="indefinite" fill="hold" grpId="2" nodeType="withEffect">
                                  <p:stCondLst>
                                    <p:cond delay="3600"/>
                                  </p:stCondLst>
                                  <p:childTnLst>
                                    <p:animEffect transition="out" filter="fade">
                                      <p:cBhvr>
                                        <p:cTn id="99" dur="500"/>
                                        <p:tgtEl>
                                          <p:spTgt spid="298"/>
                                        </p:tgtEl>
                                      </p:cBhvr>
                                    </p:animEffect>
                                    <p:set>
                                      <p:cBhvr>
                                        <p:cTn id="100" dur="1" fill="hold">
                                          <p:stCondLst>
                                            <p:cond delay="499"/>
                                          </p:stCondLst>
                                        </p:cTn>
                                        <p:tgtEl>
                                          <p:spTgt spid="298"/>
                                        </p:tgtEl>
                                        <p:attrNameLst>
                                          <p:attrName>style.visibility</p:attrName>
                                        </p:attrNameLst>
                                      </p:cBhvr>
                                      <p:to>
                                        <p:strVal val="hidden"/>
                                      </p:to>
                                    </p:set>
                                  </p:childTnLst>
                                </p:cTn>
                              </p:par>
                              <p:par>
                                <p:cTn id="101" presetID="10" presetClass="entr" presetSubtype="0" repeatCount="indefinite" fill="hold" grpId="0" nodeType="withEffect">
                                  <p:stCondLst>
                                    <p:cond delay="3100"/>
                                  </p:stCondLst>
                                  <p:childTnLst>
                                    <p:set>
                                      <p:cBhvr>
                                        <p:cTn id="102" dur="1" fill="hold">
                                          <p:stCondLst>
                                            <p:cond delay="0"/>
                                          </p:stCondLst>
                                        </p:cTn>
                                        <p:tgtEl>
                                          <p:spTgt spid="299"/>
                                        </p:tgtEl>
                                        <p:attrNameLst>
                                          <p:attrName>style.visibility</p:attrName>
                                        </p:attrNameLst>
                                      </p:cBhvr>
                                      <p:to>
                                        <p:strVal val="visible"/>
                                      </p:to>
                                    </p:set>
                                    <p:animEffect transition="in" filter="fade">
                                      <p:cBhvr>
                                        <p:cTn id="103" dur="500"/>
                                        <p:tgtEl>
                                          <p:spTgt spid="299"/>
                                        </p:tgtEl>
                                      </p:cBhvr>
                                    </p:animEffect>
                                  </p:childTnLst>
                                </p:cTn>
                              </p:par>
                              <p:par>
                                <p:cTn id="104" presetID="6" presetClass="emph" presetSubtype="0" repeatCount="indefinite" fill="hold" grpId="1" nodeType="withEffect">
                                  <p:stCondLst>
                                    <p:cond delay="3100"/>
                                  </p:stCondLst>
                                  <p:childTnLst>
                                    <p:animScale>
                                      <p:cBhvr>
                                        <p:cTn id="105" dur="1100" fill="hold"/>
                                        <p:tgtEl>
                                          <p:spTgt spid="299"/>
                                        </p:tgtEl>
                                      </p:cBhvr>
                                      <p:by x="150000" y="150000"/>
                                    </p:animScale>
                                  </p:childTnLst>
                                </p:cTn>
                              </p:par>
                              <p:par>
                                <p:cTn id="106" presetID="10" presetClass="exit" presetSubtype="0" repeatCount="indefinite" fill="hold" grpId="2" nodeType="withEffect">
                                  <p:stCondLst>
                                    <p:cond delay="3600"/>
                                  </p:stCondLst>
                                  <p:childTnLst>
                                    <p:animEffect transition="out" filter="fade">
                                      <p:cBhvr>
                                        <p:cTn id="107" dur="500"/>
                                        <p:tgtEl>
                                          <p:spTgt spid="299"/>
                                        </p:tgtEl>
                                      </p:cBhvr>
                                    </p:animEffect>
                                    <p:set>
                                      <p:cBhvr>
                                        <p:cTn id="108" dur="1" fill="hold">
                                          <p:stCondLst>
                                            <p:cond delay="499"/>
                                          </p:stCondLst>
                                        </p:cTn>
                                        <p:tgtEl>
                                          <p:spTgt spid="299"/>
                                        </p:tgtEl>
                                        <p:attrNameLst>
                                          <p:attrName>style.visibility</p:attrName>
                                        </p:attrNameLst>
                                      </p:cBhvr>
                                      <p:to>
                                        <p:strVal val="hidden"/>
                                      </p:to>
                                    </p:set>
                                  </p:childTnLst>
                                </p:cTn>
                              </p:par>
                              <p:par>
                                <p:cTn id="109" presetID="10" presetClass="entr" presetSubtype="0" repeatCount="indefinite" fill="hold" grpId="0" nodeType="withEffect">
                                  <p:stCondLst>
                                    <p:cond delay="2500"/>
                                  </p:stCondLst>
                                  <p:childTnLst>
                                    <p:set>
                                      <p:cBhvr>
                                        <p:cTn id="110" dur="1" fill="hold">
                                          <p:stCondLst>
                                            <p:cond delay="0"/>
                                          </p:stCondLst>
                                        </p:cTn>
                                        <p:tgtEl>
                                          <p:spTgt spid="300"/>
                                        </p:tgtEl>
                                        <p:attrNameLst>
                                          <p:attrName>style.visibility</p:attrName>
                                        </p:attrNameLst>
                                      </p:cBhvr>
                                      <p:to>
                                        <p:strVal val="visible"/>
                                      </p:to>
                                    </p:set>
                                    <p:animEffect transition="in" filter="fade">
                                      <p:cBhvr>
                                        <p:cTn id="111" dur="500"/>
                                        <p:tgtEl>
                                          <p:spTgt spid="300"/>
                                        </p:tgtEl>
                                      </p:cBhvr>
                                    </p:animEffect>
                                  </p:childTnLst>
                                </p:cTn>
                              </p:par>
                              <p:par>
                                <p:cTn id="112" presetID="6" presetClass="emph" presetSubtype="0" repeatCount="indefinite" fill="hold" grpId="1" nodeType="withEffect">
                                  <p:stCondLst>
                                    <p:cond delay="2500"/>
                                  </p:stCondLst>
                                  <p:childTnLst>
                                    <p:animScale>
                                      <p:cBhvr>
                                        <p:cTn id="113" dur="1100" fill="hold"/>
                                        <p:tgtEl>
                                          <p:spTgt spid="300"/>
                                        </p:tgtEl>
                                      </p:cBhvr>
                                      <p:by x="150000" y="150000"/>
                                    </p:animScale>
                                  </p:childTnLst>
                                </p:cTn>
                              </p:par>
                              <p:par>
                                <p:cTn id="114" presetID="10" presetClass="exit" presetSubtype="0" repeatCount="indefinite" fill="hold" grpId="2" nodeType="withEffect">
                                  <p:stCondLst>
                                    <p:cond delay="3100"/>
                                  </p:stCondLst>
                                  <p:childTnLst>
                                    <p:animEffect transition="out" filter="fade">
                                      <p:cBhvr>
                                        <p:cTn id="115" dur="500"/>
                                        <p:tgtEl>
                                          <p:spTgt spid="300"/>
                                        </p:tgtEl>
                                      </p:cBhvr>
                                    </p:animEffect>
                                    <p:set>
                                      <p:cBhvr>
                                        <p:cTn id="116" dur="1" fill="hold">
                                          <p:stCondLst>
                                            <p:cond delay="499"/>
                                          </p:stCondLst>
                                        </p:cTn>
                                        <p:tgtEl>
                                          <p:spTgt spid="300"/>
                                        </p:tgtEl>
                                        <p:attrNameLst>
                                          <p:attrName>style.visibility</p:attrName>
                                        </p:attrNameLst>
                                      </p:cBhvr>
                                      <p:to>
                                        <p:strVal val="hidden"/>
                                      </p:to>
                                    </p:set>
                                  </p:childTnLst>
                                </p:cTn>
                              </p:par>
                              <p:par>
                                <p:cTn id="117" presetID="10" presetClass="entr" presetSubtype="0" repeatCount="indefinite" fill="hold" grpId="0" nodeType="withEffect">
                                  <p:stCondLst>
                                    <p:cond delay="3100"/>
                                  </p:stCondLst>
                                  <p:childTnLst>
                                    <p:set>
                                      <p:cBhvr>
                                        <p:cTn id="118" dur="1" fill="hold">
                                          <p:stCondLst>
                                            <p:cond delay="0"/>
                                          </p:stCondLst>
                                        </p:cTn>
                                        <p:tgtEl>
                                          <p:spTgt spid="304"/>
                                        </p:tgtEl>
                                        <p:attrNameLst>
                                          <p:attrName>style.visibility</p:attrName>
                                        </p:attrNameLst>
                                      </p:cBhvr>
                                      <p:to>
                                        <p:strVal val="visible"/>
                                      </p:to>
                                    </p:set>
                                    <p:animEffect transition="in" filter="fade">
                                      <p:cBhvr>
                                        <p:cTn id="119" dur="500"/>
                                        <p:tgtEl>
                                          <p:spTgt spid="304"/>
                                        </p:tgtEl>
                                      </p:cBhvr>
                                    </p:animEffect>
                                  </p:childTnLst>
                                </p:cTn>
                              </p:par>
                              <p:par>
                                <p:cTn id="120" presetID="6" presetClass="emph" presetSubtype="0" repeatCount="indefinite" fill="hold" grpId="1" nodeType="withEffect">
                                  <p:stCondLst>
                                    <p:cond delay="3100"/>
                                  </p:stCondLst>
                                  <p:childTnLst>
                                    <p:animScale>
                                      <p:cBhvr>
                                        <p:cTn id="121" dur="1100" fill="hold"/>
                                        <p:tgtEl>
                                          <p:spTgt spid="304"/>
                                        </p:tgtEl>
                                      </p:cBhvr>
                                      <p:by x="150000" y="150000"/>
                                    </p:animScale>
                                  </p:childTnLst>
                                </p:cTn>
                              </p:par>
                              <p:par>
                                <p:cTn id="122" presetID="10" presetClass="exit" presetSubtype="0" repeatCount="indefinite" fill="hold" grpId="2" nodeType="withEffect">
                                  <p:stCondLst>
                                    <p:cond delay="3600"/>
                                  </p:stCondLst>
                                  <p:childTnLst>
                                    <p:animEffect transition="out" filter="fade">
                                      <p:cBhvr>
                                        <p:cTn id="123" dur="500"/>
                                        <p:tgtEl>
                                          <p:spTgt spid="304"/>
                                        </p:tgtEl>
                                      </p:cBhvr>
                                    </p:animEffect>
                                    <p:set>
                                      <p:cBhvr>
                                        <p:cTn id="124" dur="1" fill="hold">
                                          <p:stCondLst>
                                            <p:cond delay="499"/>
                                          </p:stCondLst>
                                        </p:cTn>
                                        <p:tgtEl>
                                          <p:spTgt spid="304"/>
                                        </p:tgtEl>
                                        <p:attrNameLst>
                                          <p:attrName>style.visibility</p:attrName>
                                        </p:attrNameLst>
                                      </p:cBhvr>
                                      <p:to>
                                        <p:strVal val="hidden"/>
                                      </p:to>
                                    </p:set>
                                  </p:childTnLst>
                                </p:cTn>
                              </p:par>
                              <p:par>
                                <p:cTn id="125" presetID="2" presetClass="entr" presetSubtype="8" decel="100000" fill="hold" grpId="0" nodeType="withEffect">
                                  <p:stCondLst>
                                    <p:cond delay="3600"/>
                                  </p:stCondLst>
                                  <p:childTnLst>
                                    <p:set>
                                      <p:cBhvr>
                                        <p:cTn id="126" dur="1" fill="hold">
                                          <p:stCondLst>
                                            <p:cond delay="0"/>
                                          </p:stCondLst>
                                        </p:cTn>
                                        <p:tgtEl>
                                          <p:spTgt spid="305"/>
                                        </p:tgtEl>
                                        <p:attrNameLst>
                                          <p:attrName>style.visibility</p:attrName>
                                        </p:attrNameLst>
                                      </p:cBhvr>
                                      <p:to>
                                        <p:strVal val="visible"/>
                                      </p:to>
                                    </p:set>
                                    <p:anim calcmode="lin" valueType="num">
                                      <p:cBhvr additive="base">
                                        <p:cTn id="127" dur="1000" fill="hold"/>
                                        <p:tgtEl>
                                          <p:spTgt spid="305"/>
                                        </p:tgtEl>
                                        <p:attrNameLst>
                                          <p:attrName>ppt_x</p:attrName>
                                        </p:attrNameLst>
                                      </p:cBhvr>
                                      <p:tavLst>
                                        <p:tav tm="0">
                                          <p:val>
                                            <p:strVal val="0-#ppt_w/2"/>
                                          </p:val>
                                        </p:tav>
                                        <p:tav tm="100000">
                                          <p:val>
                                            <p:strVal val="#ppt_x"/>
                                          </p:val>
                                        </p:tav>
                                      </p:tavLst>
                                    </p:anim>
                                    <p:anim calcmode="lin" valueType="num">
                                      <p:cBhvr additive="base">
                                        <p:cTn id="128" dur="1000" fill="hold"/>
                                        <p:tgtEl>
                                          <p:spTgt spid="3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75" grpId="0"/>
      <p:bldP spid="277" grpId="0"/>
      <p:bldP spid="278" grpId="0"/>
      <p:bldP spid="279" grpId="0" animBg="1"/>
      <p:bldP spid="279" grpId="1" animBg="1"/>
      <p:bldP spid="279" grpId="2" animBg="1"/>
      <p:bldP spid="283" grpId="0" animBg="1"/>
      <p:bldP spid="283" grpId="1" animBg="1"/>
      <p:bldP spid="283" grpId="2" animBg="1"/>
      <p:bldP spid="284" grpId="0" animBg="1"/>
      <p:bldP spid="284" grpId="1" animBg="1"/>
      <p:bldP spid="284" grpId="2" animBg="1"/>
      <p:bldP spid="285" grpId="0" animBg="1"/>
      <p:bldP spid="285" grpId="1" animBg="1"/>
      <p:bldP spid="285" grpId="2" animBg="1"/>
      <p:bldP spid="288" grpId="0" animBg="1"/>
      <p:bldP spid="288" grpId="1" animBg="1"/>
      <p:bldP spid="288" grpId="2" animBg="1"/>
      <p:bldP spid="289" grpId="0" animBg="1"/>
      <p:bldP spid="289" grpId="1" animBg="1"/>
      <p:bldP spid="289" grpId="2" animBg="1"/>
      <p:bldP spid="290" grpId="0" animBg="1"/>
      <p:bldP spid="290" grpId="1" animBg="1"/>
      <p:bldP spid="290" grpId="2" animBg="1"/>
      <p:bldP spid="297" grpId="0" animBg="1"/>
      <p:bldP spid="297" grpId="1" animBg="1"/>
      <p:bldP spid="297" grpId="2" animBg="1"/>
      <p:bldP spid="298" grpId="0" animBg="1"/>
      <p:bldP spid="298" grpId="1" animBg="1"/>
      <p:bldP spid="298" grpId="2" animBg="1"/>
      <p:bldP spid="299" grpId="0" animBg="1"/>
      <p:bldP spid="299" grpId="1" animBg="1"/>
      <p:bldP spid="299" grpId="2" animBg="1"/>
      <p:bldP spid="300" grpId="0" animBg="1"/>
      <p:bldP spid="300" grpId="1" animBg="1"/>
      <p:bldP spid="300" grpId="2" animBg="1"/>
      <p:bldP spid="304" grpId="0" animBg="1"/>
      <p:bldP spid="304" grpId="1" animBg="1"/>
      <p:bldP spid="304" grpId="2" animBg="1"/>
      <p:bldP spid="30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593" y="1"/>
            <a:ext cx="12230593" cy="6857999"/>
          </a:xfrm>
          <a:prstGeom prst="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6" name="Group 5"/>
          <p:cNvGrpSpPr/>
          <p:nvPr/>
        </p:nvGrpSpPr>
        <p:grpSpPr>
          <a:xfrm>
            <a:off x="2934982" y="3135630"/>
            <a:ext cx="6263790" cy="586740"/>
            <a:chOff x="1168083" y="2590800"/>
            <a:chExt cx="6263790" cy="586740"/>
          </a:xfrm>
          <a:solidFill>
            <a:srgbClr val="877D79"/>
          </a:solidFill>
        </p:grpSpPr>
        <p:sp>
          <p:nvSpPr>
            <p:cNvPr id="5" name="Freeform 5"/>
            <p:cNvSpPr>
              <a:spLocks noEditPoints="1"/>
            </p:cNvSpPr>
            <p:nvPr/>
          </p:nvSpPr>
          <p:spPr bwMode="auto">
            <a:xfrm>
              <a:off x="1168083"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9" name="Freeform 5"/>
            <p:cNvSpPr>
              <a:spLocks noEditPoints="1"/>
            </p:cNvSpPr>
            <p:nvPr/>
          </p:nvSpPr>
          <p:spPr bwMode="auto">
            <a:xfrm>
              <a:off x="1802067"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00" name="Freeform 5"/>
            <p:cNvSpPr>
              <a:spLocks noEditPoints="1"/>
            </p:cNvSpPr>
            <p:nvPr/>
          </p:nvSpPr>
          <p:spPr bwMode="auto">
            <a:xfrm>
              <a:off x="2436051"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03" name="Freeform 5"/>
            <p:cNvSpPr>
              <a:spLocks noEditPoints="1"/>
            </p:cNvSpPr>
            <p:nvPr/>
          </p:nvSpPr>
          <p:spPr bwMode="auto">
            <a:xfrm>
              <a:off x="3070035"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04" name="Freeform 5"/>
            <p:cNvSpPr>
              <a:spLocks noEditPoints="1"/>
            </p:cNvSpPr>
            <p:nvPr/>
          </p:nvSpPr>
          <p:spPr bwMode="auto">
            <a:xfrm>
              <a:off x="3699004"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05" name="Freeform 5"/>
            <p:cNvSpPr>
              <a:spLocks noEditPoints="1"/>
            </p:cNvSpPr>
            <p:nvPr/>
          </p:nvSpPr>
          <p:spPr bwMode="auto">
            <a:xfrm>
              <a:off x="4327973"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08" name="Freeform 5"/>
            <p:cNvSpPr>
              <a:spLocks noEditPoints="1"/>
            </p:cNvSpPr>
            <p:nvPr/>
          </p:nvSpPr>
          <p:spPr bwMode="auto">
            <a:xfrm>
              <a:off x="4956942"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11" name="Freeform 5"/>
            <p:cNvSpPr>
              <a:spLocks noEditPoints="1"/>
            </p:cNvSpPr>
            <p:nvPr/>
          </p:nvSpPr>
          <p:spPr bwMode="auto">
            <a:xfrm>
              <a:off x="5585911"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12" name="Freeform 5"/>
            <p:cNvSpPr>
              <a:spLocks noEditPoints="1"/>
            </p:cNvSpPr>
            <p:nvPr/>
          </p:nvSpPr>
          <p:spPr bwMode="auto">
            <a:xfrm>
              <a:off x="6214880"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13" name="Freeform 5"/>
            <p:cNvSpPr>
              <a:spLocks noEditPoints="1"/>
            </p:cNvSpPr>
            <p:nvPr/>
          </p:nvSpPr>
          <p:spPr bwMode="auto">
            <a:xfrm>
              <a:off x="6843849" y="259080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7" name="Group 6"/>
          <p:cNvGrpSpPr/>
          <p:nvPr/>
        </p:nvGrpSpPr>
        <p:grpSpPr>
          <a:xfrm>
            <a:off x="2934982" y="3135630"/>
            <a:ext cx="1855992" cy="586740"/>
            <a:chOff x="2806655" y="3135630"/>
            <a:chExt cx="1855992" cy="586740"/>
          </a:xfrm>
          <a:solidFill>
            <a:schemeClr val="bg1"/>
          </a:solidFill>
        </p:grpSpPr>
        <p:sp>
          <p:nvSpPr>
            <p:cNvPr id="218" name="Freeform 5"/>
            <p:cNvSpPr>
              <a:spLocks noEditPoints="1"/>
            </p:cNvSpPr>
            <p:nvPr/>
          </p:nvSpPr>
          <p:spPr bwMode="auto">
            <a:xfrm>
              <a:off x="2806655" y="313563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19" name="Freeform 5"/>
            <p:cNvSpPr>
              <a:spLocks noEditPoints="1"/>
            </p:cNvSpPr>
            <p:nvPr/>
          </p:nvSpPr>
          <p:spPr bwMode="auto">
            <a:xfrm>
              <a:off x="3440639" y="313563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20" name="Freeform 5"/>
            <p:cNvSpPr>
              <a:spLocks noEditPoints="1"/>
            </p:cNvSpPr>
            <p:nvPr/>
          </p:nvSpPr>
          <p:spPr bwMode="auto">
            <a:xfrm>
              <a:off x="4074623" y="3135630"/>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229" name="Rectangle 228"/>
          <p:cNvSpPr/>
          <p:nvPr/>
        </p:nvSpPr>
        <p:spPr>
          <a:xfrm>
            <a:off x="2993227" y="2409822"/>
            <a:ext cx="6408549" cy="646331"/>
          </a:xfrm>
          <a:prstGeom prst="rect">
            <a:avLst/>
          </a:prstGeom>
        </p:spPr>
        <p:txBody>
          <a:bodyPr wrap="none">
            <a:spAutoFit/>
          </a:bodyPr>
          <a:lstStyle/>
          <a:p>
            <a:r>
              <a:rPr 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Your habits on social media </a:t>
            </a:r>
            <a:endParaRPr lang="en-US" sz="3600" b="1" dirty="0">
              <a:solidFill>
                <a:schemeClr val="bg1"/>
              </a:solidFill>
              <a:latin typeface="Arial" panose="020B0604020202020204" pitchFamily="34" charset="0"/>
              <a:cs typeface="Arial" panose="020B0604020202020204" pitchFamily="34" charset="0"/>
            </a:endParaRPr>
          </a:p>
        </p:txBody>
      </p:sp>
      <p:sp>
        <p:nvSpPr>
          <p:cNvPr id="230" name="Rectangle 229"/>
          <p:cNvSpPr/>
          <p:nvPr/>
        </p:nvSpPr>
        <p:spPr>
          <a:xfrm>
            <a:off x="3364805" y="3805123"/>
            <a:ext cx="5673348" cy="646331"/>
          </a:xfrm>
          <a:prstGeom prst="rect">
            <a:avLst/>
          </a:prstGeom>
        </p:spPr>
        <p:txBody>
          <a:bodyPr wrap="none">
            <a:spAutoFit/>
          </a:bodyPr>
          <a:lstStyle/>
          <a:p>
            <a:r>
              <a:rPr lang="en-US" sz="3600" b="1" dirty="0">
                <a:solidFill>
                  <a:schemeClr val="bg1"/>
                </a:solidFill>
                <a:latin typeface="Arial" panose="020B0604020202020204" pitchFamily="34" charset="0"/>
                <a:cs typeface="Arial" panose="020B0604020202020204" pitchFamily="34" charset="0"/>
              </a:rPr>
              <a:t>can make you vulnerable</a:t>
            </a:r>
          </a:p>
        </p:txBody>
      </p:sp>
      <p:grpSp>
        <p:nvGrpSpPr>
          <p:cNvPr id="9" name="Group 8"/>
          <p:cNvGrpSpPr/>
          <p:nvPr/>
        </p:nvGrpSpPr>
        <p:grpSpPr>
          <a:xfrm>
            <a:off x="2934982" y="3133917"/>
            <a:ext cx="3118945" cy="586740"/>
            <a:chOff x="2806655" y="1579038"/>
            <a:chExt cx="3118945" cy="586740"/>
          </a:xfrm>
          <a:solidFill>
            <a:schemeClr val="bg1"/>
          </a:solidFill>
        </p:grpSpPr>
        <p:sp>
          <p:nvSpPr>
            <p:cNvPr id="221" name="Freeform 5"/>
            <p:cNvSpPr>
              <a:spLocks noEditPoints="1"/>
            </p:cNvSpPr>
            <p:nvPr/>
          </p:nvSpPr>
          <p:spPr bwMode="auto">
            <a:xfrm>
              <a:off x="4708607" y="1579038"/>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22" name="Freeform 5"/>
            <p:cNvSpPr>
              <a:spLocks noEditPoints="1"/>
            </p:cNvSpPr>
            <p:nvPr/>
          </p:nvSpPr>
          <p:spPr bwMode="auto">
            <a:xfrm>
              <a:off x="5337576" y="1579038"/>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32" name="Freeform 5"/>
            <p:cNvSpPr>
              <a:spLocks noEditPoints="1"/>
            </p:cNvSpPr>
            <p:nvPr/>
          </p:nvSpPr>
          <p:spPr bwMode="auto">
            <a:xfrm>
              <a:off x="2806655" y="1579038"/>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33" name="Freeform 5"/>
            <p:cNvSpPr>
              <a:spLocks noEditPoints="1"/>
            </p:cNvSpPr>
            <p:nvPr/>
          </p:nvSpPr>
          <p:spPr bwMode="auto">
            <a:xfrm>
              <a:off x="3440639" y="1579038"/>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34" name="Freeform 5"/>
            <p:cNvSpPr>
              <a:spLocks noEditPoints="1"/>
            </p:cNvSpPr>
            <p:nvPr/>
          </p:nvSpPr>
          <p:spPr bwMode="auto">
            <a:xfrm>
              <a:off x="4074623" y="1579038"/>
              <a:ext cx="588024" cy="586740"/>
            </a:xfrm>
            <a:custGeom>
              <a:avLst/>
              <a:gdLst>
                <a:gd name="T0" fmla="*/ 1227 w 1492"/>
                <a:gd name="T1" fmla="*/ 266 h 1492"/>
                <a:gd name="T2" fmla="*/ 265 w 1492"/>
                <a:gd name="T3" fmla="*/ 266 h 1492"/>
                <a:gd name="T4" fmla="*/ 265 w 1492"/>
                <a:gd name="T5" fmla="*/ 1227 h 1492"/>
                <a:gd name="T6" fmla="*/ 1227 w 1492"/>
                <a:gd name="T7" fmla="*/ 1227 h 1492"/>
                <a:gd name="T8" fmla="*/ 1227 w 1492"/>
                <a:gd name="T9" fmla="*/ 266 h 1492"/>
                <a:gd name="T10" fmla="*/ 1153 w 1492"/>
                <a:gd name="T11" fmla="*/ 1153 h 1492"/>
                <a:gd name="T12" fmla="*/ 340 w 1492"/>
                <a:gd name="T13" fmla="*/ 1153 h 1492"/>
                <a:gd name="T14" fmla="*/ 340 w 1492"/>
                <a:gd name="T15" fmla="*/ 340 h 1492"/>
                <a:gd name="T16" fmla="*/ 1153 w 1492"/>
                <a:gd name="T17" fmla="*/ 340 h 1492"/>
                <a:gd name="T18" fmla="*/ 1153 w 1492"/>
                <a:gd name="T19" fmla="*/ 1153 h 1492"/>
                <a:gd name="T20" fmla="*/ 1054 w 1492"/>
                <a:gd name="T21" fmla="*/ 1015 h 1492"/>
                <a:gd name="T22" fmla="*/ 1034 w 1492"/>
                <a:gd name="T23" fmla="*/ 1066 h 1492"/>
                <a:gd name="T24" fmla="*/ 983 w 1492"/>
                <a:gd name="T25" fmla="*/ 1046 h 1492"/>
                <a:gd name="T26" fmla="*/ 760 w 1492"/>
                <a:gd name="T27" fmla="*/ 905 h 1492"/>
                <a:gd name="T28" fmla="*/ 535 w 1492"/>
                <a:gd name="T29" fmla="*/ 1046 h 1492"/>
                <a:gd name="T30" fmla="*/ 500 w 1492"/>
                <a:gd name="T31" fmla="*/ 1069 h 1492"/>
                <a:gd name="T32" fmla="*/ 485 w 1492"/>
                <a:gd name="T33" fmla="*/ 1066 h 1492"/>
                <a:gd name="T34" fmla="*/ 464 w 1492"/>
                <a:gd name="T35" fmla="*/ 1016 h 1492"/>
                <a:gd name="T36" fmla="*/ 760 w 1492"/>
                <a:gd name="T37" fmla="*/ 828 h 1492"/>
                <a:gd name="T38" fmla="*/ 1054 w 1492"/>
                <a:gd name="T39" fmla="*/ 1015 h 1492"/>
                <a:gd name="T40" fmla="*/ 493 w 1492"/>
                <a:gd name="T41" fmla="*/ 562 h 1492"/>
                <a:gd name="T42" fmla="*/ 572 w 1492"/>
                <a:gd name="T43" fmla="*/ 483 h 1492"/>
                <a:gd name="T44" fmla="*/ 651 w 1492"/>
                <a:gd name="T45" fmla="*/ 562 h 1492"/>
                <a:gd name="T46" fmla="*/ 572 w 1492"/>
                <a:gd name="T47" fmla="*/ 642 h 1492"/>
                <a:gd name="T48" fmla="*/ 493 w 1492"/>
                <a:gd name="T49" fmla="*/ 562 h 1492"/>
                <a:gd name="T50" fmla="*/ 853 w 1492"/>
                <a:gd name="T51" fmla="*/ 562 h 1492"/>
                <a:gd name="T52" fmla="*/ 932 w 1492"/>
                <a:gd name="T53" fmla="*/ 483 h 1492"/>
                <a:gd name="T54" fmla="*/ 1012 w 1492"/>
                <a:gd name="T55" fmla="*/ 562 h 1492"/>
                <a:gd name="T56" fmla="*/ 932 w 1492"/>
                <a:gd name="T57" fmla="*/ 642 h 1492"/>
                <a:gd name="T58" fmla="*/ 853 w 1492"/>
                <a:gd name="T59" fmla="*/ 562 h 1492"/>
                <a:gd name="T60" fmla="*/ 853 w 1492"/>
                <a:gd name="T61" fmla="*/ 562 h 1492"/>
                <a:gd name="T62" fmla="*/ 853 w 1492"/>
                <a:gd name="T63" fmla="*/ 56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2" h="1492">
                  <a:moveTo>
                    <a:pt x="1227" y="266"/>
                  </a:moveTo>
                  <a:cubicBezTo>
                    <a:pt x="962" y="0"/>
                    <a:pt x="530" y="0"/>
                    <a:pt x="265" y="266"/>
                  </a:cubicBezTo>
                  <a:cubicBezTo>
                    <a:pt x="0" y="531"/>
                    <a:pt x="0" y="962"/>
                    <a:pt x="265" y="1227"/>
                  </a:cubicBezTo>
                  <a:cubicBezTo>
                    <a:pt x="530" y="1492"/>
                    <a:pt x="962" y="1492"/>
                    <a:pt x="1227" y="1227"/>
                  </a:cubicBezTo>
                  <a:cubicBezTo>
                    <a:pt x="1492" y="962"/>
                    <a:pt x="1492" y="531"/>
                    <a:pt x="1227" y="266"/>
                  </a:cubicBezTo>
                  <a:close/>
                  <a:moveTo>
                    <a:pt x="1153" y="1153"/>
                  </a:moveTo>
                  <a:cubicBezTo>
                    <a:pt x="929" y="1377"/>
                    <a:pt x="564" y="1377"/>
                    <a:pt x="340" y="1153"/>
                  </a:cubicBezTo>
                  <a:cubicBezTo>
                    <a:pt x="115" y="929"/>
                    <a:pt x="115" y="564"/>
                    <a:pt x="340" y="340"/>
                  </a:cubicBezTo>
                  <a:cubicBezTo>
                    <a:pt x="564" y="116"/>
                    <a:pt x="929" y="116"/>
                    <a:pt x="1153" y="340"/>
                  </a:cubicBezTo>
                  <a:cubicBezTo>
                    <a:pt x="1377" y="564"/>
                    <a:pt x="1377" y="929"/>
                    <a:pt x="1153" y="1153"/>
                  </a:cubicBezTo>
                  <a:close/>
                  <a:moveTo>
                    <a:pt x="1054" y="1015"/>
                  </a:moveTo>
                  <a:cubicBezTo>
                    <a:pt x="1062" y="1035"/>
                    <a:pt x="1053" y="1057"/>
                    <a:pt x="1034" y="1066"/>
                  </a:cubicBezTo>
                  <a:cubicBezTo>
                    <a:pt x="1014" y="1074"/>
                    <a:pt x="991" y="1065"/>
                    <a:pt x="983" y="1046"/>
                  </a:cubicBezTo>
                  <a:cubicBezTo>
                    <a:pt x="946" y="960"/>
                    <a:pt x="858" y="905"/>
                    <a:pt x="760" y="905"/>
                  </a:cubicBezTo>
                  <a:cubicBezTo>
                    <a:pt x="659" y="905"/>
                    <a:pt x="571" y="960"/>
                    <a:pt x="535" y="1046"/>
                  </a:cubicBezTo>
                  <a:cubicBezTo>
                    <a:pt x="529" y="1060"/>
                    <a:pt x="515" y="1069"/>
                    <a:pt x="500" y="1069"/>
                  </a:cubicBezTo>
                  <a:cubicBezTo>
                    <a:pt x="495" y="1069"/>
                    <a:pt x="490" y="1068"/>
                    <a:pt x="485" y="1066"/>
                  </a:cubicBezTo>
                  <a:cubicBezTo>
                    <a:pt x="465" y="1058"/>
                    <a:pt x="456" y="1036"/>
                    <a:pt x="464" y="1016"/>
                  </a:cubicBezTo>
                  <a:cubicBezTo>
                    <a:pt x="512" y="902"/>
                    <a:pt x="628" y="828"/>
                    <a:pt x="760" y="828"/>
                  </a:cubicBezTo>
                  <a:cubicBezTo>
                    <a:pt x="889" y="828"/>
                    <a:pt x="1004" y="901"/>
                    <a:pt x="1054" y="1015"/>
                  </a:cubicBezTo>
                  <a:close/>
                  <a:moveTo>
                    <a:pt x="493" y="562"/>
                  </a:moveTo>
                  <a:cubicBezTo>
                    <a:pt x="493" y="519"/>
                    <a:pt x="528" y="483"/>
                    <a:pt x="572" y="483"/>
                  </a:cubicBezTo>
                  <a:cubicBezTo>
                    <a:pt x="616" y="483"/>
                    <a:pt x="651" y="519"/>
                    <a:pt x="651" y="562"/>
                  </a:cubicBezTo>
                  <a:cubicBezTo>
                    <a:pt x="651" y="606"/>
                    <a:pt x="616" y="642"/>
                    <a:pt x="572" y="642"/>
                  </a:cubicBezTo>
                  <a:cubicBezTo>
                    <a:pt x="528" y="642"/>
                    <a:pt x="493" y="606"/>
                    <a:pt x="493" y="562"/>
                  </a:cubicBezTo>
                  <a:close/>
                  <a:moveTo>
                    <a:pt x="853" y="562"/>
                  </a:moveTo>
                  <a:cubicBezTo>
                    <a:pt x="853" y="519"/>
                    <a:pt x="888" y="483"/>
                    <a:pt x="932" y="483"/>
                  </a:cubicBezTo>
                  <a:cubicBezTo>
                    <a:pt x="976" y="483"/>
                    <a:pt x="1012" y="519"/>
                    <a:pt x="1012" y="562"/>
                  </a:cubicBezTo>
                  <a:cubicBezTo>
                    <a:pt x="1012" y="606"/>
                    <a:pt x="976" y="642"/>
                    <a:pt x="932" y="642"/>
                  </a:cubicBezTo>
                  <a:cubicBezTo>
                    <a:pt x="888" y="642"/>
                    <a:pt x="853" y="606"/>
                    <a:pt x="853" y="562"/>
                  </a:cubicBezTo>
                  <a:close/>
                  <a:moveTo>
                    <a:pt x="853" y="562"/>
                  </a:moveTo>
                  <a:cubicBezTo>
                    <a:pt x="853" y="562"/>
                    <a:pt x="853" y="562"/>
                    <a:pt x="853" y="56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235" name="Rectangle 234"/>
          <p:cNvSpPr/>
          <p:nvPr/>
        </p:nvSpPr>
        <p:spPr>
          <a:xfrm>
            <a:off x="1737451" y="3146030"/>
            <a:ext cx="1107996" cy="646331"/>
          </a:xfrm>
          <a:prstGeom prst="rect">
            <a:avLst/>
          </a:prstGeom>
        </p:spPr>
        <p:txBody>
          <a:bodyPr wrap="none">
            <a:spAutoFit/>
          </a:bodyPr>
          <a:lstStyle/>
          <a:p>
            <a:r>
              <a:rPr lang="en-US"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30%</a:t>
            </a:r>
            <a:endParaRPr lang="en-US" sz="3600" b="1" dirty="0">
              <a:solidFill>
                <a:schemeClr val="bg1"/>
              </a:solidFill>
              <a:latin typeface="Arial" panose="020B0604020202020204" pitchFamily="34" charset="0"/>
              <a:cs typeface="Arial" panose="020B0604020202020204" pitchFamily="34" charset="0"/>
            </a:endParaRPr>
          </a:p>
        </p:txBody>
      </p:sp>
      <p:sp>
        <p:nvSpPr>
          <p:cNvPr id="236" name="Rectangle 235"/>
          <p:cNvSpPr/>
          <p:nvPr/>
        </p:nvSpPr>
        <p:spPr>
          <a:xfrm>
            <a:off x="1542906" y="3096049"/>
            <a:ext cx="1314784" cy="769441"/>
          </a:xfrm>
          <a:prstGeom prst="rect">
            <a:avLst/>
          </a:prstGeom>
          <a:ln>
            <a:noFill/>
          </a:ln>
        </p:spPr>
        <p:txBody>
          <a:bodyPr wrap="none">
            <a:spAutoFit/>
          </a:bodyPr>
          <a:lstStyle/>
          <a:p>
            <a:r>
              <a:rPr lang="en-US" sz="4400" b="1" dirty="0">
                <a:solidFill>
                  <a:schemeClr val="bg1"/>
                </a:solidFill>
                <a:latin typeface="Arial" panose="020B0604020202020204" pitchFamily="34" charset="0"/>
                <a:ea typeface="Times New Roman" panose="02020603050405020304" pitchFamily="18" charset="0"/>
                <a:cs typeface="Arial" panose="020B0604020202020204" pitchFamily="34" charset="0"/>
              </a:rPr>
              <a:t>50%</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51885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500"/>
                                        <p:tgtEl>
                                          <p:spTgt spid="229"/>
                                        </p:tgtEl>
                                      </p:cBhvr>
                                    </p:animEffect>
                                  </p:childTnLst>
                                </p:cTn>
                              </p:par>
                              <p:par>
                                <p:cTn id="12" presetID="10" presetClass="entr" presetSubtype="0" fill="hold" grpId="0" nodeType="withEffect">
                                  <p:stCondLst>
                                    <p:cond delay="1500"/>
                                  </p:stCondLst>
                                  <p:childTnLst>
                                    <p:set>
                                      <p:cBhvr>
                                        <p:cTn id="13" dur="1" fill="hold">
                                          <p:stCondLst>
                                            <p:cond delay="0"/>
                                          </p:stCondLst>
                                        </p:cTn>
                                        <p:tgtEl>
                                          <p:spTgt spid="230"/>
                                        </p:tgtEl>
                                        <p:attrNameLst>
                                          <p:attrName>style.visibility</p:attrName>
                                        </p:attrNameLst>
                                      </p:cBhvr>
                                      <p:to>
                                        <p:strVal val="visible"/>
                                      </p:to>
                                    </p:set>
                                    <p:animEffect transition="in" filter="fade">
                                      <p:cBhvr>
                                        <p:cTn id="14" dur="500"/>
                                        <p:tgtEl>
                                          <p:spTgt spid="230"/>
                                        </p:tgtEl>
                                      </p:cBhvr>
                                    </p:animEffect>
                                  </p:childTnLst>
                                </p:cTn>
                              </p:par>
                              <p:par>
                                <p:cTn id="15" presetID="10" presetClass="entr" presetSubtype="0" fill="hold" grpId="0" nodeType="withEffect">
                                  <p:stCondLst>
                                    <p:cond delay="240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par>
                                <p:cTn id="18" presetID="22" presetClass="entr" presetSubtype="8" fill="hold" nodeType="withEffect">
                                  <p:stCondLst>
                                    <p:cond delay="27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800"/>
                                        <p:tgtEl>
                                          <p:spTgt spid="7"/>
                                        </p:tgtEl>
                                      </p:cBhvr>
                                    </p:animEffect>
                                  </p:childTnLst>
                                </p:cTn>
                              </p:par>
                              <p:par>
                                <p:cTn id="21" presetID="10" presetClass="exit" presetSubtype="0" fill="hold" grpId="1" nodeType="withEffect">
                                  <p:stCondLst>
                                    <p:cond delay="7800"/>
                                  </p:stCondLst>
                                  <p:childTnLst>
                                    <p:animEffect transition="out" filter="fade">
                                      <p:cBhvr>
                                        <p:cTn id="22" dur="500"/>
                                        <p:tgtEl>
                                          <p:spTgt spid="235"/>
                                        </p:tgtEl>
                                      </p:cBhvr>
                                    </p:animEffect>
                                    <p:set>
                                      <p:cBhvr>
                                        <p:cTn id="23" dur="1" fill="hold">
                                          <p:stCondLst>
                                            <p:cond delay="499"/>
                                          </p:stCondLst>
                                        </p:cTn>
                                        <p:tgtEl>
                                          <p:spTgt spid="235"/>
                                        </p:tgtEl>
                                        <p:attrNameLst>
                                          <p:attrName>style.visibility</p:attrName>
                                        </p:attrNameLst>
                                      </p:cBhvr>
                                      <p:to>
                                        <p:strVal val="hidden"/>
                                      </p:to>
                                    </p:set>
                                  </p:childTnLst>
                                </p:cTn>
                              </p:par>
                              <p:par>
                                <p:cTn id="24" presetID="10" presetClass="entr" presetSubtype="0" fill="hold" grpId="0" nodeType="withEffect">
                                  <p:stCondLst>
                                    <p:cond delay="8100"/>
                                  </p:stCondLst>
                                  <p:childTnLst>
                                    <p:set>
                                      <p:cBhvr>
                                        <p:cTn id="25" dur="1" fill="hold">
                                          <p:stCondLst>
                                            <p:cond delay="0"/>
                                          </p:stCondLst>
                                        </p:cTn>
                                        <p:tgtEl>
                                          <p:spTgt spid="236"/>
                                        </p:tgtEl>
                                        <p:attrNameLst>
                                          <p:attrName>style.visibility</p:attrName>
                                        </p:attrNameLst>
                                      </p:cBhvr>
                                      <p:to>
                                        <p:strVal val="visible"/>
                                      </p:to>
                                    </p:set>
                                    <p:animEffect transition="in" filter="fade">
                                      <p:cBhvr>
                                        <p:cTn id="26" dur="500"/>
                                        <p:tgtEl>
                                          <p:spTgt spid="236"/>
                                        </p:tgtEl>
                                      </p:cBhvr>
                                    </p:animEffect>
                                  </p:childTnLst>
                                </p:cTn>
                              </p:par>
                              <p:par>
                                <p:cTn id="27" presetID="22" presetClass="entr" presetSubtype="8" fill="hold" nodeType="withEffect">
                                  <p:stCondLst>
                                    <p:cond delay="83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0" grpId="0"/>
      <p:bldP spid="235" grpId="0"/>
      <p:bldP spid="235" grpId="1"/>
      <p:bldP spid="23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593" y="0"/>
            <a:ext cx="12230593" cy="6857999"/>
          </a:xfrm>
          <a:prstGeom prst="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Freeform 5"/>
          <p:cNvSpPr>
            <a:spLocks noEditPoints="1"/>
          </p:cNvSpPr>
          <p:nvPr/>
        </p:nvSpPr>
        <p:spPr bwMode="auto">
          <a:xfrm>
            <a:off x="4338546" y="3931920"/>
            <a:ext cx="346799" cy="316867"/>
          </a:xfrm>
          <a:custGeom>
            <a:avLst/>
            <a:gdLst>
              <a:gd name="T0" fmla="*/ 300 w 334"/>
              <a:gd name="T1" fmla="*/ 57 h 305"/>
              <a:gd name="T2" fmla="*/ 144 w 334"/>
              <a:gd name="T3" fmla="*/ 37 h 305"/>
              <a:gd name="T4" fmla="*/ 57 w 334"/>
              <a:gd name="T5" fmla="*/ 106 h 305"/>
              <a:gd name="T6" fmla="*/ 38 w 334"/>
              <a:gd name="T7" fmla="*/ 262 h 305"/>
              <a:gd name="T8" fmla="*/ 72 w 334"/>
              <a:gd name="T9" fmla="*/ 305 h 305"/>
              <a:gd name="T10" fmla="*/ 334 w 334"/>
              <a:gd name="T11" fmla="*/ 100 h 305"/>
              <a:gd name="T12" fmla="*/ 317 w 334"/>
              <a:gd name="T13" fmla="*/ 78 h 305"/>
              <a:gd name="T14" fmla="*/ 300 w 334"/>
              <a:gd name="T15" fmla="*/ 57 h 305"/>
              <a:gd name="T16" fmla="*/ 300 w 334"/>
              <a:gd name="T17" fmla="*/ 57 h 305"/>
              <a:gd name="T18" fmla="*/ 300 w 334"/>
              <a:gd name="T19" fmla="*/ 5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05">
                <a:moveTo>
                  <a:pt x="300" y="57"/>
                </a:moveTo>
                <a:cubicBezTo>
                  <a:pt x="263" y="8"/>
                  <a:pt x="193" y="0"/>
                  <a:pt x="144" y="37"/>
                </a:cubicBezTo>
                <a:cubicBezTo>
                  <a:pt x="57" y="106"/>
                  <a:pt x="57" y="106"/>
                  <a:pt x="57" y="106"/>
                </a:cubicBezTo>
                <a:cubicBezTo>
                  <a:pt x="8" y="144"/>
                  <a:pt x="0" y="213"/>
                  <a:pt x="38" y="262"/>
                </a:cubicBezTo>
                <a:cubicBezTo>
                  <a:pt x="72" y="305"/>
                  <a:pt x="72" y="305"/>
                  <a:pt x="72" y="305"/>
                </a:cubicBezTo>
                <a:cubicBezTo>
                  <a:pt x="334" y="100"/>
                  <a:pt x="334" y="100"/>
                  <a:pt x="334" y="100"/>
                </a:cubicBezTo>
                <a:cubicBezTo>
                  <a:pt x="317" y="78"/>
                  <a:pt x="317" y="78"/>
                  <a:pt x="317" y="78"/>
                </a:cubicBezTo>
                <a:lnTo>
                  <a:pt x="300" y="57"/>
                </a:lnTo>
                <a:close/>
                <a:moveTo>
                  <a:pt x="300" y="57"/>
                </a:moveTo>
                <a:cubicBezTo>
                  <a:pt x="300" y="57"/>
                  <a:pt x="300" y="57"/>
                  <a:pt x="300"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6"/>
          <p:cNvSpPr>
            <a:spLocks noEditPoints="1"/>
          </p:cNvSpPr>
          <p:nvPr/>
        </p:nvSpPr>
        <p:spPr bwMode="auto">
          <a:xfrm>
            <a:off x="4403633" y="4108133"/>
            <a:ext cx="1040396" cy="1094067"/>
          </a:xfrm>
          <a:custGeom>
            <a:avLst/>
            <a:gdLst>
              <a:gd name="T0" fmla="*/ 0 w 1000"/>
              <a:gd name="T1" fmla="*/ 499 h 1055"/>
              <a:gd name="T2" fmla="*/ 209 w 1000"/>
              <a:gd name="T3" fmla="*/ 906 h 1055"/>
              <a:gd name="T4" fmla="*/ 99 w 1000"/>
              <a:gd name="T5" fmla="*/ 1016 h 1055"/>
              <a:gd name="T6" fmla="*/ 138 w 1000"/>
              <a:gd name="T7" fmla="*/ 1055 h 1055"/>
              <a:gd name="T8" fmla="*/ 257 w 1000"/>
              <a:gd name="T9" fmla="*/ 936 h 1055"/>
              <a:gd name="T10" fmla="*/ 500 w 1000"/>
              <a:gd name="T11" fmla="*/ 999 h 1055"/>
              <a:gd name="T12" fmla="*/ 738 w 1000"/>
              <a:gd name="T13" fmla="*/ 939 h 1055"/>
              <a:gd name="T14" fmla="*/ 854 w 1000"/>
              <a:gd name="T15" fmla="*/ 1055 h 1055"/>
              <a:gd name="T16" fmla="*/ 893 w 1000"/>
              <a:gd name="T17" fmla="*/ 1016 h 1055"/>
              <a:gd name="T18" fmla="*/ 786 w 1000"/>
              <a:gd name="T19" fmla="*/ 909 h 1055"/>
              <a:gd name="T20" fmla="*/ 1000 w 1000"/>
              <a:gd name="T21" fmla="*/ 499 h 1055"/>
              <a:gd name="T22" fmla="*/ 500 w 1000"/>
              <a:gd name="T23" fmla="*/ 0 h 1055"/>
              <a:gd name="T24" fmla="*/ 0 w 1000"/>
              <a:gd name="T25" fmla="*/ 499 h 1055"/>
              <a:gd name="T26" fmla="*/ 555 w 1000"/>
              <a:gd name="T27" fmla="*/ 499 h 1055"/>
              <a:gd name="T28" fmla="*/ 555 w 1000"/>
              <a:gd name="T29" fmla="*/ 499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0" h="1055">
                <a:moveTo>
                  <a:pt x="0" y="499"/>
                </a:moveTo>
                <a:cubicBezTo>
                  <a:pt x="0" y="667"/>
                  <a:pt x="82" y="816"/>
                  <a:pt x="209" y="906"/>
                </a:cubicBezTo>
                <a:cubicBezTo>
                  <a:pt x="99" y="1016"/>
                  <a:pt x="99" y="1016"/>
                  <a:pt x="99" y="1016"/>
                </a:cubicBezTo>
                <a:cubicBezTo>
                  <a:pt x="138" y="1055"/>
                  <a:pt x="138" y="1055"/>
                  <a:pt x="138" y="1055"/>
                </a:cubicBezTo>
                <a:cubicBezTo>
                  <a:pt x="257" y="936"/>
                  <a:pt x="257" y="936"/>
                  <a:pt x="257" y="936"/>
                </a:cubicBezTo>
                <a:cubicBezTo>
                  <a:pt x="329" y="976"/>
                  <a:pt x="411" y="999"/>
                  <a:pt x="500" y="999"/>
                </a:cubicBezTo>
                <a:cubicBezTo>
                  <a:pt x="586" y="999"/>
                  <a:pt x="667" y="977"/>
                  <a:pt x="738" y="939"/>
                </a:cubicBezTo>
                <a:cubicBezTo>
                  <a:pt x="854" y="1055"/>
                  <a:pt x="854" y="1055"/>
                  <a:pt x="854" y="1055"/>
                </a:cubicBezTo>
                <a:cubicBezTo>
                  <a:pt x="893" y="1016"/>
                  <a:pt x="893" y="1016"/>
                  <a:pt x="893" y="1016"/>
                </a:cubicBezTo>
                <a:cubicBezTo>
                  <a:pt x="786" y="909"/>
                  <a:pt x="786" y="909"/>
                  <a:pt x="786" y="909"/>
                </a:cubicBezTo>
                <a:cubicBezTo>
                  <a:pt x="915" y="819"/>
                  <a:pt x="1000" y="669"/>
                  <a:pt x="1000" y="499"/>
                </a:cubicBezTo>
                <a:cubicBezTo>
                  <a:pt x="1000" y="223"/>
                  <a:pt x="776" y="0"/>
                  <a:pt x="500" y="0"/>
                </a:cubicBezTo>
                <a:cubicBezTo>
                  <a:pt x="223" y="0"/>
                  <a:pt x="0" y="223"/>
                  <a:pt x="0" y="499"/>
                </a:cubicBezTo>
                <a:close/>
                <a:moveTo>
                  <a:pt x="555" y="499"/>
                </a:moveTo>
                <a:cubicBezTo>
                  <a:pt x="555" y="499"/>
                  <a:pt x="555" y="499"/>
                  <a:pt x="555" y="49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7"/>
          <p:cNvSpPr>
            <a:spLocks noEditPoints="1"/>
          </p:cNvSpPr>
          <p:nvPr/>
        </p:nvSpPr>
        <p:spPr bwMode="auto">
          <a:xfrm>
            <a:off x="5162317" y="3931920"/>
            <a:ext cx="346799" cy="316867"/>
          </a:xfrm>
          <a:custGeom>
            <a:avLst/>
            <a:gdLst>
              <a:gd name="T0" fmla="*/ 279 w 334"/>
              <a:gd name="T1" fmla="*/ 284 h 305"/>
              <a:gd name="T2" fmla="*/ 297 w 334"/>
              <a:gd name="T3" fmla="*/ 262 h 305"/>
              <a:gd name="T4" fmla="*/ 278 w 334"/>
              <a:gd name="T5" fmla="*/ 106 h 305"/>
              <a:gd name="T6" fmla="*/ 190 w 334"/>
              <a:gd name="T7" fmla="*/ 37 h 305"/>
              <a:gd name="T8" fmla="*/ 34 w 334"/>
              <a:gd name="T9" fmla="*/ 57 h 305"/>
              <a:gd name="T10" fmla="*/ 0 w 334"/>
              <a:gd name="T11" fmla="*/ 100 h 305"/>
              <a:gd name="T12" fmla="*/ 262 w 334"/>
              <a:gd name="T13" fmla="*/ 305 h 305"/>
              <a:gd name="T14" fmla="*/ 279 w 334"/>
              <a:gd name="T15" fmla="*/ 284 h 305"/>
              <a:gd name="T16" fmla="*/ 279 w 334"/>
              <a:gd name="T17" fmla="*/ 284 h 305"/>
              <a:gd name="T18" fmla="*/ 279 w 334"/>
              <a:gd name="T19" fmla="*/ 28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05">
                <a:moveTo>
                  <a:pt x="279" y="284"/>
                </a:moveTo>
                <a:cubicBezTo>
                  <a:pt x="297" y="262"/>
                  <a:pt x="297" y="262"/>
                  <a:pt x="297" y="262"/>
                </a:cubicBezTo>
                <a:cubicBezTo>
                  <a:pt x="334" y="213"/>
                  <a:pt x="326" y="144"/>
                  <a:pt x="278" y="106"/>
                </a:cubicBezTo>
                <a:cubicBezTo>
                  <a:pt x="190" y="37"/>
                  <a:pt x="190" y="37"/>
                  <a:pt x="190" y="37"/>
                </a:cubicBezTo>
                <a:cubicBezTo>
                  <a:pt x="141" y="0"/>
                  <a:pt x="71" y="8"/>
                  <a:pt x="34" y="57"/>
                </a:cubicBezTo>
                <a:cubicBezTo>
                  <a:pt x="0" y="100"/>
                  <a:pt x="0" y="100"/>
                  <a:pt x="0" y="100"/>
                </a:cubicBezTo>
                <a:cubicBezTo>
                  <a:pt x="262" y="305"/>
                  <a:pt x="262" y="305"/>
                  <a:pt x="262" y="305"/>
                </a:cubicBezTo>
                <a:lnTo>
                  <a:pt x="279" y="284"/>
                </a:lnTo>
                <a:close/>
                <a:moveTo>
                  <a:pt x="279" y="284"/>
                </a:moveTo>
                <a:cubicBezTo>
                  <a:pt x="279" y="284"/>
                  <a:pt x="279" y="284"/>
                  <a:pt x="279" y="28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4" name="Group 13"/>
          <p:cNvGrpSpPr/>
          <p:nvPr/>
        </p:nvGrpSpPr>
        <p:grpSpPr>
          <a:xfrm>
            <a:off x="4886174" y="4162427"/>
            <a:ext cx="63348" cy="837977"/>
            <a:chOff x="3160255" y="2737213"/>
            <a:chExt cx="153540" cy="1288871"/>
          </a:xfrm>
        </p:grpSpPr>
        <p:sp>
          <p:nvSpPr>
            <p:cNvPr id="13" name="Rectangle: Rounded Corners 12"/>
            <p:cNvSpPr/>
            <p:nvPr/>
          </p:nvSpPr>
          <p:spPr>
            <a:xfrm rot="16200000">
              <a:off x="3062689" y="2834779"/>
              <a:ext cx="348672" cy="153539"/>
            </a:xfrm>
            <a:prstGeom prst="roundRect">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Rectangle: Rounded Corners 36"/>
            <p:cNvSpPr/>
            <p:nvPr/>
          </p:nvSpPr>
          <p:spPr>
            <a:xfrm rot="16200000">
              <a:off x="2938485" y="3650773"/>
              <a:ext cx="597084" cy="153537"/>
            </a:xfrm>
            <a:prstGeom prst="roundRect">
              <a:avLst/>
            </a:prstGeom>
            <a:solidFill>
              <a:srgbClr val="18C1E6">
                <a:alpha val="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9" name="Rectangle 38"/>
          <p:cNvSpPr/>
          <p:nvPr/>
        </p:nvSpPr>
        <p:spPr>
          <a:xfrm>
            <a:off x="1381611" y="2411412"/>
            <a:ext cx="4500848" cy="646331"/>
          </a:xfrm>
          <a:prstGeom prst="rect">
            <a:avLst/>
          </a:prstGeom>
          <a:solidFill>
            <a:srgbClr val="D137BB"/>
          </a:solidFill>
        </p:spPr>
        <p:txBody>
          <a:bodyPr wrap="none">
            <a:spAutoFit/>
          </a:bodyPr>
          <a:lstStyle/>
          <a:p>
            <a:r>
              <a:rPr lang="en-US" sz="3600" b="1" dirty="0">
                <a:solidFill>
                  <a:schemeClr val="bg1"/>
                </a:solidFill>
                <a:latin typeface="Arial" panose="020B0604020202020204" pitchFamily="34" charset="0"/>
                <a:cs typeface="Arial" panose="020B0604020202020204" pitchFamily="34" charset="0"/>
              </a:rPr>
              <a:t>How keen are we to</a:t>
            </a:r>
          </a:p>
        </p:txBody>
      </p:sp>
      <p:sp>
        <p:nvSpPr>
          <p:cNvPr id="40" name="Rectangle 39"/>
          <p:cNvSpPr/>
          <p:nvPr/>
        </p:nvSpPr>
        <p:spPr>
          <a:xfrm>
            <a:off x="1381611" y="3057743"/>
            <a:ext cx="4320093" cy="646331"/>
          </a:xfrm>
          <a:prstGeom prst="rect">
            <a:avLst/>
          </a:prstGeom>
          <a:solidFill>
            <a:schemeClr val="tx1"/>
          </a:solidFill>
        </p:spPr>
        <p:txBody>
          <a:bodyPr wrap="none">
            <a:spAutoFit/>
          </a:bodyPr>
          <a:lstStyle/>
          <a:p>
            <a:r>
              <a:rPr lang="en-US" sz="3600" b="1" dirty="0">
                <a:solidFill>
                  <a:schemeClr val="bg1"/>
                </a:solidFill>
                <a:latin typeface="Arial" panose="020B0604020202020204" pitchFamily="34" charset="0"/>
                <a:cs typeface="Arial" panose="020B0604020202020204" pitchFamily="34" charset="0"/>
              </a:rPr>
              <a:t>make new friends?</a:t>
            </a:r>
          </a:p>
        </p:txBody>
      </p:sp>
      <p:sp>
        <p:nvSpPr>
          <p:cNvPr id="41" name="Rectangle 40"/>
          <p:cNvSpPr/>
          <p:nvPr/>
        </p:nvSpPr>
        <p:spPr>
          <a:xfrm>
            <a:off x="1322209" y="3882122"/>
            <a:ext cx="1315258" cy="461665"/>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Almost</a:t>
            </a:r>
            <a:endParaRPr lang="en-US" sz="4400" b="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4795" y="2411412"/>
            <a:ext cx="4778116" cy="4518271"/>
          </a:xfrm>
          <a:prstGeom prst="rect">
            <a:avLst/>
          </a:prstGeom>
        </p:spPr>
      </p:pic>
      <p:grpSp>
        <p:nvGrpSpPr>
          <p:cNvPr id="43" name="Group 42"/>
          <p:cNvGrpSpPr/>
          <p:nvPr/>
        </p:nvGrpSpPr>
        <p:grpSpPr>
          <a:xfrm>
            <a:off x="6212188" y="2246867"/>
            <a:ext cx="1383632" cy="1290303"/>
            <a:chOff x="7409366" y="2944813"/>
            <a:chExt cx="1383632" cy="1290303"/>
          </a:xfrm>
        </p:grpSpPr>
        <p:sp>
          <p:nvSpPr>
            <p:cNvPr id="44" name="Rectangle: Rounded Corners 43"/>
            <p:cNvSpPr/>
            <p:nvPr/>
          </p:nvSpPr>
          <p:spPr>
            <a:xfrm>
              <a:off x="7409366" y="3486558"/>
              <a:ext cx="1383632" cy="748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8C1E6"/>
                  </a:solidFill>
                  <a:latin typeface="Arial" panose="020B0604020202020204" pitchFamily="34" charset="0"/>
                  <a:cs typeface="Arial" panose="020B0604020202020204" pitchFamily="34" charset="0"/>
                </a:rPr>
                <a:t>ADD</a:t>
              </a:r>
              <a:r>
                <a:rPr lang="en-US" dirty="0">
                  <a:solidFill>
                    <a:srgbClr val="18C1E6"/>
                  </a:solidFill>
                  <a:latin typeface="Arial" panose="020B0604020202020204" pitchFamily="34" charset="0"/>
                  <a:cs typeface="Arial" panose="020B0604020202020204" pitchFamily="34" charset="0"/>
                </a:rPr>
                <a:t> </a:t>
              </a:r>
              <a:r>
                <a:rPr lang="en-US" sz="1600" dirty="0">
                  <a:solidFill>
                    <a:srgbClr val="18C1E6"/>
                  </a:solidFill>
                  <a:latin typeface="Arial" panose="020B0604020202020204" pitchFamily="34" charset="0"/>
                  <a:cs typeface="Arial" panose="020B0604020202020204" pitchFamily="34" charset="0"/>
                </a:rPr>
                <a:t>FRIEND</a:t>
              </a:r>
              <a:endParaRPr lang="en-US" dirty="0">
                <a:solidFill>
                  <a:srgbClr val="18C1E6"/>
                </a:solidFill>
                <a:latin typeface="Arial" panose="020B0604020202020204" pitchFamily="34" charset="0"/>
                <a:cs typeface="Arial" panose="020B0604020202020204" pitchFamily="34" charset="0"/>
              </a:endParaRPr>
            </a:p>
          </p:txBody>
        </p:sp>
        <p:grpSp>
          <p:nvGrpSpPr>
            <p:cNvPr id="45" name="Group 19"/>
            <p:cNvGrpSpPr>
              <a:grpSpLocks noChangeAspect="1"/>
            </p:cNvGrpSpPr>
            <p:nvPr/>
          </p:nvGrpSpPr>
          <p:grpSpPr bwMode="auto">
            <a:xfrm>
              <a:off x="7915275" y="2944813"/>
              <a:ext cx="663575" cy="609600"/>
              <a:chOff x="4986" y="1855"/>
              <a:chExt cx="418" cy="384"/>
            </a:xfrm>
          </p:grpSpPr>
          <p:sp>
            <p:nvSpPr>
              <p:cNvPr id="46" name="Freeform 21"/>
              <p:cNvSpPr>
                <a:spLocks noEditPoints="1"/>
              </p:cNvSpPr>
              <p:nvPr/>
            </p:nvSpPr>
            <p:spPr bwMode="auto">
              <a:xfrm>
                <a:off x="5198" y="1857"/>
                <a:ext cx="206" cy="203"/>
              </a:xfrm>
              <a:custGeom>
                <a:avLst/>
                <a:gdLst>
                  <a:gd name="T0" fmla="*/ 65 w 130"/>
                  <a:gd name="T1" fmla="*/ 0 h 129"/>
                  <a:gd name="T2" fmla="*/ 0 w 130"/>
                  <a:gd name="T3" fmla="*/ 64 h 129"/>
                  <a:gd name="T4" fmla="*/ 65 w 130"/>
                  <a:gd name="T5" fmla="*/ 129 h 129"/>
                  <a:gd name="T6" fmla="*/ 130 w 130"/>
                  <a:gd name="T7" fmla="*/ 64 h 129"/>
                  <a:gd name="T8" fmla="*/ 65 w 130"/>
                  <a:gd name="T9" fmla="*/ 0 h 129"/>
                  <a:gd name="T10" fmla="*/ 104 w 130"/>
                  <a:gd name="T11" fmla="*/ 76 h 129"/>
                  <a:gd name="T12" fmla="*/ 76 w 130"/>
                  <a:gd name="T13" fmla="*/ 76 h 129"/>
                  <a:gd name="T14" fmla="*/ 76 w 130"/>
                  <a:gd name="T15" fmla="*/ 104 h 129"/>
                  <a:gd name="T16" fmla="*/ 54 w 130"/>
                  <a:gd name="T17" fmla="*/ 104 h 129"/>
                  <a:gd name="T18" fmla="*/ 54 w 130"/>
                  <a:gd name="T19" fmla="*/ 76 h 129"/>
                  <a:gd name="T20" fmla="*/ 25 w 130"/>
                  <a:gd name="T21" fmla="*/ 76 h 129"/>
                  <a:gd name="T22" fmla="*/ 25 w 130"/>
                  <a:gd name="T23" fmla="*/ 53 h 129"/>
                  <a:gd name="T24" fmla="*/ 54 w 130"/>
                  <a:gd name="T25" fmla="*/ 53 h 129"/>
                  <a:gd name="T26" fmla="*/ 54 w 130"/>
                  <a:gd name="T27" fmla="*/ 25 h 129"/>
                  <a:gd name="T28" fmla="*/ 76 w 130"/>
                  <a:gd name="T29" fmla="*/ 25 h 129"/>
                  <a:gd name="T30" fmla="*/ 76 w 130"/>
                  <a:gd name="T31" fmla="*/ 53 h 129"/>
                  <a:gd name="T32" fmla="*/ 104 w 130"/>
                  <a:gd name="T33" fmla="*/ 53 h 129"/>
                  <a:gd name="T34" fmla="*/ 104 w 130"/>
                  <a:gd name="T35"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129">
                    <a:moveTo>
                      <a:pt x="65" y="0"/>
                    </a:moveTo>
                    <a:cubicBezTo>
                      <a:pt x="29" y="0"/>
                      <a:pt x="0" y="29"/>
                      <a:pt x="0" y="64"/>
                    </a:cubicBezTo>
                    <a:cubicBezTo>
                      <a:pt x="0" y="100"/>
                      <a:pt x="29" y="129"/>
                      <a:pt x="65" y="129"/>
                    </a:cubicBezTo>
                    <a:cubicBezTo>
                      <a:pt x="101" y="129"/>
                      <a:pt x="130" y="100"/>
                      <a:pt x="130" y="64"/>
                    </a:cubicBezTo>
                    <a:cubicBezTo>
                      <a:pt x="130" y="29"/>
                      <a:pt x="101" y="0"/>
                      <a:pt x="65" y="0"/>
                    </a:cubicBezTo>
                    <a:close/>
                    <a:moveTo>
                      <a:pt x="104" y="76"/>
                    </a:moveTo>
                    <a:cubicBezTo>
                      <a:pt x="76" y="76"/>
                      <a:pt x="76" y="76"/>
                      <a:pt x="76" y="76"/>
                    </a:cubicBezTo>
                    <a:cubicBezTo>
                      <a:pt x="76" y="104"/>
                      <a:pt x="76" y="104"/>
                      <a:pt x="76" y="104"/>
                    </a:cubicBezTo>
                    <a:cubicBezTo>
                      <a:pt x="54" y="104"/>
                      <a:pt x="54" y="104"/>
                      <a:pt x="54" y="104"/>
                    </a:cubicBezTo>
                    <a:cubicBezTo>
                      <a:pt x="54" y="76"/>
                      <a:pt x="54" y="76"/>
                      <a:pt x="54" y="76"/>
                    </a:cubicBezTo>
                    <a:cubicBezTo>
                      <a:pt x="25" y="76"/>
                      <a:pt x="25" y="76"/>
                      <a:pt x="25" y="76"/>
                    </a:cubicBezTo>
                    <a:cubicBezTo>
                      <a:pt x="25" y="53"/>
                      <a:pt x="25" y="53"/>
                      <a:pt x="25" y="53"/>
                    </a:cubicBezTo>
                    <a:cubicBezTo>
                      <a:pt x="54" y="53"/>
                      <a:pt x="54" y="53"/>
                      <a:pt x="54" y="53"/>
                    </a:cubicBezTo>
                    <a:cubicBezTo>
                      <a:pt x="54" y="25"/>
                      <a:pt x="54" y="25"/>
                      <a:pt x="54" y="25"/>
                    </a:cubicBezTo>
                    <a:cubicBezTo>
                      <a:pt x="76" y="25"/>
                      <a:pt x="76" y="25"/>
                      <a:pt x="76" y="25"/>
                    </a:cubicBezTo>
                    <a:cubicBezTo>
                      <a:pt x="76" y="53"/>
                      <a:pt x="76" y="53"/>
                      <a:pt x="76" y="53"/>
                    </a:cubicBezTo>
                    <a:cubicBezTo>
                      <a:pt x="104" y="53"/>
                      <a:pt x="104" y="53"/>
                      <a:pt x="104" y="53"/>
                    </a:cubicBezTo>
                    <a:lnTo>
                      <a:pt x="104" y="76"/>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AutoShape 18"/>
              <p:cNvSpPr>
                <a:spLocks noChangeAspect="1" noChangeArrowheads="1" noTextEdit="1"/>
              </p:cNvSpPr>
              <p:nvPr/>
            </p:nvSpPr>
            <p:spPr bwMode="auto">
              <a:xfrm>
                <a:off x="4986" y="1855"/>
                <a:ext cx="41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8" name="Freeform 20"/>
              <p:cNvSpPr>
                <a:spLocks/>
              </p:cNvSpPr>
              <p:nvPr/>
            </p:nvSpPr>
            <p:spPr bwMode="auto">
              <a:xfrm>
                <a:off x="4986" y="1883"/>
                <a:ext cx="304" cy="354"/>
              </a:xfrm>
              <a:custGeom>
                <a:avLst/>
                <a:gdLst>
                  <a:gd name="T0" fmla="*/ 119 w 192"/>
                  <a:gd name="T1" fmla="*/ 156 h 224"/>
                  <a:gd name="T2" fmla="*/ 118 w 192"/>
                  <a:gd name="T3" fmla="*/ 155 h 224"/>
                  <a:gd name="T4" fmla="*/ 113 w 192"/>
                  <a:gd name="T5" fmla="*/ 148 h 224"/>
                  <a:gd name="T6" fmla="*/ 114 w 192"/>
                  <a:gd name="T7" fmla="*/ 148 h 224"/>
                  <a:gd name="T8" fmla="*/ 141 w 192"/>
                  <a:gd name="T9" fmla="*/ 111 h 224"/>
                  <a:gd name="T10" fmla="*/ 142 w 192"/>
                  <a:gd name="T11" fmla="*/ 108 h 224"/>
                  <a:gd name="T12" fmla="*/ 156 w 192"/>
                  <a:gd name="T13" fmla="*/ 87 h 224"/>
                  <a:gd name="T14" fmla="*/ 149 w 192"/>
                  <a:gd name="T15" fmla="*/ 73 h 224"/>
                  <a:gd name="T16" fmla="*/ 148 w 192"/>
                  <a:gd name="T17" fmla="*/ 52 h 224"/>
                  <a:gd name="T18" fmla="*/ 148 w 192"/>
                  <a:gd name="T19" fmla="*/ 50 h 224"/>
                  <a:gd name="T20" fmla="*/ 139 w 192"/>
                  <a:gd name="T21" fmla="*/ 19 h 224"/>
                  <a:gd name="T22" fmla="*/ 104 w 192"/>
                  <a:gd name="T23" fmla="*/ 0 h 224"/>
                  <a:gd name="T24" fmla="*/ 96 w 192"/>
                  <a:gd name="T25" fmla="*/ 0 h 224"/>
                  <a:gd name="T26" fmla="*/ 96 w 192"/>
                  <a:gd name="T27" fmla="*/ 0 h 224"/>
                  <a:gd name="T28" fmla="*/ 87 w 192"/>
                  <a:gd name="T29" fmla="*/ 0 h 224"/>
                  <a:gd name="T30" fmla="*/ 53 w 192"/>
                  <a:gd name="T31" fmla="*/ 19 h 224"/>
                  <a:gd name="T32" fmla="*/ 44 w 192"/>
                  <a:gd name="T33" fmla="*/ 50 h 224"/>
                  <a:gd name="T34" fmla="*/ 44 w 192"/>
                  <a:gd name="T35" fmla="*/ 51 h 224"/>
                  <a:gd name="T36" fmla="*/ 44 w 192"/>
                  <a:gd name="T37" fmla="*/ 73 h 224"/>
                  <a:gd name="T38" fmla="*/ 36 w 192"/>
                  <a:gd name="T39" fmla="*/ 87 h 224"/>
                  <a:gd name="T40" fmla="*/ 50 w 192"/>
                  <a:gd name="T41" fmla="*/ 108 h 224"/>
                  <a:gd name="T42" fmla="*/ 78 w 192"/>
                  <a:gd name="T43" fmla="*/ 148 h 224"/>
                  <a:gd name="T44" fmla="*/ 79 w 192"/>
                  <a:gd name="T45" fmla="*/ 148 h 224"/>
                  <a:gd name="T46" fmla="*/ 74 w 192"/>
                  <a:gd name="T47" fmla="*/ 155 h 224"/>
                  <a:gd name="T48" fmla="*/ 73 w 192"/>
                  <a:gd name="T49" fmla="*/ 156 h 224"/>
                  <a:gd name="T50" fmla="*/ 0 w 192"/>
                  <a:gd name="T51" fmla="*/ 212 h 224"/>
                  <a:gd name="T52" fmla="*/ 96 w 192"/>
                  <a:gd name="T53" fmla="*/ 224 h 224"/>
                  <a:gd name="T54" fmla="*/ 192 w 192"/>
                  <a:gd name="T55" fmla="*/ 212 h 224"/>
                  <a:gd name="T56" fmla="*/ 119 w 192"/>
                  <a:gd name="T57" fmla="*/ 15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24">
                    <a:moveTo>
                      <a:pt x="119" y="156"/>
                    </a:moveTo>
                    <a:cubicBezTo>
                      <a:pt x="119" y="156"/>
                      <a:pt x="118" y="155"/>
                      <a:pt x="118" y="155"/>
                    </a:cubicBezTo>
                    <a:cubicBezTo>
                      <a:pt x="116" y="152"/>
                      <a:pt x="115" y="155"/>
                      <a:pt x="113" y="148"/>
                    </a:cubicBezTo>
                    <a:cubicBezTo>
                      <a:pt x="114" y="148"/>
                      <a:pt x="114" y="148"/>
                      <a:pt x="114" y="148"/>
                    </a:cubicBezTo>
                    <a:cubicBezTo>
                      <a:pt x="129" y="144"/>
                      <a:pt x="138" y="124"/>
                      <a:pt x="141" y="111"/>
                    </a:cubicBezTo>
                    <a:cubicBezTo>
                      <a:pt x="141" y="110"/>
                      <a:pt x="142" y="109"/>
                      <a:pt x="142" y="108"/>
                    </a:cubicBezTo>
                    <a:cubicBezTo>
                      <a:pt x="149" y="107"/>
                      <a:pt x="156" y="96"/>
                      <a:pt x="156" y="87"/>
                    </a:cubicBezTo>
                    <a:cubicBezTo>
                      <a:pt x="156" y="80"/>
                      <a:pt x="153" y="75"/>
                      <a:pt x="149" y="73"/>
                    </a:cubicBezTo>
                    <a:cubicBezTo>
                      <a:pt x="149" y="65"/>
                      <a:pt x="149" y="58"/>
                      <a:pt x="148" y="52"/>
                    </a:cubicBezTo>
                    <a:cubicBezTo>
                      <a:pt x="148" y="51"/>
                      <a:pt x="148" y="50"/>
                      <a:pt x="148" y="50"/>
                    </a:cubicBezTo>
                    <a:cubicBezTo>
                      <a:pt x="148" y="39"/>
                      <a:pt x="146" y="31"/>
                      <a:pt x="139" y="19"/>
                    </a:cubicBezTo>
                    <a:cubicBezTo>
                      <a:pt x="132" y="6"/>
                      <a:pt x="109" y="0"/>
                      <a:pt x="104" y="0"/>
                    </a:cubicBezTo>
                    <a:cubicBezTo>
                      <a:pt x="101" y="0"/>
                      <a:pt x="97" y="0"/>
                      <a:pt x="96" y="0"/>
                    </a:cubicBezTo>
                    <a:cubicBezTo>
                      <a:pt x="96" y="0"/>
                      <a:pt x="96" y="0"/>
                      <a:pt x="96" y="0"/>
                    </a:cubicBezTo>
                    <a:cubicBezTo>
                      <a:pt x="95" y="0"/>
                      <a:pt x="91" y="0"/>
                      <a:pt x="87" y="0"/>
                    </a:cubicBezTo>
                    <a:cubicBezTo>
                      <a:pt x="83" y="0"/>
                      <a:pt x="60" y="6"/>
                      <a:pt x="53" y="19"/>
                    </a:cubicBezTo>
                    <a:cubicBezTo>
                      <a:pt x="46" y="31"/>
                      <a:pt x="44" y="39"/>
                      <a:pt x="44" y="50"/>
                    </a:cubicBezTo>
                    <a:cubicBezTo>
                      <a:pt x="44" y="50"/>
                      <a:pt x="44" y="51"/>
                      <a:pt x="44" y="51"/>
                    </a:cubicBezTo>
                    <a:cubicBezTo>
                      <a:pt x="43" y="58"/>
                      <a:pt x="43" y="65"/>
                      <a:pt x="44" y="73"/>
                    </a:cubicBezTo>
                    <a:cubicBezTo>
                      <a:pt x="39" y="75"/>
                      <a:pt x="36" y="80"/>
                      <a:pt x="36" y="87"/>
                    </a:cubicBezTo>
                    <a:cubicBezTo>
                      <a:pt x="36" y="96"/>
                      <a:pt x="44" y="107"/>
                      <a:pt x="50" y="108"/>
                    </a:cubicBezTo>
                    <a:cubicBezTo>
                      <a:pt x="53" y="122"/>
                      <a:pt x="62" y="143"/>
                      <a:pt x="78" y="148"/>
                    </a:cubicBezTo>
                    <a:cubicBezTo>
                      <a:pt x="78" y="148"/>
                      <a:pt x="78" y="148"/>
                      <a:pt x="79" y="148"/>
                    </a:cubicBezTo>
                    <a:cubicBezTo>
                      <a:pt x="77" y="155"/>
                      <a:pt x="76" y="152"/>
                      <a:pt x="74" y="155"/>
                    </a:cubicBezTo>
                    <a:cubicBezTo>
                      <a:pt x="74" y="155"/>
                      <a:pt x="73" y="156"/>
                      <a:pt x="73" y="156"/>
                    </a:cubicBezTo>
                    <a:cubicBezTo>
                      <a:pt x="11" y="162"/>
                      <a:pt x="0" y="191"/>
                      <a:pt x="0" y="212"/>
                    </a:cubicBezTo>
                    <a:cubicBezTo>
                      <a:pt x="0" y="212"/>
                      <a:pt x="45" y="224"/>
                      <a:pt x="96" y="224"/>
                    </a:cubicBezTo>
                    <a:cubicBezTo>
                      <a:pt x="145" y="224"/>
                      <a:pt x="192" y="212"/>
                      <a:pt x="192" y="212"/>
                    </a:cubicBezTo>
                    <a:cubicBezTo>
                      <a:pt x="192" y="191"/>
                      <a:pt x="181" y="162"/>
                      <a:pt x="119" y="15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grpSp>
        <p:nvGrpSpPr>
          <p:cNvPr id="49" name="Group 32"/>
          <p:cNvGrpSpPr>
            <a:grpSpLocks noChangeAspect="1"/>
          </p:cNvGrpSpPr>
          <p:nvPr/>
        </p:nvGrpSpPr>
        <p:grpSpPr bwMode="auto">
          <a:xfrm rot="335311">
            <a:off x="7245141" y="3338149"/>
            <a:ext cx="387139" cy="573062"/>
            <a:chOff x="4863" y="3194"/>
            <a:chExt cx="481" cy="712"/>
          </a:xfrm>
          <a:solidFill>
            <a:srgbClr val="6D6562"/>
          </a:solidFill>
        </p:grpSpPr>
        <p:sp>
          <p:nvSpPr>
            <p:cNvPr id="50" name="Freeform 33"/>
            <p:cNvSpPr>
              <a:spLocks noEditPoints="1"/>
            </p:cNvSpPr>
            <p:nvPr/>
          </p:nvSpPr>
          <p:spPr bwMode="auto">
            <a:xfrm>
              <a:off x="4863" y="3426"/>
              <a:ext cx="123" cy="241"/>
            </a:xfrm>
            <a:custGeom>
              <a:avLst/>
              <a:gdLst>
                <a:gd name="T0" fmla="*/ 90 w 90"/>
                <a:gd name="T1" fmla="*/ 177 h 177"/>
                <a:gd name="T2" fmla="*/ 66 w 90"/>
                <a:gd name="T3" fmla="*/ 177 h 177"/>
                <a:gd name="T4" fmla="*/ 66 w 90"/>
                <a:gd name="T5" fmla="*/ 43 h 177"/>
                <a:gd name="T6" fmla="*/ 45 w 90"/>
                <a:gd name="T7" fmla="*/ 24 h 177"/>
                <a:gd name="T8" fmla="*/ 25 w 90"/>
                <a:gd name="T9" fmla="*/ 43 h 177"/>
                <a:gd name="T10" fmla="*/ 25 w 90"/>
                <a:gd name="T11" fmla="*/ 177 h 177"/>
                <a:gd name="T12" fmla="*/ 0 w 90"/>
                <a:gd name="T13" fmla="*/ 177 h 177"/>
                <a:gd name="T14" fmla="*/ 0 w 90"/>
                <a:gd name="T15" fmla="*/ 41 h 177"/>
                <a:gd name="T16" fmla="*/ 45 w 90"/>
                <a:gd name="T17" fmla="*/ 0 h 177"/>
                <a:gd name="T18" fmla="*/ 90 w 90"/>
                <a:gd name="T19" fmla="*/ 42 h 177"/>
                <a:gd name="T20" fmla="*/ 90 w 90"/>
                <a:gd name="T21" fmla="*/ 177 h 177"/>
                <a:gd name="T22" fmla="*/ 90 w 90"/>
                <a:gd name="T23" fmla="*/ 177 h 177"/>
                <a:gd name="T24" fmla="*/ 90 w 90"/>
                <a:gd name="T25"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77">
                  <a:moveTo>
                    <a:pt x="90" y="177"/>
                  </a:moveTo>
                  <a:cubicBezTo>
                    <a:pt x="66" y="177"/>
                    <a:pt x="66" y="177"/>
                    <a:pt x="66" y="177"/>
                  </a:cubicBezTo>
                  <a:cubicBezTo>
                    <a:pt x="66" y="177"/>
                    <a:pt x="66" y="46"/>
                    <a:pt x="66" y="43"/>
                  </a:cubicBezTo>
                  <a:cubicBezTo>
                    <a:pt x="65" y="32"/>
                    <a:pt x="56" y="24"/>
                    <a:pt x="45" y="24"/>
                  </a:cubicBezTo>
                  <a:cubicBezTo>
                    <a:pt x="34" y="24"/>
                    <a:pt x="25" y="32"/>
                    <a:pt x="25" y="43"/>
                  </a:cubicBezTo>
                  <a:cubicBezTo>
                    <a:pt x="25" y="46"/>
                    <a:pt x="25" y="177"/>
                    <a:pt x="25" y="177"/>
                  </a:cubicBezTo>
                  <a:cubicBezTo>
                    <a:pt x="0" y="177"/>
                    <a:pt x="0" y="177"/>
                    <a:pt x="0" y="177"/>
                  </a:cubicBezTo>
                  <a:cubicBezTo>
                    <a:pt x="0" y="127"/>
                    <a:pt x="0" y="42"/>
                    <a:pt x="0" y="41"/>
                  </a:cubicBezTo>
                  <a:cubicBezTo>
                    <a:pt x="2" y="18"/>
                    <a:pt x="22" y="0"/>
                    <a:pt x="45" y="0"/>
                  </a:cubicBezTo>
                  <a:cubicBezTo>
                    <a:pt x="69" y="0"/>
                    <a:pt x="89" y="18"/>
                    <a:pt x="90" y="42"/>
                  </a:cubicBezTo>
                  <a:cubicBezTo>
                    <a:pt x="90" y="43"/>
                    <a:pt x="90" y="176"/>
                    <a:pt x="90" y="177"/>
                  </a:cubicBezTo>
                  <a:close/>
                  <a:moveTo>
                    <a:pt x="90" y="177"/>
                  </a:moveTo>
                  <a:cubicBezTo>
                    <a:pt x="90" y="177"/>
                    <a:pt x="90" y="177"/>
                    <a:pt x="90" y="1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34"/>
            <p:cNvSpPr>
              <a:spLocks noEditPoints="1"/>
            </p:cNvSpPr>
            <p:nvPr/>
          </p:nvSpPr>
          <p:spPr bwMode="auto">
            <a:xfrm>
              <a:off x="4953" y="3194"/>
              <a:ext cx="122" cy="331"/>
            </a:xfrm>
            <a:custGeom>
              <a:avLst/>
              <a:gdLst>
                <a:gd name="T0" fmla="*/ 24 w 89"/>
                <a:gd name="T1" fmla="*/ 244 h 244"/>
                <a:gd name="T2" fmla="*/ 0 w 89"/>
                <a:gd name="T3" fmla="*/ 244 h 244"/>
                <a:gd name="T4" fmla="*/ 0 w 89"/>
                <a:gd name="T5" fmla="*/ 42 h 244"/>
                <a:gd name="T6" fmla="*/ 44 w 89"/>
                <a:gd name="T7" fmla="*/ 0 h 244"/>
                <a:gd name="T8" fmla="*/ 89 w 89"/>
                <a:gd name="T9" fmla="*/ 42 h 244"/>
                <a:gd name="T10" fmla="*/ 89 w 89"/>
                <a:gd name="T11" fmla="*/ 178 h 244"/>
                <a:gd name="T12" fmla="*/ 65 w 89"/>
                <a:gd name="T13" fmla="*/ 178 h 244"/>
                <a:gd name="T14" fmla="*/ 65 w 89"/>
                <a:gd name="T15" fmla="*/ 43 h 244"/>
                <a:gd name="T16" fmla="*/ 44 w 89"/>
                <a:gd name="T17" fmla="*/ 24 h 244"/>
                <a:gd name="T18" fmla="*/ 24 w 89"/>
                <a:gd name="T19" fmla="*/ 43 h 244"/>
                <a:gd name="T20" fmla="*/ 24 w 89"/>
                <a:gd name="T21" fmla="*/ 244 h 244"/>
                <a:gd name="T22" fmla="*/ 24 w 89"/>
                <a:gd name="T23" fmla="*/ 244 h 244"/>
                <a:gd name="T24" fmla="*/ 24 w 89"/>
                <a:gd name="T2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44">
                  <a:moveTo>
                    <a:pt x="24" y="244"/>
                  </a:moveTo>
                  <a:cubicBezTo>
                    <a:pt x="0" y="244"/>
                    <a:pt x="0" y="244"/>
                    <a:pt x="0" y="244"/>
                  </a:cubicBezTo>
                  <a:cubicBezTo>
                    <a:pt x="0" y="210"/>
                    <a:pt x="0" y="43"/>
                    <a:pt x="0" y="42"/>
                  </a:cubicBezTo>
                  <a:cubicBezTo>
                    <a:pt x="1" y="18"/>
                    <a:pt x="21" y="0"/>
                    <a:pt x="44" y="0"/>
                  </a:cubicBezTo>
                  <a:cubicBezTo>
                    <a:pt x="68" y="0"/>
                    <a:pt x="88" y="19"/>
                    <a:pt x="89" y="42"/>
                  </a:cubicBezTo>
                  <a:cubicBezTo>
                    <a:pt x="89" y="43"/>
                    <a:pt x="89" y="177"/>
                    <a:pt x="89" y="178"/>
                  </a:cubicBezTo>
                  <a:cubicBezTo>
                    <a:pt x="65" y="178"/>
                    <a:pt x="65" y="178"/>
                    <a:pt x="65" y="178"/>
                  </a:cubicBezTo>
                  <a:cubicBezTo>
                    <a:pt x="65" y="177"/>
                    <a:pt x="65" y="46"/>
                    <a:pt x="65" y="43"/>
                  </a:cubicBezTo>
                  <a:cubicBezTo>
                    <a:pt x="64" y="33"/>
                    <a:pt x="55" y="24"/>
                    <a:pt x="44" y="24"/>
                  </a:cubicBezTo>
                  <a:cubicBezTo>
                    <a:pt x="34" y="24"/>
                    <a:pt x="25" y="33"/>
                    <a:pt x="24" y="43"/>
                  </a:cubicBezTo>
                  <a:cubicBezTo>
                    <a:pt x="24" y="47"/>
                    <a:pt x="24" y="243"/>
                    <a:pt x="24" y="244"/>
                  </a:cubicBezTo>
                  <a:close/>
                  <a:moveTo>
                    <a:pt x="24" y="244"/>
                  </a:moveTo>
                  <a:cubicBezTo>
                    <a:pt x="24" y="244"/>
                    <a:pt x="24" y="244"/>
                    <a:pt x="24"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35"/>
            <p:cNvSpPr>
              <a:spLocks noEditPoints="1"/>
            </p:cNvSpPr>
            <p:nvPr/>
          </p:nvSpPr>
          <p:spPr bwMode="auto">
            <a:xfrm>
              <a:off x="5131" y="3343"/>
              <a:ext cx="123" cy="208"/>
            </a:xfrm>
            <a:custGeom>
              <a:avLst/>
              <a:gdLst>
                <a:gd name="T0" fmla="*/ 90 w 90"/>
                <a:gd name="T1" fmla="*/ 153 h 153"/>
                <a:gd name="T2" fmla="*/ 66 w 90"/>
                <a:gd name="T3" fmla="*/ 153 h 153"/>
                <a:gd name="T4" fmla="*/ 66 w 90"/>
                <a:gd name="T5" fmla="*/ 43 h 153"/>
                <a:gd name="T6" fmla="*/ 45 w 90"/>
                <a:gd name="T7" fmla="*/ 24 h 153"/>
                <a:gd name="T8" fmla="*/ 25 w 90"/>
                <a:gd name="T9" fmla="*/ 43 h 153"/>
                <a:gd name="T10" fmla="*/ 25 w 90"/>
                <a:gd name="T11" fmla="*/ 124 h 153"/>
                <a:gd name="T12" fmla="*/ 0 w 90"/>
                <a:gd name="T13" fmla="*/ 124 h 153"/>
                <a:gd name="T14" fmla="*/ 0 w 90"/>
                <a:gd name="T15" fmla="*/ 41 h 153"/>
                <a:gd name="T16" fmla="*/ 45 w 90"/>
                <a:gd name="T17" fmla="*/ 0 h 153"/>
                <a:gd name="T18" fmla="*/ 90 w 90"/>
                <a:gd name="T19" fmla="*/ 42 h 153"/>
                <a:gd name="T20" fmla="*/ 90 w 90"/>
                <a:gd name="T21" fmla="*/ 153 h 153"/>
                <a:gd name="T22" fmla="*/ 90 w 90"/>
                <a:gd name="T23" fmla="*/ 153 h 153"/>
                <a:gd name="T24" fmla="*/ 90 w 90"/>
                <a:gd name="T25"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53">
                  <a:moveTo>
                    <a:pt x="90" y="153"/>
                  </a:moveTo>
                  <a:cubicBezTo>
                    <a:pt x="66" y="153"/>
                    <a:pt x="66" y="153"/>
                    <a:pt x="66" y="153"/>
                  </a:cubicBezTo>
                  <a:cubicBezTo>
                    <a:pt x="66" y="153"/>
                    <a:pt x="66" y="46"/>
                    <a:pt x="66" y="43"/>
                  </a:cubicBezTo>
                  <a:cubicBezTo>
                    <a:pt x="65" y="33"/>
                    <a:pt x="56" y="24"/>
                    <a:pt x="45" y="24"/>
                  </a:cubicBezTo>
                  <a:cubicBezTo>
                    <a:pt x="35" y="24"/>
                    <a:pt x="26" y="32"/>
                    <a:pt x="25" y="43"/>
                  </a:cubicBezTo>
                  <a:cubicBezTo>
                    <a:pt x="25" y="46"/>
                    <a:pt x="25" y="123"/>
                    <a:pt x="25" y="124"/>
                  </a:cubicBezTo>
                  <a:cubicBezTo>
                    <a:pt x="0" y="124"/>
                    <a:pt x="0" y="124"/>
                    <a:pt x="0" y="124"/>
                  </a:cubicBezTo>
                  <a:cubicBezTo>
                    <a:pt x="0" y="123"/>
                    <a:pt x="0" y="43"/>
                    <a:pt x="0" y="41"/>
                  </a:cubicBezTo>
                  <a:cubicBezTo>
                    <a:pt x="2" y="18"/>
                    <a:pt x="22" y="0"/>
                    <a:pt x="45" y="0"/>
                  </a:cubicBezTo>
                  <a:cubicBezTo>
                    <a:pt x="69" y="0"/>
                    <a:pt x="89" y="18"/>
                    <a:pt x="90" y="42"/>
                  </a:cubicBezTo>
                  <a:cubicBezTo>
                    <a:pt x="90" y="43"/>
                    <a:pt x="90" y="112"/>
                    <a:pt x="90" y="153"/>
                  </a:cubicBezTo>
                  <a:close/>
                  <a:moveTo>
                    <a:pt x="90" y="153"/>
                  </a:moveTo>
                  <a:cubicBezTo>
                    <a:pt x="90" y="153"/>
                    <a:pt x="90" y="153"/>
                    <a:pt x="90"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36"/>
            <p:cNvSpPr>
              <a:spLocks noEditPoints="1"/>
            </p:cNvSpPr>
            <p:nvPr/>
          </p:nvSpPr>
          <p:spPr bwMode="auto">
            <a:xfrm>
              <a:off x="5042" y="3270"/>
              <a:ext cx="123" cy="242"/>
            </a:xfrm>
            <a:custGeom>
              <a:avLst/>
              <a:gdLst>
                <a:gd name="T0" fmla="*/ 90 w 90"/>
                <a:gd name="T1" fmla="*/ 178 h 178"/>
                <a:gd name="T2" fmla="*/ 65 w 90"/>
                <a:gd name="T3" fmla="*/ 178 h 178"/>
                <a:gd name="T4" fmla="*/ 65 w 90"/>
                <a:gd name="T5" fmla="*/ 44 h 178"/>
                <a:gd name="T6" fmla="*/ 45 w 90"/>
                <a:gd name="T7" fmla="*/ 25 h 178"/>
                <a:gd name="T8" fmla="*/ 24 w 90"/>
                <a:gd name="T9" fmla="*/ 44 h 178"/>
                <a:gd name="T10" fmla="*/ 24 w 90"/>
                <a:gd name="T11" fmla="*/ 178 h 178"/>
                <a:gd name="T12" fmla="*/ 0 w 90"/>
                <a:gd name="T13" fmla="*/ 178 h 178"/>
                <a:gd name="T14" fmla="*/ 0 w 90"/>
                <a:gd name="T15" fmla="*/ 42 h 178"/>
                <a:gd name="T16" fmla="*/ 45 w 90"/>
                <a:gd name="T17" fmla="*/ 0 h 178"/>
                <a:gd name="T18" fmla="*/ 90 w 90"/>
                <a:gd name="T19" fmla="*/ 43 h 178"/>
                <a:gd name="T20" fmla="*/ 90 w 90"/>
                <a:gd name="T21" fmla="*/ 178 h 178"/>
                <a:gd name="T22" fmla="*/ 90 w 90"/>
                <a:gd name="T23" fmla="*/ 178 h 178"/>
                <a:gd name="T24" fmla="*/ 90 w 90"/>
                <a:gd name="T25"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78">
                  <a:moveTo>
                    <a:pt x="90" y="178"/>
                  </a:moveTo>
                  <a:cubicBezTo>
                    <a:pt x="65" y="178"/>
                    <a:pt x="65" y="178"/>
                    <a:pt x="65" y="178"/>
                  </a:cubicBezTo>
                  <a:cubicBezTo>
                    <a:pt x="65" y="177"/>
                    <a:pt x="65" y="46"/>
                    <a:pt x="65" y="44"/>
                  </a:cubicBezTo>
                  <a:cubicBezTo>
                    <a:pt x="65" y="33"/>
                    <a:pt x="56" y="25"/>
                    <a:pt x="45" y="25"/>
                  </a:cubicBezTo>
                  <a:cubicBezTo>
                    <a:pt x="34" y="25"/>
                    <a:pt x="25" y="33"/>
                    <a:pt x="24" y="44"/>
                  </a:cubicBezTo>
                  <a:cubicBezTo>
                    <a:pt x="24" y="47"/>
                    <a:pt x="24" y="177"/>
                    <a:pt x="24" y="178"/>
                  </a:cubicBezTo>
                  <a:cubicBezTo>
                    <a:pt x="0" y="178"/>
                    <a:pt x="0" y="178"/>
                    <a:pt x="0" y="178"/>
                  </a:cubicBezTo>
                  <a:cubicBezTo>
                    <a:pt x="0" y="164"/>
                    <a:pt x="0" y="43"/>
                    <a:pt x="0" y="42"/>
                  </a:cubicBezTo>
                  <a:cubicBezTo>
                    <a:pt x="2" y="19"/>
                    <a:pt x="21" y="0"/>
                    <a:pt x="45" y="0"/>
                  </a:cubicBezTo>
                  <a:cubicBezTo>
                    <a:pt x="69" y="0"/>
                    <a:pt x="88" y="19"/>
                    <a:pt x="90" y="43"/>
                  </a:cubicBezTo>
                  <a:cubicBezTo>
                    <a:pt x="90" y="44"/>
                    <a:pt x="90" y="177"/>
                    <a:pt x="90" y="178"/>
                  </a:cubicBezTo>
                  <a:close/>
                  <a:moveTo>
                    <a:pt x="90" y="178"/>
                  </a:moveTo>
                  <a:cubicBezTo>
                    <a:pt x="90" y="178"/>
                    <a:pt x="90" y="178"/>
                    <a:pt x="90" y="17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37"/>
            <p:cNvSpPr>
              <a:spLocks noEditPoints="1"/>
            </p:cNvSpPr>
            <p:nvPr/>
          </p:nvSpPr>
          <p:spPr bwMode="auto">
            <a:xfrm>
              <a:off x="4863" y="3470"/>
              <a:ext cx="481" cy="436"/>
            </a:xfrm>
            <a:custGeom>
              <a:avLst/>
              <a:gdLst>
                <a:gd name="T0" fmla="*/ 177 w 352"/>
                <a:gd name="T1" fmla="*/ 321 h 321"/>
                <a:gd name="T2" fmla="*/ 0 w 352"/>
                <a:gd name="T3" fmla="*/ 145 h 321"/>
                <a:gd name="T4" fmla="*/ 24 w 352"/>
                <a:gd name="T5" fmla="*/ 145 h 321"/>
                <a:gd name="T6" fmla="*/ 177 w 352"/>
                <a:gd name="T7" fmla="*/ 297 h 321"/>
                <a:gd name="T8" fmla="*/ 327 w 352"/>
                <a:gd name="T9" fmla="*/ 177 h 321"/>
                <a:gd name="T10" fmla="*/ 327 w 352"/>
                <a:gd name="T11" fmla="*/ 44 h 321"/>
                <a:gd name="T12" fmla="*/ 307 w 352"/>
                <a:gd name="T13" fmla="*/ 25 h 321"/>
                <a:gd name="T14" fmla="*/ 286 w 352"/>
                <a:gd name="T15" fmla="*/ 44 h 321"/>
                <a:gd name="T16" fmla="*/ 274 w 352"/>
                <a:gd name="T17" fmla="*/ 55 h 321"/>
                <a:gd name="T18" fmla="*/ 262 w 352"/>
                <a:gd name="T19" fmla="*/ 42 h 321"/>
                <a:gd name="T20" fmla="*/ 262 w 352"/>
                <a:gd name="T21" fmla="*/ 42 h 321"/>
                <a:gd name="T22" fmla="*/ 262 w 352"/>
                <a:gd name="T23" fmla="*/ 41 h 321"/>
                <a:gd name="T24" fmla="*/ 262 w 352"/>
                <a:gd name="T25" fmla="*/ 33 h 321"/>
                <a:gd name="T26" fmla="*/ 265 w 352"/>
                <a:gd name="T27" fmla="*/ 30 h 321"/>
                <a:gd name="T28" fmla="*/ 307 w 352"/>
                <a:gd name="T29" fmla="*/ 0 h 321"/>
                <a:gd name="T30" fmla="*/ 352 w 352"/>
                <a:gd name="T31" fmla="*/ 43 h 321"/>
                <a:gd name="T32" fmla="*/ 352 w 352"/>
                <a:gd name="T33" fmla="*/ 178 h 321"/>
                <a:gd name="T34" fmla="*/ 351 w 352"/>
                <a:gd name="T35" fmla="*/ 180 h 321"/>
                <a:gd name="T36" fmla="*/ 177 w 352"/>
                <a:gd name="T37" fmla="*/ 321 h 321"/>
                <a:gd name="T38" fmla="*/ 177 w 352"/>
                <a:gd name="T39" fmla="*/ 321 h 321"/>
                <a:gd name="T40" fmla="*/ 177 w 352"/>
                <a:gd name="T41"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2" h="321">
                  <a:moveTo>
                    <a:pt x="177" y="321"/>
                  </a:moveTo>
                  <a:cubicBezTo>
                    <a:pt x="79" y="321"/>
                    <a:pt x="0" y="242"/>
                    <a:pt x="0" y="145"/>
                  </a:cubicBezTo>
                  <a:cubicBezTo>
                    <a:pt x="24" y="145"/>
                    <a:pt x="24" y="145"/>
                    <a:pt x="24" y="145"/>
                  </a:cubicBezTo>
                  <a:cubicBezTo>
                    <a:pt x="24" y="229"/>
                    <a:pt x="93" y="297"/>
                    <a:pt x="177" y="297"/>
                  </a:cubicBezTo>
                  <a:cubicBezTo>
                    <a:pt x="249" y="297"/>
                    <a:pt x="312" y="246"/>
                    <a:pt x="327" y="177"/>
                  </a:cubicBezTo>
                  <a:cubicBezTo>
                    <a:pt x="327" y="163"/>
                    <a:pt x="327" y="47"/>
                    <a:pt x="327" y="44"/>
                  </a:cubicBezTo>
                  <a:cubicBezTo>
                    <a:pt x="327" y="33"/>
                    <a:pt x="318" y="25"/>
                    <a:pt x="307" y="25"/>
                  </a:cubicBezTo>
                  <a:cubicBezTo>
                    <a:pt x="296" y="25"/>
                    <a:pt x="287" y="33"/>
                    <a:pt x="286" y="44"/>
                  </a:cubicBezTo>
                  <a:cubicBezTo>
                    <a:pt x="286" y="50"/>
                    <a:pt x="280" y="56"/>
                    <a:pt x="274" y="55"/>
                  </a:cubicBezTo>
                  <a:cubicBezTo>
                    <a:pt x="265" y="55"/>
                    <a:pt x="263" y="49"/>
                    <a:pt x="262" y="42"/>
                  </a:cubicBezTo>
                  <a:cubicBezTo>
                    <a:pt x="262" y="42"/>
                    <a:pt x="262" y="42"/>
                    <a:pt x="262" y="42"/>
                  </a:cubicBezTo>
                  <a:cubicBezTo>
                    <a:pt x="262" y="41"/>
                    <a:pt x="262" y="41"/>
                    <a:pt x="262" y="41"/>
                  </a:cubicBezTo>
                  <a:cubicBezTo>
                    <a:pt x="262" y="38"/>
                    <a:pt x="262" y="36"/>
                    <a:pt x="262" y="33"/>
                  </a:cubicBezTo>
                  <a:cubicBezTo>
                    <a:pt x="265" y="30"/>
                    <a:pt x="265" y="30"/>
                    <a:pt x="265" y="30"/>
                  </a:cubicBezTo>
                  <a:cubicBezTo>
                    <a:pt x="271" y="12"/>
                    <a:pt x="288" y="0"/>
                    <a:pt x="307" y="0"/>
                  </a:cubicBezTo>
                  <a:cubicBezTo>
                    <a:pt x="331" y="0"/>
                    <a:pt x="350" y="19"/>
                    <a:pt x="352" y="43"/>
                  </a:cubicBezTo>
                  <a:cubicBezTo>
                    <a:pt x="352" y="43"/>
                    <a:pt x="352" y="44"/>
                    <a:pt x="352" y="178"/>
                  </a:cubicBezTo>
                  <a:cubicBezTo>
                    <a:pt x="352" y="179"/>
                    <a:pt x="351" y="180"/>
                    <a:pt x="351" y="180"/>
                  </a:cubicBezTo>
                  <a:cubicBezTo>
                    <a:pt x="335" y="262"/>
                    <a:pt x="261" y="321"/>
                    <a:pt x="177" y="321"/>
                  </a:cubicBezTo>
                  <a:close/>
                  <a:moveTo>
                    <a:pt x="177" y="321"/>
                  </a:moveTo>
                  <a:cubicBezTo>
                    <a:pt x="177" y="321"/>
                    <a:pt x="177" y="321"/>
                    <a:pt x="177" y="3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0958" y="4240639"/>
            <a:ext cx="682404" cy="681650"/>
          </a:xfrm>
          <a:prstGeom prst="rect">
            <a:avLst/>
          </a:prstGeom>
        </p:spPr>
      </p:pic>
      <p:sp>
        <p:nvSpPr>
          <p:cNvPr id="28" name="Rectangle 27"/>
          <p:cNvSpPr/>
          <p:nvPr/>
        </p:nvSpPr>
        <p:spPr>
          <a:xfrm>
            <a:off x="2063362" y="4219010"/>
            <a:ext cx="1383005" cy="646331"/>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of our population</a:t>
            </a:r>
            <a:endParaRPr lang="en-US" sz="3600" b="1"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3319871" y="4448150"/>
            <a:ext cx="1083762" cy="461665"/>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spend </a:t>
            </a:r>
            <a:endParaRPr lang="en-US" sz="4400" b="1"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4685345" y="4354072"/>
            <a:ext cx="427373" cy="646331"/>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2</a:t>
            </a:r>
            <a:endParaRPr lang="en-US" sz="6000" b="1"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5487395" y="4248092"/>
            <a:ext cx="1818970" cy="830997"/>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hours on </a:t>
            </a:r>
            <a:r>
              <a:rPr lang="en-US" sz="2400" dirty="0" err="1">
                <a:solidFill>
                  <a:schemeClr val="bg1"/>
                </a:solidFill>
                <a:latin typeface="Arial" panose="020B0604020202020204" pitchFamily="34" charset="0"/>
                <a:cs typeface="Arial" panose="020B0604020202020204" pitchFamily="34" charset="0"/>
              </a:rPr>
              <a:t>facebook</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67519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40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6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1+#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9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1+#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0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1+#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par>
                                <p:cTn id="29" presetID="2" presetClass="entr" presetSubtype="4" decel="100000" fill="hold" grpId="0" nodeType="withEffect">
                                  <p:stCondLst>
                                    <p:cond delay="11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3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70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2" decel="100000" fill="hold" grpId="0" nodeType="withEffect">
                                  <p:stCondLst>
                                    <p:cond delay="19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1+#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210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1+#ppt_w/2"/>
                                          </p:val>
                                        </p:tav>
                                        <p:tav tm="100000">
                                          <p:val>
                                            <p:strVal val="#ppt_x"/>
                                          </p:val>
                                        </p:tav>
                                      </p:tavLst>
                                    </p:anim>
                                    <p:anim calcmode="lin" valueType="num">
                                      <p:cBhvr additive="base">
                                        <p:cTn id="52" dur="500" fill="hold"/>
                                        <p:tgtEl>
                                          <p:spTgt spid="34"/>
                                        </p:tgtEl>
                                        <p:attrNameLst>
                                          <p:attrName>ppt_y</p:attrName>
                                        </p:attrNameLst>
                                      </p:cBhvr>
                                      <p:tavLst>
                                        <p:tav tm="0">
                                          <p:val>
                                            <p:strVal val="#ppt_y"/>
                                          </p:val>
                                        </p:tav>
                                        <p:tav tm="100000">
                                          <p:val>
                                            <p:strVal val="#ppt_y"/>
                                          </p:val>
                                        </p:tav>
                                      </p:tavLst>
                                    </p:anim>
                                  </p:childTnLst>
                                </p:cTn>
                              </p:par>
                              <p:par>
                                <p:cTn id="53" presetID="8" presetClass="emph" presetSubtype="0" repeatCount="indefinite" accel="46000" decel="54000" fill="hold" nodeType="withEffect">
                                  <p:stCondLst>
                                    <p:cond delay="900"/>
                                  </p:stCondLst>
                                  <p:childTnLst>
                                    <p:animRot by="21600000">
                                      <p:cBhvr>
                                        <p:cTn id="54" dur="5000" fill="hold"/>
                                        <p:tgtEl>
                                          <p:spTgt spid="14"/>
                                        </p:tgtEl>
                                        <p:attrNameLst>
                                          <p:attrName>r</p:attrName>
                                        </p:attrNameLst>
                                      </p:cBhvr>
                                    </p:animRot>
                                  </p:childTnLst>
                                </p:cTn>
                              </p:par>
                              <p:par>
                                <p:cTn id="55" presetID="32" presetClass="emph" presetSubtype="0" repeatCount="indefinite" fill="hold" grpId="1" nodeType="withEffect">
                                  <p:stCondLst>
                                    <p:cond delay="900"/>
                                  </p:stCondLst>
                                  <p:childTnLst>
                                    <p:animRot by="120000">
                                      <p:cBhvr>
                                        <p:cTn id="56" dur="50" fill="hold">
                                          <p:stCondLst>
                                            <p:cond delay="0"/>
                                          </p:stCondLst>
                                        </p:cTn>
                                        <p:tgtEl>
                                          <p:spTgt spid="11"/>
                                        </p:tgtEl>
                                        <p:attrNameLst>
                                          <p:attrName>r</p:attrName>
                                        </p:attrNameLst>
                                      </p:cBhvr>
                                    </p:animRot>
                                    <p:animRot by="-240000">
                                      <p:cBhvr>
                                        <p:cTn id="57" dur="100" fill="hold">
                                          <p:stCondLst>
                                            <p:cond delay="100"/>
                                          </p:stCondLst>
                                        </p:cTn>
                                        <p:tgtEl>
                                          <p:spTgt spid="11"/>
                                        </p:tgtEl>
                                        <p:attrNameLst>
                                          <p:attrName>r</p:attrName>
                                        </p:attrNameLst>
                                      </p:cBhvr>
                                    </p:animRot>
                                    <p:animRot by="240000">
                                      <p:cBhvr>
                                        <p:cTn id="58" dur="100" fill="hold">
                                          <p:stCondLst>
                                            <p:cond delay="200"/>
                                          </p:stCondLst>
                                        </p:cTn>
                                        <p:tgtEl>
                                          <p:spTgt spid="11"/>
                                        </p:tgtEl>
                                        <p:attrNameLst>
                                          <p:attrName>r</p:attrName>
                                        </p:attrNameLst>
                                      </p:cBhvr>
                                    </p:animRot>
                                    <p:animRot by="-240000">
                                      <p:cBhvr>
                                        <p:cTn id="59" dur="100" fill="hold">
                                          <p:stCondLst>
                                            <p:cond delay="300"/>
                                          </p:stCondLst>
                                        </p:cTn>
                                        <p:tgtEl>
                                          <p:spTgt spid="11"/>
                                        </p:tgtEl>
                                        <p:attrNameLst>
                                          <p:attrName>r</p:attrName>
                                        </p:attrNameLst>
                                      </p:cBhvr>
                                    </p:animRot>
                                    <p:animRot by="120000">
                                      <p:cBhvr>
                                        <p:cTn id="60" dur="100" fill="hold">
                                          <p:stCondLst>
                                            <p:cond delay="400"/>
                                          </p:stCondLst>
                                        </p:cTn>
                                        <p:tgtEl>
                                          <p:spTgt spid="11"/>
                                        </p:tgtEl>
                                        <p:attrNameLst>
                                          <p:attrName>r</p:attrName>
                                        </p:attrNameLst>
                                      </p:cBhvr>
                                    </p:animRot>
                                  </p:childTnLst>
                                </p:cTn>
                              </p:par>
                              <p:par>
                                <p:cTn id="61" presetID="32" presetClass="emph" presetSubtype="0" repeatCount="indefinite" fill="hold" grpId="1" nodeType="withEffect">
                                  <p:stCondLst>
                                    <p:cond delay="1500"/>
                                  </p:stCondLst>
                                  <p:childTnLst>
                                    <p:animRot by="120000">
                                      <p:cBhvr>
                                        <p:cTn id="62" dur="50" fill="hold">
                                          <p:stCondLst>
                                            <p:cond delay="0"/>
                                          </p:stCondLst>
                                        </p:cTn>
                                        <p:tgtEl>
                                          <p:spTgt spid="8"/>
                                        </p:tgtEl>
                                        <p:attrNameLst>
                                          <p:attrName>r</p:attrName>
                                        </p:attrNameLst>
                                      </p:cBhvr>
                                    </p:animRot>
                                    <p:animRot by="-240000">
                                      <p:cBhvr>
                                        <p:cTn id="63" dur="100" fill="hold">
                                          <p:stCondLst>
                                            <p:cond delay="100"/>
                                          </p:stCondLst>
                                        </p:cTn>
                                        <p:tgtEl>
                                          <p:spTgt spid="8"/>
                                        </p:tgtEl>
                                        <p:attrNameLst>
                                          <p:attrName>r</p:attrName>
                                        </p:attrNameLst>
                                      </p:cBhvr>
                                    </p:animRot>
                                    <p:animRot by="240000">
                                      <p:cBhvr>
                                        <p:cTn id="64" dur="100" fill="hold">
                                          <p:stCondLst>
                                            <p:cond delay="200"/>
                                          </p:stCondLst>
                                        </p:cTn>
                                        <p:tgtEl>
                                          <p:spTgt spid="8"/>
                                        </p:tgtEl>
                                        <p:attrNameLst>
                                          <p:attrName>r</p:attrName>
                                        </p:attrNameLst>
                                      </p:cBhvr>
                                    </p:animRot>
                                    <p:animRot by="-240000">
                                      <p:cBhvr>
                                        <p:cTn id="65" dur="100" fill="hold">
                                          <p:stCondLst>
                                            <p:cond delay="300"/>
                                          </p:stCondLst>
                                        </p:cTn>
                                        <p:tgtEl>
                                          <p:spTgt spid="8"/>
                                        </p:tgtEl>
                                        <p:attrNameLst>
                                          <p:attrName>r</p:attrName>
                                        </p:attrNameLst>
                                      </p:cBhvr>
                                    </p:animRot>
                                    <p:animRot by="120000">
                                      <p:cBhvr>
                                        <p:cTn id="66" dur="100" fill="hold">
                                          <p:stCondLst>
                                            <p:cond delay="400"/>
                                          </p:stCondLst>
                                        </p:cTn>
                                        <p:tgtEl>
                                          <p:spTgt spid="8"/>
                                        </p:tgtEl>
                                        <p:attrNameLst>
                                          <p:attrName>r</p:attrName>
                                        </p:attrNameLst>
                                      </p:cBhvr>
                                    </p:animRot>
                                  </p:childTnLst>
                                </p:cTn>
                              </p:par>
                              <p:par>
                                <p:cTn id="67" presetID="2" presetClass="entr" presetSubtype="2" decel="100000" fill="hold" nodeType="withEffect">
                                  <p:stCondLst>
                                    <p:cond delay="240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1+#ppt_w/2"/>
                                          </p:val>
                                        </p:tav>
                                        <p:tav tm="100000">
                                          <p:val>
                                            <p:strVal val="#ppt_x"/>
                                          </p:val>
                                        </p:tav>
                                      </p:tavLst>
                                    </p:anim>
                                    <p:anim calcmode="lin" valueType="num">
                                      <p:cBhvr additive="base">
                                        <p:cTn id="70" dur="500" fill="hold"/>
                                        <p:tgtEl>
                                          <p:spTgt spid="15"/>
                                        </p:tgtEl>
                                        <p:attrNameLst>
                                          <p:attrName>ppt_y</p:attrName>
                                        </p:attrNameLst>
                                      </p:cBhvr>
                                      <p:tavLst>
                                        <p:tav tm="0">
                                          <p:val>
                                            <p:strVal val="#ppt_y"/>
                                          </p:val>
                                        </p:tav>
                                        <p:tav tm="100000">
                                          <p:val>
                                            <p:strVal val="#ppt_y"/>
                                          </p:val>
                                        </p:tav>
                                      </p:tavLst>
                                    </p:anim>
                                  </p:childTnLst>
                                </p:cTn>
                              </p:par>
                              <p:par>
                                <p:cTn id="71" presetID="10" presetClass="entr" presetSubtype="0" fill="hold" nodeType="withEffect">
                                  <p:stCondLst>
                                    <p:cond delay="280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2" presetClass="entr" presetSubtype="4" decel="100000" fill="hold" nodeType="withEffect">
                                  <p:stCondLst>
                                    <p:cond delay="3000"/>
                                  </p:stCondLst>
                                  <p:childTnLst>
                                    <p:set>
                                      <p:cBhvr>
                                        <p:cTn id="75" dur="1" fill="hold">
                                          <p:stCondLst>
                                            <p:cond delay="0"/>
                                          </p:stCondLst>
                                        </p:cTn>
                                        <p:tgtEl>
                                          <p:spTgt spid="49"/>
                                        </p:tgtEl>
                                        <p:attrNameLst>
                                          <p:attrName>style.visibility</p:attrName>
                                        </p:attrNameLst>
                                      </p:cBhvr>
                                      <p:to>
                                        <p:strVal val="visible"/>
                                      </p:to>
                                    </p:set>
                                    <p:anim calcmode="lin" valueType="num">
                                      <p:cBhvr additive="base">
                                        <p:cTn id="76" dur="500" fill="hold"/>
                                        <p:tgtEl>
                                          <p:spTgt spid="49"/>
                                        </p:tgtEl>
                                        <p:attrNameLst>
                                          <p:attrName>ppt_x</p:attrName>
                                        </p:attrNameLst>
                                      </p:cBhvr>
                                      <p:tavLst>
                                        <p:tav tm="0">
                                          <p:val>
                                            <p:strVal val="#ppt_x"/>
                                          </p:val>
                                        </p:tav>
                                        <p:tav tm="100000">
                                          <p:val>
                                            <p:strVal val="#ppt_x"/>
                                          </p:val>
                                        </p:tav>
                                      </p:tavLst>
                                    </p:anim>
                                    <p:anim calcmode="lin" valueType="num">
                                      <p:cBhvr additive="base">
                                        <p:cTn id="77" dur="500" fill="hold"/>
                                        <p:tgtEl>
                                          <p:spTgt spid="49"/>
                                        </p:tgtEl>
                                        <p:attrNameLst>
                                          <p:attrName>ppt_y</p:attrName>
                                        </p:attrNameLst>
                                      </p:cBhvr>
                                      <p:tavLst>
                                        <p:tav tm="0">
                                          <p:val>
                                            <p:strVal val="1+#ppt_h/2"/>
                                          </p:val>
                                        </p:tav>
                                        <p:tav tm="100000">
                                          <p:val>
                                            <p:strVal val="#ppt_y"/>
                                          </p:val>
                                        </p:tav>
                                      </p:tavLst>
                                    </p:anim>
                                  </p:childTnLst>
                                </p:cTn>
                              </p:par>
                              <p:par>
                                <p:cTn id="78" presetID="26" presetClass="emph" presetSubtype="0" repeatCount="indefinite" fill="hold" nodeType="withEffect">
                                  <p:stCondLst>
                                    <p:cond delay="3200"/>
                                  </p:stCondLst>
                                  <p:childTnLst>
                                    <p:animEffect transition="out" filter="fade">
                                      <p:cBhvr>
                                        <p:cTn id="79" dur="500" tmFilter="0, 0; .2, .5; .8, .5; 1, 0"/>
                                        <p:tgtEl>
                                          <p:spTgt spid="49"/>
                                        </p:tgtEl>
                                      </p:cBhvr>
                                    </p:animEffect>
                                    <p:animScale>
                                      <p:cBhvr>
                                        <p:cTn id="80"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1" grpId="0" animBg="1"/>
      <p:bldP spid="11" grpId="1" animBg="1"/>
      <p:bldP spid="39" grpId="0" animBg="1"/>
      <p:bldP spid="40" grpId="0" animBg="1"/>
      <p:bldP spid="41" grpId="0"/>
      <p:bldP spid="28" grpId="0"/>
      <p:bldP spid="29" grpId="0"/>
      <p:bldP spid="32" grpId="0"/>
      <p:bldP spid="3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593" y="0"/>
            <a:ext cx="12230593" cy="6857999"/>
          </a:xfrm>
          <a:prstGeom prst="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 name="Group 4"/>
          <p:cNvGrpSpPr>
            <a:grpSpLocks noChangeAspect="1"/>
          </p:cNvGrpSpPr>
          <p:nvPr/>
        </p:nvGrpSpPr>
        <p:grpSpPr bwMode="auto">
          <a:xfrm>
            <a:off x="-38593" y="-2016125"/>
            <a:ext cx="12749213" cy="12714288"/>
            <a:chOff x="-252" y="-1270"/>
            <a:chExt cx="8031" cy="8009"/>
          </a:xfrm>
          <a:solidFill>
            <a:srgbClr val="86DDF2"/>
          </a:solidFill>
        </p:grpSpPr>
        <p:sp>
          <p:nvSpPr>
            <p:cNvPr id="5" name="Line 5"/>
            <p:cNvSpPr>
              <a:spLocks noChangeShapeType="1"/>
            </p:cNvSpPr>
            <p:nvPr/>
          </p:nvSpPr>
          <p:spPr bwMode="auto">
            <a:xfrm>
              <a:off x="7540" y="567"/>
              <a:ext cx="0" cy="0"/>
            </a:xfrm>
            <a:prstGeom prst="line">
              <a:avLst/>
            </a:prstGeom>
            <a:grpFill/>
            <a:ln w="127000" cap="rnd">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 name="Freeform 6"/>
            <p:cNvSpPr>
              <a:spLocks/>
            </p:cNvSpPr>
            <p:nvPr/>
          </p:nvSpPr>
          <p:spPr bwMode="auto">
            <a:xfrm>
              <a:off x="1415" y="-739"/>
              <a:ext cx="22" cy="25"/>
            </a:xfrm>
            <a:custGeom>
              <a:avLst/>
              <a:gdLst>
                <a:gd name="T0" fmla="*/ 9 w 9"/>
                <a:gd name="T1" fmla="*/ 9 h 10"/>
                <a:gd name="T2" fmla="*/ 0 w 9"/>
                <a:gd name="T3" fmla="*/ 10 h 10"/>
                <a:gd name="T4" fmla="*/ 0 w 9"/>
                <a:gd name="T5" fmla="*/ 0 h 10"/>
                <a:gd name="T6" fmla="*/ 9 w 9"/>
                <a:gd name="T7" fmla="*/ 0 h 10"/>
                <a:gd name="T8" fmla="*/ 9 w 9"/>
                <a:gd name="T9" fmla="*/ 9 h 10"/>
              </a:gdLst>
              <a:ahLst/>
              <a:cxnLst>
                <a:cxn ang="0">
                  <a:pos x="T0" y="T1"/>
                </a:cxn>
                <a:cxn ang="0">
                  <a:pos x="T2" y="T3"/>
                </a:cxn>
                <a:cxn ang="0">
                  <a:pos x="T4" y="T5"/>
                </a:cxn>
                <a:cxn ang="0">
                  <a:pos x="T6" y="T7"/>
                </a:cxn>
                <a:cxn ang="0">
                  <a:pos x="T8" y="T9"/>
                </a:cxn>
              </a:cxnLst>
              <a:rect l="0" t="0" r="r" b="b"/>
              <a:pathLst>
                <a:path w="9" h="10">
                  <a:moveTo>
                    <a:pt x="9" y="9"/>
                  </a:moveTo>
                  <a:cubicBezTo>
                    <a:pt x="0" y="10"/>
                    <a:pt x="0" y="10"/>
                    <a:pt x="0" y="10"/>
                  </a:cubicBezTo>
                  <a:cubicBezTo>
                    <a:pt x="0" y="7"/>
                    <a:pt x="0" y="4"/>
                    <a:pt x="0" y="0"/>
                  </a:cubicBezTo>
                  <a:cubicBezTo>
                    <a:pt x="9" y="0"/>
                    <a:pt x="9" y="0"/>
                    <a:pt x="9" y="0"/>
                  </a:cubicBezTo>
                  <a:cubicBezTo>
                    <a:pt x="9" y="3"/>
                    <a:pt x="9" y="6"/>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 name="Freeform 7"/>
            <p:cNvSpPr>
              <a:spLocks noEditPoints="1"/>
            </p:cNvSpPr>
            <p:nvPr/>
          </p:nvSpPr>
          <p:spPr bwMode="auto">
            <a:xfrm>
              <a:off x="1415" y="-1027"/>
              <a:ext cx="32" cy="240"/>
            </a:xfrm>
            <a:custGeom>
              <a:avLst/>
              <a:gdLst>
                <a:gd name="T0" fmla="*/ 9 w 13"/>
                <a:gd name="T1" fmla="*/ 96 h 96"/>
                <a:gd name="T2" fmla="*/ 0 w 13"/>
                <a:gd name="T3" fmla="*/ 96 h 96"/>
                <a:gd name="T4" fmla="*/ 1 w 13"/>
                <a:gd name="T5" fmla="*/ 90 h 96"/>
                <a:gd name="T6" fmla="*/ 1 w 13"/>
                <a:gd name="T7" fmla="*/ 77 h 96"/>
                <a:gd name="T8" fmla="*/ 10 w 13"/>
                <a:gd name="T9" fmla="*/ 77 h 96"/>
                <a:gd name="T10" fmla="*/ 10 w 13"/>
                <a:gd name="T11" fmla="*/ 91 h 96"/>
                <a:gd name="T12" fmla="*/ 9 w 13"/>
                <a:gd name="T13" fmla="*/ 96 h 96"/>
                <a:gd name="T14" fmla="*/ 11 w 13"/>
                <a:gd name="T15" fmla="*/ 58 h 96"/>
                <a:gd name="T16" fmla="*/ 2 w 13"/>
                <a:gd name="T17" fmla="*/ 57 h 96"/>
                <a:gd name="T18" fmla="*/ 3 w 13"/>
                <a:gd name="T19" fmla="*/ 38 h 96"/>
                <a:gd name="T20" fmla="*/ 12 w 13"/>
                <a:gd name="T21" fmla="*/ 38 h 96"/>
                <a:gd name="T22" fmla="*/ 11 w 13"/>
                <a:gd name="T23" fmla="*/ 58 h 96"/>
                <a:gd name="T24" fmla="*/ 13 w 13"/>
                <a:gd name="T25" fmla="*/ 19 h 96"/>
                <a:gd name="T26" fmla="*/ 3 w 13"/>
                <a:gd name="T27" fmla="*/ 19 h 96"/>
                <a:gd name="T28" fmla="*/ 4 w 13"/>
                <a:gd name="T29" fmla="*/ 0 h 96"/>
                <a:gd name="T30" fmla="*/ 13 w 13"/>
                <a:gd name="T31" fmla="*/ 0 h 96"/>
                <a:gd name="T32" fmla="*/ 13 w 13"/>
                <a:gd name="T33" fmla="*/ 1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96">
                  <a:moveTo>
                    <a:pt x="9" y="96"/>
                  </a:moveTo>
                  <a:cubicBezTo>
                    <a:pt x="0" y="96"/>
                    <a:pt x="0" y="96"/>
                    <a:pt x="0" y="96"/>
                  </a:cubicBezTo>
                  <a:cubicBezTo>
                    <a:pt x="0" y="94"/>
                    <a:pt x="0" y="92"/>
                    <a:pt x="1" y="90"/>
                  </a:cubicBezTo>
                  <a:cubicBezTo>
                    <a:pt x="1" y="86"/>
                    <a:pt x="1" y="81"/>
                    <a:pt x="1" y="77"/>
                  </a:cubicBezTo>
                  <a:cubicBezTo>
                    <a:pt x="10" y="77"/>
                    <a:pt x="10" y="77"/>
                    <a:pt x="10" y="77"/>
                  </a:cubicBezTo>
                  <a:cubicBezTo>
                    <a:pt x="10" y="82"/>
                    <a:pt x="10" y="87"/>
                    <a:pt x="10" y="91"/>
                  </a:cubicBezTo>
                  <a:cubicBezTo>
                    <a:pt x="10" y="93"/>
                    <a:pt x="10" y="95"/>
                    <a:pt x="9" y="96"/>
                  </a:cubicBezTo>
                  <a:close/>
                  <a:moveTo>
                    <a:pt x="11" y="58"/>
                  </a:moveTo>
                  <a:cubicBezTo>
                    <a:pt x="2" y="57"/>
                    <a:pt x="2" y="57"/>
                    <a:pt x="2" y="57"/>
                  </a:cubicBezTo>
                  <a:cubicBezTo>
                    <a:pt x="2" y="51"/>
                    <a:pt x="3" y="45"/>
                    <a:pt x="3" y="38"/>
                  </a:cubicBezTo>
                  <a:cubicBezTo>
                    <a:pt x="12" y="38"/>
                    <a:pt x="12" y="38"/>
                    <a:pt x="12" y="38"/>
                  </a:cubicBezTo>
                  <a:cubicBezTo>
                    <a:pt x="12" y="45"/>
                    <a:pt x="11" y="52"/>
                    <a:pt x="11" y="58"/>
                  </a:cubicBezTo>
                  <a:close/>
                  <a:moveTo>
                    <a:pt x="13" y="19"/>
                  </a:moveTo>
                  <a:cubicBezTo>
                    <a:pt x="3" y="19"/>
                    <a:pt x="3" y="19"/>
                    <a:pt x="3" y="19"/>
                  </a:cubicBezTo>
                  <a:cubicBezTo>
                    <a:pt x="4" y="0"/>
                    <a:pt x="4" y="0"/>
                    <a:pt x="4" y="0"/>
                  </a:cubicBezTo>
                  <a:cubicBezTo>
                    <a:pt x="13" y="0"/>
                    <a:pt x="13" y="0"/>
                    <a:pt x="13" y="0"/>
                  </a:cubicBezTo>
                  <a:lnTo>
                    <a:pt x="1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8"/>
            <p:cNvSpPr>
              <a:spLocks/>
            </p:cNvSpPr>
            <p:nvPr/>
          </p:nvSpPr>
          <p:spPr bwMode="auto">
            <a:xfrm>
              <a:off x="1427" y="-1100"/>
              <a:ext cx="23" cy="25"/>
            </a:xfrm>
            <a:custGeom>
              <a:avLst/>
              <a:gdLst>
                <a:gd name="T0" fmla="*/ 23 w 23"/>
                <a:gd name="T1" fmla="*/ 25 h 25"/>
                <a:gd name="T2" fmla="*/ 0 w 23"/>
                <a:gd name="T3" fmla="*/ 23 h 25"/>
                <a:gd name="T4" fmla="*/ 0 w 23"/>
                <a:gd name="T5" fmla="*/ 0 h 25"/>
                <a:gd name="T6" fmla="*/ 23 w 23"/>
                <a:gd name="T7" fmla="*/ 0 h 25"/>
                <a:gd name="T8" fmla="*/ 23 w 23"/>
                <a:gd name="T9" fmla="*/ 25 h 25"/>
              </a:gdLst>
              <a:ahLst/>
              <a:cxnLst>
                <a:cxn ang="0">
                  <a:pos x="T0" y="T1"/>
                </a:cxn>
                <a:cxn ang="0">
                  <a:pos x="T2" y="T3"/>
                </a:cxn>
                <a:cxn ang="0">
                  <a:pos x="T4" y="T5"/>
                </a:cxn>
                <a:cxn ang="0">
                  <a:pos x="T6" y="T7"/>
                </a:cxn>
                <a:cxn ang="0">
                  <a:pos x="T8" y="T9"/>
                </a:cxn>
              </a:cxnLst>
              <a:rect l="0" t="0" r="r" b="b"/>
              <a:pathLst>
                <a:path w="23" h="25">
                  <a:moveTo>
                    <a:pt x="23" y="25"/>
                  </a:moveTo>
                  <a:lnTo>
                    <a:pt x="0" y="23"/>
                  </a:lnTo>
                  <a:lnTo>
                    <a:pt x="0" y="0"/>
                  </a:lnTo>
                  <a:lnTo>
                    <a:pt x="23" y="0"/>
                  </a:lnTo>
                  <a:lnTo>
                    <a:pt x="23"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9"/>
            <p:cNvSpPr>
              <a:spLocks/>
            </p:cNvSpPr>
            <p:nvPr/>
          </p:nvSpPr>
          <p:spPr bwMode="auto">
            <a:xfrm>
              <a:off x="1919" y="817"/>
              <a:ext cx="30" cy="31"/>
            </a:xfrm>
            <a:custGeom>
              <a:avLst/>
              <a:gdLst>
                <a:gd name="T0" fmla="*/ 4 w 12"/>
                <a:gd name="T1" fmla="*/ 12 h 12"/>
                <a:gd name="T2" fmla="*/ 0 w 12"/>
                <a:gd name="T3" fmla="*/ 4 h 12"/>
                <a:gd name="T4" fmla="*/ 8 w 12"/>
                <a:gd name="T5" fmla="*/ 0 h 12"/>
                <a:gd name="T6" fmla="*/ 12 w 12"/>
                <a:gd name="T7" fmla="*/ 8 h 12"/>
                <a:gd name="T8" fmla="*/ 4 w 12"/>
                <a:gd name="T9" fmla="*/ 12 h 12"/>
              </a:gdLst>
              <a:ahLst/>
              <a:cxnLst>
                <a:cxn ang="0">
                  <a:pos x="T0" y="T1"/>
                </a:cxn>
                <a:cxn ang="0">
                  <a:pos x="T2" y="T3"/>
                </a:cxn>
                <a:cxn ang="0">
                  <a:pos x="T4" y="T5"/>
                </a:cxn>
                <a:cxn ang="0">
                  <a:pos x="T6" y="T7"/>
                </a:cxn>
                <a:cxn ang="0">
                  <a:pos x="T8" y="T9"/>
                </a:cxn>
              </a:cxnLst>
              <a:rect l="0" t="0" r="r" b="b"/>
              <a:pathLst>
                <a:path w="12" h="12">
                  <a:moveTo>
                    <a:pt x="4" y="12"/>
                  </a:moveTo>
                  <a:cubicBezTo>
                    <a:pt x="3" y="9"/>
                    <a:pt x="1" y="7"/>
                    <a:pt x="0" y="4"/>
                  </a:cubicBezTo>
                  <a:cubicBezTo>
                    <a:pt x="8" y="0"/>
                    <a:pt x="8" y="0"/>
                    <a:pt x="8" y="0"/>
                  </a:cubicBezTo>
                  <a:cubicBezTo>
                    <a:pt x="9" y="2"/>
                    <a:pt x="11" y="5"/>
                    <a:pt x="12" y="8"/>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 name="Freeform 10"/>
            <p:cNvSpPr>
              <a:spLocks noEditPoints="1"/>
            </p:cNvSpPr>
            <p:nvPr/>
          </p:nvSpPr>
          <p:spPr bwMode="auto">
            <a:xfrm>
              <a:off x="1651" y="177"/>
              <a:ext cx="266" cy="613"/>
            </a:xfrm>
            <a:custGeom>
              <a:avLst/>
              <a:gdLst>
                <a:gd name="T0" fmla="*/ 98 w 106"/>
                <a:gd name="T1" fmla="*/ 245 h 245"/>
                <a:gd name="T2" fmla="*/ 90 w 106"/>
                <a:gd name="T3" fmla="*/ 231 h 245"/>
                <a:gd name="T4" fmla="*/ 90 w 106"/>
                <a:gd name="T5" fmla="*/ 230 h 245"/>
                <a:gd name="T6" fmla="*/ 97 w 106"/>
                <a:gd name="T7" fmla="*/ 226 h 245"/>
                <a:gd name="T8" fmla="*/ 98 w 106"/>
                <a:gd name="T9" fmla="*/ 227 h 245"/>
                <a:gd name="T10" fmla="*/ 106 w 106"/>
                <a:gd name="T11" fmla="*/ 241 h 245"/>
                <a:gd name="T12" fmla="*/ 98 w 106"/>
                <a:gd name="T13" fmla="*/ 245 h 245"/>
                <a:gd name="T14" fmla="*/ 81 w 106"/>
                <a:gd name="T15" fmla="*/ 215 h 245"/>
                <a:gd name="T16" fmla="*/ 72 w 106"/>
                <a:gd name="T17" fmla="*/ 200 h 245"/>
                <a:gd name="T18" fmla="*/ 81 w 106"/>
                <a:gd name="T19" fmla="*/ 196 h 245"/>
                <a:gd name="T20" fmla="*/ 89 w 106"/>
                <a:gd name="T21" fmla="*/ 211 h 245"/>
                <a:gd name="T22" fmla="*/ 81 w 106"/>
                <a:gd name="T23" fmla="*/ 215 h 245"/>
                <a:gd name="T24" fmla="*/ 65 w 106"/>
                <a:gd name="T25" fmla="*/ 183 h 245"/>
                <a:gd name="T26" fmla="*/ 59 w 106"/>
                <a:gd name="T27" fmla="*/ 167 h 245"/>
                <a:gd name="T28" fmla="*/ 68 w 106"/>
                <a:gd name="T29" fmla="*/ 164 h 245"/>
                <a:gd name="T30" fmla="*/ 74 w 106"/>
                <a:gd name="T31" fmla="*/ 180 h 245"/>
                <a:gd name="T32" fmla="*/ 65 w 106"/>
                <a:gd name="T33" fmla="*/ 183 h 245"/>
                <a:gd name="T34" fmla="*/ 53 w 106"/>
                <a:gd name="T35" fmla="*/ 150 h 245"/>
                <a:gd name="T36" fmla="*/ 48 w 106"/>
                <a:gd name="T37" fmla="*/ 134 h 245"/>
                <a:gd name="T38" fmla="*/ 57 w 106"/>
                <a:gd name="T39" fmla="*/ 131 h 245"/>
                <a:gd name="T40" fmla="*/ 62 w 106"/>
                <a:gd name="T41" fmla="*/ 148 h 245"/>
                <a:gd name="T42" fmla="*/ 53 w 106"/>
                <a:gd name="T43" fmla="*/ 150 h 245"/>
                <a:gd name="T44" fmla="*/ 44 w 106"/>
                <a:gd name="T45" fmla="*/ 117 h 245"/>
                <a:gd name="T46" fmla="*/ 39 w 106"/>
                <a:gd name="T47" fmla="*/ 100 h 245"/>
                <a:gd name="T48" fmla="*/ 48 w 106"/>
                <a:gd name="T49" fmla="*/ 98 h 245"/>
                <a:gd name="T50" fmla="*/ 52 w 106"/>
                <a:gd name="T51" fmla="*/ 114 h 245"/>
                <a:gd name="T52" fmla="*/ 44 w 106"/>
                <a:gd name="T53" fmla="*/ 117 h 245"/>
                <a:gd name="T54" fmla="*/ 33 w 106"/>
                <a:gd name="T55" fmla="*/ 84 h 245"/>
                <a:gd name="T56" fmla="*/ 27 w 106"/>
                <a:gd name="T57" fmla="*/ 68 h 245"/>
                <a:gd name="T58" fmla="*/ 35 w 106"/>
                <a:gd name="T59" fmla="*/ 65 h 245"/>
                <a:gd name="T60" fmla="*/ 42 w 106"/>
                <a:gd name="T61" fmla="*/ 81 h 245"/>
                <a:gd name="T62" fmla="*/ 33 w 106"/>
                <a:gd name="T63" fmla="*/ 84 h 245"/>
                <a:gd name="T64" fmla="*/ 20 w 106"/>
                <a:gd name="T65" fmla="*/ 52 h 245"/>
                <a:gd name="T66" fmla="*/ 13 w 106"/>
                <a:gd name="T67" fmla="*/ 36 h 245"/>
                <a:gd name="T68" fmla="*/ 22 w 106"/>
                <a:gd name="T69" fmla="*/ 32 h 245"/>
                <a:gd name="T70" fmla="*/ 28 w 106"/>
                <a:gd name="T71" fmla="*/ 49 h 245"/>
                <a:gd name="T72" fmla="*/ 20 w 106"/>
                <a:gd name="T73" fmla="*/ 52 h 245"/>
                <a:gd name="T74" fmla="*/ 7 w 106"/>
                <a:gd name="T75" fmla="*/ 20 h 245"/>
                <a:gd name="T76" fmla="*/ 0 w 106"/>
                <a:gd name="T77" fmla="*/ 4 h 245"/>
                <a:gd name="T78" fmla="*/ 9 w 106"/>
                <a:gd name="T79" fmla="*/ 0 h 245"/>
                <a:gd name="T80" fmla="*/ 15 w 106"/>
                <a:gd name="T81" fmla="*/ 16 h 245"/>
                <a:gd name="T82" fmla="*/ 7 w 106"/>
                <a:gd name="T83" fmla="*/ 2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245">
                  <a:moveTo>
                    <a:pt x="98" y="245"/>
                  </a:moveTo>
                  <a:cubicBezTo>
                    <a:pt x="95" y="240"/>
                    <a:pt x="93" y="236"/>
                    <a:pt x="90" y="231"/>
                  </a:cubicBezTo>
                  <a:cubicBezTo>
                    <a:pt x="90" y="230"/>
                    <a:pt x="90" y="230"/>
                    <a:pt x="90" y="230"/>
                  </a:cubicBezTo>
                  <a:cubicBezTo>
                    <a:pt x="97" y="226"/>
                    <a:pt x="97" y="226"/>
                    <a:pt x="97" y="226"/>
                  </a:cubicBezTo>
                  <a:cubicBezTo>
                    <a:pt x="98" y="227"/>
                    <a:pt x="98" y="227"/>
                    <a:pt x="98" y="227"/>
                  </a:cubicBezTo>
                  <a:cubicBezTo>
                    <a:pt x="101" y="231"/>
                    <a:pt x="103" y="236"/>
                    <a:pt x="106" y="241"/>
                  </a:cubicBezTo>
                  <a:lnTo>
                    <a:pt x="98" y="245"/>
                  </a:lnTo>
                  <a:close/>
                  <a:moveTo>
                    <a:pt x="81" y="215"/>
                  </a:moveTo>
                  <a:cubicBezTo>
                    <a:pt x="78" y="210"/>
                    <a:pt x="75" y="205"/>
                    <a:pt x="72" y="200"/>
                  </a:cubicBezTo>
                  <a:cubicBezTo>
                    <a:pt x="81" y="196"/>
                    <a:pt x="81" y="196"/>
                    <a:pt x="81" y="196"/>
                  </a:cubicBezTo>
                  <a:cubicBezTo>
                    <a:pt x="83" y="200"/>
                    <a:pt x="86" y="205"/>
                    <a:pt x="89" y="211"/>
                  </a:cubicBezTo>
                  <a:lnTo>
                    <a:pt x="81" y="215"/>
                  </a:lnTo>
                  <a:close/>
                  <a:moveTo>
                    <a:pt x="65" y="183"/>
                  </a:moveTo>
                  <a:cubicBezTo>
                    <a:pt x="63" y="178"/>
                    <a:pt x="61" y="173"/>
                    <a:pt x="59" y="167"/>
                  </a:cubicBezTo>
                  <a:cubicBezTo>
                    <a:pt x="68" y="164"/>
                    <a:pt x="68" y="164"/>
                    <a:pt x="68" y="164"/>
                  </a:cubicBezTo>
                  <a:cubicBezTo>
                    <a:pt x="70" y="170"/>
                    <a:pt x="72" y="175"/>
                    <a:pt x="74" y="180"/>
                  </a:cubicBezTo>
                  <a:lnTo>
                    <a:pt x="65" y="183"/>
                  </a:lnTo>
                  <a:close/>
                  <a:moveTo>
                    <a:pt x="53" y="150"/>
                  </a:moveTo>
                  <a:cubicBezTo>
                    <a:pt x="52" y="145"/>
                    <a:pt x="50" y="140"/>
                    <a:pt x="48" y="134"/>
                  </a:cubicBezTo>
                  <a:cubicBezTo>
                    <a:pt x="57" y="131"/>
                    <a:pt x="57" y="131"/>
                    <a:pt x="57" y="131"/>
                  </a:cubicBezTo>
                  <a:cubicBezTo>
                    <a:pt x="59" y="137"/>
                    <a:pt x="60" y="142"/>
                    <a:pt x="62" y="148"/>
                  </a:cubicBezTo>
                  <a:lnTo>
                    <a:pt x="53" y="150"/>
                  </a:lnTo>
                  <a:close/>
                  <a:moveTo>
                    <a:pt x="44" y="117"/>
                  </a:moveTo>
                  <a:cubicBezTo>
                    <a:pt x="42" y="112"/>
                    <a:pt x="41" y="106"/>
                    <a:pt x="39" y="100"/>
                  </a:cubicBezTo>
                  <a:cubicBezTo>
                    <a:pt x="48" y="98"/>
                    <a:pt x="48" y="98"/>
                    <a:pt x="48" y="98"/>
                  </a:cubicBezTo>
                  <a:cubicBezTo>
                    <a:pt x="49" y="104"/>
                    <a:pt x="51" y="109"/>
                    <a:pt x="52" y="114"/>
                  </a:cubicBezTo>
                  <a:lnTo>
                    <a:pt x="44" y="117"/>
                  </a:lnTo>
                  <a:close/>
                  <a:moveTo>
                    <a:pt x="33" y="84"/>
                  </a:moveTo>
                  <a:cubicBezTo>
                    <a:pt x="31" y="79"/>
                    <a:pt x="29" y="74"/>
                    <a:pt x="27" y="68"/>
                  </a:cubicBezTo>
                  <a:cubicBezTo>
                    <a:pt x="35" y="65"/>
                    <a:pt x="35" y="65"/>
                    <a:pt x="35" y="65"/>
                  </a:cubicBezTo>
                  <a:cubicBezTo>
                    <a:pt x="37" y="70"/>
                    <a:pt x="40" y="76"/>
                    <a:pt x="42" y="81"/>
                  </a:cubicBezTo>
                  <a:lnTo>
                    <a:pt x="33" y="84"/>
                  </a:lnTo>
                  <a:close/>
                  <a:moveTo>
                    <a:pt x="20" y="52"/>
                  </a:moveTo>
                  <a:cubicBezTo>
                    <a:pt x="13" y="36"/>
                    <a:pt x="13" y="36"/>
                    <a:pt x="13" y="36"/>
                  </a:cubicBezTo>
                  <a:cubicBezTo>
                    <a:pt x="22" y="32"/>
                    <a:pt x="22" y="32"/>
                    <a:pt x="22" y="32"/>
                  </a:cubicBezTo>
                  <a:cubicBezTo>
                    <a:pt x="28" y="49"/>
                    <a:pt x="28" y="49"/>
                    <a:pt x="28" y="49"/>
                  </a:cubicBezTo>
                  <a:lnTo>
                    <a:pt x="20" y="52"/>
                  </a:lnTo>
                  <a:close/>
                  <a:moveTo>
                    <a:pt x="7" y="20"/>
                  </a:moveTo>
                  <a:cubicBezTo>
                    <a:pt x="5" y="15"/>
                    <a:pt x="2" y="9"/>
                    <a:pt x="0" y="4"/>
                  </a:cubicBezTo>
                  <a:cubicBezTo>
                    <a:pt x="9" y="0"/>
                    <a:pt x="9" y="0"/>
                    <a:pt x="9" y="0"/>
                  </a:cubicBezTo>
                  <a:cubicBezTo>
                    <a:pt x="11" y="6"/>
                    <a:pt x="13" y="11"/>
                    <a:pt x="15" y="16"/>
                  </a:cubicBezTo>
                  <a:lnTo>
                    <a:pt x="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 name="Freeform 11"/>
            <p:cNvSpPr>
              <a:spLocks/>
            </p:cNvSpPr>
            <p:nvPr/>
          </p:nvSpPr>
          <p:spPr bwMode="auto">
            <a:xfrm>
              <a:off x="1626" y="114"/>
              <a:ext cx="30" cy="30"/>
            </a:xfrm>
            <a:custGeom>
              <a:avLst/>
              <a:gdLst>
                <a:gd name="T0" fmla="*/ 10 w 30"/>
                <a:gd name="T1" fmla="*/ 30 h 30"/>
                <a:gd name="T2" fmla="*/ 0 w 30"/>
                <a:gd name="T3" fmla="*/ 10 h 30"/>
                <a:gd name="T4" fmla="*/ 22 w 30"/>
                <a:gd name="T5" fmla="*/ 0 h 30"/>
                <a:gd name="T6" fmla="*/ 30 w 30"/>
                <a:gd name="T7" fmla="*/ 23 h 30"/>
                <a:gd name="T8" fmla="*/ 10 w 30"/>
                <a:gd name="T9" fmla="*/ 30 h 30"/>
              </a:gdLst>
              <a:ahLst/>
              <a:cxnLst>
                <a:cxn ang="0">
                  <a:pos x="T0" y="T1"/>
                </a:cxn>
                <a:cxn ang="0">
                  <a:pos x="T2" y="T3"/>
                </a:cxn>
                <a:cxn ang="0">
                  <a:pos x="T4" y="T5"/>
                </a:cxn>
                <a:cxn ang="0">
                  <a:pos x="T6" y="T7"/>
                </a:cxn>
                <a:cxn ang="0">
                  <a:pos x="T8" y="T9"/>
                </a:cxn>
              </a:cxnLst>
              <a:rect l="0" t="0" r="r" b="b"/>
              <a:pathLst>
                <a:path w="30" h="30">
                  <a:moveTo>
                    <a:pt x="10" y="30"/>
                  </a:moveTo>
                  <a:lnTo>
                    <a:pt x="0" y="10"/>
                  </a:lnTo>
                  <a:lnTo>
                    <a:pt x="22" y="0"/>
                  </a:lnTo>
                  <a:lnTo>
                    <a:pt x="30" y="23"/>
                  </a:lnTo>
                  <a:lnTo>
                    <a:pt x="1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12"/>
            <p:cNvSpPr>
              <a:spLocks/>
            </p:cNvSpPr>
            <p:nvPr/>
          </p:nvSpPr>
          <p:spPr bwMode="auto">
            <a:xfrm>
              <a:off x="2381" y="1716"/>
              <a:ext cx="25" cy="25"/>
            </a:xfrm>
            <a:custGeom>
              <a:avLst/>
              <a:gdLst>
                <a:gd name="T0" fmla="*/ 10 w 10"/>
                <a:gd name="T1" fmla="*/ 9 h 10"/>
                <a:gd name="T2" fmla="*/ 1 w 10"/>
                <a:gd name="T3" fmla="*/ 10 h 10"/>
                <a:gd name="T4" fmla="*/ 0 w 10"/>
                <a:gd name="T5" fmla="*/ 2 h 10"/>
                <a:gd name="T6" fmla="*/ 9 w 10"/>
                <a:gd name="T7" fmla="*/ 0 h 10"/>
                <a:gd name="T8" fmla="*/ 10 w 10"/>
                <a:gd name="T9" fmla="*/ 9 h 10"/>
              </a:gdLst>
              <a:ahLst/>
              <a:cxnLst>
                <a:cxn ang="0">
                  <a:pos x="T0" y="T1"/>
                </a:cxn>
                <a:cxn ang="0">
                  <a:pos x="T2" y="T3"/>
                </a:cxn>
                <a:cxn ang="0">
                  <a:pos x="T4" y="T5"/>
                </a:cxn>
                <a:cxn ang="0">
                  <a:pos x="T6" y="T7"/>
                </a:cxn>
                <a:cxn ang="0">
                  <a:pos x="T8" y="T9"/>
                </a:cxn>
              </a:cxnLst>
              <a:rect l="0" t="0" r="r" b="b"/>
              <a:pathLst>
                <a:path w="10" h="10">
                  <a:moveTo>
                    <a:pt x="10" y="9"/>
                  </a:moveTo>
                  <a:cubicBezTo>
                    <a:pt x="1" y="10"/>
                    <a:pt x="1" y="10"/>
                    <a:pt x="1" y="10"/>
                  </a:cubicBezTo>
                  <a:cubicBezTo>
                    <a:pt x="1" y="10"/>
                    <a:pt x="1" y="7"/>
                    <a:pt x="0" y="2"/>
                  </a:cubicBezTo>
                  <a:cubicBezTo>
                    <a:pt x="9" y="0"/>
                    <a:pt x="9" y="0"/>
                    <a:pt x="9" y="0"/>
                  </a:cubicBezTo>
                  <a:cubicBezTo>
                    <a:pt x="10" y="6"/>
                    <a:pt x="10" y="9"/>
                    <a:pt x="1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13"/>
            <p:cNvSpPr>
              <a:spLocks/>
            </p:cNvSpPr>
            <p:nvPr/>
          </p:nvSpPr>
          <p:spPr bwMode="auto">
            <a:xfrm>
              <a:off x="2361" y="1638"/>
              <a:ext cx="32" cy="45"/>
            </a:xfrm>
            <a:custGeom>
              <a:avLst/>
              <a:gdLst>
                <a:gd name="T0" fmla="*/ 4 w 13"/>
                <a:gd name="T1" fmla="*/ 18 h 18"/>
                <a:gd name="T2" fmla="*/ 0 w 13"/>
                <a:gd name="T3" fmla="*/ 3 h 18"/>
                <a:gd name="T4" fmla="*/ 9 w 13"/>
                <a:gd name="T5" fmla="*/ 0 h 18"/>
                <a:gd name="T6" fmla="*/ 13 w 13"/>
                <a:gd name="T7" fmla="*/ 15 h 18"/>
                <a:gd name="T8" fmla="*/ 4 w 13"/>
                <a:gd name="T9" fmla="*/ 18 h 18"/>
              </a:gdLst>
              <a:ahLst/>
              <a:cxnLst>
                <a:cxn ang="0">
                  <a:pos x="T0" y="T1"/>
                </a:cxn>
                <a:cxn ang="0">
                  <a:pos x="T2" y="T3"/>
                </a:cxn>
                <a:cxn ang="0">
                  <a:pos x="T4" y="T5"/>
                </a:cxn>
                <a:cxn ang="0">
                  <a:pos x="T6" y="T7"/>
                </a:cxn>
                <a:cxn ang="0">
                  <a:pos x="T8" y="T9"/>
                </a:cxn>
              </a:cxnLst>
              <a:rect l="0" t="0" r="r" b="b"/>
              <a:pathLst>
                <a:path w="13" h="18">
                  <a:moveTo>
                    <a:pt x="4" y="18"/>
                  </a:moveTo>
                  <a:cubicBezTo>
                    <a:pt x="3" y="13"/>
                    <a:pt x="2" y="8"/>
                    <a:pt x="0" y="3"/>
                  </a:cubicBezTo>
                  <a:cubicBezTo>
                    <a:pt x="9" y="0"/>
                    <a:pt x="9" y="0"/>
                    <a:pt x="9" y="0"/>
                  </a:cubicBezTo>
                  <a:cubicBezTo>
                    <a:pt x="11" y="6"/>
                    <a:pt x="12" y="11"/>
                    <a:pt x="13" y="15"/>
                  </a:cubicBezTo>
                  <a:lnTo>
                    <a:pt x="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Freeform 14"/>
            <p:cNvSpPr>
              <a:spLocks/>
            </p:cNvSpPr>
            <p:nvPr/>
          </p:nvSpPr>
          <p:spPr bwMode="auto">
            <a:xfrm>
              <a:off x="2341" y="1578"/>
              <a:ext cx="30" cy="30"/>
            </a:xfrm>
            <a:custGeom>
              <a:avLst/>
              <a:gdLst>
                <a:gd name="T0" fmla="*/ 3 w 12"/>
                <a:gd name="T1" fmla="*/ 12 h 12"/>
                <a:gd name="T2" fmla="*/ 0 w 12"/>
                <a:gd name="T3" fmla="*/ 3 h 12"/>
                <a:gd name="T4" fmla="*/ 9 w 12"/>
                <a:gd name="T5" fmla="*/ 0 h 12"/>
                <a:gd name="T6" fmla="*/ 12 w 12"/>
                <a:gd name="T7" fmla="*/ 9 h 12"/>
                <a:gd name="T8" fmla="*/ 3 w 12"/>
                <a:gd name="T9" fmla="*/ 12 h 12"/>
              </a:gdLst>
              <a:ahLst/>
              <a:cxnLst>
                <a:cxn ang="0">
                  <a:pos x="T0" y="T1"/>
                </a:cxn>
                <a:cxn ang="0">
                  <a:pos x="T2" y="T3"/>
                </a:cxn>
                <a:cxn ang="0">
                  <a:pos x="T4" y="T5"/>
                </a:cxn>
                <a:cxn ang="0">
                  <a:pos x="T6" y="T7"/>
                </a:cxn>
                <a:cxn ang="0">
                  <a:pos x="T8" y="T9"/>
                </a:cxn>
              </a:cxnLst>
              <a:rect l="0" t="0" r="r" b="b"/>
              <a:pathLst>
                <a:path w="12" h="12">
                  <a:moveTo>
                    <a:pt x="3" y="12"/>
                  </a:moveTo>
                  <a:cubicBezTo>
                    <a:pt x="2" y="9"/>
                    <a:pt x="2" y="6"/>
                    <a:pt x="0" y="3"/>
                  </a:cubicBezTo>
                  <a:cubicBezTo>
                    <a:pt x="9" y="0"/>
                    <a:pt x="9" y="0"/>
                    <a:pt x="9" y="0"/>
                  </a:cubicBezTo>
                  <a:cubicBezTo>
                    <a:pt x="10" y="3"/>
                    <a:pt x="11" y="6"/>
                    <a:pt x="12" y="9"/>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15"/>
            <p:cNvSpPr>
              <a:spLocks noEditPoints="1"/>
            </p:cNvSpPr>
            <p:nvPr/>
          </p:nvSpPr>
          <p:spPr bwMode="auto">
            <a:xfrm>
              <a:off x="-252" y="-1270"/>
              <a:ext cx="8031" cy="8009"/>
            </a:xfrm>
            <a:custGeom>
              <a:avLst/>
              <a:gdLst>
                <a:gd name="T0" fmla="*/ 1959 w 3200"/>
                <a:gd name="T1" fmla="*/ 0 h 3200"/>
                <a:gd name="T2" fmla="*/ 1366 w 3200"/>
                <a:gd name="T3" fmla="*/ 68 h 3200"/>
                <a:gd name="T4" fmla="*/ 996 w 3200"/>
                <a:gd name="T5" fmla="*/ 71 h 3200"/>
                <a:gd name="T6" fmla="*/ 220 w 3200"/>
                <a:gd name="T7" fmla="*/ 752 h 3200"/>
                <a:gd name="T8" fmla="*/ 250 w 3200"/>
                <a:gd name="T9" fmla="*/ 1014 h 3200"/>
                <a:gd name="T10" fmla="*/ 0 w 3200"/>
                <a:gd name="T11" fmla="*/ 1977 h 3200"/>
                <a:gd name="T12" fmla="*/ 361 w 3200"/>
                <a:gd name="T13" fmla="*/ 3200 h 3200"/>
                <a:gd name="T14" fmla="*/ 904 w 3200"/>
                <a:gd name="T15" fmla="*/ 3200 h 3200"/>
                <a:gd name="T16" fmla="*/ 1508 w 3200"/>
                <a:gd name="T17" fmla="*/ 3105 h 3200"/>
                <a:gd name="T18" fmla="*/ 2321 w 3200"/>
                <a:gd name="T19" fmla="*/ 3026 h 3200"/>
                <a:gd name="T20" fmla="*/ 2656 w 3200"/>
                <a:gd name="T21" fmla="*/ 2016 h 3200"/>
                <a:gd name="T22" fmla="*/ 2827 w 3200"/>
                <a:gd name="T23" fmla="*/ 1643 h 3200"/>
                <a:gd name="T24" fmla="*/ 3075 w 3200"/>
                <a:gd name="T25" fmla="*/ 1954 h 3200"/>
                <a:gd name="T26" fmla="*/ 3200 w 3200"/>
                <a:gd name="T27" fmla="*/ 1086 h 3200"/>
                <a:gd name="T28" fmla="*/ 3200 w 3200"/>
                <a:gd name="T29" fmla="*/ 147 h 3200"/>
                <a:gd name="T30" fmla="*/ 2838 w 3200"/>
                <a:gd name="T31" fmla="*/ 3 h 3200"/>
                <a:gd name="T32" fmla="*/ 2038 w 3200"/>
                <a:gd name="T33" fmla="*/ 1828 h 3200"/>
                <a:gd name="T34" fmla="*/ 800 w 3200"/>
                <a:gd name="T35" fmla="*/ 2538 h 3200"/>
                <a:gd name="T36" fmla="*/ 2230 w 3200"/>
                <a:gd name="T37" fmla="*/ 828 h 3200"/>
                <a:gd name="T38" fmla="*/ 2043 w 3200"/>
                <a:gd name="T39" fmla="*/ 899 h 3200"/>
                <a:gd name="T40" fmla="*/ 2250 w 3200"/>
                <a:gd name="T41" fmla="*/ 1511 h 3200"/>
                <a:gd name="T42" fmla="*/ 1518 w 3200"/>
                <a:gd name="T43" fmla="*/ 1829 h 3200"/>
                <a:gd name="T44" fmla="*/ 1007 w 3200"/>
                <a:gd name="T45" fmla="*/ 1457 h 3200"/>
                <a:gd name="T46" fmla="*/ 1803 w 3200"/>
                <a:gd name="T47" fmla="*/ 1353 h 3200"/>
                <a:gd name="T48" fmla="*/ 1523 w 3200"/>
                <a:gd name="T49" fmla="*/ 900 h 3200"/>
                <a:gd name="T50" fmla="*/ 1988 w 3200"/>
                <a:gd name="T51" fmla="*/ 1502 h 3200"/>
                <a:gd name="T52" fmla="*/ 1403 w 3200"/>
                <a:gd name="T53" fmla="*/ 897 h 3200"/>
                <a:gd name="T54" fmla="*/ 1177 w 3200"/>
                <a:gd name="T55" fmla="*/ 585 h 3200"/>
                <a:gd name="T56" fmla="*/ 820 w 3200"/>
                <a:gd name="T57" fmla="*/ 623 h 3200"/>
                <a:gd name="T58" fmla="*/ 699 w 3200"/>
                <a:gd name="T59" fmla="*/ 934 h 3200"/>
                <a:gd name="T60" fmla="*/ 987 w 3200"/>
                <a:gd name="T61" fmla="*/ 1650 h 3200"/>
                <a:gd name="T62" fmla="*/ 869 w 3200"/>
                <a:gd name="T63" fmla="*/ 1904 h 3200"/>
                <a:gd name="T64" fmla="*/ 970 w 3200"/>
                <a:gd name="T65" fmla="*/ 2184 h 3200"/>
                <a:gd name="T66" fmla="*/ 1253 w 3200"/>
                <a:gd name="T67" fmla="*/ 2070 h 3200"/>
                <a:gd name="T68" fmla="*/ 1848 w 3200"/>
                <a:gd name="T69" fmla="*/ 2010 h 3200"/>
                <a:gd name="T70" fmla="*/ 1915 w 3200"/>
                <a:gd name="T71" fmla="*/ 2143 h 3200"/>
                <a:gd name="T72" fmla="*/ 2090 w 3200"/>
                <a:gd name="T73" fmla="*/ 1595 h 3200"/>
                <a:gd name="T74" fmla="*/ 2290 w 3200"/>
                <a:gd name="T75" fmla="*/ 1921 h 3200"/>
                <a:gd name="T76" fmla="*/ 2504 w 3200"/>
                <a:gd name="T77" fmla="*/ 825 h 3200"/>
                <a:gd name="T78" fmla="*/ 2221 w 3200"/>
                <a:gd name="T79" fmla="*/ 496 h 3200"/>
                <a:gd name="T80" fmla="*/ 1821 w 3200"/>
                <a:gd name="T81" fmla="*/ 658 h 3200"/>
                <a:gd name="T82" fmla="*/ 1786 w 3200"/>
                <a:gd name="T83" fmla="*/ 434 h 3200"/>
                <a:gd name="T84" fmla="*/ 1604 w 3200"/>
                <a:gd name="T85" fmla="*/ 231 h 3200"/>
                <a:gd name="T86" fmla="*/ 1138 w 3200"/>
                <a:gd name="T87" fmla="*/ 237 h 3200"/>
                <a:gd name="T88" fmla="*/ 279 w 3200"/>
                <a:gd name="T89" fmla="*/ 301 h 3200"/>
                <a:gd name="T90" fmla="*/ 653 w 3200"/>
                <a:gd name="T91" fmla="*/ 1407 h 3200"/>
                <a:gd name="T92" fmla="*/ 462 w 3200"/>
                <a:gd name="T93" fmla="*/ 1605 h 3200"/>
                <a:gd name="T94" fmla="*/ 416 w 3200"/>
                <a:gd name="T95" fmla="*/ 1548 h 3200"/>
                <a:gd name="T96" fmla="*/ 342 w 3200"/>
                <a:gd name="T97" fmla="*/ 1910 h 3200"/>
                <a:gd name="T98" fmla="*/ 528 w 3200"/>
                <a:gd name="T99" fmla="*/ 2785 h 3200"/>
                <a:gd name="T100" fmla="*/ 568 w 3200"/>
                <a:gd name="T101" fmla="*/ 2073 h 3200"/>
                <a:gd name="T102" fmla="*/ 1315 w 3200"/>
                <a:gd name="T103" fmla="*/ 3111 h 3200"/>
                <a:gd name="T104" fmla="*/ 1624 w 3200"/>
                <a:gd name="T105" fmla="*/ 2900 h 3200"/>
                <a:gd name="T106" fmla="*/ 1851 w 3200"/>
                <a:gd name="T107" fmla="*/ 2883 h 3200"/>
                <a:gd name="T108" fmla="*/ 2260 w 3200"/>
                <a:gd name="T109" fmla="*/ 2533 h 3200"/>
                <a:gd name="T110" fmla="*/ 2453 w 3200"/>
                <a:gd name="T111" fmla="*/ 1706 h 3200"/>
                <a:gd name="T112" fmla="*/ 2873 w 3200"/>
                <a:gd name="T113" fmla="*/ 1360 h 3200"/>
                <a:gd name="T114" fmla="*/ 2685 w 3200"/>
                <a:gd name="T115" fmla="*/ 1371 h 3200"/>
                <a:gd name="T116" fmla="*/ 2607 w 3200"/>
                <a:gd name="T117" fmla="*/ 1247 h 3200"/>
                <a:gd name="T118" fmla="*/ 3094 w 3200"/>
                <a:gd name="T119" fmla="*/ 726 h 3200"/>
                <a:gd name="T120" fmla="*/ 2983 w 3200"/>
                <a:gd name="T121" fmla="*/ 550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3200">
                  <a:moveTo>
                    <a:pt x="3200" y="147"/>
                  </a:moveTo>
                  <a:cubicBezTo>
                    <a:pt x="3133" y="171"/>
                    <a:pt x="3063" y="196"/>
                    <a:pt x="2992" y="221"/>
                  </a:cubicBezTo>
                  <a:cubicBezTo>
                    <a:pt x="2882" y="0"/>
                    <a:pt x="2882" y="0"/>
                    <a:pt x="2882" y="0"/>
                  </a:cubicBezTo>
                  <a:cubicBezTo>
                    <a:pt x="2772" y="0"/>
                    <a:pt x="2772" y="0"/>
                    <a:pt x="2772" y="0"/>
                  </a:cubicBezTo>
                  <a:cubicBezTo>
                    <a:pt x="2743" y="13"/>
                    <a:pt x="2707" y="31"/>
                    <a:pt x="2665" y="51"/>
                  </a:cubicBezTo>
                  <a:cubicBezTo>
                    <a:pt x="2597" y="84"/>
                    <a:pt x="2528" y="119"/>
                    <a:pt x="2492" y="136"/>
                  </a:cubicBezTo>
                  <a:cubicBezTo>
                    <a:pt x="2491" y="136"/>
                    <a:pt x="2489" y="137"/>
                    <a:pt x="2487" y="137"/>
                  </a:cubicBezTo>
                  <a:cubicBezTo>
                    <a:pt x="2368" y="175"/>
                    <a:pt x="2368" y="175"/>
                    <a:pt x="2368" y="175"/>
                  </a:cubicBezTo>
                  <a:cubicBezTo>
                    <a:pt x="2308" y="186"/>
                    <a:pt x="2308" y="186"/>
                    <a:pt x="2308" y="186"/>
                  </a:cubicBezTo>
                  <a:cubicBezTo>
                    <a:pt x="2301" y="163"/>
                    <a:pt x="2296" y="143"/>
                    <a:pt x="2292" y="127"/>
                  </a:cubicBezTo>
                  <a:cubicBezTo>
                    <a:pt x="2288" y="107"/>
                    <a:pt x="2284" y="88"/>
                    <a:pt x="2279" y="70"/>
                  </a:cubicBezTo>
                  <a:cubicBezTo>
                    <a:pt x="2272" y="41"/>
                    <a:pt x="2267" y="19"/>
                    <a:pt x="2265" y="0"/>
                  </a:cubicBezTo>
                  <a:cubicBezTo>
                    <a:pt x="2228" y="0"/>
                    <a:pt x="2228" y="0"/>
                    <a:pt x="2228" y="0"/>
                  </a:cubicBezTo>
                  <a:cubicBezTo>
                    <a:pt x="2228" y="1"/>
                    <a:pt x="2228" y="2"/>
                    <a:pt x="2228" y="3"/>
                  </a:cubicBezTo>
                  <a:cubicBezTo>
                    <a:pt x="2149" y="14"/>
                    <a:pt x="2149" y="14"/>
                    <a:pt x="2149" y="14"/>
                  </a:cubicBezTo>
                  <a:cubicBezTo>
                    <a:pt x="2149" y="0"/>
                    <a:pt x="2149" y="0"/>
                    <a:pt x="2149" y="0"/>
                  </a:cubicBezTo>
                  <a:cubicBezTo>
                    <a:pt x="2117" y="0"/>
                    <a:pt x="2117" y="0"/>
                    <a:pt x="2117" y="0"/>
                  </a:cubicBezTo>
                  <a:cubicBezTo>
                    <a:pt x="2117" y="18"/>
                    <a:pt x="2117" y="18"/>
                    <a:pt x="2117" y="18"/>
                  </a:cubicBezTo>
                  <a:cubicBezTo>
                    <a:pt x="2044" y="28"/>
                    <a:pt x="2044" y="28"/>
                    <a:pt x="2044" y="28"/>
                  </a:cubicBezTo>
                  <a:cubicBezTo>
                    <a:pt x="2041" y="19"/>
                    <a:pt x="2038" y="10"/>
                    <a:pt x="2036" y="0"/>
                  </a:cubicBezTo>
                  <a:cubicBezTo>
                    <a:pt x="1959" y="0"/>
                    <a:pt x="1959" y="0"/>
                    <a:pt x="1959" y="0"/>
                  </a:cubicBezTo>
                  <a:cubicBezTo>
                    <a:pt x="1965" y="19"/>
                    <a:pt x="1970" y="37"/>
                    <a:pt x="1976" y="56"/>
                  </a:cubicBezTo>
                  <a:cubicBezTo>
                    <a:pt x="1973" y="54"/>
                    <a:pt x="1970" y="53"/>
                    <a:pt x="1966" y="53"/>
                  </a:cubicBezTo>
                  <a:cubicBezTo>
                    <a:pt x="1704" y="54"/>
                    <a:pt x="1704" y="54"/>
                    <a:pt x="1704" y="54"/>
                  </a:cubicBezTo>
                  <a:cubicBezTo>
                    <a:pt x="1699" y="54"/>
                    <a:pt x="1695" y="56"/>
                    <a:pt x="1692" y="59"/>
                  </a:cubicBezTo>
                  <a:cubicBezTo>
                    <a:pt x="1689" y="63"/>
                    <a:pt x="1687" y="68"/>
                    <a:pt x="1688" y="72"/>
                  </a:cubicBezTo>
                  <a:cubicBezTo>
                    <a:pt x="1710" y="197"/>
                    <a:pt x="1710" y="197"/>
                    <a:pt x="1710" y="197"/>
                  </a:cubicBezTo>
                  <a:cubicBezTo>
                    <a:pt x="1684" y="197"/>
                    <a:pt x="1655" y="197"/>
                    <a:pt x="1626" y="198"/>
                  </a:cubicBezTo>
                  <a:cubicBezTo>
                    <a:pt x="1625" y="164"/>
                    <a:pt x="1625" y="164"/>
                    <a:pt x="1625" y="164"/>
                  </a:cubicBezTo>
                  <a:cubicBezTo>
                    <a:pt x="1679" y="161"/>
                    <a:pt x="1679" y="161"/>
                    <a:pt x="1679" y="161"/>
                  </a:cubicBezTo>
                  <a:cubicBezTo>
                    <a:pt x="1688" y="160"/>
                    <a:pt x="1695" y="153"/>
                    <a:pt x="1694" y="144"/>
                  </a:cubicBezTo>
                  <a:cubicBezTo>
                    <a:pt x="1694" y="135"/>
                    <a:pt x="1686" y="128"/>
                    <a:pt x="1677" y="129"/>
                  </a:cubicBezTo>
                  <a:cubicBezTo>
                    <a:pt x="1580" y="135"/>
                    <a:pt x="1580" y="135"/>
                    <a:pt x="1580" y="135"/>
                  </a:cubicBezTo>
                  <a:cubicBezTo>
                    <a:pt x="1571" y="135"/>
                    <a:pt x="1565" y="143"/>
                    <a:pt x="1565" y="151"/>
                  </a:cubicBezTo>
                  <a:cubicBezTo>
                    <a:pt x="1565" y="160"/>
                    <a:pt x="1572" y="167"/>
                    <a:pt x="1580" y="167"/>
                  </a:cubicBezTo>
                  <a:cubicBezTo>
                    <a:pt x="1593" y="167"/>
                    <a:pt x="1593" y="167"/>
                    <a:pt x="1593" y="167"/>
                  </a:cubicBezTo>
                  <a:cubicBezTo>
                    <a:pt x="1594" y="199"/>
                    <a:pt x="1594" y="199"/>
                    <a:pt x="1594" y="199"/>
                  </a:cubicBezTo>
                  <a:cubicBezTo>
                    <a:pt x="1471" y="203"/>
                    <a:pt x="1386" y="213"/>
                    <a:pt x="1342" y="230"/>
                  </a:cubicBezTo>
                  <a:cubicBezTo>
                    <a:pt x="1341" y="231"/>
                    <a:pt x="1341" y="231"/>
                    <a:pt x="1340" y="231"/>
                  </a:cubicBezTo>
                  <a:cubicBezTo>
                    <a:pt x="1218" y="172"/>
                    <a:pt x="1218" y="172"/>
                    <a:pt x="1218" y="172"/>
                  </a:cubicBezTo>
                  <a:cubicBezTo>
                    <a:pt x="1275" y="57"/>
                    <a:pt x="1275" y="57"/>
                    <a:pt x="1275" y="57"/>
                  </a:cubicBezTo>
                  <a:cubicBezTo>
                    <a:pt x="1306" y="63"/>
                    <a:pt x="1337" y="67"/>
                    <a:pt x="1366" y="68"/>
                  </a:cubicBezTo>
                  <a:cubicBezTo>
                    <a:pt x="1570" y="77"/>
                    <a:pt x="1613" y="75"/>
                    <a:pt x="1625" y="54"/>
                  </a:cubicBezTo>
                  <a:cubicBezTo>
                    <a:pt x="1630" y="46"/>
                    <a:pt x="1636" y="24"/>
                    <a:pt x="1638" y="0"/>
                  </a:cubicBezTo>
                  <a:cubicBezTo>
                    <a:pt x="1606" y="0"/>
                    <a:pt x="1606" y="0"/>
                    <a:pt x="1606" y="0"/>
                  </a:cubicBezTo>
                  <a:cubicBezTo>
                    <a:pt x="1604" y="15"/>
                    <a:pt x="1601" y="29"/>
                    <a:pt x="1598" y="36"/>
                  </a:cubicBezTo>
                  <a:cubicBezTo>
                    <a:pt x="1583" y="42"/>
                    <a:pt x="1514" y="42"/>
                    <a:pt x="1450" y="39"/>
                  </a:cubicBezTo>
                  <a:cubicBezTo>
                    <a:pt x="1452" y="0"/>
                    <a:pt x="1452" y="0"/>
                    <a:pt x="1452" y="0"/>
                  </a:cubicBezTo>
                  <a:cubicBezTo>
                    <a:pt x="1415" y="0"/>
                    <a:pt x="1415" y="0"/>
                    <a:pt x="1415" y="0"/>
                  </a:cubicBezTo>
                  <a:cubicBezTo>
                    <a:pt x="1413" y="38"/>
                    <a:pt x="1413" y="38"/>
                    <a:pt x="1413" y="38"/>
                  </a:cubicBezTo>
                  <a:cubicBezTo>
                    <a:pt x="1396" y="37"/>
                    <a:pt x="1381" y="36"/>
                    <a:pt x="1367" y="36"/>
                  </a:cubicBezTo>
                  <a:cubicBezTo>
                    <a:pt x="1341" y="35"/>
                    <a:pt x="1313" y="31"/>
                    <a:pt x="1285" y="27"/>
                  </a:cubicBezTo>
                  <a:cubicBezTo>
                    <a:pt x="1287" y="19"/>
                    <a:pt x="1288" y="10"/>
                    <a:pt x="1289" y="0"/>
                  </a:cubicBezTo>
                  <a:cubicBezTo>
                    <a:pt x="1257" y="0"/>
                    <a:pt x="1257" y="0"/>
                    <a:pt x="1257" y="0"/>
                  </a:cubicBezTo>
                  <a:cubicBezTo>
                    <a:pt x="1256" y="7"/>
                    <a:pt x="1255" y="14"/>
                    <a:pt x="1254" y="21"/>
                  </a:cubicBezTo>
                  <a:cubicBezTo>
                    <a:pt x="1223" y="15"/>
                    <a:pt x="1193" y="8"/>
                    <a:pt x="1165" y="0"/>
                  </a:cubicBezTo>
                  <a:cubicBezTo>
                    <a:pt x="1055" y="0"/>
                    <a:pt x="1055" y="0"/>
                    <a:pt x="1055" y="0"/>
                  </a:cubicBezTo>
                  <a:cubicBezTo>
                    <a:pt x="1102" y="16"/>
                    <a:pt x="1171" y="37"/>
                    <a:pt x="1242" y="51"/>
                  </a:cubicBezTo>
                  <a:cubicBezTo>
                    <a:pt x="1189" y="158"/>
                    <a:pt x="1189" y="158"/>
                    <a:pt x="1189" y="158"/>
                  </a:cubicBezTo>
                  <a:cubicBezTo>
                    <a:pt x="1018" y="74"/>
                    <a:pt x="1018" y="74"/>
                    <a:pt x="1018" y="74"/>
                  </a:cubicBezTo>
                  <a:cubicBezTo>
                    <a:pt x="1020" y="0"/>
                    <a:pt x="1020" y="0"/>
                    <a:pt x="1020" y="0"/>
                  </a:cubicBezTo>
                  <a:cubicBezTo>
                    <a:pt x="997" y="0"/>
                    <a:pt x="997" y="0"/>
                    <a:pt x="997" y="0"/>
                  </a:cubicBezTo>
                  <a:cubicBezTo>
                    <a:pt x="996" y="71"/>
                    <a:pt x="996" y="71"/>
                    <a:pt x="996" y="71"/>
                  </a:cubicBezTo>
                  <a:cubicBezTo>
                    <a:pt x="959" y="71"/>
                    <a:pt x="838" y="70"/>
                    <a:pt x="710" y="70"/>
                  </a:cubicBezTo>
                  <a:cubicBezTo>
                    <a:pt x="711" y="48"/>
                    <a:pt x="712" y="24"/>
                    <a:pt x="712" y="0"/>
                  </a:cubicBezTo>
                  <a:cubicBezTo>
                    <a:pt x="639" y="0"/>
                    <a:pt x="639" y="0"/>
                    <a:pt x="639" y="0"/>
                  </a:cubicBezTo>
                  <a:cubicBezTo>
                    <a:pt x="638" y="24"/>
                    <a:pt x="637" y="48"/>
                    <a:pt x="637" y="70"/>
                  </a:cubicBezTo>
                  <a:cubicBezTo>
                    <a:pt x="580" y="69"/>
                    <a:pt x="525" y="69"/>
                    <a:pt x="478" y="69"/>
                  </a:cubicBezTo>
                  <a:cubicBezTo>
                    <a:pt x="490" y="0"/>
                    <a:pt x="490" y="0"/>
                    <a:pt x="490" y="0"/>
                  </a:cubicBezTo>
                  <a:cubicBezTo>
                    <a:pt x="458" y="0"/>
                    <a:pt x="458" y="0"/>
                    <a:pt x="458" y="0"/>
                  </a:cubicBezTo>
                  <a:cubicBezTo>
                    <a:pt x="445" y="69"/>
                    <a:pt x="445" y="69"/>
                    <a:pt x="445" y="69"/>
                  </a:cubicBezTo>
                  <a:cubicBezTo>
                    <a:pt x="394" y="69"/>
                    <a:pt x="358" y="68"/>
                    <a:pt x="347" y="68"/>
                  </a:cubicBezTo>
                  <a:cubicBezTo>
                    <a:pt x="319" y="67"/>
                    <a:pt x="292" y="77"/>
                    <a:pt x="271" y="87"/>
                  </a:cubicBezTo>
                  <a:cubicBezTo>
                    <a:pt x="260" y="61"/>
                    <a:pt x="244" y="33"/>
                    <a:pt x="222" y="0"/>
                  </a:cubicBezTo>
                  <a:cubicBezTo>
                    <a:pt x="131" y="0"/>
                    <a:pt x="131" y="0"/>
                    <a:pt x="131" y="0"/>
                  </a:cubicBezTo>
                  <a:cubicBezTo>
                    <a:pt x="169" y="50"/>
                    <a:pt x="191" y="85"/>
                    <a:pt x="203" y="115"/>
                  </a:cubicBezTo>
                  <a:cubicBezTo>
                    <a:pt x="222" y="164"/>
                    <a:pt x="216" y="207"/>
                    <a:pt x="206" y="292"/>
                  </a:cubicBezTo>
                  <a:cubicBezTo>
                    <a:pt x="205" y="303"/>
                    <a:pt x="203" y="315"/>
                    <a:pt x="202" y="328"/>
                  </a:cubicBezTo>
                  <a:cubicBezTo>
                    <a:pt x="186" y="463"/>
                    <a:pt x="200" y="561"/>
                    <a:pt x="215" y="618"/>
                  </a:cubicBezTo>
                  <a:cubicBezTo>
                    <a:pt x="0" y="635"/>
                    <a:pt x="0" y="635"/>
                    <a:pt x="0" y="635"/>
                  </a:cubicBezTo>
                  <a:cubicBezTo>
                    <a:pt x="0" y="667"/>
                    <a:pt x="0" y="667"/>
                    <a:pt x="0" y="667"/>
                  </a:cubicBezTo>
                  <a:cubicBezTo>
                    <a:pt x="192" y="652"/>
                    <a:pt x="192" y="652"/>
                    <a:pt x="192" y="652"/>
                  </a:cubicBezTo>
                  <a:cubicBezTo>
                    <a:pt x="192" y="654"/>
                    <a:pt x="192" y="655"/>
                    <a:pt x="192" y="656"/>
                  </a:cubicBezTo>
                  <a:cubicBezTo>
                    <a:pt x="220" y="752"/>
                    <a:pt x="220" y="752"/>
                    <a:pt x="220" y="752"/>
                  </a:cubicBezTo>
                  <a:cubicBezTo>
                    <a:pt x="169" y="762"/>
                    <a:pt x="169" y="762"/>
                    <a:pt x="169" y="762"/>
                  </a:cubicBezTo>
                  <a:cubicBezTo>
                    <a:pt x="168" y="762"/>
                    <a:pt x="168" y="762"/>
                    <a:pt x="168" y="762"/>
                  </a:cubicBezTo>
                  <a:cubicBezTo>
                    <a:pt x="81" y="779"/>
                    <a:pt x="81" y="779"/>
                    <a:pt x="81" y="779"/>
                  </a:cubicBezTo>
                  <a:cubicBezTo>
                    <a:pt x="20" y="680"/>
                    <a:pt x="20" y="680"/>
                    <a:pt x="20" y="680"/>
                  </a:cubicBezTo>
                  <a:cubicBezTo>
                    <a:pt x="16" y="673"/>
                    <a:pt x="8" y="669"/>
                    <a:pt x="0" y="670"/>
                  </a:cubicBezTo>
                  <a:cubicBezTo>
                    <a:pt x="0" y="726"/>
                    <a:pt x="0" y="726"/>
                    <a:pt x="0" y="726"/>
                  </a:cubicBezTo>
                  <a:cubicBezTo>
                    <a:pt x="53" y="812"/>
                    <a:pt x="53" y="812"/>
                    <a:pt x="53" y="812"/>
                  </a:cubicBezTo>
                  <a:cubicBezTo>
                    <a:pt x="58" y="820"/>
                    <a:pt x="66" y="823"/>
                    <a:pt x="75" y="822"/>
                  </a:cubicBezTo>
                  <a:cubicBezTo>
                    <a:pt x="159" y="806"/>
                    <a:pt x="159" y="806"/>
                    <a:pt x="159" y="806"/>
                  </a:cubicBezTo>
                  <a:cubicBezTo>
                    <a:pt x="192" y="893"/>
                    <a:pt x="192" y="893"/>
                    <a:pt x="192" y="893"/>
                  </a:cubicBezTo>
                  <a:cubicBezTo>
                    <a:pt x="119" y="932"/>
                    <a:pt x="119" y="932"/>
                    <a:pt x="119" y="932"/>
                  </a:cubicBezTo>
                  <a:cubicBezTo>
                    <a:pt x="109" y="938"/>
                    <a:pt x="105" y="950"/>
                    <a:pt x="110" y="960"/>
                  </a:cubicBezTo>
                  <a:cubicBezTo>
                    <a:pt x="116" y="970"/>
                    <a:pt x="128" y="974"/>
                    <a:pt x="138" y="969"/>
                  </a:cubicBezTo>
                  <a:cubicBezTo>
                    <a:pt x="228" y="921"/>
                    <a:pt x="228" y="921"/>
                    <a:pt x="228" y="921"/>
                  </a:cubicBezTo>
                  <a:cubicBezTo>
                    <a:pt x="237" y="917"/>
                    <a:pt x="241" y="906"/>
                    <a:pt x="237" y="896"/>
                  </a:cubicBezTo>
                  <a:cubicBezTo>
                    <a:pt x="200" y="798"/>
                    <a:pt x="200" y="798"/>
                    <a:pt x="200" y="798"/>
                  </a:cubicBezTo>
                  <a:cubicBezTo>
                    <a:pt x="232" y="792"/>
                    <a:pt x="232" y="792"/>
                    <a:pt x="232" y="792"/>
                  </a:cubicBezTo>
                  <a:cubicBezTo>
                    <a:pt x="285" y="977"/>
                    <a:pt x="285" y="977"/>
                    <a:pt x="285" y="977"/>
                  </a:cubicBezTo>
                  <a:cubicBezTo>
                    <a:pt x="262" y="984"/>
                    <a:pt x="262" y="984"/>
                    <a:pt x="262" y="984"/>
                  </a:cubicBezTo>
                  <a:cubicBezTo>
                    <a:pt x="256" y="986"/>
                    <a:pt x="251" y="990"/>
                    <a:pt x="248" y="996"/>
                  </a:cubicBezTo>
                  <a:cubicBezTo>
                    <a:pt x="246" y="1002"/>
                    <a:pt x="246" y="1008"/>
                    <a:pt x="250" y="1014"/>
                  </a:cubicBezTo>
                  <a:cubicBezTo>
                    <a:pt x="514" y="1483"/>
                    <a:pt x="514" y="1483"/>
                    <a:pt x="514" y="1483"/>
                  </a:cubicBezTo>
                  <a:cubicBezTo>
                    <a:pt x="509" y="1486"/>
                    <a:pt x="504" y="1489"/>
                    <a:pt x="499" y="1493"/>
                  </a:cubicBezTo>
                  <a:cubicBezTo>
                    <a:pt x="484" y="1503"/>
                    <a:pt x="467" y="1514"/>
                    <a:pt x="451" y="1525"/>
                  </a:cubicBezTo>
                  <a:cubicBezTo>
                    <a:pt x="209" y="1186"/>
                    <a:pt x="209" y="1186"/>
                    <a:pt x="209" y="1186"/>
                  </a:cubicBezTo>
                  <a:cubicBezTo>
                    <a:pt x="204" y="1178"/>
                    <a:pt x="193" y="1175"/>
                    <a:pt x="184" y="1178"/>
                  </a:cubicBezTo>
                  <a:cubicBezTo>
                    <a:pt x="41" y="1239"/>
                    <a:pt x="41" y="1239"/>
                    <a:pt x="41" y="1239"/>
                  </a:cubicBezTo>
                  <a:cubicBezTo>
                    <a:pt x="28" y="1225"/>
                    <a:pt x="14" y="1210"/>
                    <a:pt x="0" y="1194"/>
                  </a:cubicBezTo>
                  <a:cubicBezTo>
                    <a:pt x="0" y="1255"/>
                    <a:pt x="0" y="1255"/>
                    <a:pt x="0" y="1255"/>
                  </a:cubicBezTo>
                  <a:cubicBezTo>
                    <a:pt x="3" y="1258"/>
                    <a:pt x="5" y="1261"/>
                    <a:pt x="8" y="1264"/>
                  </a:cubicBezTo>
                  <a:cubicBezTo>
                    <a:pt x="0" y="1274"/>
                    <a:pt x="0" y="1274"/>
                    <a:pt x="0" y="1274"/>
                  </a:cubicBezTo>
                  <a:cubicBezTo>
                    <a:pt x="0" y="1337"/>
                    <a:pt x="0" y="1337"/>
                    <a:pt x="0" y="1337"/>
                  </a:cubicBezTo>
                  <a:cubicBezTo>
                    <a:pt x="37" y="1294"/>
                    <a:pt x="37" y="1294"/>
                    <a:pt x="37" y="1294"/>
                  </a:cubicBezTo>
                  <a:cubicBezTo>
                    <a:pt x="81" y="1340"/>
                    <a:pt x="115" y="1370"/>
                    <a:pt x="141" y="1393"/>
                  </a:cubicBezTo>
                  <a:cubicBezTo>
                    <a:pt x="180" y="1427"/>
                    <a:pt x="192" y="1439"/>
                    <a:pt x="192" y="1455"/>
                  </a:cubicBezTo>
                  <a:cubicBezTo>
                    <a:pt x="193" y="1476"/>
                    <a:pt x="193" y="1476"/>
                    <a:pt x="193" y="1476"/>
                  </a:cubicBezTo>
                  <a:cubicBezTo>
                    <a:pt x="148" y="1488"/>
                    <a:pt x="72" y="1527"/>
                    <a:pt x="0" y="1571"/>
                  </a:cubicBezTo>
                  <a:cubicBezTo>
                    <a:pt x="0" y="1658"/>
                    <a:pt x="0" y="1658"/>
                    <a:pt x="0" y="1658"/>
                  </a:cubicBezTo>
                  <a:cubicBezTo>
                    <a:pt x="80" y="1607"/>
                    <a:pt x="175" y="1554"/>
                    <a:pt x="216" y="1546"/>
                  </a:cubicBezTo>
                  <a:cubicBezTo>
                    <a:pt x="234" y="1561"/>
                    <a:pt x="266" y="1590"/>
                    <a:pt x="298" y="1625"/>
                  </a:cubicBezTo>
                  <a:cubicBezTo>
                    <a:pt x="195" y="1691"/>
                    <a:pt x="83" y="1757"/>
                    <a:pt x="0" y="1788"/>
                  </a:cubicBezTo>
                  <a:cubicBezTo>
                    <a:pt x="0" y="1977"/>
                    <a:pt x="0" y="1977"/>
                    <a:pt x="0" y="1977"/>
                  </a:cubicBezTo>
                  <a:cubicBezTo>
                    <a:pt x="40" y="2086"/>
                    <a:pt x="103" y="2296"/>
                    <a:pt x="127" y="2431"/>
                  </a:cubicBezTo>
                  <a:cubicBezTo>
                    <a:pt x="127" y="2431"/>
                    <a:pt x="127" y="2431"/>
                    <a:pt x="127" y="2431"/>
                  </a:cubicBezTo>
                  <a:cubicBezTo>
                    <a:pt x="75" y="2436"/>
                    <a:pt x="75" y="2436"/>
                    <a:pt x="75" y="2436"/>
                  </a:cubicBezTo>
                  <a:cubicBezTo>
                    <a:pt x="0" y="2037"/>
                    <a:pt x="0" y="2037"/>
                    <a:pt x="0" y="2037"/>
                  </a:cubicBezTo>
                  <a:cubicBezTo>
                    <a:pt x="0" y="2259"/>
                    <a:pt x="0" y="2259"/>
                    <a:pt x="0" y="2259"/>
                  </a:cubicBezTo>
                  <a:cubicBezTo>
                    <a:pt x="34" y="2439"/>
                    <a:pt x="34" y="2439"/>
                    <a:pt x="34" y="2439"/>
                  </a:cubicBezTo>
                  <a:cubicBezTo>
                    <a:pt x="0" y="2442"/>
                    <a:pt x="0" y="2442"/>
                    <a:pt x="0" y="2442"/>
                  </a:cubicBezTo>
                  <a:cubicBezTo>
                    <a:pt x="0" y="2484"/>
                    <a:pt x="0" y="2484"/>
                    <a:pt x="0" y="2484"/>
                  </a:cubicBezTo>
                  <a:cubicBezTo>
                    <a:pt x="42" y="2480"/>
                    <a:pt x="42" y="2480"/>
                    <a:pt x="42" y="2480"/>
                  </a:cubicBezTo>
                  <a:cubicBezTo>
                    <a:pt x="89" y="2727"/>
                    <a:pt x="89" y="2727"/>
                    <a:pt x="89" y="2727"/>
                  </a:cubicBezTo>
                  <a:cubicBezTo>
                    <a:pt x="90" y="2736"/>
                    <a:pt x="98" y="2742"/>
                    <a:pt x="107" y="2743"/>
                  </a:cubicBezTo>
                  <a:cubicBezTo>
                    <a:pt x="137" y="2746"/>
                    <a:pt x="137" y="2746"/>
                    <a:pt x="137" y="2746"/>
                  </a:cubicBezTo>
                  <a:cubicBezTo>
                    <a:pt x="144" y="2789"/>
                    <a:pt x="156" y="2828"/>
                    <a:pt x="177" y="2851"/>
                  </a:cubicBezTo>
                  <a:cubicBezTo>
                    <a:pt x="184" y="2857"/>
                    <a:pt x="190" y="2863"/>
                    <a:pt x="196" y="2869"/>
                  </a:cubicBezTo>
                  <a:cubicBezTo>
                    <a:pt x="134" y="2881"/>
                    <a:pt x="67" y="2907"/>
                    <a:pt x="1" y="2932"/>
                  </a:cubicBezTo>
                  <a:cubicBezTo>
                    <a:pt x="1" y="2932"/>
                    <a:pt x="0" y="2933"/>
                    <a:pt x="0" y="2933"/>
                  </a:cubicBezTo>
                  <a:cubicBezTo>
                    <a:pt x="0" y="3011"/>
                    <a:pt x="0" y="3011"/>
                    <a:pt x="0" y="3011"/>
                  </a:cubicBezTo>
                  <a:cubicBezTo>
                    <a:pt x="9" y="3008"/>
                    <a:pt x="19" y="3004"/>
                    <a:pt x="28" y="3001"/>
                  </a:cubicBezTo>
                  <a:cubicBezTo>
                    <a:pt x="160" y="2949"/>
                    <a:pt x="286" y="2901"/>
                    <a:pt x="342" y="2969"/>
                  </a:cubicBezTo>
                  <a:cubicBezTo>
                    <a:pt x="357" y="2988"/>
                    <a:pt x="373" y="3006"/>
                    <a:pt x="389" y="3024"/>
                  </a:cubicBezTo>
                  <a:cubicBezTo>
                    <a:pt x="356" y="3107"/>
                    <a:pt x="357" y="3170"/>
                    <a:pt x="361" y="3200"/>
                  </a:cubicBezTo>
                  <a:cubicBezTo>
                    <a:pt x="435" y="3200"/>
                    <a:pt x="435" y="3200"/>
                    <a:pt x="435" y="3200"/>
                  </a:cubicBezTo>
                  <a:cubicBezTo>
                    <a:pt x="435" y="3200"/>
                    <a:pt x="435" y="3200"/>
                    <a:pt x="435" y="3200"/>
                  </a:cubicBezTo>
                  <a:cubicBezTo>
                    <a:pt x="435" y="3197"/>
                    <a:pt x="426" y="3160"/>
                    <a:pt x="441" y="3100"/>
                  </a:cubicBezTo>
                  <a:cubicBezTo>
                    <a:pt x="446" y="3105"/>
                    <a:pt x="452" y="3107"/>
                    <a:pt x="459" y="3106"/>
                  </a:cubicBezTo>
                  <a:cubicBezTo>
                    <a:pt x="460" y="3106"/>
                    <a:pt x="461" y="3105"/>
                    <a:pt x="463" y="3105"/>
                  </a:cubicBezTo>
                  <a:cubicBezTo>
                    <a:pt x="464" y="3104"/>
                    <a:pt x="464" y="3104"/>
                    <a:pt x="464" y="3104"/>
                  </a:cubicBezTo>
                  <a:cubicBezTo>
                    <a:pt x="501" y="3142"/>
                    <a:pt x="535" y="3175"/>
                    <a:pt x="563" y="3200"/>
                  </a:cubicBezTo>
                  <a:cubicBezTo>
                    <a:pt x="674" y="3200"/>
                    <a:pt x="674" y="3200"/>
                    <a:pt x="674" y="3200"/>
                  </a:cubicBezTo>
                  <a:cubicBezTo>
                    <a:pt x="659" y="3187"/>
                    <a:pt x="606" y="3142"/>
                    <a:pt x="540" y="3077"/>
                  </a:cubicBezTo>
                  <a:cubicBezTo>
                    <a:pt x="593" y="3057"/>
                    <a:pt x="593" y="3057"/>
                    <a:pt x="593" y="3057"/>
                  </a:cubicBezTo>
                  <a:cubicBezTo>
                    <a:pt x="604" y="3053"/>
                    <a:pt x="609" y="3041"/>
                    <a:pt x="605" y="3031"/>
                  </a:cubicBezTo>
                  <a:cubicBezTo>
                    <a:pt x="602" y="3020"/>
                    <a:pt x="590" y="3014"/>
                    <a:pt x="579" y="3018"/>
                  </a:cubicBezTo>
                  <a:cubicBezTo>
                    <a:pt x="508" y="3044"/>
                    <a:pt x="508" y="3044"/>
                    <a:pt x="508" y="3044"/>
                  </a:cubicBezTo>
                  <a:cubicBezTo>
                    <a:pt x="497" y="3033"/>
                    <a:pt x="487" y="3022"/>
                    <a:pt x="476" y="3011"/>
                  </a:cubicBezTo>
                  <a:cubicBezTo>
                    <a:pt x="483" y="2997"/>
                    <a:pt x="491" y="2984"/>
                    <a:pt x="500" y="2969"/>
                  </a:cubicBezTo>
                  <a:cubicBezTo>
                    <a:pt x="509" y="2956"/>
                    <a:pt x="520" y="2941"/>
                    <a:pt x="530" y="2927"/>
                  </a:cubicBezTo>
                  <a:cubicBezTo>
                    <a:pt x="547" y="2904"/>
                    <a:pt x="563" y="2883"/>
                    <a:pt x="573" y="2863"/>
                  </a:cubicBezTo>
                  <a:cubicBezTo>
                    <a:pt x="575" y="2860"/>
                    <a:pt x="576" y="2857"/>
                    <a:pt x="578" y="2855"/>
                  </a:cubicBezTo>
                  <a:cubicBezTo>
                    <a:pt x="631" y="2850"/>
                    <a:pt x="697" y="2840"/>
                    <a:pt x="762" y="2825"/>
                  </a:cubicBezTo>
                  <a:cubicBezTo>
                    <a:pt x="861" y="3200"/>
                    <a:pt x="861" y="3200"/>
                    <a:pt x="861" y="3200"/>
                  </a:cubicBezTo>
                  <a:cubicBezTo>
                    <a:pt x="904" y="3200"/>
                    <a:pt x="904" y="3200"/>
                    <a:pt x="904" y="3200"/>
                  </a:cubicBezTo>
                  <a:cubicBezTo>
                    <a:pt x="802" y="2815"/>
                    <a:pt x="802" y="2815"/>
                    <a:pt x="802" y="2815"/>
                  </a:cubicBezTo>
                  <a:cubicBezTo>
                    <a:pt x="815" y="2811"/>
                    <a:pt x="828" y="2807"/>
                    <a:pt x="841" y="2803"/>
                  </a:cubicBezTo>
                  <a:cubicBezTo>
                    <a:pt x="959" y="3200"/>
                    <a:pt x="959" y="3200"/>
                    <a:pt x="959" y="3200"/>
                  </a:cubicBezTo>
                  <a:cubicBezTo>
                    <a:pt x="1002" y="3200"/>
                    <a:pt x="1002" y="3200"/>
                    <a:pt x="1002" y="3200"/>
                  </a:cubicBezTo>
                  <a:cubicBezTo>
                    <a:pt x="879" y="2789"/>
                    <a:pt x="879" y="2789"/>
                    <a:pt x="879" y="2789"/>
                  </a:cubicBezTo>
                  <a:cubicBezTo>
                    <a:pt x="900" y="2780"/>
                    <a:pt x="920" y="2771"/>
                    <a:pt x="937" y="2760"/>
                  </a:cubicBezTo>
                  <a:cubicBezTo>
                    <a:pt x="990" y="2728"/>
                    <a:pt x="1056" y="2707"/>
                    <a:pt x="1141" y="2689"/>
                  </a:cubicBezTo>
                  <a:cubicBezTo>
                    <a:pt x="1185" y="2831"/>
                    <a:pt x="1185" y="2831"/>
                    <a:pt x="1185" y="2831"/>
                  </a:cubicBezTo>
                  <a:cubicBezTo>
                    <a:pt x="1185" y="2831"/>
                    <a:pt x="1185" y="2831"/>
                    <a:pt x="1185" y="2831"/>
                  </a:cubicBezTo>
                  <a:cubicBezTo>
                    <a:pt x="1277" y="3128"/>
                    <a:pt x="1277" y="3128"/>
                    <a:pt x="1277" y="3128"/>
                  </a:cubicBezTo>
                  <a:cubicBezTo>
                    <a:pt x="1267" y="3132"/>
                    <a:pt x="1261" y="3135"/>
                    <a:pt x="1261" y="3135"/>
                  </a:cubicBezTo>
                  <a:cubicBezTo>
                    <a:pt x="1260" y="3135"/>
                    <a:pt x="1259" y="3136"/>
                    <a:pt x="1258" y="3136"/>
                  </a:cubicBezTo>
                  <a:cubicBezTo>
                    <a:pt x="1212" y="3161"/>
                    <a:pt x="1168" y="3182"/>
                    <a:pt x="1126" y="3200"/>
                  </a:cubicBezTo>
                  <a:cubicBezTo>
                    <a:pt x="1296" y="3200"/>
                    <a:pt x="1296" y="3200"/>
                    <a:pt x="1296" y="3200"/>
                  </a:cubicBezTo>
                  <a:cubicBezTo>
                    <a:pt x="1315" y="3192"/>
                    <a:pt x="1379" y="3163"/>
                    <a:pt x="1440" y="3136"/>
                  </a:cubicBezTo>
                  <a:cubicBezTo>
                    <a:pt x="1451" y="3169"/>
                    <a:pt x="1458" y="3190"/>
                    <a:pt x="1459" y="3194"/>
                  </a:cubicBezTo>
                  <a:cubicBezTo>
                    <a:pt x="1460" y="3196"/>
                    <a:pt x="1461" y="3198"/>
                    <a:pt x="1462" y="3200"/>
                  </a:cubicBezTo>
                  <a:cubicBezTo>
                    <a:pt x="1462" y="3200"/>
                    <a:pt x="1462" y="3200"/>
                    <a:pt x="1462" y="3200"/>
                  </a:cubicBezTo>
                  <a:cubicBezTo>
                    <a:pt x="1550" y="3200"/>
                    <a:pt x="1550" y="3200"/>
                    <a:pt x="1550" y="3200"/>
                  </a:cubicBezTo>
                  <a:cubicBezTo>
                    <a:pt x="1542" y="3190"/>
                    <a:pt x="1534" y="3180"/>
                    <a:pt x="1528" y="3169"/>
                  </a:cubicBezTo>
                  <a:cubicBezTo>
                    <a:pt x="1526" y="3161"/>
                    <a:pt x="1518" y="3138"/>
                    <a:pt x="1508" y="3105"/>
                  </a:cubicBezTo>
                  <a:cubicBezTo>
                    <a:pt x="1515" y="3102"/>
                    <a:pt x="1522" y="3098"/>
                    <a:pt x="1528" y="3095"/>
                  </a:cubicBezTo>
                  <a:cubicBezTo>
                    <a:pt x="1604" y="3059"/>
                    <a:pt x="1689" y="3041"/>
                    <a:pt x="1786" y="3039"/>
                  </a:cubicBezTo>
                  <a:cubicBezTo>
                    <a:pt x="1793" y="3200"/>
                    <a:pt x="1793" y="3200"/>
                    <a:pt x="1793" y="3200"/>
                  </a:cubicBezTo>
                  <a:cubicBezTo>
                    <a:pt x="2099" y="3200"/>
                    <a:pt x="2099" y="3200"/>
                    <a:pt x="2099" y="3200"/>
                  </a:cubicBezTo>
                  <a:cubicBezTo>
                    <a:pt x="2170" y="3188"/>
                    <a:pt x="2229" y="3177"/>
                    <a:pt x="2242" y="3172"/>
                  </a:cubicBezTo>
                  <a:cubicBezTo>
                    <a:pt x="2291" y="3157"/>
                    <a:pt x="2904" y="3064"/>
                    <a:pt x="2952" y="3071"/>
                  </a:cubicBezTo>
                  <a:cubicBezTo>
                    <a:pt x="2955" y="3072"/>
                    <a:pt x="2959" y="3072"/>
                    <a:pt x="2962" y="3071"/>
                  </a:cubicBezTo>
                  <a:cubicBezTo>
                    <a:pt x="2968" y="3070"/>
                    <a:pt x="2974" y="3066"/>
                    <a:pt x="2977" y="3060"/>
                  </a:cubicBezTo>
                  <a:cubicBezTo>
                    <a:pt x="2982" y="3050"/>
                    <a:pt x="2978" y="3037"/>
                    <a:pt x="2968" y="3032"/>
                  </a:cubicBezTo>
                  <a:cubicBezTo>
                    <a:pt x="2959" y="3028"/>
                    <a:pt x="2943" y="3020"/>
                    <a:pt x="2600" y="3071"/>
                  </a:cubicBezTo>
                  <a:cubicBezTo>
                    <a:pt x="2441" y="3095"/>
                    <a:pt x="2254" y="3125"/>
                    <a:pt x="2230" y="3133"/>
                  </a:cubicBezTo>
                  <a:cubicBezTo>
                    <a:pt x="2186" y="3147"/>
                    <a:pt x="1906" y="3193"/>
                    <a:pt x="1834" y="3187"/>
                  </a:cubicBezTo>
                  <a:cubicBezTo>
                    <a:pt x="1828" y="3039"/>
                    <a:pt x="1828" y="3039"/>
                    <a:pt x="1828" y="3039"/>
                  </a:cubicBezTo>
                  <a:cubicBezTo>
                    <a:pt x="1838" y="3039"/>
                    <a:pt x="1848" y="3040"/>
                    <a:pt x="1859" y="3040"/>
                  </a:cubicBezTo>
                  <a:cubicBezTo>
                    <a:pt x="1889" y="3042"/>
                    <a:pt x="1923" y="3043"/>
                    <a:pt x="1959" y="3043"/>
                  </a:cubicBezTo>
                  <a:cubicBezTo>
                    <a:pt x="1962" y="3147"/>
                    <a:pt x="1962" y="3147"/>
                    <a:pt x="1962" y="3147"/>
                  </a:cubicBezTo>
                  <a:cubicBezTo>
                    <a:pt x="1963" y="3158"/>
                    <a:pt x="1972" y="3167"/>
                    <a:pt x="1984" y="3167"/>
                  </a:cubicBezTo>
                  <a:cubicBezTo>
                    <a:pt x="1985" y="3167"/>
                    <a:pt x="1985" y="3167"/>
                    <a:pt x="1986" y="3167"/>
                  </a:cubicBezTo>
                  <a:cubicBezTo>
                    <a:pt x="1996" y="3165"/>
                    <a:pt x="2004" y="3156"/>
                    <a:pt x="2004" y="3146"/>
                  </a:cubicBezTo>
                  <a:cubicBezTo>
                    <a:pt x="2000" y="3043"/>
                    <a:pt x="2000" y="3043"/>
                    <a:pt x="2000" y="3043"/>
                  </a:cubicBezTo>
                  <a:cubicBezTo>
                    <a:pt x="2147" y="3041"/>
                    <a:pt x="2302" y="3028"/>
                    <a:pt x="2321" y="3026"/>
                  </a:cubicBezTo>
                  <a:cubicBezTo>
                    <a:pt x="2389" y="3026"/>
                    <a:pt x="2523" y="3013"/>
                    <a:pt x="2654" y="2992"/>
                  </a:cubicBezTo>
                  <a:cubicBezTo>
                    <a:pt x="2654" y="2992"/>
                    <a:pt x="2654" y="2992"/>
                    <a:pt x="2654" y="2992"/>
                  </a:cubicBezTo>
                  <a:cubicBezTo>
                    <a:pt x="2655" y="2992"/>
                    <a:pt x="2655" y="2992"/>
                    <a:pt x="2655" y="2992"/>
                  </a:cubicBezTo>
                  <a:cubicBezTo>
                    <a:pt x="2736" y="2979"/>
                    <a:pt x="2816" y="2964"/>
                    <a:pt x="2876" y="2947"/>
                  </a:cubicBezTo>
                  <a:cubicBezTo>
                    <a:pt x="2945" y="2928"/>
                    <a:pt x="3060" y="2902"/>
                    <a:pt x="3200" y="2895"/>
                  </a:cubicBezTo>
                  <a:cubicBezTo>
                    <a:pt x="3200" y="2822"/>
                    <a:pt x="3200" y="2822"/>
                    <a:pt x="3200" y="2822"/>
                  </a:cubicBezTo>
                  <a:cubicBezTo>
                    <a:pt x="3084" y="2827"/>
                    <a:pt x="2967" y="2845"/>
                    <a:pt x="2857" y="2876"/>
                  </a:cubicBezTo>
                  <a:cubicBezTo>
                    <a:pt x="2807" y="2890"/>
                    <a:pt x="2743" y="2903"/>
                    <a:pt x="2675" y="2914"/>
                  </a:cubicBezTo>
                  <a:cubicBezTo>
                    <a:pt x="2659" y="2853"/>
                    <a:pt x="2622" y="2711"/>
                    <a:pt x="2588" y="2556"/>
                  </a:cubicBezTo>
                  <a:cubicBezTo>
                    <a:pt x="2671" y="2553"/>
                    <a:pt x="2765" y="2546"/>
                    <a:pt x="2882" y="2533"/>
                  </a:cubicBezTo>
                  <a:cubicBezTo>
                    <a:pt x="2968" y="2523"/>
                    <a:pt x="3083" y="2520"/>
                    <a:pt x="3200" y="2519"/>
                  </a:cubicBezTo>
                  <a:cubicBezTo>
                    <a:pt x="3200" y="2445"/>
                    <a:pt x="3200" y="2445"/>
                    <a:pt x="3200" y="2445"/>
                  </a:cubicBezTo>
                  <a:cubicBezTo>
                    <a:pt x="3081" y="2446"/>
                    <a:pt x="2964" y="2450"/>
                    <a:pt x="2874" y="2460"/>
                  </a:cubicBezTo>
                  <a:cubicBezTo>
                    <a:pt x="2752" y="2473"/>
                    <a:pt x="2656" y="2481"/>
                    <a:pt x="2572" y="2483"/>
                  </a:cubicBezTo>
                  <a:cubicBezTo>
                    <a:pt x="2558" y="2416"/>
                    <a:pt x="2546" y="2349"/>
                    <a:pt x="2536" y="2287"/>
                  </a:cubicBezTo>
                  <a:cubicBezTo>
                    <a:pt x="2525" y="2214"/>
                    <a:pt x="2513" y="2128"/>
                    <a:pt x="2500" y="2038"/>
                  </a:cubicBezTo>
                  <a:cubicBezTo>
                    <a:pt x="2527" y="2035"/>
                    <a:pt x="2584" y="2032"/>
                    <a:pt x="2648" y="2048"/>
                  </a:cubicBezTo>
                  <a:cubicBezTo>
                    <a:pt x="2699" y="2060"/>
                    <a:pt x="2816" y="2075"/>
                    <a:pt x="2927" y="2082"/>
                  </a:cubicBezTo>
                  <a:cubicBezTo>
                    <a:pt x="2999" y="2088"/>
                    <a:pt x="3122" y="2094"/>
                    <a:pt x="3200" y="2083"/>
                  </a:cubicBezTo>
                  <a:cubicBezTo>
                    <a:pt x="3200" y="2050"/>
                    <a:pt x="3200" y="2050"/>
                    <a:pt x="3200" y="2050"/>
                  </a:cubicBezTo>
                  <a:cubicBezTo>
                    <a:pt x="3069" y="2071"/>
                    <a:pt x="2748" y="2039"/>
                    <a:pt x="2656" y="2016"/>
                  </a:cubicBezTo>
                  <a:cubicBezTo>
                    <a:pt x="2586" y="2000"/>
                    <a:pt x="2524" y="2003"/>
                    <a:pt x="2495" y="2006"/>
                  </a:cubicBezTo>
                  <a:cubicBezTo>
                    <a:pt x="2489" y="1961"/>
                    <a:pt x="2483" y="1916"/>
                    <a:pt x="2476" y="1871"/>
                  </a:cubicBezTo>
                  <a:cubicBezTo>
                    <a:pt x="2514" y="1870"/>
                    <a:pt x="2514" y="1870"/>
                    <a:pt x="2514" y="1870"/>
                  </a:cubicBezTo>
                  <a:cubicBezTo>
                    <a:pt x="2515" y="1870"/>
                    <a:pt x="2516" y="1870"/>
                    <a:pt x="2517" y="1870"/>
                  </a:cubicBezTo>
                  <a:cubicBezTo>
                    <a:pt x="2526" y="1868"/>
                    <a:pt x="2532" y="1861"/>
                    <a:pt x="2532" y="1852"/>
                  </a:cubicBezTo>
                  <a:cubicBezTo>
                    <a:pt x="2534" y="1748"/>
                    <a:pt x="2534" y="1748"/>
                    <a:pt x="2534" y="1748"/>
                  </a:cubicBezTo>
                  <a:cubicBezTo>
                    <a:pt x="2545" y="1751"/>
                    <a:pt x="2557" y="1752"/>
                    <a:pt x="2569" y="1745"/>
                  </a:cubicBezTo>
                  <a:cubicBezTo>
                    <a:pt x="2585" y="1736"/>
                    <a:pt x="2593" y="1717"/>
                    <a:pt x="2591" y="1688"/>
                  </a:cubicBezTo>
                  <a:cubicBezTo>
                    <a:pt x="2590" y="1648"/>
                    <a:pt x="2589" y="1623"/>
                    <a:pt x="2589" y="1610"/>
                  </a:cubicBezTo>
                  <a:cubicBezTo>
                    <a:pt x="2645" y="1601"/>
                    <a:pt x="2645" y="1601"/>
                    <a:pt x="2645" y="1601"/>
                  </a:cubicBezTo>
                  <a:cubicBezTo>
                    <a:pt x="2650" y="1600"/>
                    <a:pt x="2655" y="1597"/>
                    <a:pt x="2657" y="1593"/>
                  </a:cubicBezTo>
                  <a:cubicBezTo>
                    <a:pt x="2660" y="1589"/>
                    <a:pt x="2661" y="1584"/>
                    <a:pt x="2660" y="1579"/>
                  </a:cubicBezTo>
                  <a:cubicBezTo>
                    <a:pt x="2660" y="1579"/>
                    <a:pt x="2659" y="1573"/>
                    <a:pt x="2657" y="1561"/>
                  </a:cubicBezTo>
                  <a:cubicBezTo>
                    <a:pt x="2681" y="1562"/>
                    <a:pt x="2705" y="1563"/>
                    <a:pt x="2729" y="1564"/>
                  </a:cubicBezTo>
                  <a:cubicBezTo>
                    <a:pt x="2723" y="1593"/>
                    <a:pt x="2723" y="1593"/>
                    <a:pt x="2723" y="1593"/>
                  </a:cubicBezTo>
                  <a:cubicBezTo>
                    <a:pt x="2722" y="1600"/>
                    <a:pt x="2726" y="1606"/>
                    <a:pt x="2732" y="1607"/>
                  </a:cubicBezTo>
                  <a:cubicBezTo>
                    <a:pt x="2738" y="1608"/>
                    <a:pt x="2744" y="1604"/>
                    <a:pt x="2746" y="1598"/>
                  </a:cubicBezTo>
                  <a:cubicBezTo>
                    <a:pt x="2752" y="1565"/>
                    <a:pt x="2752" y="1565"/>
                    <a:pt x="2752" y="1565"/>
                  </a:cubicBezTo>
                  <a:cubicBezTo>
                    <a:pt x="2773" y="1566"/>
                    <a:pt x="2794" y="1567"/>
                    <a:pt x="2814" y="1568"/>
                  </a:cubicBezTo>
                  <a:cubicBezTo>
                    <a:pt x="2816" y="1632"/>
                    <a:pt x="2816" y="1632"/>
                    <a:pt x="2816" y="1632"/>
                  </a:cubicBezTo>
                  <a:cubicBezTo>
                    <a:pt x="2816" y="1638"/>
                    <a:pt x="2821" y="1643"/>
                    <a:pt x="2827" y="1643"/>
                  </a:cubicBezTo>
                  <a:cubicBezTo>
                    <a:pt x="2828" y="1643"/>
                    <a:pt x="2828" y="1643"/>
                    <a:pt x="2829" y="1643"/>
                  </a:cubicBezTo>
                  <a:cubicBezTo>
                    <a:pt x="2835" y="1642"/>
                    <a:pt x="2839" y="1637"/>
                    <a:pt x="2839" y="1631"/>
                  </a:cubicBezTo>
                  <a:cubicBezTo>
                    <a:pt x="2837" y="1569"/>
                    <a:pt x="2837" y="1569"/>
                    <a:pt x="2837" y="1569"/>
                  </a:cubicBezTo>
                  <a:cubicBezTo>
                    <a:pt x="2855" y="1570"/>
                    <a:pt x="2872" y="1571"/>
                    <a:pt x="2888" y="1572"/>
                  </a:cubicBezTo>
                  <a:cubicBezTo>
                    <a:pt x="2890" y="1632"/>
                    <a:pt x="2890" y="1632"/>
                    <a:pt x="2890" y="1632"/>
                  </a:cubicBezTo>
                  <a:cubicBezTo>
                    <a:pt x="2890" y="1640"/>
                    <a:pt x="2897" y="1648"/>
                    <a:pt x="2906" y="1647"/>
                  </a:cubicBezTo>
                  <a:cubicBezTo>
                    <a:pt x="2907" y="1647"/>
                    <a:pt x="2908" y="1647"/>
                    <a:pt x="2909" y="1647"/>
                  </a:cubicBezTo>
                  <a:cubicBezTo>
                    <a:pt x="2916" y="1646"/>
                    <a:pt x="2922" y="1639"/>
                    <a:pt x="2922" y="1631"/>
                  </a:cubicBezTo>
                  <a:cubicBezTo>
                    <a:pt x="2921" y="1575"/>
                    <a:pt x="2921" y="1575"/>
                    <a:pt x="2921" y="1575"/>
                  </a:cubicBezTo>
                  <a:cubicBezTo>
                    <a:pt x="2931" y="1576"/>
                    <a:pt x="2942" y="1577"/>
                    <a:pt x="2952" y="1577"/>
                  </a:cubicBezTo>
                  <a:cubicBezTo>
                    <a:pt x="2949" y="1628"/>
                    <a:pt x="2949" y="1628"/>
                    <a:pt x="2949" y="1628"/>
                  </a:cubicBezTo>
                  <a:cubicBezTo>
                    <a:pt x="2949" y="1637"/>
                    <a:pt x="2956" y="1645"/>
                    <a:pt x="2965" y="1645"/>
                  </a:cubicBezTo>
                  <a:cubicBezTo>
                    <a:pt x="2974" y="1646"/>
                    <a:pt x="2981" y="1639"/>
                    <a:pt x="2982" y="1630"/>
                  </a:cubicBezTo>
                  <a:cubicBezTo>
                    <a:pt x="2984" y="1580"/>
                    <a:pt x="2984" y="1580"/>
                    <a:pt x="2984" y="1580"/>
                  </a:cubicBezTo>
                  <a:cubicBezTo>
                    <a:pt x="3000" y="1582"/>
                    <a:pt x="3015" y="1584"/>
                    <a:pt x="3030" y="1585"/>
                  </a:cubicBezTo>
                  <a:cubicBezTo>
                    <a:pt x="3020" y="1627"/>
                    <a:pt x="3020" y="1627"/>
                    <a:pt x="3020" y="1627"/>
                  </a:cubicBezTo>
                  <a:cubicBezTo>
                    <a:pt x="3018" y="1631"/>
                    <a:pt x="3019" y="1637"/>
                    <a:pt x="3023" y="1641"/>
                  </a:cubicBezTo>
                  <a:cubicBezTo>
                    <a:pt x="3026" y="1644"/>
                    <a:pt x="3031" y="1647"/>
                    <a:pt x="3036" y="1647"/>
                  </a:cubicBezTo>
                  <a:cubicBezTo>
                    <a:pt x="3079" y="1646"/>
                    <a:pt x="3079" y="1646"/>
                    <a:pt x="3079" y="1646"/>
                  </a:cubicBezTo>
                  <a:cubicBezTo>
                    <a:pt x="3060" y="1937"/>
                    <a:pt x="3060" y="1937"/>
                    <a:pt x="3060" y="1937"/>
                  </a:cubicBezTo>
                  <a:cubicBezTo>
                    <a:pt x="3060" y="1946"/>
                    <a:pt x="3066" y="1954"/>
                    <a:pt x="3075" y="1954"/>
                  </a:cubicBezTo>
                  <a:cubicBezTo>
                    <a:pt x="3077" y="1954"/>
                    <a:pt x="3078" y="1954"/>
                    <a:pt x="3079" y="1954"/>
                  </a:cubicBezTo>
                  <a:cubicBezTo>
                    <a:pt x="3086" y="1953"/>
                    <a:pt x="3092" y="1947"/>
                    <a:pt x="3092" y="1939"/>
                  </a:cubicBezTo>
                  <a:cubicBezTo>
                    <a:pt x="3113" y="1630"/>
                    <a:pt x="3113" y="1630"/>
                    <a:pt x="3113" y="1630"/>
                  </a:cubicBezTo>
                  <a:cubicBezTo>
                    <a:pt x="3113" y="1626"/>
                    <a:pt x="3111" y="1621"/>
                    <a:pt x="3108" y="1618"/>
                  </a:cubicBezTo>
                  <a:cubicBezTo>
                    <a:pt x="3105" y="1615"/>
                    <a:pt x="3101" y="1613"/>
                    <a:pt x="3096" y="1613"/>
                  </a:cubicBezTo>
                  <a:cubicBezTo>
                    <a:pt x="3056" y="1614"/>
                    <a:pt x="3056" y="1614"/>
                    <a:pt x="3056" y="1614"/>
                  </a:cubicBezTo>
                  <a:cubicBezTo>
                    <a:pt x="3062" y="1589"/>
                    <a:pt x="3062" y="1589"/>
                    <a:pt x="3062" y="1589"/>
                  </a:cubicBezTo>
                  <a:cubicBezTo>
                    <a:pt x="3103" y="1594"/>
                    <a:pt x="3140" y="1600"/>
                    <a:pt x="3173" y="1607"/>
                  </a:cubicBezTo>
                  <a:cubicBezTo>
                    <a:pt x="3182" y="1609"/>
                    <a:pt x="3191" y="1611"/>
                    <a:pt x="3200" y="1613"/>
                  </a:cubicBezTo>
                  <a:cubicBezTo>
                    <a:pt x="3200" y="1566"/>
                    <a:pt x="3200" y="1566"/>
                    <a:pt x="3200" y="1566"/>
                  </a:cubicBezTo>
                  <a:cubicBezTo>
                    <a:pt x="3196" y="1565"/>
                    <a:pt x="3193" y="1565"/>
                    <a:pt x="3190" y="1564"/>
                  </a:cubicBezTo>
                  <a:cubicBezTo>
                    <a:pt x="3192" y="1550"/>
                    <a:pt x="3195" y="1528"/>
                    <a:pt x="3197" y="1497"/>
                  </a:cubicBezTo>
                  <a:cubicBezTo>
                    <a:pt x="3199" y="1477"/>
                    <a:pt x="3199" y="1455"/>
                    <a:pt x="3199" y="1431"/>
                  </a:cubicBezTo>
                  <a:cubicBezTo>
                    <a:pt x="3200" y="1431"/>
                    <a:pt x="3200" y="1431"/>
                    <a:pt x="3200" y="1431"/>
                  </a:cubicBezTo>
                  <a:cubicBezTo>
                    <a:pt x="3200" y="1399"/>
                    <a:pt x="3200" y="1399"/>
                    <a:pt x="3200" y="1399"/>
                  </a:cubicBezTo>
                  <a:cubicBezTo>
                    <a:pt x="3200" y="1399"/>
                    <a:pt x="3199" y="1399"/>
                    <a:pt x="3199" y="1399"/>
                  </a:cubicBezTo>
                  <a:cubicBezTo>
                    <a:pt x="3198" y="1331"/>
                    <a:pt x="3192" y="1251"/>
                    <a:pt x="3182" y="1160"/>
                  </a:cubicBezTo>
                  <a:cubicBezTo>
                    <a:pt x="3181" y="1158"/>
                    <a:pt x="3181" y="1157"/>
                    <a:pt x="3181" y="1156"/>
                  </a:cubicBezTo>
                  <a:cubicBezTo>
                    <a:pt x="3181" y="1155"/>
                    <a:pt x="3181" y="1154"/>
                    <a:pt x="3181" y="1152"/>
                  </a:cubicBezTo>
                  <a:cubicBezTo>
                    <a:pt x="3179" y="1085"/>
                    <a:pt x="3179" y="1085"/>
                    <a:pt x="3179" y="1085"/>
                  </a:cubicBezTo>
                  <a:cubicBezTo>
                    <a:pt x="3200" y="1086"/>
                    <a:pt x="3200" y="1086"/>
                    <a:pt x="3200" y="1086"/>
                  </a:cubicBezTo>
                  <a:cubicBezTo>
                    <a:pt x="3200" y="1044"/>
                    <a:pt x="3200" y="1044"/>
                    <a:pt x="3200" y="1044"/>
                  </a:cubicBezTo>
                  <a:cubicBezTo>
                    <a:pt x="3173" y="1044"/>
                    <a:pt x="3173" y="1044"/>
                    <a:pt x="3173" y="1044"/>
                  </a:cubicBezTo>
                  <a:cubicBezTo>
                    <a:pt x="3171" y="1017"/>
                    <a:pt x="3168" y="991"/>
                    <a:pt x="3166" y="966"/>
                  </a:cubicBezTo>
                  <a:cubicBezTo>
                    <a:pt x="3175" y="966"/>
                    <a:pt x="3187" y="966"/>
                    <a:pt x="3200" y="966"/>
                  </a:cubicBezTo>
                  <a:cubicBezTo>
                    <a:pt x="3200" y="925"/>
                    <a:pt x="3200" y="925"/>
                    <a:pt x="3200" y="925"/>
                  </a:cubicBezTo>
                  <a:cubicBezTo>
                    <a:pt x="3184" y="925"/>
                    <a:pt x="3170" y="925"/>
                    <a:pt x="3161" y="925"/>
                  </a:cubicBezTo>
                  <a:cubicBezTo>
                    <a:pt x="3159" y="900"/>
                    <a:pt x="3156" y="877"/>
                    <a:pt x="3153" y="853"/>
                  </a:cubicBezTo>
                  <a:cubicBezTo>
                    <a:pt x="3200" y="854"/>
                    <a:pt x="3200" y="854"/>
                    <a:pt x="3200" y="854"/>
                  </a:cubicBezTo>
                  <a:cubicBezTo>
                    <a:pt x="3200" y="818"/>
                    <a:pt x="3200" y="818"/>
                    <a:pt x="3200" y="818"/>
                  </a:cubicBezTo>
                  <a:cubicBezTo>
                    <a:pt x="3149" y="817"/>
                    <a:pt x="3149" y="817"/>
                    <a:pt x="3149" y="817"/>
                  </a:cubicBezTo>
                  <a:cubicBezTo>
                    <a:pt x="3144" y="784"/>
                    <a:pt x="3140" y="753"/>
                    <a:pt x="3136" y="723"/>
                  </a:cubicBezTo>
                  <a:cubicBezTo>
                    <a:pt x="3147" y="723"/>
                    <a:pt x="3170" y="722"/>
                    <a:pt x="3200" y="721"/>
                  </a:cubicBezTo>
                  <a:cubicBezTo>
                    <a:pt x="3200" y="684"/>
                    <a:pt x="3200" y="684"/>
                    <a:pt x="3200" y="684"/>
                  </a:cubicBezTo>
                  <a:cubicBezTo>
                    <a:pt x="3166" y="685"/>
                    <a:pt x="3140" y="686"/>
                    <a:pt x="3130" y="687"/>
                  </a:cubicBezTo>
                  <a:cubicBezTo>
                    <a:pt x="3113" y="581"/>
                    <a:pt x="3096" y="494"/>
                    <a:pt x="3081" y="426"/>
                  </a:cubicBezTo>
                  <a:cubicBezTo>
                    <a:pt x="3200" y="375"/>
                    <a:pt x="3200" y="375"/>
                    <a:pt x="3200" y="375"/>
                  </a:cubicBezTo>
                  <a:cubicBezTo>
                    <a:pt x="3200" y="340"/>
                    <a:pt x="3200" y="340"/>
                    <a:pt x="3200" y="340"/>
                  </a:cubicBezTo>
                  <a:cubicBezTo>
                    <a:pt x="3073" y="394"/>
                    <a:pt x="3073" y="394"/>
                    <a:pt x="3073" y="394"/>
                  </a:cubicBezTo>
                  <a:cubicBezTo>
                    <a:pt x="3060" y="337"/>
                    <a:pt x="3049" y="298"/>
                    <a:pt x="3044" y="281"/>
                  </a:cubicBezTo>
                  <a:cubicBezTo>
                    <a:pt x="3097" y="262"/>
                    <a:pt x="3149" y="243"/>
                    <a:pt x="3200" y="225"/>
                  </a:cubicBezTo>
                  <a:lnTo>
                    <a:pt x="3200" y="147"/>
                  </a:lnTo>
                  <a:close/>
                  <a:moveTo>
                    <a:pt x="24" y="1119"/>
                  </a:moveTo>
                  <a:cubicBezTo>
                    <a:pt x="29" y="1121"/>
                    <a:pt x="35" y="1121"/>
                    <a:pt x="40" y="1118"/>
                  </a:cubicBezTo>
                  <a:cubicBezTo>
                    <a:pt x="231" y="1026"/>
                    <a:pt x="231" y="1026"/>
                    <a:pt x="231" y="1026"/>
                  </a:cubicBezTo>
                  <a:cubicBezTo>
                    <a:pt x="241" y="1021"/>
                    <a:pt x="246" y="1009"/>
                    <a:pt x="241" y="999"/>
                  </a:cubicBezTo>
                  <a:cubicBezTo>
                    <a:pt x="236" y="988"/>
                    <a:pt x="224" y="984"/>
                    <a:pt x="213" y="989"/>
                  </a:cubicBezTo>
                  <a:cubicBezTo>
                    <a:pt x="41" y="1072"/>
                    <a:pt x="41" y="1072"/>
                    <a:pt x="41" y="1072"/>
                  </a:cubicBezTo>
                  <a:cubicBezTo>
                    <a:pt x="34" y="1057"/>
                    <a:pt x="24" y="1035"/>
                    <a:pt x="13" y="1012"/>
                  </a:cubicBezTo>
                  <a:cubicBezTo>
                    <a:pt x="83" y="980"/>
                    <a:pt x="83" y="980"/>
                    <a:pt x="83" y="980"/>
                  </a:cubicBezTo>
                  <a:cubicBezTo>
                    <a:pt x="88" y="977"/>
                    <a:pt x="92" y="973"/>
                    <a:pt x="94" y="968"/>
                  </a:cubicBezTo>
                  <a:cubicBezTo>
                    <a:pt x="96" y="962"/>
                    <a:pt x="95" y="956"/>
                    <a:pt x="93" y="951"/>
                  </a:cubicBezTo>
                  <a:cubicBezTo>
                    <a:pt x="0" y="776"/>
                    <a:pt x="0" y="776"/>
                    <a:pt x="0" y="776"/>
                  </a:cubicBezTo>
                  <a:cubicBezTo>
                    <a:pt x="0" y="865"/>
                    <a:pt x="0" y="865"/>
                    <a:pt x="0" y="865"/>
                  </a:cubicBezTo>
                  <a:cubicBezTo>
                    <a:pt x="46" y="951"/>
                    <a:pt x="46" y="951"/>
                    <a:pt x="46" y="951"/>
                  </a:cubicBezTo>
                  <a:cubicBezTo>
                    <a:pt x="0" y="973"/>
                    <a:pt x="0" y="973"/>
                    <a:pt x="0" y="973"/>
                  </a:cubicBezTo>
                  <a:cubicBezTo>
                    <a:pt x="0" y="1083"/>
                    <a:pt x="0" y="1083"/>
                    <a:pt x="0" y="1083"/>
                  </a:cubicBezTo>
                  <a:cubicBezTo>
                    <a:pt x="4" y="1092"/>
                    <a:pt x="8" y="1100"/>
                    <a:pt x="12" y="1108"/>
                  </a:cubicBezTo>
                  <a:cubicBezTo>
                    <a:pt x="14" y="1113"/>
                    <a:pt x="18" y="1117"/>
                    <a:pt x="24" y="1119"/>
                  </a:cubicBezTo>
                  <a:close/>
                  <a:moveTo>
                    <a:pt x="2505" y="166"/>
                  </a:moveTo>
                  <a:cubicBezTo>
                    <a:pt x="2540" y="148"/>
                    <a:pt x="2610" y="114"/>
                    <a:pt x="2679" y="80"/>
                  </a:cubicBezTo>
                  <a:cubicBezTo>
                    <a:pt x="2748" y="46"/>
                    <a:pt x="2800" y="22"/>
                    <a:pt x="2832" y="8"/>
                  </a:cubicBezTo>
                  <a:cubicBezTo>
                    <a:pt x="2834" y="7"/>
                    <a:pt x="2836" y="5"/>
                    <a:pt x="2838" y="3"/>
                  </a:cubicBezTo>
                  <a:cubicBezTo>
                    <a:pt x="2953" y="235"/>
                    <a:pt x="2953" y="235"/>
                    <a:pt x="2953" y="235"/>
                  </a:cubicBezTo>
                  <a:cubicBezTo>
                    <a:pt x="2894" y="257"/>
                    <a:pt x="2836" y="278"/>
                    <a:pt x="2780" y="298"/>
                  </a:cubicBezTo>
                  <a:cubicBezTo>
                    <a:pt x="2656" y="198"/>
                    <a:pt x="2656" y="198"/>
                    <a:pt x="2656" y="198"/>
                  </a:cubicBezTo>
                  <a:cubicBezTo>
                    <a:pt x="2592" y="161"/>
                    <a:pt x="2592" y="161"/>
                    <a:pt x="2592" y="161"/>
                  </a:cubicBezTo>
                  <a:cubicBezTo>
                    <a:pt x="2587" y="157"/>
                    <a:pt x="2580" y="157"/>
                    <a:pt x="2575" y="160"/>
                  </a:cubicBezTo>
                  <a:cubicBezTo>
                    <a:pt x="2543" y="177"/>
                    <a:pt x="2509" y="186"/>
                    <a:pt x="2504" y="181"/>
                  </a:cubicBezTo>
                  <a:cubicBezTo>
                    <a:pt x="2504" y="181"/>
                    <a:pt x="2502" y="177"/>
                    <a:pt x="2505" y="166"/>
                  </a:cubicBezTo>
                  <a:close/>
                  <a:moveTo>
                    <a:pt x="2471" y="182"/>
                  </a:moveTo>
                  <a:cubicBezTo>
                    <a:pt x="2472" y="192"/>
                    <a:pt x="2476" y="199"/>
                    <a:pt x="2483" y="205"/>
                  </a:cubicBezTo>
                  <a:cubicBezTo>
                    <a:pt x="2496" y="217"/>
                    <a:pt x="2519" y="217"/>
                    <a:pt x="2551" y="205"/>
                  </a:cubicBezTo>
                  <a:cubicBezTo>
                    <a:pt x="2563" y="201"/>
                    <a:pt x="2574" y="196"/>
                    <a:pt x="2581" y="193"/>
                  </a:cubicBezTo>
                  <a:cubicBezTo>
                    <a:pt x="2743" y="311"/>
                    <a:pt x="2743" y="311"/>
                    <a:pt x="2743" y="311"/>
                  </a:cubicBezTo>
                  <a:cubicBezTo>
                    <a:pt x="2594" y="364"/>
                    <a:pt x="2467" y="410"/>
                    <a:pt x="2402" y="433"/>
                  </a:cubicBezTo>
                  <a:cubicBezTo>
                    <a:pt x="2382" y="383"/>
                    <a:pt x="2361" y="332"/>
                    <a:pt x="2343" y="285"/>
                  </a:cubicBezTo>
                  <a:cubicBezTo>
                    <a:pt x="2377" y="260"/>
                    <a:pt x="2405" y="236"/>
                    <a:pt x="2428" y="216"/>
                  </a:cubicBezTo>
                  <a:cubicBezTo>
                    <a:pt x="2444" y="203"/>
                    <a:pt x="2462" y="187"/>
                    <a:pt x="2471" y="182"/>
                  </a:cubicBezTo>
                  <a:close/>
                  <a:moveTo>
                    <a:pt x="2117" y="1922"/>
                  </a:moveTo>
                  <a:cubicBezTo>
                    <a:pt x="2117" y="1922"/>
                    <a:pt x="2117" y="1922"/>
                    <a:pt x="2117" y="1922"/>
                  </a:cubicBezTo>
                  <a:cubicBezTo>
                    <a:pt x="2040" y="1924"/>
                    <a:pt x="2040" y="1924"/>
                    <a:pt x="2040" y="1924"/>
                  </a:cubicBezTo>
                  <a:cubicBezTo>
                    <a:pt x="2038" y="1829"/>
                    <a:pt x="2038" y="1829"/>
                    <a:pt x="2038" y="1829"/>
                  </a:cubicBezTo>
                  <a:cubicBezTo>
                    <a:pt x="2038" y="1828"/>
                    <a:pt x="2038" y="1828"/>
                    <a:pt x="2038" y="1828"/>
                  </a:cubicBezTo>
                  <a:cubicBezTo>
                    <a:pt x="2035" y="1717"/>
                    <a:pt x="2035" y="1717"/>
                    <a:pt x="2035" y="1717"/>
                  </a:cubicBezTo>
                  <a:cubicBezTo>
                    <a:pt x="2222" y="1747"/>
                    <a:pt x="2222" y="1747"/>
                    <a:pt x="2222" y="1747"/>
                  </a:cubicBezTo>
                  <a:cubicBezTo>
                    <a:pt x="2228" y="1748"/>
                    <a:pt x="2234" y="1746"/>
                    <a:pt x="2239" y="1742"/>
                  </a:cubicBezTo>
                  <a:cubicBezTo>
                    <a:pt x="2244" y="1738"/>
                    <a:pt x="2246" y="1732"/>
                    <a:pt x="2246" y="1726"/>
                  </a:cubicBezTo>
                  <a:cubicBezTo>
                    <a:pt x="2237" y="1557"/>
                    <a:pt x="2237" y="1557"/>
                    <a:pt x="2237" y="1557"/>
                  </a:cubicBezTo>
                  <a:cubicBezTo>
                    <a:pt x="2238" y="1557"/>
                    <a:pt x="2238" y="1557"/>
                    <a:pt x="2238" y="1557"/>
                  </a:cubicBezTo>
                  <a:cubicBezTo>
                    <a:pt x="2238" y="1557"/>
                    <a:pt x="2238" y="1557"/>
                    <a:pt x="2239" y="1557"/>
                  </a:cubicBezTo>
                  <a:cubicBezTo>
                    <a:pt x="2250" y="1557"/>
                    <a:pt x="2250" y="1557"/>
                    <a:pt x="2250" y="1557"/>
                  </a:cubicBezTo>
                  <a:cubicBezTo>
                    <a:pt x="2261" y="1557"/>
                    <a:pt x="2273" y="1557"/>
                    <a:pt x="2286" y="1557"/>
                  </a:cubicBezTo>
                  <a:cubicBezTo>
                    <a:pt x="2258" y="1919"/>
                    <a:pt x="2258" y="1919"/>
                    <a:pt x="2258" y="1919"/>
                  </a:cubicBezTo>
                  <a:cubicBezTo>
                    <a:pt x="2255" y="1919"/>
                    <a:pt x="2252" y="1919"/>
                    <a:pt x="2250" y="1919"/>
                  </a:cubicBezTo>
                  <a:cubicBezTo>
                    <a:pt x="2249" y="1919"/>
                    <a:pt x="2248" y="1919"/>
                    <a:pt x="2248" y="1919"/>
                  </a:cubicBezTo>
                  <a:lnTo>
                    <a:pt x="2117" y="1922"/>
                  </a:lnTo>
                  <a:close/>
                  <a:moveTo>
                    <a:pt x="2133" y="2474"/>
                  </a:moveTo>
                  <a:cubicBezTo>
                    <a:pt x="2109" y="2477"/>
                    <a:pt x="2082" y="2480"/>
                    <a:pt x="2053" y="2483"/>
                  </a:cubicBezTo>
                  <a:cubicBezTo>
                    <a:pt x="2041" y="1965"/>
                    <a:pt x="2041" y="1965"/>
                    <a:pt x="2041" y="1965"/>
                  </a:cubicBezTo>
                  <a:cubicBezTo>
                    <a:pt x="2098" y="1964"/>
                    <a:pt x="2098" y="1964"/>
                    <a:pt x="2098" y="1964"/>
                  </a:cubicBezTo>
                  <a:lnTo>
                    <a:pt x="2133" y="2474"/>
                  </a:lnTo>
                  <a:close/>
                  <a:moveTo>
                    <a:pt x="802" y="2501"/>
                  </a:moveTo>
                  <a:cubicBezTo>
                    <a:pt x="811" y="2533"/>
                    <a:pt x="811" y="2533"/>
                    <a:pt x="811" y="2533"/>
                  </a:cubicBezTo>
                  <a:cubicBezTo>
                    <a:pt x="807" y="2535"/>
                    <a:pt x="804" y="2536"/>
                    <a:pt x="800" y="2538"/>
                  </a:cubicBezTo>
                  <a:cubicBezTo>
                    <a:pt x="710" y="2574"/>
                    <a:pt x="662" y="2568"/>
                    <a:pt x="638" y="2556"/>
                  </a:cubicBezTo>
                  <a:cubicBezTo>
                    <a:pt x="619" y="2547"/>
                    <a:pt x="612" y="2533"/>
                    <a:pt x="610" y="2528"/>
                  </a:cubicBezTo>
                  <a:cubicBezTo>
                    <a:pt x="614" y="2522"/>
                    <a:pt x="633" y="2501"/>
                    <a:pt x="716" y="2481"/>
                  </a:cubicBezTo>
                  <a:cubicBezTo>
                    <a:pt x="848" y="2449"/>
                    <a:pt x="1077" y="2366"/>
                    <a:pt x="1159" y="2335"/>
                  </a:cubicBezTo>
                  <a:cubicBezTo>
                    <a:pt x="1174" y="2361"/>
                    <a:pt x="1188" y="2386"/>
                    <a:pt x="1199" y="2408"/>
                  </a:cubicBezTo>
                  <a:cubicBezTo>
                    <a:pt x="1130" y="2426"/>
                    <a:pt x="990" y="2466"/>
                    <a:pt x="850" y="2518"/>
                  </a:cubicBezTo>
                  <a:cubicBezTo>
                    <a:pt x="842" y="2491"/>
                    <a:pt x="842" y="2491"/>
                    <a:pt x="842" y="2491"/>
                  </a:cubicBezTo>
                  <a:cubicBezTo>
                    <a:pt x="839" y="2480"/>
                    <a:pt x="828" y="2473"/>
                    <a:pt x="817" y="2476"/>
                  </a:cubicBezTo>
                  <a:cubicBezTo>
                    <a:pt x="806" y="2479"/>
                    <a:pt x="799" y="2490"/>
                    <a:pt x="802" y="2501"/>
                  </a:cubicBezTo>
                  <a:close/>
                  <a:moveTo>
                    <a:pt x="1976" y="724"/>
                  </a:moveTo>
                  <a:cubicBezTo>
                    <a:pt x="1969" y="727"/>
                    <a:pt x="1965" y="734"/>
                    <a:pt x="1966" y="742"/>
                  </a:cubicBezTo>
                  <a:cubicBezTo>
                    <a:pt x="1967" y="747"/>
                    <a:pt x="1970" y="751"/>
                    <a:pt x="1975" y="753"/>
                  </a:cubicBezTo>
                  <a:cubicBezTo>
                    <a:pt x="1978" y="755"/>
                    <a:pt x="1981" y="756"/>
                    <a:pt x="1985" y="755"/>
                  </a:cubicBezTo>
                  <a:cubicBezTo>
                    <a:pt x="1986" y="755"/>
                    <a:pt x="1987" y="755"/>
                    <a:pt x="1988" y="754"/>
                  </a:cubicBezTo>
                  <a:cubicBezTo>
                    <a:pt x="1996" y="751"/>
                    <a:pt x="2072" y="724"/>
                    <a:pt x="2111" y="700"/>
                  </a:cubicBezTo>
                  <a:cubicBezTo>
                    <a:pt x="2118" y="696"/>
                    <a:pt x="2121" y="686"/>
                    <a:pt x="2116" y="678"/>
                  </a:cubicBezTo>
                  <a:cubicBezTo>
                    <a:pt x="2112" y="671"/>
                    <a:pt x="2102" y="668"/>
                    <a:pt x="2094" y="673"/>
                  </a:cubicBezTo>
                  <a:cubicBezTo>
                    <a:pt x="2086" y="678"/>
                    <a:pt x="2077" y="683"/>
                    <a:pt x="2066" y="688"/>
                  </a:cubicBezTo>
                  <a:cubicBezTo>
                    <a:pt x="2045" y="643"/>
                    <a:pt x="2045" y="643"/>
                    <a:pt x="2045" y="643"/>
                  </a:cubicBezTo>
                  <a:cubicBezTo>
                    <a:pt x="2091" y="624"/>
                    <a:pt x="2135" y="607"/>
                    <a:pt x="2176" y="591"/>
                  </a:cubicBezTo>
                  <a:cubicBezTo>
                    <a:pt x="2193" y="650"/>
                    <a:pt x="2211" y="734"/>
                    <a:pt x="2230" y="828"/>
                  </a:cubicBezTo>
                  <a:cubicBezTo>
                    <a:pt x="2202" y="833"/>
                    <a:pt x="2202" y="833"/>
                    <a:pt x="2202" y="833"/>
                  </a:cubicBezTo>
                  <a:cubicBezTo>
                    <a:pt x="2190" y="833"/>
                    <a:pt x="2063" y="842"/>
                    <a:pt x="1973" y="887"/>
                  </a:cubicBezTo>
                  <a:cubicBezTo>
                    <a:pt x="1921" y="913"/>
                    <a:pt x="1851" y="919"/>
                    <a:pt x="1789" y="919"/>
                  </a:cubicBezTo>
                  <a:cubicBezTo>
                    <a:pt x="1786" y="917"/>
                    <a:pt x="1782" y="916"/>
                    <a:pt x="1778" y="916"/>
                  </a:cubicBezTo>
                  <a:cubicBezTo>
                    <a:pt x="1776" y="917"/>
                    <a:pt x="1773" y="917"/>
                    <a:pt x="1771" y="918"/>
                  </a:cubicBezTo>
                  <a:cubicBezTo>
                    <a:pt x="1739" y="918"/>
                    <a:pt x="1710" y="915"/>
                    <a:pt x="1687" y="913"/>
                  </a:cubicBezTo>
                  <a:cubicBezTo>
                    <a:pt x="1674" y="912"/>
                    <a:pt x="1663" y="912"/>
                    <a:pt x="1654" y="911"/>
                  </a:cubicBezTo>
                  <a:cubicBezTo>
                    <a:pt x="1619" y="909"/>
                    <a:pt x="1594" y="919"/>
                    <a:pt x="1578" y="930"/>
                  </a:cubicBezTo>
                  <a:cubicBezTo>
                    <a:pt x="1572" y="908"/>
                    <a:pt x="1564" y="891"/>
                    <a:pt x="1557" y="878"/>
                  </a:cubicBezTo>
                  <a:cubicBezTo>
                    <a:pt x="1687" y="797"/>
                    <a:pt x="1859" y="719"/>
                    <a:pt x="2015" y="655"/>
                  </a:cubicBezTo>
                  <a:cubicBezTo>
                    <a:pt x="2036" y="699"/>
                    <a:pt x="2036" y="699"/>
                    <a:pt x="2036" y="699"/>
                  </a:cubicBezTo>
                  <a:cubicBezTo>
                    <a:pt x="1976" y="724"/>
                    <a:pt x="1976" y="724"/>
                    <a:pt x="1976" y="724"/>
                  </a:cubicBezTo>
                  <a:close/>
                  <a:moveTo>
                    <a:pt x="2101" y="1495"/>
                  </a:moveTo>
                  <a:cubicBezTo>
                    <a:pt x="2074" y="1218"/>
                    <a:pt x="2074" y="1218"/>
                    <a:pt x="2074" y="1218"/>
                  </a:cubicBezTo>
                  <a:cubicBezTo>
                    <a:pt x="2136" y="1209"/>
                    <a:pt x="2136" y="1209"/>
                    <a:pt x="2136" y="1209"/>
                  </a:cubicBezTo>
                  <a:cubicBezTo>
                    <a:pt x="2193" y="1496"/>
                    <a:pt x="2193" y="1496"/>
                    <a:pt x="2193" y="1496"/>
                  </a:cubicBezTo>
                  <a:cubicBezTo>
                    <a:pt x="2193" y="1509"/>
                    <a:pt x="2193" y="1509"/>
                    <a:pt x="2193" y="1509"/>
                  </a:cubicBezTo>
                  <a:cubicBezTo>
                    <a:pt x="2099" y="1506"/>
                    <a:pt x="2099" y="1506"/>
                    <a:pt x="2099" y="1506"/>
                  </a:cubicBezTo>
                  <a:cubicBezTo>
                    <a:pt x="2101" y="1503"/>
                    <a:pt x="2102" y="1499"/>
                    <a:pt x="2101" y="1495"/>
                  </a:cubicBezTo>
                  <a:close/>
                  <a:moveTo>
                    <a:pt x="2070" y="1181"/>
                  </a:moveTo>
                  <a:cubicBezTo>
                    <a:pt x="2043" y="899"/>
                    <a:pt x="2043" y="899"/>
                    <a:pt x="2043" y="899"/>
                  </a:cubicBezTo>
                  <a:cubicBezTo>
                    <a:pt x="2053" y="895"/>
                    <a:pt x="2063" y="892"/>
                    <a:pt x="2074" y="890"/>
                  </a:cubicBezTo>
                  <a:cubicBezTo>
                    <a:pt x="2129" y="1172"/>
                    <a:pt x="2129" y="1172"/>
                    <a:pt x="2129" y="1172"/>
                  </a:cubicBezTo>
                  <a:lnTo>
                    <a:pt x="2070" y="1181"/>
                  </a:lnTo>
                  <a:close/>
                  <a:moveTo>
                    <a:pt x="2177" y="1203"/>
                  </a:moveTo>
                  <a:cubicBezTo>
                    <a:pt x="2233" y="1194"/>
                    <a:pt x="2233" y="1194"/>
                    <a:pt x="2233" y="1194"/>
                  </a:cubicBezTo>
                  <a:cubicBezTo>
                    <a:pt x="2233" y="1194"/>
                    <a:pt x="2233" y="1194"/>
                    <a:pt x="2233" y="1194"/>
                  </a:cubicBezTo>
                  <a:cubicBezTo>
                    <a:pt x="2238" y="1194"/>
                    <a:pt x="2242" y="1190"/>
                    <a:pt x="2245" y="1186"/>
                  </a:cubicBezTo>
                  <a:cubicBezTo>
                    <a:pt x="2248" y="1182"/>
                    <a:pt x="2249" y="1176"/>
                    <a:pt x="2248" y="1172"/>
                  </a:cubicBezTo>
                  <a:cubicBezTo>
                    <a:pt x="2195" y="892"/>
                    <a:pt x="2195" y="892"/>
                    <a:pt x="2195" y="892"/>
                  </a:cubicBezTo>
                  <a:cubicBezTo>
                    <a:pt x="2194" y="882"/>
                    <a:pt x="2184" y="876"/>
                    <a:pt x="2174" y="878"/>
                  </a:cubicBezTo>
                  <a:cubicBezTo>
                    <a:pt x="2164" y="880"/>
                    <a:pt x="2157" y="889"/>
                    <a:pt x="2159" y="899"/>
                  </a:cubicBezTo>
                  <a:cubicBezTo>
                    <a:pt x="2209" y="1160"/>
                    <a:pt x="2209" y="1160"/>
                    <a:pt x="2209" y="1160"/>
                  </a:cubicBezTo>
                  <a:cubicBezTo>
                    <a:pt x="2170" y="1166"/>
                    <a:pt x="2170" y="1166"/>
                    <a:pt x="2170" y="1166"/>
                  </a:cubicBezTo>
                  <a:cubicBezTo>
                    <a:pt x="2114" y="881"/>
                    <a:pt x="2114" y="881"/>
                    <a:pt x="2114" y="881"/>
                  </a:cubicBezTo>
                  <a:cubicBezTo>
                    <a:pt x="2164" y="872"/>
                    <a:pt x="2205" y="869"/>
                    <a:pt x="2205" y="869"/>
                  </a:cubicBezTo>
                  <a:cubicBezTo>
                    <a:pt x="2206" y="869"/>
                    <a:pt x="2207" y="869"/>
                    <a:pt x="2207" y="869"/>
                  </a:cubicBezTo>
                  <a:cubicBezTo>
                    <a:pt x="2237" y="865"/>
                    <a:pt x="2237" y="865"/>
                    <a:pt x="2237" y="865"/>
                  </a:cubicBezTo>
                  <a:cubicBezTo>
                    <a:pt x="2260" y="983"/>
                    <a:pt x="2283" y="1113"/>
                    <a:pt x="2303" y="1223"/>
                  </a:cubicBezTo>
                  <a:cubicBezTo>
                    <a:pt x="2311" y="1270"/>
                    <a:pt x="2318" y="1313"/>
                    <a:pt x="2325" y="1351"/>
                  </a:cubicBezTo>
                  <a:cubicBezTo>
                    <a:pt x="2332" y="1392"/>
                    <a:pt x="2341" y="1448"/>
                    <a:pt x="2351" y="1511"/>
                  </a:cubicBezTo>
                  <a:cubicBezTo>
                    <a:pt x="2311" y="1511"/>
                    <a:pt x="2276" y="1511"/>
                    <a:pt x="2250" y="1511"/>
                  </a:cubicBezTo>
                  <a:cubicBezTo>
                    <a:pt x="2239" y="1511"/>
                    <a:pt x="2239" y="1511"/>
                    <a:pt x="2239" y="1511"/>
                  </a:cubicBezTo>
                  <a:cubicBezTo>
                    <a:pt x="2235" y="1511"/>
                    <a:pt x="2235" y="1511"/>
                    <a:pt x="2235" y="1511"/>
                  </a:cubicBezTo>
                  <a:cubicBezTo>
                    <a:pt x="2234" y="1493"/>
                    <a:pt x="2234" y="1493"/>
                    <a:pt x="2234" y="1493"/>
                  </a:cubicBezTo>
                  <a:cubicBezTo>
                    <a:pt x="2234" y="1493"/>
                    <a:pt x="2234" y="1492"/>
                    <a:pt x="2234" y="1491"/>
                  </a:cubicBezTo>
                  <a:cubicBezTo>
                    <a:pt x="2234" y="1491"/>
                    <a:pt x="2234" y="1491"/>
                    <a:pt x="2234" y="1491"/>
                  </a:cubicBezTo>
                  <a:cubicBezTo>
                    <a:pt x="2234" y="1491"/>
                    <a:pt x="2234" y="1491"/>
                    <a:pt x="2234" y="1491"/>
                  </a:cubicBezTo>
                  <a:cubicBezTo>
                    <a:pt x="2234" y="1491"/>
                    <a:pt x="2234" y="1490"/>
                    <a:pt x="2234" y="1490"/>
                  </a:cubicBezTo>
                  <a:lnTo>
                    <a:pt x="2177" y="1203"/>
                  </a:lnTo>
                  <a:close/>
                  <a:moveTo>
                    <a:pt x="1447" y="1916"/>
                  </a:moveTo>
                  <a:cubicBezTo>
                    <a:pt x="1455" y="1924"/>
                    <a:pt x="1468" y="1923"/>
                    <a:pt x="1476" y="1915"/>
                  </a:cubicBezTo>
                  <a:cubicBezTo>
                    <a:pt x="1514" y="1873"/>
                    <a:pt x="1514" y="1873"/>
                    <a:pt x="1514" y="1873"/>
                  </a:cubicBezTo>
                  <a:cubicBezTo>
                    <a:pt x="1532" y="1880"/>
                    <a:pt x="1532" y="1880"/>
                    <a:pt x="1532" y="1880"/>
                  </a:cubicBezTo>
                  <a:cubicBezTo>
                    <a:pt x="1530" y="1884"/>
                    <a:pt x="1529" y="1887"/>
                    <a:pt x="1528" y="1890"/>
                  </a:cubicBezTo>
                  <a:cubicBezTo>
                    <a:pt x="1524" y="1899"/>
                    <a:pt x="1520" y="1908"/>
                    <a:pt x="1517" y="1916"/>
                  </a:cubicBezTo>
                  <a:cubicBezTo>
                    <a:pt x="1490" y="1985"/>
                    <a:pt x="1513" y="2120"/>
                    <a:pt x="1516" y="2132"/>
                  </a:cubicBezTo>
                  <a:cubicBezTo>
                    <a:pt x="1517" y="2145"/>
                    <a:pt x="1517" y="2145"/>
                    <a:pt x="1517" y="2145"/>
                  </a:cubicBezTo>
                  <a:cubicBezTo>
                    <a:pt x="1447" y="2167"/>
                    <a:pt x="1447" y="2167"/>
                    <a:pt x="1447" y="2167"/>
                  </a:cubicBezTo>
                  <a:cubicBezTo>
                    <a:pt x="1387" y="1527"/>
                    <a:pt x="1387" y="1527"/>
                    <a:pt x="1387" y="1527"/>
                  </a:cubicBezTo>
                  <a:cubicBezTo>
                    <a:pt x="1580" y="1534"/>
                    <a:pt x="1580" y="1534"/>
                    <a:pt x="1580" y="1534"/>
                  </a:cubicBezTo>
                  <a:cubicBezTo>
                    <a:pt x="1592" y="1687"/>
                    <a:pt x="1570" y="1779"/>
                    <a:pt x="1547" y="1842"/>
                  </a:cubicBezTo>
                  <a:cubicBezTo>
                    <a:pt x="1518" y="1829"/>
                    <a:pt x="1518" y="1829"/>
                    <a:pt x="1518" y="1829"/>
                  </a:cubicBezTo>
                  <a:cubicBezTo>
                    <a:pt x="1509" y="1825"/>
                    <a:pt x="1500" y="1827"/>
                    <a:pt x="1494" y="1834"/>
                  </a:cubicBezTo>
                  <a:cubicBezTo>
                    <a:pt x="1446" y="1887"/>
                    <a:pt x="1446" y="1887"/>
                    <a:pt x="1446" y="1887"/>
                  </a:cubicBezTo>
                  <a:cubicBezTo>
                    <a:pt x="1438" y="1896"/>
                    <a:pt x="1438" y="1909"/>
                    <a:pt x="1447" y="1916"/>
                  </a:cubicBezTo>
                  <a:close/>
                  <a:moveTo>
                    <a:pt x="1336" y="1364"/>
                  </a:moveTo>
                  <a:cubicBezTo>
                    <a:pt x="1330" y="1354"/>
                    <a:pt x="1318" y="1350"/>
                    <a:pt x="1308" y="1356"/>
                  </a:cubicBezTo>
                  <a:cubicBezTo>
                    <a:pt x="1234" y="1394"/>
                    <a:pt x="1234" y="1394"/>
                    <a:pt x="1234" y="1394"/>
                  </a:cubicBezTo>
                  <a:cubicBezTo>
                    <a:pt x="1139" y="1197"/>
                    <a:pt x="1139" y="1197"/>
                    <a:pt x="1139" y="1197"/>
                  </a:cubicBezTo>
                  <a:cubicBezTo>
                    <a:pt x="1190" y="1160"/>
                    <a:pt x="1245" y="1118"/>
                    <a:pt x="1307" y="1069"/>
                  </a:cubicBezTo>
                  <a:cubicBezTo>
                    <a:pt x="1400" y="1219"/>
                    <a:pt x="1400" y="1219"/>
                    <a:pt x="1400" y="1219"/>
                  </a:cubicBezTo>
                  <a:cubicBezTo>
                    <a:pt x="1447" y="1376"/>
                    <a:pt x="1447" y="1376"/>
                    <a:pt x="1447" y="1376"/>
                  </a:cubicBezTo>
                  <a:cubicBezTo>
                    <a:pt x="1447" y="1376"/>
                    <a:pt x="1447" y="1377"/>
                    <a:pt x="1447" y="1377"/>
                  </a:cubicBezTo>
                  <a:cubicBezTo>
                    <a:pt x="1479" y="1484"/>
                    <a:pt x="1479" y="1484"/>
                    <a:pt x="1479" y="1484"/>
                  </a:cubicBezTo>
                  <a:cubicBezTo>
                    <a:pt x="1275" y="1477"/>
                    <a:pt x="1275" y="1477"/>
                    <a:pt x="1275" y="1477"/>
                  </a:cubicBezTo>
                  <a:cubicBezTo>
                    <a:pt x="1252" y="1431"/>
                    <a:pt x="1252" y="1431"/>
                    <a:pt x="1252" y="1431"/>
                  </a:cubicBezTo>
                  <a:cubicBezTo>
                    <a:pt x="1327" y="1392"/>
                    <a:pt x="1327" y="1392"/>
                    <a:pt x="1327" y="1392"/>
                  </a:cubicBezTo>
                  <a:cubicBezTo>
                    <a:pt x="1337" y="1387"/>
                    <a:pt x="1341" y="1375"/>
                    <a:pt x="1336" y="1364"/>
                  </a:cubicBezTo>
                  <a:close/>
                  <a:moveTo>
                    <a:pt x="1181" y="1378"/>
                  </a:moveTo>
                  <a:cubicBezTo>
                    <a:pt x="1228" y="1475"/>
                    <a:pt x="1228" y="1475"/>
                    <a:pt x="1228" y="1475"/>
                  </a:cubicBezTo>
                  <a:cubicBezTo>
                    <a:pt x="1060" y="1469"/>
                    <a:pt x="1060" y="1469"/>
                    <a:pt x="1060" y="1469"/>
                  </a:cubicBezTo>
                  <a:lnTo>
                    <a:pt x="1181" y="1378"/>
                  </a:lnTo>
                  <a:close/>
                  <a:moveTo>
                    <a:pt x="1007" y="1457"/>
                  </a:moveTo>
                  <a:cubicBezTo>
                    <a:pt x="947" y="1329"/>
                    <a:pt x="947" y="1329"/>
                    <a:pt x="947" y="1329"/>
                  </a:cubicBezTo>
                  <a:cubicBezTo>
                    <a:pt x="993" y="1300"/>
                    <a:pt x="1045" y="1265"/>
                    <a:pt x="1105" y="1222"/>
                  </a:cubicBezTo>
                  <a:cubicBezTo>
                    <a:pt x="1163" y="1341"/>
                    <a:pt x="1163" y="1341"/>
                    <a:pt x="1163" y="1341"/>
                  </a:cubicBezTo>
                  <a:lnTo>
                    <a:pt x="1007" y="1457"/>
                  </a:lnTo>
                  <a:close/>
                  <a:moveTo>
                    <a:pt x="1622" y="1535"/>
                  </a:moveTo>
                  <a:cubicBezTo>
                    <a:pt x="1761" y="1540"/>
                    <a:pt x="1761" y="1540"/>
                    <a:pt x="1761" y="1540"/>
                  </a:cubicBezTo>
                  <a:cubicBezTo>
                    <a:pt x="1783" y="1830"/>
                    <a:pt x="1783" y="1830"/>
                    <a:pt x="1783" y="1830"/>
                  </a:cubicBezTo>
                  <a:cubicBezTo>
                    <a:pt x="1588" y="1849"/>
                    <a:pt x="1588" y="1849"/>
                    <a:pt x="1588" y="1849"/>
                  </a:cubicBezTo>
                  <a:cubicBezTo>
                    <a:pt x="1612" y="1783"/>
                    <a:pt x="1633" y="1689"/>
                    <a:pt x="1622" y="1535"/>
                  </a:cubicBezTo>
                  <a:close/>
                  <a:moveTo>
                    <a:pt x="1522" y="1486"/>
                  </a:moveTo>
                  <a:cubicBezTo>
                    <a:pt x="1493" y="1388"/>
                    <a:pt x="1493" y="1388"/>
                    <a:pt x="1493" y="1388"/>
                  </a:cubicBezTo>
                  <a:cubicBezTo>
                    <a:pt x="1590" y="1377"/>
                    <a:pt x="1590" y="1377"/>
                    <a:pt x="1590" y="1377"/>
                  </a:cubicBezTo>
                  <a:cubicBezTo>
                    <a:pt x="1612" y="1489"/>
                    <a:pt x="1612" y="1489"/>
                    <a:pt x="1612" y="1489"/>
                  </a:cubicBezTo>
                  <a:cubicBezTo>
                    <a:pt x="1601" y="1488"/>
                    <a:pt x="1601" y="1488"/>
                    <a:pt x="1601" y="1488"/>
                  </a:cubicBezTo>
                  <a:cubicBezTo>
                    <a:pt x="1600" y="1488"/>
                    <a:pt x="1599" y="1488"/>
                    <a:pt x="1599" y="1488"/>
                  </a:cubicBezTo>
                  <a:lnTo>
                    <a:pt x="1522" y="1486"/>
                  </a:lnTo>
                  <a:close/>
                  <a:moveTo>
                    <a:pt x="1654" y="1490"/>
                  </a:moveTo>
                  <a:cubicBezTo>
                    <a:pt x="1631" y="1373"/>
                    <a:pt x="1631" y="1373"/>
                    <a:pt x="1631" y="1373"/>
                  </a:cubicBezTo>
                  <a:cubicBezTo>
                    <a:pt x="1701" y="1365"/>
                    <a:pt x="1701" y="1365"/>
                    <a:pt x="1701" y="1365"/>
                  </a:cubicBezTo>
                  <a:cubicBezTo>
                    <a:pt x="1701" y="1365"/>
                    <a:pt x="1701" y="1365"/>
                    <a:pt x="1702" y="1365"/>
                  </a:cubicBezTo>
                  <a:cubicBezTo>
                    <a:pt x="1803" y="1353"/>
                    <a:pt x="1803" y="1353"/>
                    <a:pt x="1803" y="1353"/>
                  </a:cubicBezTo>
                  <a:cubicBezTo>
                    <a:pt x="1818" y="1494"/>
                    <a:pt x="1818" y="1494"/>
                    <a:pt x="1818" y="1494"/>
                  </a:cubicBezTo>
                  <a:cubicBezTo>
                    <a:pt x="1818" y="1495"/>
                    <a:pt x="1818" y="1496"/>
                    <a:pt x="1818" y="1496"/>
                  </a:cubicBezTo>
                  <a:lnTo>
                    <a:pt x="1654" y="1490"/>
                  </a:lnTo>
                  <a:close/>
                  <a:moveTo>
                    <a:pt x="1712" y="1322"/>
                  </a:moveTo>
                  <a:cubicBezTo>
                    <a:pt x="1688" y="1265"/>
                    <a:pt x="1599" y="1052"/>
                    <a:pt x="1591" y="990"/>
                  </a:cubicBezTo>
                  <a:cubicBezTo>
                    <a:pt x="1590" y="983"/>
                    <a:pt x="1589" y="976"/>
                    <a:pt x="1588" y="970"/>
                  </a:cubicBezTo>
                  <a:cubicBezTo>
                    <a:pt x="1594" y="963"/>
                    <a:pt x="1613" y="946"/>
                    <a:pt x="1652" y="948"/>
                  </a:cubicBezTo>
                  <a:cubicBezTo>
                    <a:pt x="1661" y="948"/>
                    <a:pt x="1672" y="949"/>
                    <a:pt x="1684" y="950"/>
                  </a:cubicBezTo>
                  <a:cubicBezTo>
                    <a:pt x="1705" y="952"/>
                    <a:pt x="1732" y="954"/>
                    <a:pt x="1761" y="955"/>
                  </a:cubicBezTo>
                  <a:cubicBezTo>
                    <a:pt x="1799" y="1312"/>
                    <a:pt x="1799" y="1312"/>
                    <a:pt x="1799" y="1312"/>
                  </a:cubicBezTo>
                  <a:lnTo>
                    <a:pt x="1712" y="1322"/>
                  </a:lnTo>
                  <a:close/>
                  <a:moveTo>
                    <a:pt x="1592" y="1132"/>
                  </a:moveTo>
                  <a:cubicBezTo>
                    <a:pt x="1619" y="1206"/>
                    <a:pt x="1652" y="1287"/>
                    <a:pt x="1669" y="1327"/>
                  </a:cubicBezTo>
                  <a:cubicBezTo>
                    <a:pt x="1481" y="1348"/>
                    <a:pt x="1481" y="1348"/>
                    <a:pt x="1481" y="1348"/>
                  </a:cubicBezTo>
                  <a:cubicBezTo>
                    <a:pt x="1438" y="1205"/>
                    <a:pt x="1438" y="1205"/>
                    <a:pt x="1438" y="1205"/>
                  </a:cubicBezTo>
                  <a:cubicBezTo>
                    <a:pt x="1438" y="1204"/>
                    <a:pt x="1438" y="1203"/>
                    <a:pt x="1437" y="1203"/>
                  </a:cubicBezTo>
                  <a:lnTo>
                    <a:pt x="1592" y="1132"/>
                  </a:lnTo>
                  <a:close/>
                  <a:moveTo>
                    <a:pt x="1416" y="1167"/>
                  </a:moveTo>
                  <a:cubicBezTo>
                    <a:pt x="1339" y="1044"/>
                    <a:pt x="1339" y="1044"/>
                    <a:pt x="1339" y="1044"/>
                  </a:cubicBezTo>
                  <a:cubicBezTo>
                    <a:pt x="1374" y="1016"/>
                    <a:pt x="1411" y="986"/>
                    <a:pt x="1450" y="954"/>
                  </a:cubicBezTo>
                  <a:cubicBezTo>
                    <a:pt x="1471" y="936"/>
                    <a:pt x="1496" y="918"/>
                    <a:pt x="1523" y="900"/>
                  </a:cubicBezTo>
                  <a:cubicBezTo>
                    <a:pt x="1532" y="920"/>
                    <a:pt x="1544" y="951"/>
                    <a:pt x="1550" y="995"/>
                  </a:cubicBezTo>
                  <a:cubicBezTo>
                    <a:pt x="1553" y="1017"/>
                    <a:pt x="1564" y="1052"/>
                    <a:pt x="1578" y="1093"/>
                  </a:cubicBezTo>
                  <a:lnTo>
                    <a:pt x="1416" y="1167"/>
                  </a:lnTo>
                  <a:close/>
                  <a:moveTo>
                    <a:pt x="1555" y="1931"/>
                  </a:moveTo>
                  <a:cubicBezTo>
                    <a:pt x="1558" y="1923"/>
                    <a:pt x="1562" y="1915"/>
                    <a:pt x="1566" y="1906"/>
                  </a:cubicBezTo>
                  <a:cubicBezTo>
                    <a:pt x="1568" y="1901"/>
                    <a:pt x="1570" y="1897"/>
                    <a:pt x="1572" y="1892"/>
                  </a:cubicBezTo>
                  <a:cubicBezTo>
                    <a:pt x="1790" y="1871"/>
                    <a:pt x="1790" y="1871"/>
                    <a:pt x="1790" y="1871"/>
                  </a:cubicBezTo>
                  <a:cubicBezTo>
                    <a:pt x="1804" y="1994"/>
                    <a:pt x="1804" y="1994"/>
                    <a:pt x="1804" y="1994"/>
                  </a:cubicBezTo>
                  <a:cubicBezTo>
                    <a:pt x="1546" y="2021"/>
                    <a:pt x="1546" y="2021"/>
                    <a:pt x="1546" y="2021"/>
                  </a:cubicBezTo>
                  <a:cubicBezTo>
                    <a:pt x="1545" y="1987"/>
                    <a:pt x="1547" y="1953"/>
                    <a:pt x="1555" y="1931"/>
                  </a:cubicBezTo>
                  <a:close/>
                  <a:moveTo>
                    <a:pt x="1803" y="1541"/>
                  </a:moveTo>
                  <a:cubicBezTo>
                    <a:pt x="1886" y="1544"/>
                    <a:pt x="1886" y="1544"/>
                    <a:pt x="1886" y="1544"/>
                  </a:cubicBezTo>
                  <a:cubicBezTo>
                    <a:pt x="1904" y="1819"/>
                    <a:pt x="1904" y="1819"/>
                    <a:pt x="1904" y="1819"/>
                  </a:cubicBezTo>
                  <a:cubicBezTo>
                    <a:pt x="1826" y="1826"/>
                    <a:pt x="1826" y="1826"/>
                    <a:pt x="1826" y="1826"/>
                  </a:cubicBezTo>
                  <a:cubicBezTo>
                    <a:pt x="1826" y="1825"/>
                    <a:pt x="1825" y="1824"/>
                    <a:pt x="1824" y="1823"/>
                  </a:cubicBezTo>
                  <a:lnTo>
                    <a:pt x="1803" y="1541"/>
                  </a:lnTo>
                  <a:close/>
                  <a:moveTo>
                    <a:pt x="1859" y="1497"/>
                  </a:moveTo>
                  <a:cubicBezTo>
                    <a:pt x="1859" y="1495"/>
                    <a:pt x="1859" y="1493"/>
                    <a:pt x="1859" y="1490"/>
                  </a:cubicBezTo>
                  <a:cubicBezTo>
                    <a:pt x="1803" y="955"/>
                    <a:pt x="1803" y="955"/>
                    <a:pt x="1803" y="955"/>
                  </a:cubicBezTo>
                  <a:cubicBezTo>
                    <a:pt x="1838" y="955"/>
                    <a:pt x="1876" y="952"/>
                    <a:pt x="1912" y="945"/>
                  </a:cubicBezTo>
                  <a:cubicBezTo>
                    <a:pt x="1988" y="1502"/>
                    <a:pt x="1988" y="1502"/>
                    <a:pt x="1988" y="1502"/>
                  </a:cubicBezTo>
                  <a:lnTo>
                    <a:pt x="1859" y="1497"/>
                  </a:lnTo>
                  <a:close/>
                  <a:moveTo>
                    <a:pt x="1990" y="1548"/>
                  </a:moveTo>
                  <a:cubicBezTo>
                    <a:pt x="1993" y="1692"/>
                    <a:pt x="1993" y="1692"/>
                    <a:pt x="1993" y="1692"/>
                  </a:cubicBezTo>
                  <a:cubicBezTo>
                    <a:pt x="1993" y="1692"/>
                    <a:pt x="1993" y="1693"/>
                    <a:pt x="1993" y="1693"/>
                  </a:cubicBezTo>
                  <a:cubicBezTo>
                    <a:pt x="1996" y="1810"/>
                    <a:pt x="1996" y="1810"/>
                    <a:pt x="1996" y="1810"/>
                  </a:cubicBezTo>
                  <a:cubicBezTo>
                    <a:pt x="1945" y="1815"/>
                    <a:pt x="1945" y="1815"/>
                    <a:pt x="1945" y="1815"/>
                  </a:cubicBezTo>
                  <a:cubicBezTo>
                    <a:pt x="1927" y="1546"/>
                    <a:pt x="1927" y="1546"/>
                    <a:pt x="1927" y="1546"/>
                  </a:cubicBezTo>
                  <a:lnTo>
                    <a:pt x="1990" y="1548"/>
                  </a:lnTo>
                  <a:close/>
                  <a:moveTo>
                    <a:pt x="1988" y="1194"/>
                  </a:moveTo>
                  <a:cubicBezTo>
                    <a:pt x="1953" y="934"/>
                    <a:pt x="1953" y="934"/>
                    <a:pt x="1953" y="934"/>
                  </a:cubicBezTo>
                  <a:cubicBezTo>
                    <a:pt x="1965" y="930"/>
                    <a:pt x="1978" y="925"/>
                    <a:pt x="1990" y="919"/>
                  </a:cubicBezTo>
                  <a:cubicBezTo>
                    <a:pt x="1994" y="917"/>
                    <a:pt x="1998" y="915"/>
                    <a:pt x="2003" y="913"/>
                  </a:cubicBezTo>
                  <a:cubicBezTo>
                    <a:pt x="2029" y="1188"/>
                    <a:pt x="2029" y="1188"/>
                    <a:pt x="2029" y="1188"/>
                  </a:cubicBezTo>
                  <a:lnTo>
                    <a:pt x="1988" y="1194"/>
                  </a:lnTo>
                  <a:close/>
                  <a:moveTo>
                    <a:pt x="1554" y="794"/>
                  </a:moveTo>
                  <a:cubicBezTo>
                    <a:pt x="1472" y="654"/>
                    <a:pt x="1472" y="654"/>
                    <a:pt x="1472" y="654"/>
                  </a:cubicBezTo>
                  <a:cubicBezTo>
                    <a:pt x="1530" y="616"/>
                    <a:pt x="1606" y="562"/>
                    <a:pt x="1684" y="506"/>
                  </a:cubicBezTo>
                  <a:cubicBezTo>
                    <a:pt x="1791" y="671"/>
                    <a:pt x="1791" y="671"/>
                    <a:pt x="1791" y="671"/>
                  </a:cubicBezTo>
                  <a:cubicBezTo>
                    <a:pt x="1708" y="710"/>
                    <a:pt x="1626" y="751"/>
                    <a:pt x="1554" y="794"/>
                  </a:cubicBezTo>
                  <a:close/>
                  <a:moveTo>
                    <a:pt x="1519" y="815"/>
                  </a:moveTo>
                  <a:cubicBezTo>
                    <a:pt x="1475" y="842"/>
                    <a:pt x="1436" y="870"/>
                    <a:pt x="1403" y="897"/>
                  </a:cubicBezTo>
                  <a:cubicBezTo>
                    <a:pt x="1275" y="1003"/>
                    <a:pt x="1169" y="1085"/>
                    <a:pt x="1080" y="1150"/>
                  </a:cubicBezTo>
                  <a:cubicBezTo>
                    <a:pt x="1065" y="1103"/>
                    <a:pt x="1034" y="1025"/>
                    <a:pt x="968" y="928"/>
                  </a:cubicBezTo>
                  <a:cubicBezTo>
                    <a:pt x="958" y="914"/>
                    <a:pt x="949" y="900"/>
                    <a:pt x="941" y="887"/>
                  </a:cubicBezTo>
                  <a:cubicBezTo>
                    <a:pt x="1385" y="706"/>
                    <a:pt x="1385" y="706"/>
                    <a:pt x="1385" y="706"/>
                  </a:cubicBezTo>
                  <a:cubicBezTo>
                    <a:pt x="1385" y="706"/>
                    <a:pt x="1386" y="706"/>
                    <a:pt x="1386" y="706"/>
                  </a:cubicBezTo>
                  <a:cubicBezTo>
                    <a:pt x="1398" y="700"/>
                    <a:pt x="1415" y="690"/>
                    <a:pt x="1437" y="676"/>
                  </a:cubicBezTo>
                  <a:lnTo>
                    <a:pt x="1519" y="815"/>
                  </a:lnTo>
                  <a:close/>
                  <a:moveTo>
                    <a:pt x="1369" y="668"/>
                  </a:moveTo>
                  <a:cubicBezTo>
                    <a:pt x="1344" y="679"/>
                    <a:pt x="1344" y="679"/>
                    <a:pt x="1344" y="679"/>
                  </a:cubicBezTo>
                  <a:cubicBezTo>
                    <a:pt x="1296" y="489"/>
                    <a:pt x="1296" y="489"/>
                    <a:pt x="1296" y="489"/>
                  </a:cubicBezTo>
                  <a:cubicBezTo>
                    <a:pt x="1373" y="462"/>
                    <a:pt x="1373" y="462"/>
                    <a:pt x="1373" y="462"/>
                  </a:cubicBezTo>
                  <a:cubicBezTo>
                    <a:pt x="1422" y="637"/>
                    <a:pt x="1422" y="637"/>
                    <a:pt x="1422" y="637"/>
                  </a:cubicBezTo>
                  <a:cubicBezTo>
                    <a:pt x="1399" y="651"/>
                    <a:pt x="1381" y="662"/>
                    <a:pt x="1369" y="668"/>
                  </a:cubicBezTo>
                  <a:close/>
                  <a:moveTo>
                    <a:pt x="1313" y="691"/>
                  </a:moveTo>
                  <a:cubicBezTo>
                    <a:pt x="919" y="851"/>
                    <a:pt x="919" y="851"/>
                    <a:pt x="919" y="851"/>
                  </a:cubicBezTo>
                  <a:cubicBezTo>
                    <a:pt x="902" y="821"/>
                    <a:pt x="888" y="793"/>
                    <a:pt x="877" y="768"/>
                  </a:cubicBezTo>
                  <a:cubicBezTo>
                    <a:pt x="1103" y="693"/>
                    <a:pt x="1103" y="693"/>
                    <a:pt x="1103" y="693"/>
                  </a:cubicBezTo>
                  <a:cubicBezTo>
                    <a:pt x="1293" y="628"/>
                    <a:pt x="1293" y="628"/>
                    <a:pt x="1293" y="628"/>
                  </a:cubicBezTo>
                  <a:lnTo>
                    <a:pt x="1313" y="691"/>
                  </a:lnTo>
                  <a:close/>
                  <a:moveTo>
                    <a:pt x="1192" y="629"/>
                  </a:moveTo>
                  <a:cubicBezTo>
                    <a:pt x="1188" y="621"/>
                    <a:pt x="1182" y="608"/>
                    <a:pt x="1177" y="585"/>
                  </a:cubicBezTo>
                  <a:cubicBezTo>
                    <a:pt x="1174" y="569"/>
                    <a:pt x="1171" y="552"/>
                    <a:pt x="1168" y="535"/>
                  </a:cubicBezTo>
                  <a:cubicBezTo>
                    <a:pt x="1245" y="508"/>
                    <a:pt x="1245" y="508"/>
                    <a:pt x="1245" y="508"/>
                  </a:cubicBezTo>
                  <a:cubicBezTo>
                    <a:pt x="1266" y="500"/>
                    <a:pt x="1266" y="500"/>
                    <a:pt x="1266" y="500"/>
                  </a:cubicBezTo>
                  <a:cubicBezTo>
                    <a:pt x="1290" y="595"/>
                    <a:pt x="1290" y="595"/>
                    <a:pt x="1290" y="595"/>
                  </a:cubicBezTo>
                  <a:lnTo>
                    <a:pt x="1192" y="629"/>
                  </a:lnTo>
                  <a:close/>
                  <a:moveTo>
                    <a:pt x="1234" y="478"/>
                  </a:moveTo>
                  <a:cubicBezTo>
                    <a:pt x="1161" y="503"/>
                    <a:pt x="1161" y="503"/>
                    <a:pt x="1161" y="503"/>
                  </a:cubicBezTo>
                  <a:cubicBezTo>
                    <a:pt x="1155" y="472"/>
                    <a:pt x="1148" y="439"/>
                    <a:pt x="1142" y="408"/>
                  </a:cubicBezTo>
                  <a:cubicBezTo>
                    <a:pt x="1203" y="384"/>
                    <a:pt x="1203" y="384"/>
                    <a:pt x="1203" y="384"/>
                  </a:cubicBezTo>
                  <a:cubicBezTo>
                    <a:pt x="1254" y="470"/>
                    <a:pt x="1254" y="470"/>
                    <a:pt x="1254" y="470"/>
                  </a:cubicBezTo>
                  <a:lnTo>
                    <a:pt x="1234" y="478"/>
                  </a:lnTo>
                  <a:close/>
                  <a:moveTo>
                    <a:pt x="1146" y="591"/>
                  </a:moveTo>
                  <a:cubicBezTo>
                    <a:pt x="1150" y="613"/>
                    <a:pt x="1156" y="629"/>
                    <a:pt x="1161" y="639"/>
                  </a:cubicBezTo>
                  <a:cubicBezTo>
                    <a:pt x="1092" y="662"/>
                    <a:pt x="1092" y="662"/>
                    <a:pt x="1092" y="662"/>
                  </a:cubicBezTo>
                  <a:cubicBezTo>
                    <a:pt x="863" y="739"/>
                    <a:pt x="863" y="739"/>
                    <a:pt x="863" y="739"/>
                  </a:cubicBezTo>
                  <a:cubicBezTo>
                    <a:pt x="844" y="692"/>
                    <a:pt x="836" y="663"/>
                    <a:pt x="836" y="663"/>
                  </a:cubicBezTo>
                  <a:cubicBezTo>
                    <a:pt x="835" y="661"/>
                    <a:pt x="835" y="660"/>
                    <a:pt x="834" y="658"/>
                  </a:cubicBezTo>
                  <a:cubicBezTo>
                    <a:pt x="834" y="656"/>
                    <a:pt x="833" y="655"/>
                    <a:pt x="832" y="653"/>
                  </a:cubicBezTo>
                  <a:cubicBezTo>
                    <a:pt x="1137" y="546"/>
                    <a:pt x="1137" y="546"/>
                    <a:pt x="1137" y="546"/>
                  </a:cubicBezTo>
                  <a:cubicBezTo>
                    <a:pt x="1140" y="561"/>
                    <a:pt x="1143" y="577"/>
                    <a:pt x="1146" y="591"/>
                  </a:cubicBezTo>
                  <a:close/>
                  <a:moveTo>
                    <a:pt x="820" y="623"/>
                  </a:moveTo>
                  <a:cubicBezTo>
                    <a:pt x="819" y="622"/>
                    <a:pt x="819" y="620"/>
                    <a:pt x="818" y="619"/>
                  </a:cubicBezTo>
                  <a:cubicBezTo>
                    <a:pt x="804" y="584"/>
                    <a:pt x="787" y="543"/>
                    <a:pt x="770" y="499"/>
                  </a:cubicBezTo>
                  <a:cubicBezTo>
                    <a:pt x="1111" y="418"/>
                    <a:pt x="1111" y="418"/>
                    <a:pt x="1111" y="418"/>
                  </a:cubicBezTo>
                  <a:cubicBezTo>
                    <a:pt x="1118" y="450"/>
                    <a:pt x="1124" y="482"/>
                    <a:pt x="1131" y="514"/>
                  </a:cubicBezTo>
                  <a:lnTo>
                    <a:pt x="820" y="623"/>
                  </a:lnTo>
                  <a:close/>
                  <a:moveTo>
                    <a:pt x="759" y="469"/>
                  </a:moveTo>
                  <a:cubicBezTo>
                    <a:pt x="733" y="394"/>
                    <a:pt x="711" y="313"/>
                    <a:pt x="706" y="237"/>
                  </a:cubicBezTo>
                  <a:cubicBezTo>
                    <a:pt x="1074" y="237"/>
                    <a:pt x="1074" y="237"/>
                    <a:pt x="1074" y="237"/>
                  </a:cubicBezTo>
                  <a:cubicBezTo>
                    <a:pt x="1079" y="261"/>
                    <a:pt x="1091" y="319"/>
                    <a:pt x="1105" y="387"/>
                  </a:cubicBezTo>
                  <a:lnTo>
                    <a:pt x="759" y="469"/>
                  </a:lnTo>
                  <a:close/>
                  <a:moveTo>
                    <a:pt x="750" y="647"/>
                  </a:moveTo>
                  <a:cubicBezTo>
                    <a:pt x="756" y="660"/>
                    <a:pt x="761" y="672"/>
                    <a:pt x="765" y="684"/>
                  </a:cubicBezTo>
                  <a:cubicBezTo>
                    <a:pt x="769" y="698"/>
                    <a:pt x="791" y="770"/>
                    <a:pt x="844" y="866"/>
                  </a:cubicBezTo>
                  <a:cubicBezTo>
                    <a:pt x="708" y="891"/>
                    <a:pt x="708" y="891"/>
                    <a:pt x="708" y="891"/>
                  </a:cubicBezTo>
                  <a:cubicBezTo>
                    <a:pt x="707" y="891"/>
                    <a:pt x="707" y="891"/>
                    <a:pt x="706" y="891"/>
                  </a:cubicBezTo>
                  <a:cubicBezTo>
                    <a:pt x="468" y="934"/>
                    <a:pt x="468" y="934"/>
                    <a:pt x="468" y="934"/>
                  </a:cubicBezTo>
                  <a:cubicBezTo>
                    <a:pt x="379" y="780"/>
                    <a:pt x="313" y="665"/>
                    <a:pt x="301" y="646"/>
                  </a:cubicBezTo>
                  <a:cubicBezTo>
                    <a:pt x="300" y="643"/>
                    <a:pt x="297" y="635"/>
                    <a:pt x="293" y="623"/>
                  </a:cubicBezTo>
                  <a:cubicBezTo>
                    <a:pt x="719" y="570"/>
                    <a:pt x="719" y="570"/>
                    <a:pt x="719" y="570"/>
                  </a:cubicBezTo>
                  <a:cubicBezTo>
                    <a:pt x="730" y="598"/>
                    <a:pt x="741" y="624"/>
                    <a:pt x="750" y="647"/>
                  </a:cubicBezTo>
                  <a:close/>
                  <a:moveTo>
                    <a:pt x="699" y="934"/>
                  </a:moveTo>
                  <a:cubicBezTo>
                    <a:pt x="826" y="1191"/>
                    <a:pt x="826" y="1191"/>
                    <a:pt x="826" y="1191"/>
                  </a:cubicBezTo>
                  <a:cubicBezTo>
                    <a:pt x="831" y="1200"/>
                    <a:pt x="840" y="1204"/>
                    <a:pt x="848" y="1202"/>
                  </a:cubicBezTo>
                  <a:cubicBezTo>
                    <a:pt x="850" y="1202"/>
                    <a:pt x="852" y="1202"/>
                    <a:pt x="854" y="1201"/>
                  </a:cubicBezTo>
                  <a:cubicBezTo>
                    <a:pt x="864" y="1196"/>
                    <a:pt x="868" y="1183"/>
                    <a:pt x="863" y="1173"/>
                  </a:cubicBezTo>
                  <a:cubicBezTo>
                    <a:pt x="741" y="927"/>
                    <a:pt x="741" y="927"/>
                    <a:pt x="741" y="927"/>
                  </a:cubicBezTo>
                  <a:cubicBezTo>
                    <a:pt x="865" y="904"/>
                    <a:pt x="865" y="904"/>
                    <a:pt x="865" y="904"/>
                  </a:cubicBezTo>
                  <a:cubicBezTo>
                    <a:pt x="878" y="925"/>
                    <a:pt x="892" y="947"/>
                    <a:pt x="907" y="969"/>
                  </a:cubicBezTo>
                  <a:cubicBezTo>
                    <a:pt x="985" y="1082"/>
                    <a:pt x="1009" y="1165"/>
                    <a:pt x="1016" y="1195"/>
                  </a:cubicBezTo>
                  <a:cubicBezTo>
                    <a:pt x="886" y="1285"/>
                    <a:pt x="795" y="1335"/>
                    <a:pt x="719" y="1374"/>
                  </a:cubicBezTo>
                  <a:cubicBezTo>
                    <a:pt x="641" y="1237"/>
                    <a:pt x="560" y="1094"/>
                    <a:pt x="490" y="972"/>
                  </a:cubicBezTo>
                  <a:lnTo>
                    <a:pt x="699" y="934"/>
                  </a:lnTo>
                  <a:close/>
                  <a:moveTo>
                    <a:pt x="907" y="1353"/>
                  </a:moveTo>
                  <a:cubicBezTo>
                    <a:pt x="977" y="1500"/>
                    <a:pt x="977" y="1500"/>
                    <a:pt x="977" y="1500"/>
                  </a:cubicBezTo>
                  <a:cubicBezTo>
                    <a:pt x="980" y="1508"/>
                    <a:pt x="988" y="1513"/>
                    <a:pt x="996" y="1513"/>
                  </a:cubicBezTo>
                  <a:cubicBezTo>
                    <a:pt x="1076" y="1516"/>
                    <a:pt x="1076" y="1516"/>
                    <a:pt x="1076" y="1516"/>
                  </a:cubicBezTo>
                  <a:cubicBezTo>
                    <a:pt x="1074" y="1516"/>
                    <a:pt x="1073" y="1517"/>
                    <a:pt x="1071" y="1518"/>
                  </a:cubicBezTo>
                  <a:cubicBezTo>
                    <a:pt x="869" y="1642"/>
                    <a:pt x="869" y="1642"/>
                    <a:pt x="869" y="1642"/>
                  </a:cubicBezTo>
                  <a:cubicBezTo>
                    <a:pt x="834" y="1579"/>
                    <a:pt x="795" y="1510"/>
                    <a:pt x="755" y="1438"/>
                  </a:cubicBezTo>
                  <a:cubicBezTo>
                    <a:pt x="800" y="1415"/>
                    <a:pt x="849" y="1389"/>
                    <a:pt x="907" y="1353"/>
                  </a:cubicBezTo>
                  <a:close/>
                  <a:moveTo>
                    <a:pt x="972" y="1627"/>
                  </a:moveTo>
                  <a:cubicBezTo>
                    <a:pt x="987" y="1650"/>
                    <a:pt x="987" y="1650"/>
                    <a:pt x="987" y="1650"/>
                  </a:cubicBezTo>
                  <a:cubicBezTo>
                    <a:pt x="994" y="1660"/>
                    <a:pt x="1006" y="1662"/>
                    <a:pt x="1016" y="1656"/>
                  </a:cubicBezTo>
                  <a:cubicBezTo>
                    <a:pt x="1025" y="1650"/>
                    <a:pt x="1028" y="1637"/>
                    <a:pt x="1022" y="1627"/>
                  </a:cubicBezTo>
                  <a:cubicBezTo>
                    <a:pt x="1007" y="1606"/>
                    <a:pt x="1007" y="1606"/>
                    <a:pt x="1007" y="1606"/>
                  </a:cubicBezTo>
                  <a:cubicBezTo>
                    <a:pt x="1093" y="1553"/>
                    <a:pt x="1093" y="1553"/>
                    <a:pt x="1093" y="1553"/>
                  </a:cubicBezTo>
                  <a:cubicBezTo>
                    <a:pt x="1102" y="1547"/>
                    <a:pt x="1105" y="1534"/>
                    <a:pt x="1099" y="1525"/>
                  </a:cubicBezTo>
                  <a:cubicBezTo>
                    <a:pt x="1097" y="1521"/>
                    <a:pt x="1093" y="1518"/>
                    <a:pt x="1089" y="1516"/>
                  </a:cubicBezTo>
                  <a:cubicBezTo>
                    <a:pt x="1232" y="1521"/>
                    <a:pt x="1232" y="1521"/>
                    <a:pt x="1232" y="1521"/>
                  </a:cubicBezTo>
                  <a:cubicBezTo>
                    <a:pt x="936" y="1765"/>
                    <a:pt x="936" y="1765"/>
                    <a:pt x="936" y="1765"/>
                  </a:cubicBezTo>
                  <a:cubicBezTo>
                    <a:pt x="922" y="1738"/>
                    <a:pt x="906" y="1709"/>
                    <a:pt x="889" y="1678"/>
                  </a:cubicBezTo>
                  <a:lnTo>
                    <a:pt x="972" y="1627"/>
                  </a:lnTo>
                  <a:close/>
                  <a:moveTo>
                    <a:pt x="895" y="1843"/>
                  </a:moveTo>
                  <a:cubicBezTo>
                    <a:pt x="919" y="1888"/>
                    <a:pt x="938" y="1925"/>
                    <a:pt x="949" y="1949"/>
                  </a:cubicBezTo>
                  <a:cubicBezTo>
                    <a:pt x="996" y="2050"/>
                    <a:pt x="1061" y="2162"/>
                    <a:pt x="1117" y="2262"/>
                  </a:cubicBezTo>
                  <a:cubicBezTo>
                    <a:pt x="1119" y="2265"/>
                    <a:pt x="1121" y="2268"/>
                    <a:pt x="1122" y="2270"/>
                  </a:cubicBezTo>
                  <a:cubicBezTo>
                    <a:pt x="1077" y="2287"/>
                    <a:pt x="1001" y="2315"/>
                    <a:pt x="920" y="2343"/>
                  </a:cubicBezTo>
                  <a:cubicBezTo>
                    <a:pt x="908" y="2298"/>
                    <a:pt x="908" y="2298"/>
                    <a:pt x="908" y="2298"/>
                  </a:cubicBezTo>
                  <a:cubicBezTo>
                    <a:pt x="1027" y="2260"/>
                    <a:pt x="1027" y="2260"/>
                    <a:pt x="1027" y="2260"/>
                  </a:cubicBezTo>
                  <a:cubicBezTo>
                    <a:pt x="1033" y="2259"/>
                    <a:pt x="1038" y="2254"/>
                    <a:pt x="1040" y="2249"/>
                  </a:cubicBezTo>
                  <a:cubicBezTo>
                    <a:pt x="1043" y="2243"/>
                    <a:pt x="1042" y="2237"/>
                    <a:pt x="1040" y="2231"/>
                  </a:cubicBezTo>
                  <a:cubicBezTo>
                    <a:pt x="881" y="1914"/>
                    <a:pt x="881" y="1914"/>
                    <a:pt x="881" y="1914"/>
                  </a:cubicBezTo>
                  <a:cubicBezTo>
                    <a:pt x="878" y="1909"/>
                    <a:pt x="874" y="1905"/>
                    <a:pt x="869" y="1904"/>
                  </a:cubicBezTo>
                  <a:cubicBezTo>
                    <a:pt x="864" y="1902"/>
                    <a:pt x="858" y="1902"/>
                    <a:pt x="853" y="1905"/>
                  </a:cubicBezTo>
                  <a:cubicBezTo>
                    <a:pt x="851" y="1906"/>
                    <a:pt x="830" y="1917"/>
                    <a:pt x="802" y="1932"/>
                  </a:cubicBezTo>
                  <a:cubicBezTo>
                    <a:pt x="784" y="1898"/>
                    <a:pt x="784" y="1898"/>
                    <a:pt x="784" y="1898"/>
                  </a:cubicBezTo>
                  <a:cubicBezTo>
                    <a:pt x="828" y="1875"/>
                    <a:pt x="870" y="1855"/>
                    <a:pt x="895" y="1843"/>
                  </a:cubicBezTo>
                  <a:close/>
                  <a:moveTo>
                    <a:pt x="868" y="2310"/>
                  </a:moveTo>
                  <a:cubicBezTo>
                    <a:pt x="881" y="2356"/>
                    <a:pt x="881" y="2356"/>
                    <a:pt x="881" y="2356"/>
                  </a:cubicBezTo>
                  <a:cubicBezTo>
                    <a:pt x="815" y="2377"/>
                    <a:pt x="749" y="2398"/>
                    <a:pt x="699" y="2409"/>
                  </a:cubicBezTo>
                  <a:cubicBezTo>
                    <a:pt x="686" y="2413"/>
                    <a:pt x="673" y="2416"/>
                    <a:pt x="661" y="2420"/>
                  </a:cubicBezTo>
                  <a:cubicBezTo>
                    <a:pt x="655" y="2377"/>
                    <a:pt x="655" y="2377"/>
                    <a:pt x="655" y="2377"/>
                  </a:cubicBezTo>
                  <a:lnTo>
                    <a:pt x="868" y="2310"/>
                  </a:lnTo>
                  <a:close/>
                  <a:moveTo>
                    <a:pt x="649" y="2335"/>
                  </a:moveTo>
                  <a:cubicBezTo>
                    <a:pt x="641" y="2281"/>
                    <a:pt x="641" y="2281"/>
                    <a:pt x="641" y="2281"/>
                  </a:cubicBezTo>
                  <a:cubicBezTo>
                    <a:pt x="844" y="2221"/>
                    <a:pt x="844" y="2221"/>
                    <a:pt x="844" y="2221"/>
                  </a:cubicBezTo>
                  <a:cubicBezTo>
                    <a:pt x="858" y="2270"/>
                    <a:pt x="858" y="2270"/>
                    <a:pt x="858" y="2270"/>
                  </a:cubicBezTo>
                  <a:lnTo>
                    <a:pt x="649" y="2335"/>
                  </a:lnTo>
                  <a:close/>
                  <a:moveTo>
                    <a:pt x="873" y="2169"/>
                  </a:moveTo>
                  <a:cubicBezTo>
                    <a:pt x="820" y="1970"/>
                    <a:pt x="820" y="1970"/>
                    <a:pt x="820" y="1970"/>
                  </a:cubicBezTo>
                  <a:cubicBezTo>
                    <a:pt x="833" y="1962"/>
                    <a:pt x="845" y="1956"/>
                    <a:pt x="853" y="1951"/>
                  </a:cubicBezTo>
                  <a:cubicBezTo>
                    <a:pt x="951" y="2146"/>
                    <a:pt x="951" y="2146"/>
                    <a:pt x="951" y="2146"/>
                  </a:cubicBezTo>
                  <a:lnTo>
                    <a:pt x="873" y="2169"/>
                  </a:lnTo>
                  <a:close/>
                  <a:moveTo>
                    <a:pt x="970" y="2184"/>
                  </a:moveTo>
                  <a:cubicBezTo>
                    <a:pt x="992" y="2228"/>
                    <a:pt x="992" y="2228"/>
                    <a:pt x="992" y="2228"/>
                  </a:cubicBezTo>
                  <a:cubicBezTo>
                    <a:pt x="897" y="2258"/>
                    <a:pt x="897" y="2258"/>
                    <a:pt x="897" y="2258"/>
                  </a:cubicBezTo>
                  <a:cubicBezTo>
                    <a:pt x="884" y="2209"/>
                    <a:pt x="884" y="2209"/>
                    <a:pt x="884" y="2209"/>
                  </a:cubicBezTo>
                  <a:lnTo>
                    <a:pt x="970" y="2184"/>
                  </a:lnTo>
                  <a:close/>
                  <a:moveTo>
                    <a:pt x="834" y="2181"/>
                  </a:moveTo>
                  <a:cubicBezTo>
                    <a:pt x="635" y="2240"/>
                    <a:pt x="635" y="2240"/>
                    <a:pt x="635" y="2240"/>
                  </a:cubicBezTo>
                  <a:cubicBezTo>
                    <a:pt x="612" y="2085"/>
                    <a:pt x="612" y="2085"/>
                    <a:pt x="612" y="2085"/>
                  </a:cubicBezTo>
                  <a:cubicBezTo>
                    <a:pt x="634" y="2078"/>
                    <a:pt x="673" y="2062"/>
                    <a:pt x="717" y="2032"/>
                  </a:cubicBezTo>
                  <a:cubicBezTo>
                    <a:pt x="737" y="2018"/>
                    <a:pt x="760" y="2004"/>
                    <a:pt x="783" y="1991"/>
                  </a:cubicBezTo>
                  <a:lnTo>
                    <a:pt x="834" y="2181"/>
                  </a:lnTo>
                  <a:close/>
                  <a:moveTo>
                    <a:pt x="1193" y="2246"/>
                  </a:moveTo>
                  <a:cubicBezTo>
                    <a:pt x="1189" y="2239"/>
                    <a:pt x="1185" y="2232"/>
                    <a:pt x="1181" y="2225"/>
                  </a:cubicBezTo>
                  <a:cubicBezTo>
                    <a:pt x="1125" y="2127"/>
                    <a:pt x="1062" y="2016"/>
                    <a:pt x="1016" y="1918"/>
                  </a:cubicBezTo>
                  <a:cubicBezTo>
                    <a:pt x="1003" y="1891"/>
                    <a:pt x="983" y="1851"/>
                    <a:pt x="956" y="1802"/>
                  </a:cubicBezTo>
                  <a:cubicBezTo>
                    <a:pt x="1284" y="1532"/>
                    <a:pt x="1284" y="1532"/>
                    <a:pt x="1284" y="1532"/>
                  </a:cubicBezTo>
                  <a:cubicBezTo>
                    <a:pt x="1287" y="1530"/>
                    <a:pt x="1289" y="1527"/>
                    <a:pt x="1290" y="1523"/>
                  </a:cubicBezTo>
                  <a:cubicBezTo>
                    <a:pt x="1345" y="1525"/>
                    <a:pt x="1345" y="1525"/>
                    <a:pt x="1345" y="1525"/>
                  </a:cubicBezTo>
                  <a:cubicBezTo>
                    <a:pt x="1388" y="1983"/>
                    <a:pt x="1388" y="1983"/>
                    <a:pt x="1388" y="1983"/>
                  </a:cubicBezTo>
                  <a:cubicBezTo>
                    <a:pt x="1240" y="2031"/>
                    <a:pt x="1240" y="2031"/>
                    <a:pt x="1240" y="2031"/>
                  </a:cubicBezTo>
                  <a:cubicBezTo>
                    <a:pt x="1229" y="2034"/>
                    <a:pt x="1223" y="2046"/>
                    <a:pt x="1227" y="2057"/>
                  </a:cubicBezTo>
                  <a:cubicBezTo>
                    <a:pt x="1230" y="2067"/>
                    <a:pt x="1242" y="2073"/>
                    <a:pt x="1253" y="2070"/>
                  </a:cubicBezTo>
                  <a:cubicBezTo>
                    <a:pt x="1392" y="2025"/>
                    <a:pt x="1392" y="2025"/>
                    <a:pt x="1392" y="2025"/>
                  </a:cubicBezTo>
                  <a:cubicBezTo>
                    <a:pt x="1407" y="2180"/>
                    <a:pt x="1407" y="2180"/>
                    <a:pt x="1407" y="2180"/>
                  </a:cubicBezTo>
                  <a:lnTo>
                    <a:pt x="1193" y="2246"/>
                  </a:lnTo>
                  <a:close/>
                  <a:moveTo>
                    <a:pt x="1526" y="2219"/>
                  </a:moveTo>
                  <a:cubicBezTo>
                    <a:pt x="1542" y="2357"/>
                    <a:pt x="1542" y="2357"/>
                    <a:pt x="1542" y="2357"/>
                  </a:cubicBezTo>
                  <a:cubicBezTo>
                    <a:pt x="1560" y="2547"/>
                    <a:pt x="1560" y="2547"/>
                    <a:pt x="1560" y="2547"/>
                  </a:cubicBezTo>
                  <a:cubicBezTo>
                    <a:pt x="1529" y="2551"/>
                    <a:pt x="1501" y="2556"/>
                    <a:pt x="1475" y="2560"/>
                  </a:cubicBezTo>
                  <a:cubicBezTo>
                    <a:pt x="1440" y="2565"/>
                    <a:pt x="1406" y="2570"/>
                    <a:pt x="1374" y="2575"/>
                  </a:cubicBezTo>
                  <a:cubicBezTo>
                    <a:pt x="1362" y="2577"/>
                    <a:pt x="1351" y="2579"/>
                    <a:pt x="1339" y="2581"/>
                  </a:cubicBezTo>
                  <a:cubicBezTo>
                    <a:pt x="1320" y="2522"/>
                    <a:pt x="1307" y="2478"/>
                    <a:pt x="1303" y="2461"/>
                  </a:cubicBezTo>
                  <a:cubicBezTo>
                    <a:pt x="1299" y="2450"/>
                    <a:pt x="1294" y="2435"/>
                    <a:pt x="1286" y="2418"/>
                  </a:cubicBezTo>
                  <a:cubicBezTo>
                    <a:pt x="1286" y="2417"/>
                    <a:pt x="1285" y="2416"/>
                    <a:pt x="1285" y="2416"/>
                  </a:cubicBezTo>
                  <a:cubicBezTo>
                    <a:pt x="1272" y="2387"/>
                    <a:pt x="1253" y="2352"/>
                    <a:pt x="1230" y="2311"/>
                  </a:cubicBezTo>
                  <a:lnTo>
                    <a:pt x="1526" y="2219"/>
                  </a:lnTo>
                  <a:close/>
                  <a:moveTo>
                    <a:pt x="1557" y="2135"/>
                  </a:moveTo>
                  <a:cubicBezTo>
                    <a:pt x="1556" y="2127"/>
                    <a:pt x="1556" y="2127"/>
                    <a:pt x="1556" y="2127"/>
                  </a:cubicBezTo>
                  <a:cubicBezTo>
                    <a:pt x="1556" y="2126"/>
                    <a:pt x="1556" y="2126"/>
                    <a:pt x="1556" y="2125"/>
                  </a:cubicBezTo>
                  <a:cubicBezTo>
                    <a:pt x="1554" y="2112"/>
                    <a:pt x="1550" y="2089"/>
                    <a:pt x="1548" y="2062"/>
                  </a:cubicBezTo>
                  <a:cubicBezTo>
                    <a:pt x="1830" y="2033"/>
                    <a:pt x="1830" y="2033"/>
                    <a:pt x="1830" y="2033"/>
                  </a:cubicBezTo>
                  <a:cubicBezTo>
                    <a:pt x="1835" y="2032"/>
                    <a:pt x="1840" y="2030"/>
                    <a:pt x="1843" y="2025"/>
                  </a:cubicBezTo>
                  <a:cubicBezTo>
                    <a:pt x="1847" y="2021"/>
                    <a:pt x="1849" y="2016"/>
                    <a:pt x="1848" y="2010"/>
                  </a:cubicBezTo>
                  <a:cubicBezTo>
                    <a:pt x="1831" y="1867"/>
                    <a:pt x="1831" y="1867"/>
                    <a:pt x="1831" y="1867"/>
                  </a:cubicBezTo>
                  <a:cubicBezTo>
                    <a:pt x="1997" y="1851"/>
                    <a:pt x="1997" y="1851"/>
                    <a:pt x="1997" y="1851"/>
                  </a:cubicBezTo>
                  <a:cubicBezTo>
                    <a:pt x="1999" y="1945"/>
                    <a:pt x="1999" y="1945"/>
                    <a:pt x="1999" y="1945"/>
                  </a:cubicBezTo>
                  <a:cubicBezTo>
                    <a:pt x="1999" y="1945"/>
                    <a:pt x="1999" y="1945"/>
                    <a:pt x="1999" y="1945"/>
                  </a:cubicBezTo>
                  <a:cubicBezTo>
                    <a:pt x="1999" y="1945"/>
                    <a:pt x="1999" y="1946"/>
                    <a:pt x="1999" y="1946"/>
                  </a:cubicBezTo>
                  <a:cubicBezTo>
                    <a:pt x="2002" y="2054"/>
                    <a:pt x="2002" y="2054"/>
                    <a:pt x="2002" y="2054"/>
                  </a:cubicBezTo>
                  <a:cubicBezTo>
                    <a:pt x="1998" y="2054"/>
                    <a:pt x="1994" y="2054"/>
                    <a:pt x="1990" y="2054"/>
                  </a:cubicBezTo>
                  <a:lnTo>
                    <a:pt x="1557" y="2135"/>
                  </a:lnTo>
                  <a:close/>
                  <a:moveTo>
                    <a:pt x="1632" y="2196"/>
                  </a:moveTo>
                  <a:cubicBezTo>
                    <a:pt x="1635" y="2392"/>
                    <a:pt x="1635" y="2392"/>
                    <a:pt x="1635" y="2392"/>
                  </a:cubicBezTo>
                  <a:cubicBezTo>
                    <a:pt x="1635" y="2404"/>
                    <a:pt x="1644" y="2413"/>
                    <a:pt x="1656" y="2413"/>
                  </a:cubicBezTo>
                  <a:cubicBezTo>
                    <a:pt x="1657" y="2413"/>
                    <a:pt x="1658" y="2413"/>
                    <a:pt x="1659" y="2412"/>
                  </a:cubicBezTo>
                  <a:cubicBezTo>
                    <a:pt x="1669" y="2411"/>
                    <a:pt x="1676" y="2402"/>
                    <a:pt x="1676" y="2392"/>
                  </a:cubicBezTo>
                  <a:cubicBezTo>
                    <a:pt x="1673" y="2188"/>
                    <a:pt x="1673" y="2188"/>
                    <a:pt x="1673" y="2188"/>
                  </a:cubicBezTo>
                  <a:cubicBezTo>
                    <a:pt x="1766" y="2171"/>
                    <a:pt x="1766" y="2171"/>
                    <a:pt x="1766" y="2171"/>
                  </a:cubicBezTo>
                  <a:cubicBezTo>
                    <a:pt x="1771" y="2279"/>
                    <a:pt x="1771" y="2279"/>
                    <a:pt x="1771" y="2279"/>
                  </a:cubicBezTo>
                  <a:cubicBezTo>
                    <a:pt x="1772" y="2291"/>
                    <a:pt x="1782" y="2299"/>
                    <a:pt x="1793" y="2299"/>
                  </a:cubicBezTo>
                  <a:cubicBezTo>
                    <a:pt x="1794" y="2299"/>
                    <a:pt x="1795" y="2299"/>
                    <a:pt x="1795" y="2299"/>
                  </a:cubicBezTo>
                  <a:cubicBezTo>
                    <a:pt x="1806" y="2297"/>
                    <a:pt x="1813" y="2288"/>
                    <a:pt x="1813" y="2277"/>
                  </a:cubicBezTo>
                  <a:cubicBezTo>
                    <a:pt x="1807" y="2163"/>
                    <a:pt x="1807" y="2163"/>
                    <a:pt x="1807" y="2163"/>
                  </a:cubicBezTo>
                  <a:cubicBezTo>
                    <a:pt x="1915" y="2143"/>
                    <a:pt x="1915" y="2143"/>
                    <a:pt x="1915" y="2143"/>
                  </a:cubicBezTo>
                  <a:cubicBezTo>
                    <a:pt x="1940" y="2393"/>
                    <a:pt x="1940" y="2393"/>
                    <a:pt x="1940" y="2393"/>
                  </a:cubicBezTo>
                  <a:cubicBezTo>
                    <a:pt x="1941" y="2404"/>
                    <a:pt x="1951" y="2412"/>
                    <a:pt x="1963" y="2411"/>
                  </a:cubicBezTo>
                  <a:cubicBezTo>
                    <a:pt x="1963" y="2411"/>
                    <a:pt x="1963" y="2411"/>
                    <a:pt x="1964" y="2411"/>
                  </a:cubicBezTo>
                  <a:cubicBezTo>
                    <a:pt x="1975" y="2409"/>
                    <a:pt x="1982" y="2399"/>
                    <a:pt x="1981" y="2388"/>
                  </a:cubicBezTo>
                  <a:cubicBezTo>
                    <a:pt x="1956" y="2136"/>
                    <a:pt x="1956" y="2136"/>
                    <a:pt x="1956" y="2136"/>
                  </a:cubicBezTo>
                  <a:cubicBezTo>
                    <a:pt x="2003" y="2127"/>
                    <a:pt x="2003" y="2127"/>
                    <a:pt x="2003" y="2127"/>
                  </a:cubicBezTo>
                  <a:cubicBezTo>
                    <a:pt x="2012" y="2488"/>
                    <a:pt x="2012" y="2488"/>
                    <a:pt x="2012" y="2488"/>
                  </a:cubicBezTo>
                  <a:cubicBezTo>
                    <a:pt x="1886" y="2503"/>
                    <a:pt x="1732" y="2523"/>
                    <a:pt x="1600" y="2541"/>
                  </a:cubicBezTo>
                  <a:cubicBezTo>
                    <a:pt x="1583" y="2353"/>
                    <a:pt x="1583" y="2353"/>
                    <a:pt x="1583" y="2353"/>
                  </a:cubicBezTo>
                  <a:cubicBezTo>
                    <a:pt x="1583" y="2353"/>
                    <a:pt x="1583" y="2353"/>
                    <a:pt x="1583" y="2352"/>
                  </a:cubicBezTo>
                  <a:cubicBezTo>
                    <a:pt x="1566" y="2208"/>
                    <a:pt x="1566" y="2208"/>
                    <a:pt x="1566" y="2208"/>
                  </a:cubicBezTo>
                  <a:lnTo>
                    <a:pt x="1632" y="2196"/>
                  </a:lnTo>
                  <a:close/>
                  <a:moveTo>
                    <a:pt x="1993" y="1231"/>
                  </a:moveTo>
                  <a:cubicBezTo>
                    <a:pt x="2033" y="1225"/>
                    <a:pt x="2033" y="1225"/>
                    <a:pt x="2033" y="1225"/>
                  </a:cubicBezTo>
                  <a:cubicBezTo>
                    <a:pt x="2060" y="1500"/>
                    <a:pt x="2060" y="1500"/>
                    <a:pt x="2060" y="1500"/>
                  </a:cubicBezTo>
                  <a:cubicBezTo>
                    <a:pt x="2060" y="1501"/>
                    <a:pt x="2061" y="1503"/>
                    <a:pt x="2061" y="1505"/>
                  </a:cubicBezTo>
                  <a:cubicBezTo>
                    <a:pt x="2030" y="1503"/>
                    <a:pt x="2030" y="1503"/>
                    <a:pt x="2030" y="1503"/>
                  </a:cubicBezTo>
                  <a:cubicBezTo>
                    <a:pt x="2030" y="1503"/>
                    <a:pt x="2030" y="1502"/>
                    <a:pt x="2030" y="1502"/>
                  </a:cubicBezTo>
                  <a:lnTo>
                    <a:pt x="1993" y="1231"/>
                  </a:lnTo>
                  <a:close/>
                  <a:moveTo>
                    <a:pt x="2089" y="1551"/>
                  </a:moveTo>
                  <a:cubicBezTo>
                    <a:pt x="2090" y="1595"/>
                    <a:pt x="2090" y="1595"/>
                    <a:pt x="2090" y="1595"/>
                  </a:cubicBezTo>
                  <a:cubicBezTo>
                    <a:pt x="2090" y="1604"/>
                    <a:pt x="2098" y="1611"/>
                    <a:pt x="2107" y="1611"/>
                  </a:cubicBezTo>
                  <a:cubicBezTo>
                    <a:pt x="2116" y="1611"/>
                    <a:pt x="2123" y="1604"/>
                    <a:pt x="2122" y="1595"/>
                  </a:cubicBezTo>
                  <a:cubicBezTo>
                    <a:pt x="2121" y="1553"/>
                    <a:pt x="2121" y="1553"/>
                    <a:pt x="2121" y="1553"/>
                  </a:cubicBezTo>
                  <a:cubicBezTo>
                    <a:pt x="2196" y="1555"/>
                    <a:pt x="2196" y="1555"/>
                    <a:pt x="2196" y="1555"/>
                  </a:cubicBezTo>
                  <a:cubicBezTo>
                    <a:pt x="2203" y="1702"/>
                    <a:pt x="2203" y="1702"/>
                    <a:pt x="2203" y="1702"/>
                  </a:cubicBezTo>
                  <a:cubicBezTo>
                    <a:pt x="2034" y="1675"/>
                    <a:pt x="2034" y="1675"/>
                    <a:pt x="2034" y="1675"/>
                  </a:cubicBezTo>
                  <a:cubicBezTo>
                    <a:pt x="2031" y="1549"/>
                    <a:pt x="2031" y="1549"/>
                    <a:pt x="2031" y="1549"/>
                  </a:cubicBezTo>
                  <a:lnTo>
                    <a:pt x="2089" y="1551"/>
                  </a:lnTo>
                  <a:close/>
                  <a:moveTo>
                    <a:pt x="2258" y="1961"/>
                  </a:moveTo>
                  <a:cubicBezTo>
                    <a:pt x="2296" y="1963"/>
                    <a:pt x="2372" y="1968"/>
                    <a:pt x="2416" y="1970"/>
                  </a:cubicBezTo>
                  <a:cubicBezTo>
                    <a:pt x="2424" y="2022"/>
                    <a:pt x="2431" y="2075"/>
                    <a:pt x="2438" y="2125"/>
                  </a:cubicBezTo>
                  <a:cubicBezTo>
                    <a:pt x="2232" y="2140"/>
                    <a:pt x="2232" y="2140"/>
                    <a:pt x="2232" y="2140"/>
                  </a:cubicBezTo>
                  <a:cubicBezTo>
                    <a:pt x="2228" y="1968"/>
                    <a:pt x="2228" y="1968"/>
                    <a:pt x="2228" y="1968"/>
                  </a:cubicBezTo>
                  <a:lnTo>
                    <a:pt x="2258" y="1961"/>
                  </a:lnTo>
                  <a:close/>
                  <a:moveTo>
                    <a:pt x="2290" y="1921"/>
                  </a:moveTo>
                  <a:cubicBezTo>
                    <a:pt x="2318" y="1557"/>
                    <a:pt x="2318" y="1557"/>
                    <a:pt x="2318" y="1557"/>
                  </a:cubicBezTo>
                  <a:cubicBezTo>
                    <a:pt x="2331" y="1557"/>
                    <a:pt x="2344" y="1557"/>
                    <a:pt x="2358" y="1557"/>
                  </a:cubicBezTo>
                  <a:cubicBezTo>
                    <a:pt x="2366" y="1616"/>
                    <a:pt x="2375" y="1679"/>
                    <a:pt x="2384" y="1739"/>
                  </a:cubicBezTo>
                  <a:cubicBezTo>
                    <a:pt x="2390" y="1786"/>
                    <a:pt x="2397" y="1833"/>
                    <a:pt x="2404" y="1880"/>
                  </a:cubicBezTo>
                  <a:cubicBezTo>
                    <a:pt x="2406" y="1896"/>
                    <a:pt x="2408" y="1912"/>
                    <a:pt x="2410" y="1928"/>
                  </a:cubicBezTo>
                  <a:cubicBezTo>
                    <a:pt x="2376" y="1926"/>
                    <a:pt x="2327" y="1924"/>
                    <a:pt x="2290" y="1921"/>
                  </a:cubicBezTo>
                  <a:close/>
                  <a:moveTo>
                    <a:pt x="2406" y="1386"/>
                  </a:moveTo>
                  <a:cubicBezTo>
                    <a:pt x="2403" y="1368"/>
                    <a:pt x="2400" y="1352"/>
                    <a:pt x="2397" y="1338"/>
                  </a:cubicBezTo>
                  <a:cubicBezTo>
                    <a:pt x="2397" y="1335"/>
                    <a:pt x="2396" y="1332"/>
                    <a:pt x="2396" y="1329"/>
                  </a:cubicBezTo>
                  <a:cubicBezTo>
                    <a:pt x="2577" y="1295"/>
                    <a:pt x="2577" y="1295"/>
                    <a:pt x="2577" y="1295"/>
                  </a:cubicBezTo>
                  <a:cubicBezTo>
                    <a:pt x="2580" y="1316"/>
                    <a:pt x="2583" y="1336"/>
                    <a:pt x="2586" y="1355"/>
                  </a:cubicBezTo>
                  <a:cubicBezTo>
                    <a:pt x="2523" y="1365"/>
                    <a:pt x="2449" y="1378"/>
                    <a:pt x="2406" y="1386"/>
                  </a:cubicBezTo>
                  <a:close/>
                  <a:moveTo>
                    <a:pt x="2389" y="1289"/>
                  </a:moveTo>
                  <a:cubicBezTo>
                    <a:pt x="2384" y="1264"/>
                    <a:pt x="2380" y="1238"/>
                    <a:pt x="2375" y="1211"/>
                  </a:cubicBezTo>
                  <a:cubicBezTo>
                    <a:pt x="2368" y="1173"/>
                    <a:pt x="2361" y="1134"/>
                    <a:pt x="2354" y="1093"/>
                  </a:cubicBezTo>
                  <a:cubicBezTo>
                    <a:pt x="2454" y="1062"/>
                    <a:pt x="2454" y="1062"/>
                    <a:pt x="2454" y="1062"/>
                  </a:cubicBezTo>
                  <a:cubicBezTo>
                    <a:pt x="2462" y="1059"/>
                    <a:pt x="2467" y="1050"/>
                    <a:pt x="2464" y="1042"/>
                  </a:cubicBezTo>
                  <a:cubicBezTo>
                    <a:pt x="2462" y="1033"/>
                    <a:pt x="2453" y="1028"/>
                    <a:pt x="2444" y="1031"/>
                  </a:cubicBezTo>
                  <a:cubicBezTo>
                    <a:pt x="2348" y="1061"/>
                    <a:pt x="2348" y="1061"/>
                    <a:pt x="2348" y="1061"/>
                  </a:cubicBezTo>
                  <a:cubicBezTo>
                    <a:pt x="2344" y="1038"/>
                    <a:pt x="2340" y="1014"/>
                    <a:pt x="2336" y="991"/>
                  </a:cubicBezTo>
                  <a:cubicBezTo>
                    <a:pt x="2528" y="956"/>
                    <a:pt x="2528" y="956"/>
                    <a:pt x="2528" y="956"/>
                  </a:cubicBezTo>
                  <a:cubicBezTo>
                    <a:pt x="2538" y="1017"/>
                    <a:pt x="2548" y="1086"/>
                    <a:pt x="2559" y="1169"/>
                  </a:cubicBezTo>
                  <a:cubicBezTo>
                    <a:pt x="2563" y="1199"/>
                    <a:pt x="2567" y="1227"/>
                    <a:pt x="2571" y="1254"/>
                  </a:cubicBezTo>
                  <a:lnTo>
                    <a:pt x="2389" y="1289"/>
                  </a:lnTo>
                  <a:close/>
                  <a:moveTo>
                    <a:pt x="2329" y="953"/>
                  </a:moveTo>
                  <a:cubicBezTo>
                    <a:pt x="2322" y="920"/>
                    <a:pt x="2316" y="886"/>
                    <a:pt x="2310" y="854"/>
                  </a:cubicBezTo>
                  <a:cubicBezTo>
                    <a:pt x="2504" y="825"/>
                    <a:pt x="2504" y="825"/>
                    <a:pt x="2504" y="825"/>
                  </a:cubicBezTo>
                  <a:cubicBezTo>
                    <a:pt x="2510" y="853"/>
                    <a:pt x="2516" y="885"/>
                    <a:pt x="2522" y="919"/>
                  </a:cubicBezTo>
                  <a:lnTo>
                    <a:pt x="2329" y="953"/>
                  </a:lnTo>
                  <a:close/>
                  <a:moveTo>
                    <a:pt x="2303" y="818"/>
                  </a:moveTo>
                  <a:cubicBezTo>
                    <a:pt x="2294" y="774"/>
                    <a:pt x="2285" y="732"/>
                    <a:pt x="2277" y="693"/>
                  </a:cubicBezTo>
                  <a:cubicBezTo>
                    <a:pt x="2441" y="618"/>
                    <a:pt x="2441" y="618"/>
                    <a:pt x="2441" y="618"/>
                  </a:cubicBezTo>
                  <a:cubicBezTo>
                    <a:pt x="2464" y="673"/>
                    <a:pt x="2481" y="725"/>
                    <a:pt x="2496" y="789"/>
                  </a:cubicBezTo>
                  <a:lnTo>
                    <a:pt x="2303" y="818"/>
                  </a:lnTo>
                  <a:close/>
                  <a:moveTo>
                    <a:pt x="2269" y="661"/>
                  </a:moveTo>
                  <a:cubicBezTo>
                    <a:pt x="2261" y="625"/>
                    <a:pt x="2253" y="593"/>
                    <a:pt x="2245" y="566"/>
                  </a:cubicBezTo>
                  <a:cubicBezTo>
                    <a:pt x="2311" y="541"/>
                    <a:pt x="2365" y="523"/>
                    <a:pt x="2396" y="513"/>
                  </a:cubicBezTo>
                  <a:cubicBezTo>
                    <a:pt x="2407" y="539"/>
                    <a:pt x="2418" y="565"/>
                    <a:pt x="2428" y="589"/>
                  </a:cubicBezTo>
                  <a:lnTo>
                    <a:pt x="2269" y="661"/>
                  </a:lnTo>
                  <a:close/>
                  <a:moveTo>
                    <a:pt x="2375" y="206"/>
                  </a:moveTo>
                  <a:cubicBezTo>
                    <a:pt x="2376" y="206"/>
                    <a:pt x="2376" y="206"/>
                    <a:pt x="2377" y="206"/>
                  </a:cubicBezTo>
                  <a:cubicBezTo>
                    <a:pt x="2399" y="199"/>
                    <a:pt x="2399" y="199"/>
                    <a:pt x="2399" y="199"/>
                  </a:cubicBezTo>
                  <a:cubicBezTo>
                    <a:pt x="2380" y="215"/>
                    <a:pt x="2358" y="234"/>
                    <a:pt x="2331" y="253"/>
                  </a:cubicBezTo>
                  <a:cubicBezTo>
                    <a:pt x="2327" y="241"/>
                    <a:pt x="2322" y="228"/>
                    <a:pt x="2318" y="216"/>
                  </a:cubicBezTo>
                  <a:lnTo>
                    <a:pt x="2375" y="206"/>
                  </a:lnTo>
                  <a:close/>
                  <a:moveTo>
                    <a:pt x="2312" y="307"/>
                  </a:moveTo>
                  <a:cubicBezTo>
                    <a:pt x="2329" y="351"/>
                    <a:pt x="2348" y="398"/>
                    <a:pt x="2367" y="445"/>
                  </a:cubicBezTo>
                  <a:cubicBezTo>
                    <a:pt x="2335" y="455"/>
                    <a:pt x="2284" y="473"/>
                    <a:pt x="2221" y="496"/>
                  </a:cubicBezTo>
                  <a:cubicBezTo>
                    <a:pt x="2213" y="477"/>
                    <a:pt x="2204" y="456"/>
                    <a:pt x="2194" y="430"/>
                  </a:cubicBezTo>
                  <a:cubicBezTo>
                    <a:pt x="2187" y="415"/>
                    <a:pt x="2180" y="399"/>
                    <a:pt x="2173" y="382"/>
                  </a:cubicBezTo>
                  <a:cubicBezTo>
                    <a:pt x="2226" y="361"/>
                    <a:pt x="2272" y="334"/>
                    <a:pt x="2312" y="307"/>
                  </a:cubicBezTo>
                  <a:close/>
                  <a:moveTo>
                    <a:pt x="2129" y="49"/>
                  </a:moveTo>
                  <a:cubicBezTo>
                    <a:pt x="2131" y="50"/>
                    <a:pt x="2134" y="50"/>
                    <a:pt x="2136" y="50"/>
                  </a:cubicBezTo>
                  <a:cubicBezTo>
                    <a:pt x="2234" y="35"/>
                    <a:pt x="2234" y="35"/>
                    <a:pt x="2234" y="35"/>
                  </a:cubicBezTo>
                  <a:cubicBezTo>
                    <a:pt x="2236" y="49"/>
                    <a:pt x="2240" y="64"/>
                    <a:pt x="2244" y="79"/>
                  </a:cubicBezTo>
                  <a:cubicBezTo>
                    <a:pt x="2248" y="96"/>
                    <a:pt x="2252" y="115"/>
                    <a:pt x="2256" y="134"/>
                  </a:cubicBezTo>
                  <a:cubicBezTo>
                    <a:pt x="2260" y="152"/>
                    <a:pt x="2266" y="174"/>
                    <a:pt x="2274" y="199"/>
                  </a:cubicBezTo>
                  <a:cubicBezTo>
                    <a:pt x="2175" y="267"/>
                    <a:pt x="2175" y="267"/>
                    <a:pt x="2175" y="267"/>
                  </a:cubicBezTo>
                  <a:cubicBezTo>
                    <a:pt x="2167" y="272"/>
                    <a:pt x="2166" y="282"/>
                    <a:pt x="2171" y="289"/>
                  </a:cubicBezTo>
                  <a:cubicBezTo>
                    <a:pt x="2176" y="297"/>
                    <a:pt x="2186" y="299"/>
                    <a:pt x="2193" y="294"/>
                  </a:cubicBezTo>
                  <a:cubicBezTo>
                    <a:pt x="2284" y="231"/>
                    <a:pt x="2284" y="231"/>
                    <a:pt x="2284" y="231"/>
                  </a:cubicBezTo>
                  <a:cubicBezTo>
                    <a:pt x="2289" y="245"/>
                    <a:pt x="2295" y="260"/>
                    <a:pt x="2301" y="276"/>
                  </a:cubicBezTo>
                  <a:cubicBezTo>
                    <a:pt x="2260" y="304"/>
                    <a:pt x="2214" y="331"/>
                    <a:pt x="2161" y="352"/>
                  </a:cubicBezTo>
                  <a:cubicBezTo>
                    <a:pt x="2128" y="271"/>
                    <a:pt x="2090" y="172"/>
                    <a:pt x="2054" y="59"/>
                  </a:cubicBezTo>
                  <a:lnTo>
                    <a:pt x="2129" y="49"/>
                  </a:lnTo>
                  <a:close/>
                  <a:moveTo>
                    <a:pt x="2041" y="247"/>
                  </a:moveTo>
                  <a:cubicBezTo>
                    <a:pt x="2072" y="329"/>
                    <a:pt x="2102" y="401"/>
                    <a:pt x="2126" y="458"/>
                  </a:cubicBezTo>
                  <a:cubicBezTo>
                    <a:pt x="2136" y="483"/>
                    <a:pt x="2145" y="504"/>
                    <a:pt x="2152" y="522"/>
                  </a:cubicBezTo>
                  <a:cubicBezTo>
                    <a:pt x="2053" y="559"/>
                    <a:pt x="1936" y="605"/>
                    <a:pt x="1821" y="658"/>
                  </a:cubicBezTo>
                  <a:cubicBezTo>
                    <a:pt x="1711" y="488"/>
                    <a:pt x="1711" y="488"/>
                    <a:pt x="1711" y="488"/>
                  </a:cubicBezTo>
                  <a:cubicBezTo>
                    <a:pt x="1727" y="476"/>
                    <a:pt x="1743" y="464"/>
                    <a:pt x="1760" y="452"/>
                  </a:cubicBezTo>
                  <a:cubicBezTo>
                    <a:pt x="1830" y="557"/>
                    <a:pt x="1830" y="557"/>
                    <a:pt x="1830" y="557"/>
                  </a:cubicBezTo>
                  <a:cubicBezTo>
                    <a:pt x="1833" y="561"/>
                    <a:pt x="1838" y="564"/>
                    <a:pt x="1843" y="564"/>
                  </a:cubicBezTo>
                  <a:cubicBezTo>
                    <a:pt x="1848" y="564"/>
                    <a:pt x="1853" y="562"/>
                    <a:pt x="1856" y="558"/>
                  </a:cubicBezTo>
                  <a:cubicBezTo>
                    <a:pt x="1962" y="422"/>
                    <a:pt x="1962" y="422"/>
                    <a:pt x="1962" y="422"/>
                  </a:cubicBezTo>
                  <a:cubicBezTo>
                    <a:pt x="2023" y="384"/>
                    <a:pt x="2023" y="384"/>
                    <a:pt x="2023" y="384"/>
                  </a:cubicBezTo>
                  <a:cubicBezTo>
                    <a:pt x="2034" y="402"/>
                    <a:pt x="2034" y="402"/>
                    <a:pt x="2034" y="402"/>
                  </a:cubicBezTo>
                  <a:cubicBezTo>
                    <a:pt x="2039" y="409"/>
                    <a:pt x="2049" y="411"/>
                    <a:pt x="2056" y="407"/>
                  </a:cubicBezTo>
                  <a:cubicBezTo>
                    <a:pt x="2064" y="402"/>
                    <a:pt x="2066" y="392"/>
                    <a:pt x="2061" y="385"/>
                  </a:cubicBezTo>
                  <a:cubicBezTo>
                    <a:pt x="2043" y="354"/>
                    <a:pt x="2043" y="354"/>
                    <a:pt x="2043" y="354"/>
                  </a:cubicBezTo>
                  <a:cubicBezTo>
                    <a:pt x="2042" y="352"/>
                    <a:pt x="2041" y="351"/>
                    <a:pt x="2039" y="350"/>
                  </a:cubicBezTo>
                  <a:cubicBezTo>
                    <a:pt x="1995" y="280"/>
                    <a:pt x="1995" y="280"/>
                    <a:pt x="1995" y="280"/>
                  </a:cubicBezTo>
                  <a:cubicBezTo>
                    <a:pt x="2014" y="267"/>
                    <a:pt x="2029" y="255"/>
                    <a:pt x="2041" y="247"/>
                  </a:cubicBezTo>
                  <a:close/>
                  <a:moveTo>
                    <a:pt x="1786" y="434"/>
                  </a:moveTo>
                  <a:cubicBezTo>
                    <a:pt x="1854" y="384"/>
                    <a:pt x="1919" y="337"/>
                    <a:pt x="1969" y="300"/>
                  </a:cubicBezTo>
                  <a:cubicBezTo>
                    <a:pt x="2006" y="357"/>
                    <a:pt x="2006" y="357"/>
                    <a:pt x="2006" y="357"/>
                  </a:cubicBezTo>
                  <a:cubicBezTo>
                    <a:pt x="1942" y="396"/>
                    <a:pt x="1942" y="396"/>
                    <a:pt x="1942" y="396"/>
                  </a:cubicBezTo>
                  <a:cubicBezTo>
                    <a:pt x="1941" y="397"/>
                    <a:pt x="1939" y="398"/>
                    <a:pt x="1938" y="400"/>
                  </a:cubicBezTo>
                  <a:cubicBezTo>
                    <a:pt x="1844" y="521"/>
                    <a:pt x="1844" y="521"/>
                    <a:pt x="1844" y="521"/>
                  </a:cubicBezTo>
                  <a:lnTo>
                    <a:pt x="1786" y="434"/>
                  </a:lnTo>
                  <a:close/>
                  <a:moveTo>
                    <a:pt x="1604" y="231"/>
                  </a:moveTo>
                  <a:cubicBezTo>
                    <a:pt x="1606" y="231"/>
                    <a:pt x="1608" y="232"/>
                    <a:pt x="1610" y="232"/>
                  </a:cubicBezTo>
                  <a:cubicBezTo>
                    <a:pt x="1833" y="231"/>
                    <a:pt x="1833" y="231"/>
                    <a:pt x="1833" y="231"/>
                  </a:cubicBezTo>
                  <a:cubicBezTo>
                    <a:pt x="1842" y="231"/>
                    <a:pt x="1849" y="224"/>
                    <a:pt x="1849" y="215"/>
                  </a:cubicBezTo>
                  <a:cubicBezTo>
                    <a:pt x="1850" y="207"/>
                    <a:pt x="1843" y="199"/>
                    <a:pt x="1834" y="199"/>
                  </a:cubicBezTo>
                  <a:cubicBezTo>
                    <a:pt x="1833" y="199"/>
                    <a:pt x="1796" y="198"/>
                    <a:pt x="1742" y="197"/>
                  </a:cubicBezTo>
                  <a:cubicBezTo>
                    <a:pt x="1723" y="86"/>
                    <a:pt x="1723" y="86"/>
                    <a:pt x="1723" y="86"/>
                  </a:cubicBezTo>
                  <a:cubicBezTo>
                    <a:pt x="1953" y="85"/>
                    <a:pt x="1953" y="85"/>
                    <a:pt x="1953" y="85"/>
                  </a:cubicBezTo>
                  <a:cubicBezTo>
                    <a:pt x="1969" y="167"/>
                    <a:pt x="1969" y="167"/>
                    <a:pt x="1969" y="167"/>
                  </a:cubicBezTo>
                  <a:cubicBezTo>
                    <a:pt x="1971" y="176"/>
                    <a:pt x="1979" y="182"/>
                    <a:pt x="1988" y="180"/>
                  </a:cubicBezTo>
                  <a:cubicBezTo>
                    <a:pt x="1996" y="179"/>
                    <a:pt x="2002" y="170"/>
                    <a:pt x="2000" y="161"/>
                  </a:cubicBezTo>
                  <a:cubicBezTo>
                    <a:pt x="1987" y="91"/>
                    <a:pt x="1987" y="91"/>
                    <a:pt x="1987" y="91"/>
                  </a:cubicBezTo>
                  <a:cubicBezTo>
                    <a:pt x="2000" y="131"/>
                    <a:pt x="2013" y="170"/>
                    <a:pt x="2026" y="206"/>
                  </a:cubicBezTo>
                  <a:cubicBezTo>
                    <a:pt x="1949" y="264"/>
                    <a:pt x="1628" y="500"/>
                    <a:pt x="1459" y="613"/>
                  </a:cubicBezTo>
                  <a:cubicBezTo>
                    <a:pt x="1414" y="455"/>
                    <a:pt x="1414" y="455"/>
                    <a:pt x="1414" y="455"/>
                  </a:cubicBezTo>
                  <a:cubicBezTo>
                    <a:pt x="1531" y="452"/>
                    <a:pt x="1531" y="452"/>
                    <a:pt x="1531" y="452"/>
                  </a:cubicBezTo>
                  <a:cubicBezTo>
                    <a:pt x="1540" y="452"/>
                    <a:pt x="1547" y="444"/>
                    <a:pt x="1546" y="435"/>
                  </a:cubicBezTo>
                  <a:cubicBezTo>
                    <a:pt x="1546" y="427"/>
                    <a:pt x="1539" y="420"/>
                    <a:pt x="1530" y="420"/>
                  </a:cubicBezTo>
                  <a:cubicBezTo>
                    <a:pt x="1405" y="423"/>
                    <a:pt x="1405" y="423"/>
                    <a:pt x="1405" y="423"/>
                  </a:cubicBezTo>
                  <a:cubicBezTo>
                    <a:pt x="1358" y="259"/>
                    <a:pt x="1358" y="259"/>
                    <a:pt x="1358" y="259"/>
                  </a:cubicBezTo>
                  <a:cubicBezTo>
                    <a:pt x="1401" y="244"/>
                    <a:pt x="1486" y="234"/>
                    <a:pt x="1604" y="231"/>
                  </a:cubicBezTo>
                  <a:close/>
                  <a:moveTo>
                    <a:pt x="1364" y="431"/>
                  </a:moveTo>
                  <a:cubicBezTo>
                    <a:pt x="1285" y="459"/>
                    <a:pt x="1285" y="459"/>
                    <a:pt x="1285" y="459"/>
                  </a:cubicBezTo>
                  <a:cubicBezTo>
                    <a:pt x="1233" y="372"/>
                    <a:pt x="1233" y="372"/>
                    <a:pt x="1233" y="372"/>
                  </a:cubicBezTo>
                  <a:cubicBezTo>
                    <a:pt x="1275" y="356"/>
                    <a:pt x="1275" y="356"/>
                    <a:pt x="1275" y="356"/>
                  </a:cubicBezTo>
                  <a:cubicBezTo>
                    <a:pt x="1281" y="354"/>
                    <a:pt x="1285" y="348"/>
                    <a:pt x="1285" y="341"/>
                  </a:cubicBezTo>
                  <a:cubicBezTo>
                    <a:pt x="1284" y="294"/>
                    <a:pt x="1284" y="294"/>
                    <a:pt x="1284" y="294"/>
                  </a:cubicBezTo>
                  <a:cubicBezTo>
                    <a:pt x="1320" y="275"/>
                    <a:pt x="1320" y="275"/>
                    <a:pt x="1320" y="275"/>
                  </a:cubicBezTo>
                  <a:lnTo>
                    <a:pt x="1364" y="431"/>
                  </a:lnTo>
                  <a:close/>
                  <a:moveTo>
                    <a:pt x="1196" y="207"/>
                  </a:moveTo>
                  <a:cubicBezTo>
                    <a:pt x="1292" y="254"/>
                    <a:pt x="1292" y="254"/>
                    <a:pt x="1292" y="254"/>
                  </a:cubicBezTo>
                  <a:cubicBezTo>
                    <a:pt x="1260" y="269"/>
                    <a:pt x="1260" y="269"/>
                    <a:pt x="1260" y="269"/>
                  </a:cubicBezTo>
                  <a:cubicBezTo>
                    <a:pt x="1255" y="272"/>
                    <a:pt x="1251" y="278"/>
                    <a:pt x="1251" y="284"/>
                  </a:cubicBezTo>
                  <a:cubicBezTo>
                    <a:pt x="1252" y="330"/>
                    <a:pt x="1252" y="330"/>
                    <a:pt x="1252" y="330"/>
                  </a:cubicBezTo>
                  <a:cubicBezTo>
                    <a:pt x="1217" y="344"/>
                    <a:pt x="1217" y="344"/>
                    <a:pt x="1217" y="344"/>
                  </a:cubicBezTo>
                  <a:cubicBezTo>
                    <a:pt x="1198" y="313"/>
                    <a:pt x="1198" y="313"/>
                    <a:pt x="1198" y="313"/>
                  </a:cubicBezTo>
                  <a:cubicBezTo>
                    <a:pt x="1171" y="235"/>
                    <a:pt x="1171" y="235"/>
                    <a:pt x="1171" y="235"/>
                  </a:cubicBezTo>
                  <a:lnTo>
                    <a:pt x="1196" y="207"/>
                  </a:lnTo>
                  <a:close/>
                  <a:moveTo>
                    <a:pt x="1125" y="172"/>
                  </a:moveTo>
                  <a:cubicBezTo>
                    <a:pt x="1166" y="192"/>
                    <a:pt x="1166" y="192"/>
                    <a:pt x="1166" y="192"/>
                  </a:cubicBezTo>
                  <a:cubicBezTo>
                    <a:pt x="1141" y="221"/>
                    <a:pt x="1141" y="221"/>
                    <a:pt x="1141" y="221"/>
                  </a:cubicBezTo>
                  <a:cubicBezTo>
                    <a:pt x="1137" y="225"/>
                    <a:pt x="1136" y="231"/>
                    <a:pt x="1138" y="237"/>
                  </a:cubicBezTo>
                  <a:cubicBezTo>
                    <a:pt x="1168" y="325"/>
                    <a:pt x="1168" y="325"/>
                    <a:pt x="1168" y="325"/>
                  </a:cubicBezTo>
                  <a:cubicBezTo>
                    <a:pt x="1169" y="326"/>
                    <a:pt x="1169" y="327"/>
                    <a:pt x="1170" y="328"/>
                  </a:cubicBezTo>
                  <a:cubicBezTo>
                    <a:pt x="1187" y="356"/>
                    <a:pt x="1187" y="356"/>
                    <a:pt x="1187" y="356"/>
                  </a:cubicBezTo>
                  <a:cubicBezTo>
                    <a:pt x="1135" y="376"/>
                    <a:pt x="1135" y="376"/>
                    <a:pt x="1135" y="376"/>
                  </a:cubicBezTo>
                  <a:cubicBezTo>
                    <a:pt x="1120" y="302"/>
                    <a:pt x="1107" y="240"/>
                    <a:pt x="1103" y="222"/>
                  </a:cubicBezTo>
                  <a:lnTo>
                    <a:pt x="1125" y="172"/>
                  </a:lnTo>
                  <a:close/>
                  <a:moveTo>
                    <a:pt x="706" y="189"/>
                  </a:moveTo>
                  <a:cubicBezTo>
                    <a:pt x="707" y="168"/>
                    <a:pt x="708" y="142"/>
                    <a:pt x="709" y="111"/>
                  </a:cubicBezTo>
                  <a:cubicBezTo>
                    <a:pt x="845" y="112"/>
                    <a:pt x="974" y="112"/>
                    <a:pt x="1002" y="112"/>
                  </a:cubicBezTo>
                  <a:cubicBezTo>
                    <a:pt x="1096" y="158"/>
                    <a:pt x="1096" y="158"/>
                    <a:pt x="1096" y="158"/>
                  </a:cubicBezTo>
                  <a:cubicBezTo>
                    <a:pt x="1076" y="205"/>
                    <a:pt x="1076" y="205"/>
                    <a:pt x="1076" y="205"/>
                  </a:cubicBezTo>
                  <a:cubicBezTo>
                    <a:pt x="705" y="205"/>
                    <a:pt x="705" y="205"/>
                    <a:pt x="705" y="205"/>
                  </a:cubicBezTo>
                  <a:cubicBezTo>
                    <a:pt x="705" y="200"/>
                    <a:pt x="706" y="195"/>
                    <a:pt x="706" y="189"/>
                  </a:cubicBezTo>
                  <a:close/>
                  <a:moveTo>
                    <a:pt x="471" y="110"/>
                  </a:moveTo>
                  <a:cubicBezTo>
                    <a:pt x="519" y="111"/>
                    <a:pt x="576" y="111"/>
                    <a:pt x="635" y="111"/>
                  </a:cubicBezTo>
                  <a:cubicBezTo>
                    <a:pt x="634" y="140"/>
                    <a:pt x="633" y="166"/>
                    <a:pt x="632" y="186"/>
                  </a:cubicBezTo>
                  <a:cubicBezTo>
                    <a:pt x="632" y="199"/>
                    <a:pt x="632" y="212"/>
                    <a:pt x="632" y="225"/>
                  </a:cubicBezTo>
                  <a:cubicBezTo>
                    <a:pt x="453" y="212"/>
                    <a:pt x="453" y="212"/>
                    <a:pt x="453" y="212"/>
                  </a:cubicBezTo>
                  <a:lnTo>
                    <a:pt x="471" y="110"/>
                  </a:lnTo>
                  <a:close/>
                  <a:moveTo>
                    <a:pt x="274" y="337"/>
                  </a:moveTo>
                  <a:cubicBezTo>
                    <a:pt x="276" y="324"/>
                    <a:pt x="277" y="312"/>
                    <a:pt x="279" y="301"/>
                  </a:cubicBezTo>
                  <a:cubicBezTo>
                    <a:pt x="288" y="225"/>
                    <a:pt x="293" y="175"/>
                    <a:pt x="283" y="128"/>
                  </a:cubicBezTo>
                  <a:cubicBezTo>
                    <a:pt x="300" y="118"/>
                    <a:pt x="323" y="109"/>
                    <a:pt x="346" y="109"/>
                  </a:cubicBezTo>
                  <a:cubicBezTo>
                    <a:pt x="356" y="110"/>
                    <a:pt x="390" y="110"/>
                    <a:pt x="438" y="110"/>
                  </a:cubicBezTo>
                  <a:cubicBezTo>
                    <a:pt x="391" y="372"/>
                    <a:pt x="391" y="372"/>
                    <a:pt x="391" y="372"/>
                  </a:cubicBezTo>
                  <a:cubicBezTo>
                    <a:pt x="390" y="380"/>
                    <a:pt x="396" y="389"/>
                    <a:pt x="404" y="390"/>
                  </a:cubicBezTo>
                  <a:cubicBezTo>
                    <a:pt x="413" y="392"/>
                    <a:pt x="421" y="387"/>
                    <a:pt x="423" y="378"/>
                  </a:cubicBezTo>
                  <a:cubicBezTo>
                    <a:pt x="453" y="244"/>
                    <a:pt x="453" y="244"/>
                    <a:pt x="453" y="244"/>
                  </a:cubicBezTo>
                  <a:cubicBezTo>
                    <a:pt x="634" y="258"/>
                    <a:pt x="634" y="258"/>
                    <a:pt x="634" y="258"/>
                  </a:cubicBezTo>
                  <a:cubicBezTo>
                    <a:pt x="643" y="353"/>
                    <a:pt x="674" y="453"/>
                    <a:pt x="707" y="539"/>
                  </a:cubicBezTo>
                  <a:cubicBezTo>
                    <a:pt x="284" y="592"/>
                    <a:pt x="284" y="592"/>
                    <a:pt x="284" y="592"/>
                  </a:cubicBezTo>
                  <a:cubicBezTo>
                    <a:pt x="272" y="540"/>
                    <a:pt x="260" y="454"/>
                    <a:pt x="274" y="337"/>
                  </a:cubicBezTo>
                  <a:close/>
                  <a:moveTo>
                    <a:pt x="298" y="1016"/>
                  </a:moveTo>
                  <a:cubicBezTo>
                    <a:pt x="317" y="1011"/>
                    <a:pt x="317" y="1011"/>
                    <a:pt x="317" y="1011"/>
                  </a:cubicBezTo>
                  <a:cubicBezTo>
                    <a:pt x="328" y="1007"/>
                    <a:pt x="334" y="996"/>
                    <a:pt x="331" y="985"/>
                  </a:cubicBezTo>
                  <a:cubicBezTo>
                    <a:pt x="248" y="701"/>
                    <a:pt x="248" y="701"/>
                    <a:pt x="248" y="701"/>
                  </a:cubicBezTo>
                  <a:cubicBezTo>
                    <a:pt x="287" y="767"/>
                    <a:pt x="415" y="989"/>
                    <a:pt x="552" y="1230"/>
                  </a:cubicBezTo>
                  <a:cubicBezTo>
                    <a:pt x="450" y="1285"/>
                    <a:pt x="450" y="1285"/>
                    <a:pt x="450" y="1285"/>
                  </a:cubicBezTo>
                  <a:lnTo>
                    <a:pt x="298" y="1016"/>
                  </a:lnTo>
                  <a:close/>
                  <a:moveTo>
                    <a:pt x="470" y="1321"/>
                  </a:moveTo>
                  <a:cubicBezTo>
                    <a:pt x="573" y="1266"/>
                    <a:pt x="573" y="1266"/>
                    <a:pt x="573" y="1266"/>
                  </a:cubicBezTo>
                  <a:cubicBezTo>
                    <a:pt x="600" y="1313"/>
                    <a:pt x="627" y="1360"/>
                    <a:pt x="653" y="1407"/>
                  </a:cubicBezTo>
                  <a:cubicBezTo>
                    <a:pt x="617" y="1425"/>
                    <a:pt x="584" y="1442"/>
                    <a:pt x="550" y="1462"/>
                  </a:cubicBezTo>
                  <a:lnTo>
                    <a:pt x="470" y="1321"/>
                  </a:lnTo>
                  <a:close/>
                  <a:moveTo>
                    <a:pt x="462" y="1605"/>
                  </a:moveTo>
                  <a:cubicBezTo>
                    <a:pt x="489" y="1587"/>
                    <a:pt x="515" y="1570"/>
                    <a:pt x="539" y="1554"/>
                  </a:cubicBezTo>
                  <a:cubicBezTo>
                    <a:pt x="590" y="1521"/>
                    <a:pt x="637" y="1497"/>
                    <a:pt x="689" y="1471"/>
                  </a:cubicBezTo>
                  <a:cubicBezTo>
                    <a:pt x="731" y="1545"/>
                    <a:pt x="771" y="1616"/>
                    <a:pt x="806" y="1680"/>
                  </a:cubicBezTo>
                  <a:cubicBezTo>
                    <a:pt x="673" y="1762"/>
                    <a:pt x="673" y="1762"/>
                    <a:pt x="673" y="1762"/>
                  </a:cubicBezTo>
                  <a:cubicBezTo>
                    <a:pt x="648" y="1708"/>
                    <a:pt x="648" y="1708"/>
                    <a:pt x="648" y="1708"/>
                  </a:cubicBezTo>
                  <a:cubicBezTo>
                    <a:pt x="643" y="1698"/>
                    <a:pt x="631" y="1693"/>
                    <a:pt x="620" y="1698"/>
                  </a:cubicBezTo>
                  <a:cubicBezTo>
                    <a:pt x="610" y="1703"/>
                    <a:pt x="606" y="1715"/>
                    <a:pt x="610" y="1725"/>
                  </a:cubicBezTo>
                  <a:cubicBezTo>
                    <a:pt x="645" y="1801"/>
                    <a:pt x="645" y="1801"/>
                    <a:pt x="645" y="1801"/>
                  </a:cubicBezTo>
                  <a:cubicBezTo>
                    <a:pt x="647" y="1806"/>
                    <a:pt x="652" y="1810"/>
                    <a:pt x="657" y="1812"/>
                  </a:cubicBezTo>
                  <a:cubicBezTo>
                    <a:pt x="661" y="1813"/>
                    <a:pt x="664" y="1813"/>
                    <a:pt x="667" y="1812"/>
                  </a:cubicBezTo>
                  <a:cubicBezTo>
                    <a:pt x="670" y="1812"/>
                    <a:pt x="672" y="1811"/>
                    <a:pt x="674" y="1810"/>
                  </a:cubicBezTo>
                  <a:cubicBezTo>
                    <a:pt x="826" y="1716"/>
                    <a:pt x="826" y="1716"/>
                    <a:pt x="826" y="1716"/>
                  </a:cubicBezTo>
                  <a:cubicBezTo>
                    <a:pt x="844" y="1749"/>
                    <a:pt x="860" y="1779"/>
                    <a:pt x="875" y="1807"/>
                  </a:cubicBezTo>
                  <a:cubicBezTo>
                    <a:pt x="830" y="1828"/>
                    <a:pt x="731" y="1877"/>
                    <a:pt x="665" y="1917"/>
                  </a:cubicBezTo>
                  <a:cubicBezTo>
                    <a:pt x="633" y="1936"/>
                    <a:pt x="552" y="1950"/>
                    <a:pt x="501" y="1957"/>
                  </a:cubicBezTo>
                  <a:cubicBezTo>
                    <a:pt x="485" y="1869"/>
                    <a:pt x="469" y="1790"/>
                    <a:pt x="459" y="1752"/>
                  </a:cubicBezTo>
                  <a:cubicBezTo>
                    <a:pt x="448" y="1713"/>
                    <a:pt x="429" y="1676"/>
                    <a:pt x="406" y="1642"/>
                  </a:cubicBezTo>
                  <a:cubicBezTo>
                    <a:pt x="424" y="1630"/>
                    <a:pt x="443" y="1618"/>
                    <a:pt x="462" y="1605"/>
                  </a:cubicBezTo>
                  <a:close/>
                  <a:moveTo>
                    <a:pt x="485" y="2435"/>
                  </a:moveTo>
                  <a:cubicBezTo>
                    <a:pt x="460" y="2447"/>
                    <a:pt x="394" y="2473"/>
                    <a:pt x="330" y="2484"/>
                  </a:cubicBezTo>
                  <a:cubicBezTo>
                    <a:pt x="320" y="2485"/>
                    <a:pt x="312" y="2486"/>
                    <a:pt x="304" y="2487"/>
                  </a:cubicBezTo>
                  <a:cubicBezTo>
                    <a:pt x="297" y="2487"/>
                    <a:pt x="291" y="2487"/>
                    <a:pt x="285" y="2488"/>
                  </a:cubicBezTo>
                  <a:cubicBezTo>
                    <a:pt x="267" y="2488"/>
                    <a:pt x="258" y="2484"/>
                    <a:pt x="254" y="2483"/>
                  </a:cubicBezTo>
                  <a:cubicBezTo>
                    <a:pt x="239" y="2475"/>
                    <a:pt x="227" y="2467"/>
                    <a:pt x="218" y="2456"/>
                  </a:cubicBezTo>
                  <a:cubicBezTo>
                    <a:pt x="486" y="2402"/>
                    <a:pt x="486" y="2402"/>
                    <a:pt x="486" y="2402"/>
                  </a:cubicBezTo>
                  <a:cubicBezTo>
                    <a:pt x="486" y="2417"/>
                    <a:pt x="486" y="2428"/>
                    <a:pt x="485" y="2435"/>
                  </a:cubicBezTo>
                  <a:close/>
                  <a:moveTo>
                    <a:pt x="131" y="1329"/>
                  </a:moveTo>
                  <a:cubicBezTo>
                    <a:pt x="114" y="1313"/>
                    <a:pt x="94" y="1294"/>
                    <a:pt x="72" y="1271"/>
                  </a:cubicBezTo>
                  <a:cubicBezTo>
                    <a:pt x="185" y="1223"/>
                    <a:pt x="185" y="1223"/>
                    <a:pt x="185" y="1223"/>
                  </a:cubicBezTo>
                  <a:cubicBezTo>
                    <a:pt x="215" y="1264"/>
                    <a:pt x="215" y="1264"/>
                    <a:pt x="215" y="1264"/>
                  </a:cubicBezTo>
                  <a:lnTo>
                    <a:pt x="131" y="1329"/>
                  </a:lnTo>
                  <a:close/>
                  <a:moveTo>
                    <a:pt x="261" y="1488"/>
                  </a:moveTo>
                  <a:cubicBezTo>
                    <a:pt x="257" y="1484"/>
                    <a:pt x="257" y="1484"/>
                    <a:pt x="257" y="1484"/>
                  </a:cubicBezTo>
                  <a:cubicBezTo>
                    <a:pt x="250" y="1479"/>
                    <a:pt x="243" y="1475"/>
                    <a:pt x="234" y="1473"/>
                  </a:cubicBezTo>
                  <a:cubicBezTo>
                    <a:pt x="234" y="1454"/>
                    <a:pt x="234" y="1454"/>
                    <a:pt x="234" y="1454"/>
                  </a:cubicBezTo>
                  <a:cubicBezTo>
                    <a:pt x="233" y="1419"/>
                    <a:pt x="210" y="1399"/>
                    <a:pt x="168" y="1362"/>
                  </a:cubicBezTo>
                  <a:cubicBezTo>
                    <a:pt x="166" y="1360"/>
                    <a:pt x="164" y="1359"/>
                    <a:pt x="162" y="1357"/>
                  </a:cubicBezTo>
                  <a:cubicBezTo>
                    <a:pt x="238" y="1298"/>
                    <a:pt x="238" y="1298"/>
                    <a:pt x="238" y="1298"/>
                  </a:cubicBezTo>
                  <a:cubicBezTo>
                    <a:pt x="416" y="1548"/>
                    <a:pt x="416" y="1548"/>
                    <a:pt x="416" y="1548"/>
                  </a:cubicBezTo>
                  <a:cubicBezTo>
                    <a:pt x="398" y="1559"/>
                    <a:pt x="380" y="1572"/>
                    <a:pt x="360" y="1584"/>
                  </a:cubicBezTo>
                  <a:cubicBezTo>
                    <a:pt x="322" y="1541"/>
                    <a:pt x="283" y="1507"/>
                    <a:pt x="261" y="1488"/>
                  </a:cubicBezTo>
                  <a:close/>
                  <a:moveTo>
                    <a:pt x="130" y="2564"/>
                  </a:moveTo>
                  <a:cubicBezTo>
                    <a:pt x="129" y="2584"/>
                    <a:pt x="126" y="2643"/>
                    <a:pt x="132" y="2704"/>
                  </a:cubicBezTo>
                  <a:cubicBezTo>
                    <a:pt x="126" y="2704"/>
                    <a:pt x="126" y="2704"/>
                    <a:pt x="126" y="2704"/>
                  </a:cubicBezTo>
                  <a:cubicBezTo>
                    <a:pt x="83" y="2476"/>
                    <a:pt x="83" y="2476"/>
                    <a:pt x="83" y="2476"/>
                  </a:cubicBezTo>
                  <a:cubicBezTo>
                    <a:pt x="140" y="2471"/>
                    <a:pt x="140" y="2471"/>
                    <a:pt x="140" y="2471"/>
                  </a:cubicBezTo>
                  <a:cubicBezTo>
                    <a:pt x="148" y="2486"/>
                    <a:pt x="157" y="2499"/>
                    <a:pt x="169" y="2511"/>
                  </a:cubicBezTo>
                  <a:cubicBezTo>
                    <a:pt x="147" y="2522"/>
                    <a:pt x="131" y="2539"/>
                    <a:pt x="130" y="2564"/>
                  </a:cubicBezTo>
                  <a:close/>
                  <a:moveTo>
                    <a:pt x="200" y="2418"/>
                  </a:moveTo>
                  <a:cubicBezTo>
                    <a:pt x="195" y="2390"/>
                    <a:pt x="188" y="2360"/>
                    <a:pt x="181" y="2328"/>
                  </a:cubicBezTo>
                  <a:cubicBezTo>
                    <a:pt x="413" y="2287"/>
                    <a:pt x="413" y="2287"/>
                    <a:pt x="413" y="2287"/>
                  </a:cubicBezTo>
                  <a:cubicBezTo>
                    <a:pt x="424" y="2285"/>
                    <a:pt x="431" y="2274"/>
                    <a:pt x="429" y="2263"/>
                  </a:cubicBezTo>
                  <a:cubicBezTo>
                    <a:pt x="427" y="2251"/>
                    <a:pt x="417" y="2244"/>
                    <a:pt x="405" y="2246"/>
                  </a:cubicBezTo>
                  <a:cubicBezTo>
                    <a:pt x="171" y="2288"/>
                    <a:pt x="171" y="2288"/>
                    <a:pt x="171" y="2288"/>
                  </a:cubicBezTo>
                  <a:cubicBezTo>
                    <a:pt x="133" y="2135"/>
                    <a:pt x="76" y="1957"/>
                    <a:pt x="45" y="1893"/>
                  </a:cubicBezTo>
                  <a:cubicBezTo>
                    <a:pt x="38" y="1879"/>
                    <a:pt x="30" y="1867"/>
                    <a:pt x="22" y="1858"/>
                  </a:cubicBezTo>
                  <a:cubicBezTo>
                    <a:pt x="110" y="1827"/>
                    <a:pt x="219" y="1763"/>
                    <a:pt x="344" y="1682"/>
                  </a:cubicBezTo>
                  <a:cubicBezTo>
                    <a:pt x="363" y="1710"/>
                    <a:pt x="380" y="1741"/>
                    <a:pt x="388" y="1771"/>
                  </a:cubicBezTo>
                  <a:cubicBezTo>
                    <a:pt x="394" y="1794"/>
                    <a:pt x="403" y="1835"/>
                    <a:pt x="414" y="1888"/>
                  </a:cubicBezTo>
                  <a:cubicBezTo>
                    <a:pt x="342" y="1910"/>
                    <a:pt x="342" y="1910"/>
                    <a:pt x="342" y="1910"/>
                  </a:cubicBezTo>
                  <a:cubicBezTo>
                    <a:pt x="331" y="1856"/>
                    <a:pt x="331" y="1856"/>
                    <a:pt x="331" y="1856"/>
                  </a:cubicBezTo>
                  <a:cubicBezTo>
                    <a:pt x="329" y="1845"/>
                    <a:pt x="318" y="1837"/>
                    <a:pt x="307" y="1839"/>
                  </a:cubicBezTo>
                  <a:cubicBezTo>
                    <a:pt x="296" y="1842"/>
                    <a:pt x="289" y="1852"/>
                    <a:pt x="291" y="1864"/>
                  </a:cubicBezTo>
                  <a:cubicBezTo>
                    <a:pt x="306" y="1940"/>
                    <a:pt x="306" y="1940"/>
                    <a:pt x="306" y="1940"/>
                  </a:cubicBezTo>
                  <a:cubicBezTo>
                    <a:pt x="307" y="1946"/>
                    <a:pt x="310" y="1951"/>
                    <a:pt x="315" y="1954"/>
                  </a:cubicBezTo>
                  <a:cubicBezTo>
                    <a:pt x="320" y="1956"/>
                    <a:pt x="325" y="1957"/>
                    <a:pt x="329" y="1956"/>
                  </a:cubicBezTo>
                  <a:cubicBezTo>
                    <a:pt x="330" y="1956"/>
                    <a:pt x="331" y="1956"/>
                    <a:pt x="332" y="1956"/>
                  </a:cubicBezTo>
                  <a:cubicBezTo>
                    <a:pt x="421" y="1928"/>
                    <a:pt x="421" y="1928"/>
                    <a:pt x="421" y="1928"/>
                  </a:cubicBezTo>
                  <a:cubicBezTo>
                    <a:pt x="432" y="1987"/>
                    <a:pt x="444" y="2056"/>
                    <a:pt x="455" y="2128"/>
                  </a:cubicBezTo>
                  <a:cubicBezTo>
                    <a:pt x="472" y="2236"/>
                    <a:pt x="480" y="2310"/>
                    <a:pt x="484" y="2360"/>
                  </a:cubicBezTo>
                  <a:cubicBezTo>
                    <a:pt x="200" y="2418"/>
                    <a:pt x="200" y="2418"/>
                    <a:pt x="200" y="2418"/>
                  </a:cubicBezTo>
                  <a:cubicBezTo>
                    <a:pt x="200" y="2418"/>
                    <a:pt x="200" y="2418"/>
                    <a:pt x="200" y="2418"/>
                  </a:cubicBezTo>
                  <a:close/>
                  <a:moveTo>
                    <a:pt x="471" y="2883"/>
                  </a:moveTo>
                  <a:cubicBezTo>
                    <a:pt x="460" y="2898"/>
                    <a:pt x="448" y="2914"/>
                    <a:pt x="438" y="2929"/>
                  </a:cubicBezTo>
                  <a:cubicBezTo>
                    <a:pt x="433" y="2937"/>
                    <a:pt x="429" y="2945"/>
                    <a:pt x="424" y="2953"/>
                  </a:cubicBezTo>
                  <a:cubicBezTo>
                    <a:pt x="415" y="2943"/>
                    <a:pt x="407" y="2933"/>
                    <a:pt x="398" y="2923"/>
                  </a:cubicBezTo>
                  <a:cubicBezTo>
                    <a:pt x="389" y="2912"/>
                    <a:pt x="380" y="2902"/>
                    <a:pt x="369" y="2895"/>
                  </a:cubicBezTo>
                  <a:cubicBezTo>
                    <a:pt x="412" y="2875"/>
                    <a:pt x="458" y="2858"/>
                    <a:pt x="482" y="2859"/>
                  </a:cubicBezTo>
                  <a:cubicBezTo>
                    <a:pt x="484" y="2859"/>
                    <a:pt x="486" y="2859"/>
                    <a:pt x="488" y="2859"/>
                  </a:cubicBezTo>
                  <a:cubicBezTo>
                    <a:pt x="483" y="2867"/>
                    <a:pt x="477" y="2875"/>
                    <a:pt x="471" y="2883"/>
                  </a:cubicBezTo>
                  <a:close/>
                  <a:moveTo>
                    <a:pt x="528" y="2785"/>
                  </a:moveTo>
                  <a:cubicBezTo>
                    <a:pt x="510" y="2786"/>
                    <a:pt x="496" y="2786"/>
                    <a:pt x="486" y="2786"/>
                  </a:cubicBezTo>
                  <a:cubicBezTo>
                    <a:pt x="426" y="2783"/>
                    <a:pt x="332" y="2830"/>
                    <a:pt x="293" y="2851"/>
                  </a:cubicBezTo>
                  <a:cubicBezTo>
                    <a:pt x="279" y="2843"/>
                    <a:pt x="257" y="2828"/>
                    <a:pt x="231" y="2800"/>
                  </a:cubicBezTo>
                  <a:cubicBezTo>
                    <a:pt x="207" y="2776"/>
                    <a:pt x="198" y="2666"/>
                    <a:pt x="203" y="2576"/>
                  </a:cubicBezTo>
                  <a:cubicBezTo>
                    <a:pt x="216" y="2569"/>
                    <a:pt x="247" y="2563"/>
                    <a:pt x="287" y="2561"/>
                  </a:cubicBezTo>
                  <a:cubicBezTo>
                    <a:pt x="294" y="2561"/>
                    <a:pt x="301" y="2561"/>
                    <a:pt x="308" y="2560"/>
                  </a:cubicBezTo>
                  <a:cubicBezTo>
                    <a:pt x="344" y="2559"/>
                    <a:pt x="385" y="2561"/>
                    <a:pt x="427" y="2567"/>
                  </a:cubicBezTo>
                  <a:cubicBezTo>
                    <a:pt x="503" y="2576"/>
                    <a:pt x="533" y="2593"/>
                    <a:pt x="540" y="2600"/>
                  </a:cubicBezTo>
                  <a:cubicBezTo>
                    <a:pt x="546" y="2649"/>
                    <a:pt x="555" y="2713"/>
                    <a:pt x="528" y="2785"/>
                  </a:cubicBezTo>
                  <a:close/>
                  <a:moveTo>
                    <a:pt x="543" y="2497"/>
                  </a:moveTo>
                  <a:cubicBezTo>
                    <a:pt x="540" y="2504"/>
                    <a:pt x="538" y="2510"/>
                    <a:pt x="537" y="2516"/>
                  </a:cubicBezTo>
                  <a:cubicBezTo>
                    <a:pt x="527" y="2513"/>
                    <a:pt x="517" y="2510"/>
                    <a:pt x="505" y="2507"/>
                  </a:cubicBezTo>
                  <a:cubicBezTo>
                    <a:pt x="538" y="2492"/>
                    <a:pt x="543" y="2485"/>
                    <a:pt x="547" y="2479"/>
                  </a:cubicBezTo>
                  <a:cubicBezTo>
                    <a:pt x="557" y="2464"/>
                    <a:pt x="576" y="2435"/>
                    <a:pt x="530" y="2130"/>
                  </a:cubicBezTo>
                  <a:cubicBezTo>
                    <a:pt x="523" y="2087"/>
                    <a:pt x="516" y="2042"/>
                    <a:pt x="508" y="1998"/>
                  </a:cubicBezTo>
                  <a:cubicBezTo>
                    <a:pt x="557" y="1991"/>
                    <a:pt x="646" y="1976"/>
                    <a:pt x="686" y="1952"/>
                  </a:cubicBezTo>
                  <a:cubicBezTo>
                    <a:pt x="704" y="1941"/>
                    <a:pt x="725" y="1929"/>
                    <a:pt x="747" y="1917"/>
                  </a:cubicBezTo>
                  <a:cubicBezTo>
                    <a:pt x="766" y="1953"/>
                    <a:pt x="766" y="1953"/>
                    <a:pt x="766" y="1953"/>
                  </a:cubicBezTo>
                  <a:cubicBezTo>
                    <a:pt x="742" y="1967"/>
                    <a:pt x="716" y="1983"/>
                    <a:pt x="693" y="1998"/>
                  </a:cubicBezTo>
                  <a:cubicBezTo>
                    <a:pt x="634" y="2039"/>
                    <a:pt x="585" y="2049"/>
                    <a:pt x="585" y="2049"/>
                  </a:cubicBezTo>
                  <a:cubicBezTo>
                    <a:pt x="574" y="2052"/>
                    <a:pt x="567" y="2062"/>
                    <a:pt x="568" y="2073"/>
                  </a:cubicBezTo>
                  <a:cubicBezTo>
                    <a:pt x="622" y="2434"/>
                    <a:pt x="622" y="2434"/>
                    <a:pt x="622" y="2434"/>
                  </a:cubicBezTo>
                  <a:cubicBezTo>
                    <a:pt x="581" y="2451"/>
                    <a:pt x="555" y="2472"/>
                    <a:pt x="543" y="2497"/>
                  </a:cubicBezTo>
                  <a:close/>
                  <a:moveTo>
                    <a:pt x="899" y="2698"/>
                  </a:moveTo>
                  <a:cubicBezTo>
                    <a:pt x="829" y="2740"/>
                    <a:pt x="704" y="2766"/>
                    <a:pt x="607" y="2778"/>
                  </a:cubicBezTo>
                  <a:cubicBezTo>
                    <a:pt x="622" y="2721"/>
                    <a:pt x="621" y="2669"/>
                    <a:pt x="617" y="2627"/>
                  </a:cubicBezTo>
                  <a:cubicBezTo>
                    <a:pt x="649" y="2640"/>
                    <a:pt x="686" y="2642"/>
                    <a:pt x="730" y="2635"/>
                  </a:cubicBezTo>
                  <a:cubicBezTo>
                    <a:pt x="760" y="2630"/>
                    <a:pt x="792" y="2620"/>
                    <a:pt x="828" y="2606"/>
                  </a:cubicBezTo>
                  <a:cubicBezTo>
                    <a:pt x="989" y="2541"/>
                    <a:pt x="1162" y="2493"/>
                    <a:pt x="1230" y="2476"/>
                  </a:cubicBezTo>
                  <a:cubicBezTo>
                    <a:pt x="1231" y="2477"/>
                    <a:pt x="1231" y="2478"/>
                    <a:pt x="1232" y="2480"/>
                  </a:cubicBezTo>
                  <a:cubicBezTo>
                    <a:pt x="1236" y="2496"/>
                    <a:pt x="1248" y="2537"/>
                    <a:pt x="1266" y="2592"/>
                  </a:cubicBezTo>
                  <a:cubicBezTo>
                    <a:pt x="1104" y="2618"/>
                    <a:pt x="989" y="2643"/>
                    <a:pt x="899" y="2698"/>
                  </a:cubicBezTo>
                  <a:close/>
                  <a:moveTo>
                    <a:pt x="1315" y="3111"/>
                  </a:moveTo>
                  <a:cubicBezTo>
                    <a:pt x="1229" y="2835"/>
                    <a:pt x="1229" y="2835"/>
                    <a:pt x="1229" y="2835"/>
                  </a:cubicBezTo>
                  <a:cubicBezTo>
                    <a:pt x="1296" y="2796"/>
                    <a:pt x="1296" y="2796"/>
                    <a:pt x="1296" y="2796"/>
                  </a:cubicBezTo>
                  <a:cubicBezTo>
                    <a:pt x="1305" y="2790"/>
                    <a:pt x="1309" y="2778"/>
                    <a:pt x="1303" y="2768"/>
                  </a:cubicBezTo>
                  <a:cubicBezTo>
                    <a:pt x="1297" y="2758"/>
                    <a:pt x="1285" y="2755"/>
                    <a:pt x="1275" y="2760"/>
                  </a:cubicBezTo>
                  <a:cubicBezTo>
                    <a:pt x="1216" y="2794"/>
                    <a:pt x="1216" y="2794"/>
                    <a:pt x="1216" y="2794"/>
                  </a:cubicBezTo>
                  <a:cubicBezTo>
                    <a:pt x="1181" y="2681"/>
                    <a:pt x="1181" y="2681"/>
                    <a:pt x="1181" y="2681"/>
                  </a:cubicBezTo>
                  <a:cubicBezTo>
                    <a:pt x="1214" y="2675"/>
                    <a:pt x="1250" y="2669"/>
                    <a:pt x="1288" y="2663"/>
                  </a:cubicBezTo>
                  <a:cubicBezTo>
                    <a:pt x="1328" y="2790"/>
                    <a:pt x="1381" y="2953"/>
                    <a:pt x="1417" y="3066"/>
                  </a:cubicBezTo>
                  <a:cubicBezTo>
                    <a:pt x="1382" y="3082"/>
                    <a:pt x="1344" y="3098"/>
                    <a:pt x="1315" y="3111"/>
                  </a:cubicBezTo>
                  <a:close/>
                  <a:moveTo>
                    <a:pt x="1497" y="3029"/>
                  </a:moveTo>
                  <a:cubicBezTo>
                    <a:pt x="1493" y="3031"/>
                    <a:pt x="1489" y="3033"/>
                    <a:pt x="1485" y="3035"/>
                  </a:cubicBezTo>
                  <a:cubicBezTo>
                    <a:pt x="1450" y="2926"/>
                    <a:pt x="1400" y="2773"/>
                    <a:pt x="1361" y="2651"/>
                  </a:cubicBezTo>
                  <a:cubicBezTo>
                    <a:pt x="1369" y="2650"/>
                    <a:pt x="1377" y="2649"/>
                    <a:pt x="1385" y="2648"/>
                  </a:cubicBezTo>
                  <a:cubicBezTo>
                    <a:pt x="1405" y="2645"/>
                    <a:pt x="1426" y="2642"/>
                    <a:pt x="1447" y="2638"/>
                  </a:cubicBezTo>
                  <a:cubicBezTo>
                    <a:pt x="1539" y="3011"/>
                    <a:pt x="1539" y="3011"/>
                    <a:pt x="1539" y="3011"/>
                  </a:cubicBezTo>
                  <a:cubicBezTo>
                    <a:pt x="1525" y="3016"/>
                    <a:pt x="1511" y="3022"/>
                    <a:pt x="1497" y="3029"/>
                  </a:cubicBezTo>
                  <a:close/>
                  <a:moveTo>
                    <a:pt x="1578" y="2997"/>
                  </a:moveTo>
                  <a:cubicBezTo>
                    <a:pt x="1487" y="2632"/>
                    <a:pt x="1487" y="2632"/>
                    <a:pt x="1487" y="2632"/>
                  </a:cubicBezTo>
                  <a:cubicBezTo>
                    <a:pt x="1543" y="2623"/>
                    <a:pt x="1608" y="2614"/>
                    <a:pt x="1677" y="2605"/>
                  </a:cubicBezTo>
                  <a:cubicBezTo>
                    <a:pt x="1700" y="2663"/>
                    <a:pt x="1700" y="2663"/>
                    <a:pt x="1700" y="2663"/>
                  </a:cubicBezTo>
                  <a:cubicBezTo>
                    <a:pt x="1621" y="2674"/>
                    <a:pt x="1621" y="2674"/>
                    <a:pt x="1621" y="2674"/>
                  </a:cubicBezTo>
                  <a:cubicBezTo>
                    <a:pt x="1610" y="2675"/>
                    <a:pt x="1602" y="2686"/>
                    <a:pt x="1604" y="2697"/>
                  </a:cubicBezTo>
                  <a:cubicBezTo>
                    <a:pt x="1605" y="2708"/>
                    <a:pt x="1616" y="2716"/>
                    <a:pt x="1627" y="2715"/>
                  </a:cubicBezTo>
                  <a:cubicBezTo>
                    <a:pt x="1730" y="2700"/>
                    <a:pt x="1730" y="2700"/>
                    <a:pt x="1730" y="2700"/>
                  </a:cubicBezTo>
                  <a:cubicBezTo>
                    <a:pt x="1731" y="2700"/>
                    <a:pt x="1731" y="2700"/>
                    <a:pt x="1732" y="2700"/>
                  </a:cubicBezTo>
                  <a:cubicBezTo>
                    <a:pt x="1794" y="2691"/>
                    <a:pt x="1794" y="2691"/>
                    <a:pt x="1794" y="2691"/>
                  </a:cubicBezTo>
                  <a:cubicBezTo>
                    <a:pt x="1823" y="2846"/>
                    <a:pt x="1823" y="2846"/>
                    <a:pt x="1823" y="2846"/>
                  </a:cubicBezTo>
                  <a:cubicBezTo>
                    <a:pt x="1641" y="2876"/>
                    <a:pt x="1641" y="2876"/>
                    <a:pt x="1641" y="2876"/>
                  </a:cubicBezTo>
                  <a:cubicBezTo>
                    <a:pt x="1641" y="2876"/>
                    <a:pt x="1641" y="2876"/>
                    <a:pt x="1641" y="2876"/>
                  </a:cubicBezTo>
                  <a:cubicBezTo>
                    <a:pt x="1630" y="2878"/>
                    <a:pt x="1623" y="2888"/>
                    <a:pt x="1624" y="2900"/>
                  </a:cubicBezTo>
                  <a:cubicBezTo>
                    <a:pt x="1626" y="2911"/>
                    <a:pt x="1637" y="2918"/>
                    <a:pt x="1648" y="2917"/>
                  </a:cubicBezTo>
                  <a:cubicBezTo>
                    <a:pt x="1736" y="2902"/>
                    <a:pt x="1736" y="2902"/>
                    <a:pt x="1736" y="2902"/>
                  </a:cubicBezTo>
                  <a:cubicBezTo>
                    <a:pt x="1748" y="2967"/>
                    <a:pt x="1748" y="2967"/>
                    <a:pt x="1748" y="2967"/>
                  </a:cubicBezTo>
                  <a:cubicBezTo>
                    <a:pt x="1687" y="2971"/>
                    <a:pt x="1631" y="2980"/>
                    <a:pt x="1578" y="2997"/>
                  </a:cubicBezTo>
                  <a:close/>
                  <a:moveTo>
                    <a:pt x="2513" y="2556"/>
                  </a:moveTo>
                  <a:cubicBezTo>
                    <a:pt x="2519" y="2587"/>
                    <a:pt x="2526" y="2617"/>
                    <a:pt x="2533" y="2647"/>
                  </a:cubicBezTo>
                  <a:cubicBezTo>
                    <a:pt x="2361" y="2672"/>
                    <a:pt x="2361" y="2672"/>
                    <a:pt x="2361" y="2672"/>
                  </a:cubicBezTo>
                  <a:cubicBezTo>
                    <a:pt x="2237" y="2674"/>
                    <a:pt x="2237" y="2674"/>
                    <a:pt x="2237" y="2674"/>
                  </a:cubicBezTo>
                  <a:cubicBezTo>
                    <a:pt x="2226" y="2675"/>
                    <a:pt x="2217" y="2684"/>
                    <a:pt x="2217" y="2696"/>
                  </a:cubicBezTo>
                  <a:cubicBezTo>
                    <a:pt x="2217" y="2707"/>
                    <a:pt x="2227" y="2716"/>
                    <a:pt x="2238" y="2716"/>
                  </a:cubicBezTo>
                  <a:cubicBezTo>
                    <a:pt x="2363" y="2713"/>
                    <a:pt x="2363" y="2713"/>
                    <a:pt x="2363" y="2713"/>
                  </a:cubicBezTo>
                  <a:cubicBezTo>
                    <a:pt x="2364" y="2713"/>
                    <a:pt x="2365" y="2713"/>
                    <a:pt x="2366" y="2713"/>
                  </a:cubicBezTo>
                  <a:cubicBezTo>
                    <a:pt x="2542" y="2687"/>
                    <a:pt x="2542" y="2687"/>
                    <a:pt x="2542" y="2687"/>
                  </a:cubicBezTo>
                  <a:cubicBezTo>
                    <a:pt x="2567" y="2790"/>
                    <a:pt x="2589" y="2877"/>
                    <a:pt x="2602" y="2926"/>
                  </a:cubicBezTo>
                  <a:cubicBezTo>
                    <a:pt x="2489" y="2942"/>
                    <a:pt x="2377" y="2953"/>
                    <a:pt x="2319" y="2953"/>
                  </a:cubicBezTo>
                  <a:cubicBezTo>
                    <a:pt x="2318" y="2953"/>
                    <a:pt x="2317" y="2953"/>
                    <a:pt x="2316" y="2953"/>
                  </a:cubicBezTo>
                  <a:cubicBezTo>
                    <a:pt x="2313" y="2953"/>
                    <a:pt x="2027" y="2977"/>
                    <a:pt x="1863" y="2967"/>
                  </a:cubicBezTo>
                  <a:cubicBezTo>
                    <a:pt x="1838" y="2966"/>
                    <a:pt x="1813" y="2965"/>
                    <a:pt x="1789" y="2965"/>
                  </a:cubicBezTo>
                  <a:cubicBezTo>
                    <a:pt x="1777" y="2895"/>
                    <a:pt x="1777" y="2895"/>
                    <a:pt x="1777" y="2895"/>
                  </a:cubicBezTo>
                  <a:cubicBezTo>
                    <a:pt x="1851" y="2883"/>
                    <a:pt x="1851" y="2883"/>
                    <a:pt x="1851" y="2883"/>
                  </a:cubicBezTo>
                  <a:cubicBezTo>
                    <a:pt x="1851" y="2883"/>
                    <a:pt x="1851" y="2883"/>
                    <a:pt x="1851" y="2883"/>
                  </a:cubicBezTo>
                  <a:cubicBezTo>
                    <a:pt x="1856" y="2882"/>
                    <a:pt x="1861" y="2879"/>
                    <a:pt x="1864" y="2875"/>
                  </a:cubicBezTo>
                  <a:cubicBezTo>
                    <a:pt x="1868" y="2870"/>
                    <a:pt x="1869" y="2864"/>
                    <a:pt x="1868" y="2859"/>
                  </a:cubicBezTo>
                  <a:cubicBezTo>
                    <a:pt x="1830" y="2664"/>
                    <a:pt x="1830" y="2664"/>
                    <a:pt x="1830" y="2664"/>
                  </a:cubicBezTo>
                  <a:cubicBezTo>
                    <a:pt x="1828" y="2653"/>
                    <a:pt x="1818" y="2646"/>
                    <a:pt x="1807" y="2647"/>
                  </a:cubicBezTo>
                  <a:cubicBezTo>
                    <a:pt x="1742" y="2657"/>
                    <a:pt x="1742" y="2657"/>
                    <a:pt x="1742" y="2657"/>
                  </a:cubicBezTo>
                  <a:cubicBezTo>
                    <a:pt x="1719" y="2599"/>
                    <a:pt x="1719" y="2599"/>
                    <a:pt x="1719" y="2599"/>
                  </a:cubicBezTo>
                  <a:cubicBezTo>
                    <a:pt x="1819" y="2586"/>
                    <a:pt x="1923" y="2573"/>
                    <a:pt x="2014" y="2562"/>
                  </a:cubicBezTo>
                  <a:cubicBezTo>
                    <a:pt x="2014" y="2593"/>
                    <a:pt x="2014" y="2593"/>
                    <a:pt x="2014" y="2593"/>
                  </a:cubicBezTo>
                  <a:cubicBezTo>
                    <a:pt x="1897" y="2596"/>
                    <a:pt x="1897" y="2596"/>
                    <a:pt x="1897" y="2596"/>
                  </a:cubicBezTo>
                  <a:cubicBezTo>
                    <a:pt x="1892" y="2596"/>
                    <a:pt x="1886" y="2599"/>
                    <a:pt x="1882" y="2603"/>
                  </a:cubicBezTo>
                  <a:cubicBezTo>
                    <a:pt x="1879" y="2608"/>
                    <a:pt x="1877" y="2613"/>
                    <a:pt x="1877" y="2619"/>
                  </a:cubicBezTo>
                  <a:cubicBezTo>
                    <a:pt x="1882" y="2668"/>
                    <a:pt x="1882" y="2668"/>
                    <a:pt x="1882" y="2668"/>
                  </a:cubicBezTo>
                  <a:cubicBezTo>
                    <a:pt x="1883" y="2679"/>
                    <a:pt x="1893" y="2687"/>
                    <a:pt x="1905" y="2686"/>
                  </a:cubicBezTo>
                  <a:cubicBezTo>
                    <a:pt x="1905" y="2686"/>
                    <a:pt x="1906" y="2686"/>
                    <a:pt x="1906" y="2686"/>
                  </a:cubicBezTo>
                  <a:cubicBezTo>
                    <a:pt x="1917" y="2684"/>
                    <a:pt x="1924" y="2675"/>
                    <a:pt x="1923" y="2664"/>
                  </a:cubicBezTo>
                  <a:cubicBezTo>
                    <a:pt x="1921" y="2637"/>
                    <a:pt x="1921" y="2637"/>
                    <a:pt x="1921" y="2637"/>
                  </a:cubicBezTo>
                  <a:cubicBezTo>
                    <a:pt x="2036" y="2634"/>
                    <a:pt x="2036" y="2634"/>
                    <a:pt x="2036" y="2634"/>
                  </a:cubicBezTo>
                  <a:cubicBezTo>
                    <a:pt x="2041" y="2634"/>
                    <a:pt x="2047" y="2632"/>
                    <a:pt x="2050" y="2628"/>
                  </a:cubicBezTo>
                  <a:cubicBezTo>
                    <a:pt x="2054" y="2624"/>
                    <a:pt x="2056" y="2619"/>
                    <a:pt x="2056" y="2613"/>
                  </a:cubicBezTo>
                  <a:cubicBezTo>
                    <a:pt x="2055" y="2557"/>
                    <a:pt x="2055" y="2557"/>
                    <a:pt x="2055" y="2557"/>
                  </a:cubicBezTo>
                  <a:cubicBezTo>
                    <a:pt x="2160" y="2545"/>
                    <a:pt x="2240" y="2536"/>
                    <a:pt x="2260" y="2533"/>
                  </a:cubicBezTo>
                  <a:cubicBezTo>
                    <a:pt x="2348" y="2548"/>
                    <a:pt x="2426" y="2555"/>
                    <a:pt x="2513" y="2556"/>
                  </a:cubicBezTo>
                  <a:close/>
                  <a:moveTo>
                    <a:pt x="2497" y="2483"/>
                  </a:moveTo>
                  <a:cubicBezTo>
                    <a:pt x="2419" y="2481"/>
                    <a:pt x="2347" y="2473"/>
                    <a:pt x="2267" y="2460"/>
                  </a:cubicBezTo>
                  <a:cubicBezTo>
                    <a:pt x="2264" y="2459"/>
                    <a:pt x="2261" y="2459"/>
                    <a:pt x="2257" y="2460"/>
                  </a:cubicBezTo>
                  <a:cubicBezTo>
                    <a:pt x="2256" y="2460"/>
                    <a:pt x="2225" y="2463"/>
                    <a:pt x="2174" y="2469"/>
                  </a:cubicBezTo>
                  <a:cubicBezTo>
                    <a:pt x="2140" y="1963"/>
                    <a:pt x="2140" y="1963"/>
                    <a:pt x="2140" y="1963"/>
                  </a:cubicBezTo>
                  <a:cubicBezTo>
                    <a:pt x="2195" y="1961"/>
                    <a:pt x="2195" y="1961"/>
                    <a:pt x="2195" y="1961"/>
                  </a:cubicBezTo>
                  <a:cubicBezTo>
                    <a:pt x="2200" y="2157"/>
                    <a:pt x="2200" y="2157"/>
                    <a:pt x="2200" y="2157"/>
                  </a:cubicBezTo>
                  <a:cubicBezTo>
                    <a:pt x="2200" y="2162"/>
                    <a:pt x="2202" y="2166"/>
                    <a:pt x="2205" y="2169"/>
                  </a:cubicBezTo>
                  <a:cubicBezTo>
                    <a:pt x="2208" y="2172"/>
                    <a:pt x="2213" y="2173"/>
                    <a:pt x="2217" y="2173"/>
                  </a:cubicBezTo>
                  <a:cubicBezTo>
                    <a:pt x="2443" y="2157"/>
                    <a:pt x="2443" y="2157"/>
                    <a:pt x="2443" y="2157"/>
                  </a:cubicBezTo>
                  <a:cubicBezTo>
                    <a:pt x="2450" y="2207"/>
                    <a:pt x="2457" y="2255"/>
                    <a:pt x="2464" y="2298"/>
                  </a:cubicBezTo>
                  <a:cubicBezTo>
                    <a:pt x="2473" y="2357"/>
                    <a:pt x="2484" y="2420"/>
                    <a:pt x="2497" y="2483"/>
                  </a:cubicBezTo>
                  <a:close/>
                  <a:moveTo>
                    <a:pt x="2496" y="1834"/>
                  </a:moveTo>
                  <a:cubicBezTo>
                    <a:pt x="2482" y="1834"/>
                    <a:pt x="2482" y="1834"/>
                    <a:pt x="2482" y="1834"/>
                  </a:cubicBezTo>
                  <a:cubicBezTo>
                    <a:pt x="2461" y="1763"/>
                    <a:pt x="2461" y="1763"/>
                    <a:pt x="2461" y="1763"/>
                  </a:cubicBezTo>
                  <a:cubicBezTo>
                    <a:pt x="2460" y="1756"/>
                    <a:pt x="2459" y="1749"/>
                    <a:pt x="2458" y="1742"/>
                  </a:cubicBezTo>
                  <a:cubicBezTo>
                    <a:pt x="2497" y="1739"/>
                    <a:pt x="2497" y="1739"/>
                    <a:pt x="2497" y="1739"/>
                  </a:cubicBezTo>
                  <a:lnTo>
                    <a:pt x="2496" y="1834"/>
                  </a:lnTo>
                  <a:close/>
                  <a:moveTo>
                    <a:pt x="2498" y="1703"/>
                  </a:moveTo>
                  <a:cubicBezTo>
                    <a:pt x="2453" y="1706"/>
                    <a:pt x="2453" y="1706"/>
                    <a:pt x="2453" y="1706"/>
                  </a:cubicBezTo>
                  <a:cubicBezTo>
                    <a:pt x="2446" y="1655"/>
                    <a:pt x="2439" y="1605"/>
                    <a:pt x="2432" y="1557"/>
                  </a:cubicBezTo>
                  <a:cubicBezTo>
                    <a:pt x="2454" y="1557"/>
                    <a:pt x="2476" y="1557"/>
                    <a:pt x="2500" y="1558"/>
                  </a:cubicBezTo>
                  <a:lnTo>
                    <a:pt x="2498" y="1703"/>
                  </a:lnTo>
                  <a:close/>
                  <a:moveTo>
                    <a:pt x="2425" y="1511"/>
                  </a:moveTo>
                  <a:cubicBezTo>
                    <a:pt x="2420" y="1478"/>
                    <a:pt x="2415" y="1446"/>
                    <a:pt x="2411" y="1418"/>
                  </a:cubicBezTo>
                  <a:cubicBezTo>
                    <a:pt x="2454" y="1410"/>
                    <a:pt x="2528" y="1397"/>
                    <a:pt x="2591" y="1386"/>
                  </a:cubicBezTo>
                  <a:cubicBezTo>
                    <a:pt x="2599" y="1440"/>
                    <a:pt x="2606" y="1482"/>
                    <a:pt x="2611" y="1514"/>
                  </a:cubicBezTo>
                  <a:cubicBezTo>
                    <a:pt x="2545" y="1512"/>
                    <a:pt x="2482" y="1511"/>
                    <a:pt x="2425" y="1511"/>
                  </a:cubicBezTo>
                  <a:close/>
                  <a:moveTo>
                    <a:pt x="2568" y="1576"/>
                  </a:moveTo>
                  <a:cubicBezTo>
                    <a:pt x="2559" y="1578"/>
                    <a:pt x="2553" y="1585"/>
                    <a:pt x="2553" y="1593"/>
                  </a:cubicBezTo>
                  <a:cubicBezTo>
                    <a:pt x="2553" y="1594"/>
                    <a:pt x="2551" y="1615"/>
                    <a:pt x="2555" y="1689"/>
                  </a:cubicBezTo>
                  <a:cubicBezTo>
                    <a:pt x="2556" y="1709"/>
                    <a:pt x="2551" y="1713"/>
                    <a:pt x="2551" y="1713"/>
                  </a:cubicBezTo>
                  <a:cubicBezTo>
                    <a:pt x="2549" y="1715"/>
                    <a:pt x="2542" y="1713"/>
                    <a:pt x="2534" y="1709"/>
                  </a:cubicBezTo>
                  <a:cubicBezTo>
                    <a:pt x="2537" y="1558"/>
                    <a:pt x="2537" y="1558"/>
                    <a:pt x="2537" y="1558"/>
                  </a:cubicBezTo>
                  <a:cubicBezTo>
                    <a:pt x="2564" y="1559"/>
                    <a:pt x="2591" y="1559"/>
                    <a:pt x="2620" y="1560"/>
                  </a:cubicBezTo>
                  <a:cubicBezTo>
                    <a:pt x="2620" y="1563"/>
                    <a:pt x="2620" y="1565"/>
                    <a:pt x="2621" y="1567"/>
                  </a:cubicBezTo>
                  <a:lnTo>
                    <a:pt x="2568" y="1576"/>
                  </a:lnTo>
                  <a:close/>
                  <a:moveTo>
                    <a:pt x="2613" y="1288"/>
                  </a:moveTo>
                  <a:cubicBezTo>
                    <a:pt x="2866" y="1239"/>
                    <a:pt x="2866" y="1239"/>
                    <a:pt x="2866" y="1239"/>
                  </a:cubicBezTo>
                  <a:cubicBezTo>
                    <a:pt x="2873" y="1266"/>
                    <a:pt x="2884" y="1310"/>
                    <a:pt x="2897" y="1362"/>
                  </a:cubicBezTo>
                  <a:cubicBezTo>
                    <a:pt x="2887" y="1361"/>
                    <a:pt x="2878" y="1360"/>
                    <a:pt x="2873" y="1360"/>
                  </a:cubicBezTo>
                  <a:cubicBezTo>
                    <a:pt x="2855" y="1360"/>
                    <a:pt x="2833" y="1355"/>
                    <a:pt x="2810" y="1350"/>
                  </a:cubicBezTo>
                  <a:cubicBezTo>
                    <a:pt x="2772" y="1342"/>
                    <a:pt x="2728" y="1332"/>
                    <a:pt x="2680" y="1339"/>
                  </a:cubicBezTo>
                  <a:cubicBezTo>
                    <a:pt x="2666" y="1341"/>
                    <a:pt x="2646" y="1344"/>
                    <a:pt x="2622" y="1348"/>
                  </a:cubicBezTo>
                  <a:cubicBezTo>
                    <a:pt x="2619" y="1329"/>
                    <a:pt x="2616" y="1309"/>
                    <a:pt x="2613" y="1288"/>
                  </a:cubicBezTo>
                  <a:close/>
                  <a:moveTo>
                    <a:pt x="2736" y="1518"/>
                  </a:moveTo>
                  <a:cubicBezTo>
                    <a:pt x="2735" y="1507"/>
                    <a:pt x="2735" y="1507"/>
                    <a:pt x="2735" y="1507"/>
                  </a:cubicBezTo>
                  <a:cubicBezTo>
                    <a:pt x="2781" y="1506"/>
                    <a:pt x="2781" y="1506"/>
                    <a:pt x="2781" y="1506"/>
                  </a:cubicBezTo>
                  <a:cubicBezTo>
                    <a:pt x="2782" y="1520"/>
                    <a:pt x="2782" y="1520"/>
                    <a:pt x="2782" y="1520"/>
                  </a:cubicBezTo>
                  <a:cubicBezTo>
                    <a:pt x="2766" y="1519"/>
                    <a:pt x="2751" y="1519"/>
                    <a:pt x="2736" y="1518"/>
                  </a:cubicBezTo>
                  <a:close/>
                  <a:moveTo>
                    <a:pt x="2905" y="1527"/>
                  </a:moveTo>
                  <a:cubicBezTo>
                    <a:pt x="2904" y="1528"/>
                    <a:pt x="2904" y="1528"/>
                    <a:pt x="2904" y="1528"/>
                  </a:cubicBezTo>
                  <a:cubicBezTo>
                    <a:pt x="2872" y="1525"/>
                    <a:pt x="2838" y="1523"/>
                    <a:pt x="2805" y="1521"/>
                  </a:cubicBezTo>
                  <a:cubicBezTo>
                    <a:pt x="2804" y="1494"/>
                    <a:pt x="2804" y="1494"/>
                    <a:pt x="2804" y="1494"/>
                  </a:cubicBezTo>
                  <a:cubicBezTo>
                    <a:pt x="2804" y="1491"/>
                    <a:pt x="2803" y="1488"/>
                    <a:pt x="2800" y="1486"/>
                  </a:cubicBezTo>
                  <a:cubicBezTo>
                    <a:pt x="2798" y="1484"/>
                    <a:pt x="2795" y="1482"/>
                    <a:pt x="2792" y="1482"/>
                  </a:cubicBezTo>
                  <a:cubicBezTo>
                    <a:pt x="2723" y="1484"/>
                    <a:pt x="2723" y="1484"/>
                    <a:pt x="2723" y="1484"/>
                  </a:cubicBezTo>
                  <a:cubicBezTo>
                    <a:pt x="2717" y="1484"/>
                    <a:pt x="2712" y="1489"/>
                    <a:pt x="2712" y="1496"/>
                  </a:cubicBezTo>
                  <a:cubicBezTo>
                    <a:pt x="2713" y="1517"/>
                    <a:pt x="2713" y="1517"/>
                    <a:pt x="2713" y="1517"/>
                  </a:cubicBezTo>
                  <a:cubicBezTo>
                    <a:pt x="2691" y="1516"/>
                    <a:pt x="2670" y="1516"/>
                    <a:pt x="2649" y="1515"/>
                  </a:cubicBezTo>
                  <a:cubicBezTo>
                    <a:pt x="2643" y="1483"/>
                    <a:pt x="2636" y="1438"/>
                    <a:pt x="2627" y="1380"/>
                  </a:cubicBezTo>
                  <a:cubicBezTo>
                    <a:pt x="2650" y="1376"/>
                    <a:pt x="2671" y="1373"/>
                    <a:pt x="2685" y="1371"/>
                  </a:cubicBezTo>
                  <a:cubicBezTo>
                    <a:pt x="2727" y="1365"/>
                    <a:pt x="2766" y="1373"/>
                    <a:pt x="2804" y="1381"/>
                  </a:cubicBezTo>
                  <a:cubicBezTo>
                    <a:pt x="2828" y="1387"/>
                    <a:pt x="2851" y="1392"/>
                    <a:pt x="2872" y="1392"/>
                  </a:cubicBezTo>
                  <a:cubicBezTo>
                    <a:pt x="2879" y="1392"/>
                    <a:pt x="2890" y="1393"/>
                    <a:pt x="2904" y="1395"/>
                  </a:cubicBezTo>
                  <a:cubicBezTo>
                    <a:pt x="2918" y="1462"/>
                    <a:pt x="2908" y="1512"/>
                    <a:pt x="2905" y="1527"/>
                  </a:cubicBezTo>
                  <a:close/>
                  <a:moveTo>
                    <a:pt x="3149" y="1556"/>
                  </a:moveTo>
                  <a:cubicBezTo>
                    <a:pt x="3088" y="1545"/>
                    <a:pt x="3015" y="1537"/>
                    <a:pt x="2937" y="1530"/>
                  </a:cubicBezTo>
                  <a:cubicBezTo>
                    <a:pt x="2942" y="1510"/>
                    <a:pt x="2949" y="1462"/>
                    <a:pt x="2938" y="1399"/>
                  </a:cubicBezTo>
                  <a:cubicBezTo>
                    <a:pt x="2960" y="1401"/>
                    <a:pt x="2985" y="1405"/>
                    <a:pt x="3011" y="1408"/>
                  </a:cubicBezTo>
                  <a:cubicBezTo>
                    <a:pt x="3070" y="1416"/>
                    <a:pt x="3119" y="1422"/>
                    <a:pt x="3158" y="1427"/>
                  </a:cubicBezTo>
                  <a:cubicBezTo>
                    <a:pt x="3158" y="1496"/>
                    <a:pt x="3153" y="1536"/>
                    <a:pt x="3149" y="1556"/>
                  </a:cubicBezTo>
                  <a:close/>
                  <a:moveTo>
                    <a:pt x="3157" y="1394"/>
                  </a:moveTo>
                  <a:cubicBezTo>
                    <a:pt x="3109" y="1389"/>
                    <a:pt x="3056" y="1382"/>
                    <a:pt x="3016" y="1376"/>
                  </a:cubicBezTo>
                  <a:cubicBezTo>
                    <a:pt x="2983" y="1372"/>
                    <a:pt x="2954" y="1368"/>
                    <a:pt x="2931" y="1365"/>
                  </a:cubicBezTo>
                  <a:cubicBezTo>
                    <a:pt x="2917" y="1310"/>
                    <a:pt x="2905" y="1262"/>
                    <a:pt x="2898" y="1233"/>
                  </a:cubicBezTo>
                  <a:cubicBezTo>
                    <a:pt x="3143" y="1187"/>
                    <a:pt x="3143" y="1187"/>
                    <a:pt x="3143" y="1187"/>
                  </a:cubicBezTo>
                  <a:cubicBezTo>
                    <a:pt x="3152" y="1272"/>
                    <a:pt x="3156" y="1341"/>
                    <a:pt x="3157" y="1394"/>
                  </a:cubicBezTo>
                  <a:close/>
                  <a:moveTo>
                    <a:pt x="3139" y="1145"/>
                  </a:moveTo>
                  <a:cubicBezTo>
                    <a:pt x="2882" y="1194"/>
                    <a:pt x="2882" y="1194"/>
                    <a:pt x="2882" y="1194"/>
                  </a:cubicBezTo>
                  <a:cubicBezTo>
                    <a:pt x="2879" y="1193"/>
                    <a:pt x="2875" y="1192"/>
                    <a:pt x="2871" y="1193"/>
                  </a:cubicBezTo>
                  <a:cubicBezTo>
                    <a:pt x="2868" y="1194"/>
                    <a:pt x="2865" y="1196"/>
                    <a:pt x="2863" y="1198"/>
                  </a:cubicBezTo>
                  <a:cubicBezTo>
                    <a:pt x="2607" y="1247"/>
                    <a:pt x="2607" y="1247"/>
                    <a:pt x="2607" y="1247"/>
                  </a:cubicBezTo>
                  <a:cubicBezTo>
                    <a:pt x="2604" y="1221"/>
                    <a:pt x="2600" y="1194"/>
                    <a:pt x="2596" y="1164"/>
                  </a:cubicBezTo>
                  <a:cubicBezTo>
                    <a:pt x="2590" y="1121"/>
                    <a:pt x="2584" y="1082"/>
                    <a:pt x="2579" y="1046"/>
                  </a:cubicBezTo>
                  <a:cubicBezTo>
                    <a:pt x="2762" y="1015"/>
                    <a:pt x="3044" y="971"/>
                    <a:pt x="3124" y="965"/>
                  </a:cubicBezTo>
                  <a:cubicBezTo>
                    <a:pt x="3130" y="1022"/>
                    <a:pt x="3135" y="1082"/>
                    <a:pt x="3139" y="1145"/>
                  </a:cubicBezTo>
                  <a:close/>
                  <a:moveTo>
                    <a:pt x="3120" y="924"/>
                  </a:moveTo>
                  <a:cubicBezTo>
                    <a:pt x="3010" y="932"/>
                    <a:pt x="2668" y="989"/>
                    <a:pt x="2573" y="1005"/>
                  </a:cubicBezTo>
                  <a:cubicBezTo>
                    <a:pt x="2570" y="986"/>
                    <a:pt x="2567" y="968"/>
                    <a:pt x="2564" y="950"/>
                  </a:cubicBezTo>
                  <a:cubicBezTo>
                    <a:pt x="2693" y="927"/>
                    <a:pt x="2693" y="927"/>
                    <a:pt x="2693" y="927"/>
                  </a:cubicBezTo>
                  <a:cubicBezTo>
                    <a:pt x="2693" y="927"/>
                    <a:pt x="2694" y="926"/>
                    <a:pt x="2694" y="926"/>
                  </a:cubicBezTo>
                  <a:cubicBezTo>
                    <a:pt x="2908" y="876"/>
                    <a:pt x="2908" y="876"/>
                    <a:pt x="2908" y="876"/>
                  </a:cubicBezTo>
                  <a:cubicBezTo>
                    <a:pt x="2916" y="875"/>
                    <a:pt x="3036" y="853"/>
                    <a:pt x="3112" y="852"/>
                  </a:cubicBezTo>
                  <a:cubicBezTo>
                    <a:pt x="3114" y="876"/>
                    <a:pt x="3117" y="900"/>
                    <a:pt x="3120" y="924"/>
                  </a:cubicBezTo>
                  <a:close/>
                  <a:moveTo>
                    <a:pt x="3107" y="816"/>
                  </a:moveTo>
                  <a:cubicBezTo>
                    <a:pt x="3026" y="818"/>
                    <a:pt x="2906" y="839"/>
                    <a:pt x="2901" y="840"/>
                  </a:cubicBezTo>
                  <a:cubicBezTo>
                    <a:pt x="2900" y="840"/>
                    <a:pt x="2900" y="840"/>
                    <a:pt x="2900" y="840"/>
                  </a:cubicBezTo>
                  <a:cubicBezTo>
                    <a:pt x="2686" y="890"/>
                    <a:pt x="2686" y="890"/>
                    <a:pt x="2686" y="890"/>
                  </a:cubicBezTo>
                  <a:cubicBezTo>
                    <a:pt x="2558" y="913"/>
                    <a:pt x="2558" y="913"/>
                    <a:pt x="2558" y="913"/>
                  </a:cubicBezTo>
                  <a:cubicBezTo>
                    <a:pt x="2552" y="879"/>
                    <a:pt x="2546" y="848"/>
                    <a:pt x="2540" y="819"/>
                  </a:cubicBezTo>
                  <a:cubicBezTo>
                    <a:pt x="2730" y="791"/>
                    <a:pt x="2730" y="791"/>
                    <a:pt x="2730" y="791"/>
                  </a:cubicBezTo>
                  <a:cubicBezTo>
                    <a:pt x="2730" y="791"/>
                    <a:pt x="2731" y="791"/>
                    <a:pt x="2731" y="790"/>
                  </a:cubicBezTo>
                  <a:cubicBezTo>
                    <a:pt x="2734" y="790"/>
                    <a:pt x="2975" y="738"/>
                    <a:pt x="3094" y="726"/>
                  </a:cubicBezTo>
                  <a:cubicBezTo>
                    <a:pt x="3099" y="755"/>
                    <a:pt x="3103" y="785"/>
                    <a:pt x="3107" y="816"/>
                  </a:cubicBezTo>
                  <a:close/>
                  <a:moveTo>
                    <a:pt x="3089" y="689"/>
                  </a:moveTo>
                  <a:cubicBezTo>
                    <a:pt x="2969" y="702"/>
                    <a:pt x="2741" y="751"/>
                    <a:pt x="2724" y="754"/>
                  </a:cubicBezTo>
                  <a:cubicBezTo>
                    <a:pt x="2532" y="783"/>
                    <a:pt x="2532" y="783"/>
                    <a:pt x="2532" y="783"/>
                  </a:cubicBezTo>
                  <a:cubicBezTo>
                    <a:pt x="2517" y="716"/>
                    <a:pt x="2499" y="660"/>
                    <a:pt x="2474" y="603"/>
                  </a:cubicBezTo>
                  <a:cubicBezTo>
                    <a:pt x="2466" y="585"/>
                    <a:pt x="2466" y="585"/>
                    <a:pt x="2466" y="585"/>
                  </a:cubicBezTo>
                  <a:cubicBezTo>
                    <a:pt x="2456" y="560"/>
                    <a:pt x="2443" y="531"/>
                    <a:pt x="2431" y="501"/>
                  </a:cubicBezTo>
                  <a:cubicBezTo>
                    <a:pt x="2502" y="475"/>
                    <a:pt x="2642" y="425"/>
                    <a:pt x="2802" y="368"/>
                  </a:cubicBezTo>
                  <a:cubicBezTo>
                    <a:pt x="2843" y="432"/>
                    <a:pt x="2843" y="432"/>
                    <a:pt x="2843" y="432"/>
                  </a:cubicBezTo>
                  <a:cubicBezTo>
                    <a:pt x="2847" y="438"/>
                    <a:pt x="2853" y="441"/>
                    <a:pt x="2860" y="439"/>
                  </a:cubicBezTo>
                  <a:cubicBezTo>
                    <a:pt x="2862" y="439"/>
                    <a:pt x="2864" y="438"/>
                    <a:pt x="2865" y="437"/>
                  </a:cubicBezTo>
                  <a:cubicBezTo>
                    <a:pt x="2873" y="432"/>
                    <a:pt x="2875" y="422"/>
                    <a:pt x="2870" y="415"/>
                  </a:cubicBezTo>
                  <a:cubicBezTo>
                    <a:pt x="2833" y="357"/>
                    <a:pt x="2833" y="357"/>
                    <a:pt x="2833" y="357"/>
                  </a:cubicBezTo>
                  <a:cubicBezTo>
                    <a:pt x="2889" y="336"/>
                    <a:pt x="2947" y="316"/>
                    <a:pt x="3005" y="295"/>
                  </a:cubicBezTo>
                  <a:cubicBezTo>
                    <a:pt x="3010" y="314"/>
                    <a:pt x="3021" y="353"/>
                    <a:pt x="3035" y="411"/>
                  </a:cubicBezTo>
                  <a:cubicBezTo>
                    <a:pt x="3007" y="423"/>
                    <a:pt x="3007" y="423"/>
                    <a:pt x="3007" y="423"/>
                  </a:cubicBezTo>
                  <a:cubicBezTo>
                    <a:pt x="2958" y="445"/>
                    <a:pt x="2958" y="445"/>
                    <a:pt x="2958" y="445"/>
                  </a:cubicBezTo>
                  <a:cubicBezTo>
                    <a:pt x="2954" y="446"/>
                    <a:pt x="2951" y="450"/>
                    <a:pt x="2949" y="454"/>
                  </a:cubicBezTo>
                  <a:cubicBezTo>
                    <a:pt x="2948" y="458"/>
                    <a:pt x="2948" y="462"/>
                    <a:pt x="2950" y="466"/>
                  </a:cubicBezTo>
                  <a:cubicBezTo>
                    <a:pt x="2976" y="526"/>
                    <a:pt x="2976" y="526"/>
                    <a:pt x="2976" y="526"/>
                  </a:cubicBezTo>
                  <a:cubicBezTo>
                    <a:pt x="2983" y="550"/>
                    <a:pt x="2983" y="550"/>
                    <a:pt x="2983" y="550"/>
                  </a:cubicBezTo>
                  <a:cubicBezTo>
                    <a:pt x="2986" y="558"/>
                    <a:pt x="2994" y="563"/>
                    <a:pt x="3002" y="562"/>
                  </a:cubicBezTo>
                  <a:cubicBezTo>
                    <a:pt x="3002" y="561"/>
                    <a:pt x="3003" y="561"/>
                    <a:pt x="3003" y="561"/>
                  </a:cubicBezTo>
                  <a:cubicBezTo>
                    <a:pt x="3012" y="559"/>
                    <a:pt x="3017" y="550"/>
                    <a:pt x="3014" y="541"/>
                  </a:cubicBezTo>
                  <a:cubicBezTo>
                    <a:pt x="3007" y="516"/>
                    <a:pt x="3007" y="516"/>
                    <a:pt x="3007" y="516"/>
                  </a:cubicBezTo>
                  <a:cubicBezTo>
                    <a:pt x="3007" y="515"/>
                    <a:pt x="3006" y="515"/>
                    <a:pt x="3006" y="514"/>
                  </a:cubicBezTo>
                  <a:cubicBezTo>
                    <a:pt x="2985" y="468"/>
                    <a:pt x="2985" y="468"/>
                    <a:pt x="2985" y="468"/>
                  </a:cubicBezTo>
                  <a:cubicBezTo>
                    <a:pt x="3020" y="452"/>
                    <a:pt x="3020" y="452"/>
                    <a:pt x="3020" y="452"/>
                  </a:cubicBezTo>
                  <a:cubicBezTo>
                    <a:pt x="3042" y="443"/>
                    <a:pt x="3042" y="443"/>
                    <a:pt x="3042" y="443"/>
                  </a:cubicBezTo>
                  <a:cubicBezTo>
                    <a:pt x="3056" y="507"/>
                    <a:pt x="3073" y="590"/>
                    <a:pt x="3089" y="689"/>
                  </a:cubicBezTo>
                  <a:close/>
                </a:path>
              </a:pathLst>
            </a:custGeom>
            <a:solidFill>
              <a:srgbClr val="67D5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7" name="Freeform 20"/>
          <p:cNvSpPr>
            <a:spLocks noEditPoints="1"/>
          </p:cNvSpPr>
          <p:nvPr/>
        </p:nvSpPr>
        <p:spPr bwMode="auto">
          <a:xfrm>
            <a:off x="1898697" y="3573246"/>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20"/>
          <p:cNvSpPr>
            <a:spLocks noEditPoints="1"/>
          </p:cNvSpPr>
          <p:nvPr/>
        </p:nvSpPr>
        <p:spPr bwMode="auto">
          <a:xfrm>
            <a:off x="2192172" y="1004637"/>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20"/>
          <p:cNvSpPr>
            <a:spLocks noEditPoints="1"/>
          </p:cNvSpPr>
          <p:nvPr/>
        </p:nvSpPr>
        <p:spPr bwMode="auto">
          <a:xfrm>
            <a:off x="3511023" y="5472484"/>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20"/>
          <p:cNvSpPr>
            <a:spLocks noEditPoints="1"/>
          </p:cNvSpPr>
          <p:nvPr/>
        </p:nvSpPr>
        <p:spPr bwMode="auto">
          <a:xfrm>
            <a:off x="10567898" y="402924"/>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20"/>
          <p:cNvSpPr>
            <a:spLocks noEditPoints="1"/>
          </p:cNvSpPr>
          <p:nvPr/>
        </p:nvSpPr>
        <p:spPr bwMode="auto">
          <a:xfrm>
            <a:off x="11536889" y="5534482"/>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20"/>
          <p:cNvSpPr>
            <a:spLocks noEditPoints="1"/>
          </p:cNvSpPr>
          <p:nvPr/>
        </p:nvSpPr>
        <p:spPr bwMode="auto">
          <a:xfrm>
            <a:off x="413963" y="6003483"/>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Freeform 20"/>
          <p:cNvSpPr>
            <a:spLocks noEditPoints="1"/>
          </p:cNvSpPr>
          <p:nvPr/>
        </p:nvSpPr>
        <p:spPr bwMode="auto">
          <a:xfrm>
            <a:off x="597378" y="901901"/>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 name="Freeform 20"/>
          <p:cNvSpPr>
            <a:spLocks noEditPoints="1"/>
          </p:cNvSpPr>
          <p:nvPr/>
        </p:nvSpPr>
        <p:spPr bwMode="auto">
          <a:xfrm>
            <a:off x="1836186" y="2099880"/>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Freeform 20"/>
          <p:cNvSpPr>
            <a:spLocks noEditPoints="1"/>
          </p:cNvSpPr>
          <p:nvPr/>
        </p:nvSpPr>
        <p:spPr bwMode="auto">
          <a:xfrm>
            <a:off x="753230" y="4368547"/>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 name="Freeform 20"/>
          <p:cNvSpPr>
            <a:spLocks noEditPoints="1"/>
          </p:cNvSpPr>
          <p:nvPr/>
        </p:nvSpPr>
        <p:spPr bwMode="auto">
          <a:xfrm>
            <a:off x="11536888" y="2006098"/>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20"/>
          <p:cNvSpPr>
            <a:spLocks noEditPoints="1"/>
          </p:cNvSpPr>
          <p:nvPr/>
        </p:nvSpPr>
        <p:spPr bwMode="auto">
          <a:xfrm>
            <a:off x="9749031" y="5504506"/>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20"/>
          <p:cNvSpPr>
            <a:spLocks noEditPoints="1"/>
          </p:cNvSpPr>
          <p:nvPr/>
        </p:nvSpPr>
        <p:spPr bwMode="auto">
          <a:xfrm>
            <a:off x="9046995" y="5971461"/>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8" name="Freeform 20"/>
          <p:cNvSpPr>
            <a:spLocks noEditPoints="1"/>
          </p:cNvSpPr>
          <p:nvPr/>
        </p:nvSpPr>
        <p:spPr bwMode="auto">
          <a:xfrm>
            <a:off x="2475154" y="5284993"/>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9" name="Freeform 20"/>
          <p:cNvSpPr>
            <a:spLocks noEditPoints="1"/>
          </p:cNvSpPr>
          <p:nvPr/>
        </p:nvSpPr>
        <p:spPr bwMode="auto">
          <a:xfrm>
            <a:off x="5563684" y="705611"/>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Freeform 20"/>
          <p:cNvSpPr>
            <a:spLocks noEditPoints="1"/>
          </p:cNvSpPr>
          <p:nvPr/>
        </p:nvSpPr>
        <p:spPr bwMode="auto">
          <a:xfrm>
            <a:off x="1606483" y="301475"/>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Freeform 20"/>
          <p:cNvSpPr>
            <a:spLocks noEditPoints="1"/>
          </p:cNvSpPr>
          <p:nvPr/>
        </p:nvSpPr>
        <p:spPr bwMode="auto">
          <a:xfrm>
            <a:off x="4618361" y="618742"/>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20"/>
          <p:cNvSpPr>
            <a:spLocks noEditPoints="1"/>
          </p:cNvSpPr>
          <p:nvPr/>
        </p:nvSpPr>
        <p:spPr bwMode="auto">
          <a:xfrm>
            <a:off x="7428707" y="5722626"/>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5" name="Freeform 20"/>
          <p:cNvSpPr>
            <a:spLocks noEditPoints="1"/>
          </p:cNvSpPr>
          <p:nvPr/>
        </p:nvSpPr>
        <p:spPr bwMode="auto">
          <a:xfrm>
            <a:off x="11353472" y="2903875"/>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20"/>
          <p:cNvSpPr>
            <a:spLocks noEditPoints="1"/>
          </p:cNvSpPr>
          <p:nvPr/>
        </p:nvSpPr>
        <p:spPr bwMode="auto">
          <a:xfrm>
            <a:off x="10232891" y="1425965"/>
            <a:ext cx="366831" cy="49897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Rectangle 76"/>
          <p:cNvSpPr/>
          <p:nvPr/>
        </p:nvSpPr>
        <p:spPr>
          <a:xfrm>
            <a:off x="3761130" y="1795879"/>
            <a:ext cx="2253538" cy="1107996"/>
          </a:xfrm>
          <a:prstGeom prst="rect">
            <a:avLst/>
          </a:prstGeom>
          <a:solidFill>
            <a:schemeClr val="bg1"/>
          </a:solidFill>
        </p:spPr>
        <p:txBody>
          <a:bodyPr wrap="square" anchor="ctr">
            <a:spAutoFit/>
          </a:bodyPr>
          <a:lstStyle/>
          <a:p>
            <a:r>
              <a:rPr lang="en-US" sz="6600" b="1" dirty="0">
                <a:solidFill>
                  <a:srgbClr val="18C1E6"/>
                </a:solidFill>
                <a:latin typeface="Arial" panose="020B0604020202020204" pitchFamily="34" charset="0"/>
                <a:cs typeface="Arial" panose="020B0604020202020204" pitchFamily="34" charset="0"/>
              </a:rPr>
              <a:t>40%</a:t>
            </a:r>
          </a:p>
        </p:txBody>
      </p:sp>
      <p:sp>
        <p:nvSpPr>
          <p:cNvPr id="78" name="Rectangle 77"/>
          <p:cNvSpPr/>
          <p:nvPr/>
        </p:nvSpPr>
        <p:spPr>
          <a:xfrm>
            <a:off x="3761130" y="2920817"/>
            <a:ext cx="4211409" cy="646331"/>
          </a:xfrm>
          <a:prstGeom prst="rect">
            <a:avLst/>
          </a:prstGeom>
          <a:solidFill>
            <a:schemeClr val="tx1"/>
          </a:solidFill>
        </p:spPr>
        <p:txBody>
          <a:bodyPr wrap="none">
            <a:spAutoFit/>
          </a:bodyPr>
          <a:lstStyle/>
          <a:p>
            <a:r>
              <a:rPr lang="en-US" sz="3600" b="1" dirty="0">
                <a:solidFill>
                  <a:schemeClr val="bg1"/>
                </a:solidFill>
                <a:latin typeface="Arial" panose="020B0604020202020204" pitchFamily="34" charset="0"/>
                <a:cs typeface="Arial" panose="020B0604020202020204" pitchFamily="34" charset="0"/>
              </a:rPr>
              <a:t>of people check in</a:t>
            </a:r>
          </a:p>
        </p:txBody>
      </p:sp>
      <p:sp>
        <p:nvSpPr>
          <p:cNvPr id="37" name="Rectangle 36"/>
          <p:cNvSpPr/>
          <p:nvPr/>
        </p:nvSpPr>
        <p:spPr>
          <a:xfrm>
            <a:off x="3661104" y="3635759"/>
            <a:ext cx="957257"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Half of all</a:t>
            </a:r>
            <a:endParaRPr lang="en-US" sz="4400" b="1" dirty="0">
              <a:latin typeface="Arial" panose="020B0604020202020204" pitchFamily="34" charset="0"/>
              <a:cs typeface="Arial" panose="020B0604020202020204" pitchFamily="34" charset="0"/>
            </a:endParaRPr>
          </a:p>
        </p:txBody>
      </p:sp>
      <p:grpSp>
        <p:nvGrpSpPr>
          <p:cNvPr id="2" name="Group 4"/>
          <p:cNvGrpSpPr>
            <a:grpSpLocks noChangeAspect="1"/>
          </p:cNvGrpSpPr>
          <p:nvPr/>
        </p:nvGrpSpPr>
        <p:grpSpPr bwMode="auto">
          <a:xfrm>
            <a:off x="4538337" y="3683465"/>
            <a:ext cx="737087" cy="735584"/>
            <a:chOff x="3324" y="2325"/>
            <a:chExt cx="981" cy="979"/>
          </a:xfrm>
        </p:grpSpPr>
        <p:sp>
          <p:nvSpPr>
            <p:cNvPr id="8" name="Oval 5"/>
            <p:cNvSpPr>
              <a:spLocks noChangeArrowheads="1"/>
            </p:cNvSpPr>
            <p:nvPr/>
          </p:nvSpPr>
          <p:spPr bwMode="auto">
            <a:xfrm>
              <a:off x="3324" y="2325"/>
              <a:ext cx="981" cy="979"/>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6"/>
            <p:cNvSpPr>
              <a:spLocks noEditPoints="1"/>
            </p:cNvSpPr>
            <p:nvPr/>
          </p:nvSpPr>
          <p:spPr bwMode="auto">
            <a:xfrm>
              <a:off x="3680" y="2526"/>
              <a:ext cx="269" cy="577"/>
            </a:xfrm>
            <a:custGeom>
              <a:avLst/>
              <a:gdLst>
                <a:gd name="T0" fmla="*/ 116 w 120"/>
                <a:gd name="T1" fmla="*/ 130 h 259"/>
                <a:gd name="T2" fmla="*/ 79 w 120"/>
                <a:gd name="T3" fmla="*/ 130 h 259"/>
                <a:gd name="T4" fmla="*/ 79 w 120"/>
                <a:gd name="T5" fmla="*/ 259 h 259"/>
                <a:gd name="T6" fmla="*/ 25 w 120"/>
                <a:gd name="T7" fmla="*/ 259 h 259"/>
                <a:gd name="T8" fmla="*/ 25 w 120"/>
                <a:gd name="T9" fmla="*/ 130 h 259"/>
                <a:gd name="T10" fmla="*/ 0 w 120"/>
                <a:gd name="T11" fmla="*/ 130 h 259"/>
                <a:gd name="T12" fmla="*/ 0 w 120"/>
                <a:gd name="T13" fmla="*/ 84 h 259"/>
                <a:gd name="T14" fmla="*/ 25 w 120"/>
                <a:gd name="T15" fmla="*/ 84 h 259"/>
                <a:gd name="T16" fmla="*/ 25 w 120"/>
                <a:gd name="T17" fmla="*/ 54 h 259"/>
                <a:gd name="T18" fmla="*/ 80 w 120"/>
                <a:gd name="T19" fmla="*/ 0 h 259"/>
                <a:gd name="T20" fmla="*/ 120 w 120"/>
                <a:gd name="T21" fmla="*/ 0 h 259"/>
                <a:gd name="T22" fmla="*/ 120 w 120"/>
                <a:gd name="T23" fmla="*/ 45 h 259"/>
                <a:gd name="T24" fmla="*/ 91 w 120"/>
                <a:gd name="T25" fmla="*/ 45 h 259"/>
                <a:gd name="T26" fmla="*/ 79 w 120"/>
                <a:gd name="T27" fmla="*/ 57 h 259"/>
                <a:gd name="T28" fmla="*/ 79 w 120"/>
                <a:gd name="T29" fmla="*/ 84 h 259"/>
                <a:gd name="T30" fmla="*/ 120 w 120"/>
                <a:gd name="T31" fmla="*/ 84 h 259"/>
                <a:gd name="T32" fmla="*/ 116 w 120"/>
                <a:gd name="T33" fmla="*/ 130 h 259"/>
                <a:gd name="T34" fmla="*/ 116 w 120"/>
                <a:gd name="T35" fmla="*/ 130 h 259"/>
                <a:gd name="T36" fmla="*/ 116 w 120"/>
                <a:gd name="T37" fmla="*/ 13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259">
                  <a:moveTo>
                    <a:pt x="116" y="130"/>
                  </a:moveTo>
                  <a:cubicBezTo>
                    <a:pt x="79" y="130"/>
                    <a:pt x="79" y="130"/>
                    <a:pt x="79" y="130"/>
                  </a:cubicBezTo>
                  <a:cubicBezTo>
                    <a:pt x="79" y="259"/>
                    <a:pt x="79" y="259"/>
                    <a:pt x="79" y="259"/>
                  </a:cubicBezTo>
                  <a:cubicBezTo>
                    <a:pt x="25" y="259"/>
                    <a:pt x="25" y="259"/>
                    <a:pt x="25" y="259"/>
                  </a:cubicBezTo>
                  <a:cubicBezTo>
                    <a:pt x="25" y="130"/>
                    <a:pt x="25" y="130"/>
                    <a:pt x="25" y="130"/>
                  </a:cubicBezTo>
                  <a:cubicBezTo>
                    <a:pt x="0" y="130"/>
                    <a:pt x="0" y="130"/>
                    <a:pt x="0" y="130"/>
                  </a:cubicBezTo>
                  <a:cubicBezTo>
                    <a:pt x="0" y="84"/>
                    <a:pt x="0" y="84"/>
                    <a:pt x="0" y="84"/>
                  </a:cubicBezTo>
                  <a:cubicBezTo>
                    <a:pt x="25" y="84"/>
                    <a:pt x="25" y="84"/>
                    <a:pt x="25" y="84"/>
                  </a:cubicBezTo>
                  <a:cubicBezTo>
                    <a:pt x="25" y="54"/>
                    <a:pt x="25" y="54"/>
                    <a:pt x="25" y="54"/>
                  </a:cubicBezTo>
                  <a:cubicBezTo>
                    <a:pt x="25" y="33"/>
                    <a:pt x="35" y="0"/>
                    <a:pt x="80" y="0"/>
                  </a:cubicBezTo>
                  <a:cubicBezTo>
                    <a:pt x="120" y="0"/>
                    <a:pt x="120" y="0"/>
                    <a:pt x="120" y="0"/>
                  </a:cubicBezTo>
                  <a:cubicBezTo>
                    <a:pt x="120" y="45"/>
                    <a:pt x="120" y="45"/>
                    <a:pt x="120" y="45"/>
                  </a:cubicBezTo>
                  <a:cubicBezTo>
                    <a:pt x="91" y="45"/>
                    <a:pt x="91" y="45"/>
                    <a:pt x="91" y="45"/>
                  </a:cubicBezTo>
                  <a:cubicBezTo>
                    <a:pt x="86" y="45"/>
                    <a:pt x="79" y="47"/>
                    <a:pt x="79" y="57"/>
                  </a:cubicBezTo>
                  <a:cubicBezTo>
                    <a:pt x="79" y="84"/>
                    <a:pt x="79" y="84"/>
                    <a:pt x="79" y="84"/>
                  </a:cubicBezTo>
                  <a:cubicBezTo>
                    <a:pt x="120" y="84"/>
                    <a:pt x="120" y="84"/>
                    <a:pt x="120" y="84"/>
                  </a:cubicBezTo>
                  <a:lnTo>
                    <a:pt x="116" y="130"/>
                  </a:lnTo>
                  <a:close/>
                  <a:moveTo>
                    <a:pt x="116" y="130"/>
                  </a:moveTo>
                  <a:cubicBezTo>
                    <a:pt x="116" y="130"/>
                    <a:pt x="116" y="130"/>
                    <a:pt x="116" y="13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43" name="Rectangle 42"/>
          <p:cNvSpPr/>
          <p:nvPr/>
        </p:nvSpPr>
        <p:spPr>
          <a:xfrm>
            <a:off x="5416130" y="3635759"/>
            <a:ext cx="3558991" cy="830997"/>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users in the UAE don’t know privacy settings</a:t>
            </a:r>
            <a:endParaRPr lang="en-US" sz="4400" b="1" dirty="0">
              <a:latin typeface="Arial" panose="020B0604020202020204" pitchFamily="34" charset="0"/>
              <a:cs typeface="Arial" panose="020B0604020202020204" pitchFamily="34" charset="0"/>
            </a:endParaRPr>
          </a:p>
        </p:txBody>
      </p:sp>
      <p:sp>
        <p:nvSpPr>
          <p:cNvPr id="44" name="Rectangle 43"/>
          <p:cNvSpPr/>
          <p:nvPr/>
        </p:nvSpPr>
        <p:spPr>
          <a:xfrm>
            <a:off x="3661104" y="4628198"/>
            <a:ext cx="216778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Even more on</a:t>
            </a:r>
            <a:endParaRPr lang="en-US" sz="4400" dirty="0">
              <a:latin typeface="Arial" panose="020B0604020202020204" pitchFamily="34" charset="0"/>
              <a:cs typeface="Arial" panose="020B0604020202020204" pitchFamily="34" charset="0"/>
            </a:endParaRPr>
          </a:p>
        </p:txBody>
      </p:sp>
      <p:grpSp>
        <p:nvGrpSpPr>
          <p:cNvPr id="11" name="Group 9"/>
          <p:cNvGrpSpPr>
            <a:grpSpLocks noChangeAspect="1"/>
          </p:cNvGrpSpPr>
          <p:nvPr/>
        </p:nvGrpSpPr>
        <p:grpSpPr bwMode="auto">
          <a:xfrm>
            <a:off x="5828891" y="4494489"/>
            <a:ext cx="621744" cy="621744"/>
            <a:chOff x="3177" y="2918"/>
            <a:chExt cx="467" cy="467"/>
          </a:xfrm>
        </p:grpSpPr>
        <p:sp>
          <p:nvSpPr>
            <p:cNvPr id="14" name="Oval 10"/>
            <p:cNvSpPr>
              <a:spLocks noChangeArrowheads="1"/>
            </p:cNvSpPr>
            <p:nvPr/>
          </p:nvSpPr>
          <p:spPr bwMode="auto">
            <a:xfrm>
              <a:off x="3177" y="2918"/>
              <a:ext cx="467" cy="467"/>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 name="Freeform 11"/>
            <p:cNvSpPr>
              <a:spLocks noEditPoints="1"/>
            </p:cNvSpPr>
            <p:nvPr/>
          </p:nvSpPr>
          <p:spPr bwMode="auto">
            <a:xfrm>
              <a:off x="3292" y="3034"/>
              <a:ext cx="237" cy="236"/>
            </a:xfrm>
            <a:custGeom>
              <a:avLst/>
              <a:gdLst>
                <a:gd name="T0" fmla="*/ 200 w 222"/>
                <a:gd name="T1" fmla="*/ 0 h 222"/>
                <a:gd name="T2" fmla="*/ 22 w 222"/>
                <a:gd name="T3" fmla="*/ 0 h 222"/>
                <a:gd name="T4" fmla="*/ 0 w 222"/>
                <a:gd name="T5" fmla="*/ 22 h 222"/>
                <a:gd name="T6" fmla="*/ 0 w 222"/>
                <a:gd name="T7" fmla="*/ 200 h 222"/>
                <a:gd name="T8" fmla="*/ 22 w 222"/>
                <a:gd name="T9" fmla="*/ 222 h 222"/>
                <a:gd name="T10" fmla="*/ 200 w 222"/>
                <a:gd name="T11" fmla="*/ 222 h 222"/>
                <a:gd name="T12" fmla="*/ 222 w 222"/>
                <a:gd name="T13" fmla="*/ 200 h 222"/>
                <a:gd name="T14" fmla="*/ 222 w 222"/>
                <a:gd name="T15" fmla="*/ 22 h 222"/>
                <a:gd name="T16" fmla="*/ 200 w 222"/>
                <a:gd name="T17" fmla="*/ 0 h 222"/>
                <a:gd name="T18" fmla="*/ 111 w 222"/>
                <a:gd name="T19" fmla="*/ 66 h 222"/>
                <a:gd name="T20" fmla="*/ 155 w 222"/>
                <a:gd name="T21" fmla="*/ 111 h 222"/>
                <a:gd name="T22" fmla="*/ 111 w 222"/>
                <a:gd name="T23" fmla="*/ 155 h 222"/>
                <a:gd name="T24" fmla="*/ 67 w 222"/>
                <a:gd name="T25" fmla="*/ 111 h 222"/>
                <a:gd name="T26" fmla="*/ 111 w 222"/>
                <a:gd name="T27" fmla="*/ 66 h 222"/>
                <a:gd name="T28" fmla="*/ 28 w 222"/>
                <a:gd name="T29" fmla="*/ 200 h 222"/>
                <a:gd name="T30" fmla="*/ 22 w 222"/>
                <a:gd name="T31" fmla="*/ 194 h 222"/>
                <a:gd name="T32" fmla="*/ 22 w 222"/>
                <a:gd name="T33" fmla="*/ 100 h 222"/>
                <a:gd name="T34" fmla="*/ 45 w 222"/>
                <a:gd name="T35" fmla="*/ 100 h 222"/>
                <a:gd name="T36" fmla="*/ 44 w 222"/>
                <a:gd name="T37" fmla="*/ 111 h 222"/>
                <a:gd name="T38" fmla="*/ 111 w 222"/>
                <a:gd name="T39" fmla="*/ 177 h 222"/>
                <a:gd name="T40" fmla="*/ 178 w 222"/>
                <a:gd name="T41" fmla="*/ 111 h 222"/>
                <a:gd name="T42" fmla="*/ 177 w 222"/>
                <a:gd name="T43" fmla="*/ 100 h 222"/>
                <a:gd name="T44" fmla="*/ 200 w 222"/>
                <a:gd name="T45" fmla="*/ 100 h 222"/>
                <a:gd name="T46" fmla="*/ 200 w 222"/>
                <a:gd name="T47" fmla="*/ 194 h 222"/>
                <a:gd name="T48" fmla="*/ 194 w 222"/>
                <a:gd name="T49" fmla="*/ 200 h 222"/>
                <a:gd name="T50" fmla="*/ 28 w 222"/>
                <a:gd name="T51" fmla="*/ 200 h 222"/>
                <a:gd name="T52" fmla="*/ 200 w 222"/>
                <a:gd name="T53" fmla="*/ 50 h 222"/>
                <a:gd name="T54" fmla="*/ 194 w 222"/>
                <a:gd name="T55" fmla="*/ 55 h 222"/>
                <a:gd name="T56" fmla="*/ 172 w 222"/>
                <a:gd name="T57" fmla="*/ 55 h 222"/>
                <a:gd name="T58" fmla="*/ 167 w 222"/>
                <a:gd name="T59" fmla="*/ 50 h 222"/>
                <a:gd name="T60" fmla="*/ 167 w 222"/>
                <a:gd name="T61" fmla="*/ 27 h 222"/>
                <a:gd name="T62" fmla="*/ 172 w 222"/>
                <a:gd name="T63" fmla="*/ 22 h 222"/>
                <a:gd name="T64" fmla="*/ 194 w 222"/>
                <a:gd name="T65" fmla="*/ 22 h 222"/>
                <a:gd name="T66" fmla="*/ 200 w 222"/>
                <a:gd name="T67" fmla="*/ 27 h 222"/>
                <a:gd name="T68" fmla="*/ 200 w 222"/>
                <a:gd name="T69" fmla="*/ 50 h 222"/>
                <a:gd name="T70" fmla="*/ 200 w 222"/>
                <a:gd name="T71" fmla="*/ 50 h 222"/>
                <a:gd name="T72" fmla="*/ 200 w 222"/>
                <a:gd name="T73" fmla="*/ 5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 h="222">
                  <a:moveTo>
                    <a:pt x="200" y="0"/>
                  </a:moveTo>
                  <a:cubicBezTo>
                    <a:pt x="22" y="0"/>
                    <a:pt x="22" y="0"/>
                    <a:pt x="22" y="0"/>
                  </a:cubicBezTo>
                  <a:cubicBezTo>
                    <a:pt x="10" y="0"/>
                    <a:pt x="0" y="10"/>
                    <a:pt x="0" y="22"/>
                  </a:cubicBezTo>
                  <a:cubicBezTo>
                    <a:pt x="0" y="200"/>
                    <a:pt x="0" y="200"/>
                    <a:pt x="0" y="200"/>
                  </a:cubicBezTo>
                  <a:cubicBezTo>
                    <a:pt x="0" y="212"/>
                    <a:pt x="10" y="222"/>
                    <a:pt x="22" y="222"/>
                  </a:cubicBezTo>
                  <a:cubicBezTo>
                    <a:pt x="200" y="222"/>
                    <a:pt x="200" y="222"/>
                    <a:pt x="200" y="222"/>
                  </a:cubicBezTo>
                  <a:cubicBezTo>
                    <a:pt x="212" y="222"/>
                    <a:pt x="222" y="212"/>
                    <a:pt x="222" y="200"/>
                  </a:cubicBezTo>
                  <a:cubicBezTo>
                    <a:pt x="222" y="22"/>
                    <a:pt x="222" y="22"/>
                    <a:pt x="222" y="22"/>
                  </a:cubicBezTo>
                  <a:cubicBezTo>
                    <a:pt x="222" y="10"/>
                    <a:pt x="212" y="0"/>
                    <a:pt x="200" y="0"/>
                  </a:cubicBezTo>
                  <a:close/>
                  <a:moveTo>
                    <a:pt x="111" y="66"/>
                  </a:moveTo>
                  <a:cubicBezTo>
                    <a:pt x="135" y="66"/>
                    <a:pt x="155" y="86"/>
                    <a:pt x="155" y="111"/>
                  </a:cubicBezTo>
                  <a:cubicBezTo>
                    <a:pt x="155" y="135"/>
                    <a:pt x="135" y="155"/>
                    <a:pt x="111" y="155"/>
                  </a:cubicBezTo>
                  <a:cubicBezTo>
                    <a:pt x="86" y="155"/>
                    <a:pt x="67" y="135"/>
                    <a:pt x="67" y="111"/>
                  </a:cubicBezTo>
                  <a:cubicBezTo>
                    <a:pt x="67" y="86"/>
                    <a:pt x="86" y="66"/>
                    <a:pt x="111" y="66"/>
                  </a:cubicBezTo>
                  <a:close/>
                  <a:moveTo>
                    <a:pt x="28" y="200"/>
                  </a:moveTo>
                  <a:cubicBezTo>
                    <a:pt x="24" y="200"/>
                    <a:pt x="22" y="197"/>
                    <a:pt x="22" y="194"/>
                  </a:cubicBezTo>
                  <a:cubicBezTo>
                    <a:pt x="22" y="100"/>
                    <a:pt x="22" y="100"/>
                    <a:pt x="22" y="100"/>
                  </a:cubicBezTo>
                  <a:cubicBezTo>
                    <a:pt x="45" y="100"/>
                    <a:pt x="45" y="100"/>
                    <a:pt x="45" y="100"/>
                  </a:cubicBezTo>
                  <a:cubicBezTo>
                    <a:pt x="44" y="103"/>
                    <a:pt x="44" y="107"/>
                    <a:pt x="44" y="111"/>
                  </a:cubicBezTo>
                  <a:cubicBezTo>
                    <a:pt x="44" y="147"/>
                    <a:pt x="74" y="177"/>
                    <a:pt x="111" y="177"/>
                  </a:cubicBezTo>
                  <a:cubicBezTo>
                    <a:pt x="148" y="177"/>
                    <a:pt x="178" y="147"/>
                    <a:pt x="178" y="111"/>
                  </a:cubicBezTo>
                  <a:cubicBezTo>
                    <a:pt x="178" y="107"/>
                    <a:pt x="178" y="103"/>
                    <a:pt x="177" y="100"/>
                  </a:cubicBezTo>
                  <a:cubicBezTo>
                    <a:pt x="200" y="100"/>
                    <a:pt x="200" y="100"/>
                    <a:pt x="200" y="100"/>
                  </a:cubicBezTo>
                  <a:cubicBezTo>
                    <a:pt x="200" y="194"/>
                    <a:pt x="200" y="194"/>
                    <a:pt x="200" y="194"/>
                  </a:cubicBezTo>
                  <a:cubicBezTo>
                    <a:pt x="200" y="197"/>
                    <a:pt x="198" y="200"/>
                    <a:pt x="194" y="200"/>
                  </a:cubicBezTo>
                  <a:lnTo>
                    <a:pt x="28" y="200"/>
                  </a:lnTo>
                  <a:close/>
                  <a:moveTo>
                    <a:pt x="200" y="50"/>
                  </a:moveTo>
                  <a:cubicBezTo>
                    <a:pt x="200" y="53"/>
                    <a:pt x="198" y="55"/>
                    <a:pt x="194" y="55"/>
                  </a:cubicBezTo>
                  <a:cubicBezTo>
                    <a:pt x="172" y="55"/>
                    <a:pt x="172" y="55"/>
                    <a:pt x="172" y="55"/>
                  </a:cubicBezTo>
                  <a:cubicBezTo>
                    <a:pt x="169" y="55"/>
                    <a:pt x="167" y="53"/>
                    <a:pt x="167" y="50"/>
                  </a:cubicBezTo>
                  <a:cubicBezTo>
                    <a:pt x="167" y="27"/>
                    <a:pt x="167" y="27"/>
                    <a:pt x="167" y="27"/>
                  </a:cubicBezTo>
                  <a:cubicBezTo>
                    <a:pt x="167" y="24"/>
                    <a:pt x="169" y="22"/>
                    <a:pt x="172" y="22"/>
                  </a:cubicBezTo>
                  <a:cubicBezTo>
                    <a:pt x="194" y="22"/>
                    <a:pt x="194" y="22"/>
                    <a:pt x="194" y="22"/>
                  </a:cubicBezTo>
                  <a:cubicBezTo>
                    <a:pt x="198" y="22"/>
                    <a:pt x="200" y="24"/>
                    <a:pt x="200" y="27"/>
                  </a:cubicBezTo>
                  <a:lnTo>
                    <a:pt x="200" y="50"/>
                  </a:lnTo>
                  <a:close/>
                  <a:moveTo>
                    <a:pt x="200" y="50"/>
                  </a:moveTo>
                  <a:cubicBezTo>
                    <a:pt x="200" y="50"/>
                    <a:pt x="200" y="50"/>
                    <a:pt x="200"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50" name="Rectangle 49"/>
          <p:cNvSpPr/>
          <p:nvPr/>
        </p:nvSpPr>
        <p:spPr>
          <a:xfrm>
            <a:off x="6465697" y="4604286"/>
            <a:ext cx="1915504"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70% </a:t>
            </a:r>
            <a:r>
              <a:rPr lang="en-US" sz="2400" dirty="0">
                <a:latin typeface="Arial" panose="020B0604020202020204" pitchFamily="34" charset="0"/>
                <a:cs typeface="Arial" panose="020B0604020202020204" pitchFamily="34" charset="0"/>
              </a:rPr>
              <a:t>on</a:t>
            </a:r>
            <a:endParaRPr lang="en-US" sz="4400" b="1" dirty="0">
              <a:latin typeface="Arial" panose="020B0604020202020204" pitchFamily="34" charset="0"/>
              <a:cs typeface="Arial" panose="020B0604020202020204" pitchFamily="34" charset="0"/>
            </a:endParaRPr>
          </a:p>
        </p:txBody>
      </p:sp>
      <p:grpSp>
        <p:nvGrpSpPr>
          <p:cNvPr id="22" name="Group 14"/>
          <p:cNvGrpSpPr>
            <a:grpSpLocks noChangeAspect="1"/>
          </p:cNvGrpSpPr>
          <p:nvPr/>
        </p:nvGrpSpPr>
        <p:grpSpPr bwMode="auto">
          <a:xfrm>
            <a:off x="8319019" y="4474714"/>
            <a:ext cx="642984" cy="641520"/>
            <a:chOff x="4128" y="2634"/>
            <a:chExt cx="878" cy="876"/>
          </a:xfrm>
        </p:grpSpPr>
        <p:sp>
          <p:nvSpPr>
            <p:cNvPr id="24" name="Oval 15"/>
            <p:cNvSpPr>
              <a:spLocks noChangeArrowheads="1"/>
            </p:cNvSpPr>
            <p:nvPr/>
          </p:nvSpPr>
          <p:spPr bwMode="auto">
            <a:xfrm>
              <a:off x="4128" y="2634"/>
              <a:ext cx="878" cy="876"/>
            </a:xfrm>
            <a:prstGeom prst="ellipse">
              <a:avLst/>
            </a:prstGeom>
            <a:solidFill>
              <a:srgbClr val="D137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16"/>
            <p:cNvSpPr>
              <a:spLocks noEditPoints="1"/>
            </p:cNvSpPr>
            <p:nvPr/>
          </p:nvSpPr>
          <p:spPr bwMode="auto">
            <a:xfrm>
              <a:off x="4296" y="2851"/>
              <a:ext cx="542" cy="440"/>
            </a:xfrm>
            <a:custGeom>
              <a:avLst/>
              <a:gdLst>
                <a:gd name="T0" fmla="*/ 271 w 271"/>
                <a:gd name="T1" fmla="*/ 26 h 220"/>
                <a:gd name="T2" fmla="*/ 239 w 271"/>
                <a:gd name="T3" fmla="*/ 35 h 220"/>
                <a:gd name="T4" fmla="*/ 263 w 271"/>
                <a:gd name="T5" fmla="*/ 4 h 220"/>
                <a:gd name="T6" fmla="*/ 228 w 271"/>
                <a:gd name="T7" fmla="*/ 18 h 220"/>
                <a:gd name="T8" fmla="*/ 187 w 271"/>
                <a:gd name="T9" fmla="*/ 0 h 220"/>
                <a:gd name="T10" fmla="*/ 132 w 271"/>
                <a:gd name="T11" fmla="*/ 56 h 220"/>
                <a:gd name="T12" fmla="*/ 133 w 271"/>
                <a:gd name="T13" fmla="*/ 68 h 220"/>
                <a:gd name="T14" fmla="*/ 19 w 271"/>
                <a:gd name="T15" fmla="*/ 10 h 220"/>
                <a:gd name="T16" fmla="*/ 11 w 271"/>
                <a:gd name="T17" fmla="*/ 38 h 220"/>
                <a:gd name="T18" fmla="*/ 36 w 271"/>
                <a:gd name="T19" fmla="*/ 85 h 220"/>
                <a:gd name="T20" fmla="*/ 11 w 271"/>
                <a:gd name="T21" fmla="*/ 78 h 220"/>
                <a:gd name="T22" fmla="*/ 11 w 271"/>
                <a:gd name="T23" fmla="*/ 78 h 220"/>
                <a:gd name="T24" fmla="*/ 55 w 271"/>
                <a:gd name="T25" fmla="*/ 133 h 220"/>
                <a:gd name="T26" fmla="*/ 41 w 271"/>
                <a:gd name="T27" fmla="*/ 135 h 220"/>
                <a:gd name="T28" fmla="*/ 30 w 271"/>
                <a:gd name="T29" fmla="*/ 134 h 220"/>
                <a:gd name="T30" fmla="*/ 82 w 271"/>
                <a:gd name="T31" fmla="*/ 172 h 220"/>
                <a:gd name="T32" fmla="*/ 13 w 271"/>
                <a:gd name="T33" fmla="*/ 196 h 220"/>
                <a:gd name="T34" fmla="*/ 0 w 271"/>
                <a:gd name="T35" fmla="*/ 195 h 220"/>
                <a:gd name="T36" fmla="*/ 85 w 271"/>
                <a:gd name="T37" fmla="*/ 220 h 220"/>
                <a:gd name="T38" fmla="*/ 243 w 271"/>
                <a:gd name="T39" fmla="*/ 62 h 220"/>
                <a:gd name="T40" fmla="*/ 243 w 271"/>
                <a:gd name="T41" fmla="*/ 55 h 220"/>
                <a:gd name="T42" fmla="*/ 271 w 271"/>
                <a:gd name="T43" fmla="*/ 26 h 220"/>
                <a:gd name="T44" fmla="*/ 271 w 271"/>
                <a:gd name="T45" fmla="*/ 26 h 220"/>
                <a:gd name="T46" fmla="*/ 271 w 271"/>
                <a:gd name="T47" fmla="*/ 2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1" h="220">
                  <a:moveTo>
                    <a:pt x="271" y="26"/>
                  </a:moveTo>
                  <a:cubicBezTo>
                    <a:pt x="261" y="31"/>
                    <a:pt x="250" y="34"/>
                    <a:pt x="239" y="35"/>
                  </a:cubicBezTo>
                  <a:cubicBezTo>
                    <a:pt x="250" y="28"/>
                    <a:pt x="259" y="17"/>
                    <a:pt x="263" y="4"/>
                  </a:cubicBezTo>
                  <a:cubicBezTo>
                    <a:pt x="252" y="11"/>
                    <a:pt x="240" y="15"/>
                    <a:pt x="228" y="18"/>
                  </a:cubicBezTo>
                  <a:cubicBezTo>
                    <a:pt x="218" y="7"/>
                    <a:pt x="203" y="0"/>
                    <a:pt x="187" y="0"/>
                  </a:cubicBezTo>
                  <a:cubicBezTo>
                    <a:pt x="157" y="0"/>
                    <a:pt x="132" y="25"/>
                    <a:pt x="132" y="56"/>
                  </a:cubicBezTo>
                  <a:cubicBezTo>
                    <a:pt x="132" y="60"/>
                    <a:pt x="132" y="64"/>
                    <a:pt x="133" y="68"/>
                  </a:cubicBezTo>
                  <a:cubicBezTo>
                    <a:pt x="87" y="66"/>
                    <a:pt x="46" y="44"/>
                    <a:pt x="19" y="10"/>
                  </a:cubicBezTo>
                  <a:cubicBezTo>
                    <a:pt x="14" y="19"/>
                    <a:pt x="11" y="28"/>
                    <a:pt x="11" y="38"/>
                  </a:cubicBezTo>
                  <a:cubicBezTo>
                    <a:pt x="11" y="58"/>
                    <a:pt x="21" y="75"/>
                    <a:pt x="36" y="85"/>
                  </a:cubicBezTo>
                  <a:cubicBezTo>
                    <a:pt x="27" y="84"/>
                    <a:pt x="18" y="82"/>
                    <a:pt x="11" y="78"/>
                  </a:cubicBezTo>
                  <a:cubicBezTo>
                    <a:pt x="11" y="78"/>
                    <a:pt x="11" y="78"/>
                    <a:pt x="11" y="78"/>
                  </a:cubicBezTo>
                  <a:cubicBezTo>
                    <a:pt x="11" y="105"/>
                    <a:pt x="30" y="128"/>
                    <a:pt x="55" y="133"/>
                  </a:cubicBezTo>
                  <a:cubicBezTo>
                    <a:pt x="51" y="134"/>
                    <a:pt x="46" y="135"/>
                    <a:pt x="41" y="135"/>
                  </a:cubicBezTo>
                  <a:cubicBezTo>
                    <a:pt x="37" y="135"/>
                    <a:pt x="34" y="134"/>
                    <a:pt x="30" y="134"/>
                  </a:cubicBezTo>
                  <a:cubicBezTo>
                    <a:pt x="37" y="156"/>
                    <a:pt x="58" y="172"/>
                    <a:pt x="82" y="172"/>
                  </a:cubicBezTo>
                  <a:cubicBezTo>
                    <a:pt x="63" y="187"/>
                    <a:pt x="39" y="196"/>
                    <a:pt x="13" y="196"/>
                  </a:cubicBezTo>
                  <a:cubicBezTo>
                    <a:pt x="9" y="196"/>
                    <a:pt x="4" y="196"/>
                    <a:pt x="0" y="195"/>
                  </a:cubicBezTo>
                  <a:cubicBezTo>
                    <a:pt x="24" y="211"/>
                    <a:pt x="54" y="220"/>
                    <a:pt x="85" y="220"/>
                  </a:cubicBezTo>
                  <a:cubicBezTo>
                    <a:pt x="187" y="220"/>
                    <a:pt x="243" y="136"/>
                    <a:pt x="243" y="62"/>
                  </a:cubicBezTo>
                  <a:cubicBezTo>
                    <a:pt x="243" y="60"/>
                    <a:pt x="243" y="57"/>
                    <a:pt x="243" y="55"/>
                  </a:cubicBezTo>
                  <a:cubicBezTo>
                    <a:pt x="254" y="47"/>
                    <a:pt x="263" y="37"/>
                    <a:pt x="271" y="26"/>
                  </a:cubicBezTo>
                  <a:close/>
                  <a:moveTo>
                    <a:pt x="271" y="26"/>
                  </a:moveTo>
                  <a:cubicBezTo>
                    <a:pt x="271" y="26"/>
                    <a:pt x="271" y="26"/>
                    <a:pt x="271"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16973089"/>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600"/>
                                        <p:tgtEl>
                                          <p:spTgt spid="3"/>
                                        </p:tgtEl>
                                      </p:cBhvr>
                                    </p:animEffect>
                                    <p:anim calcmode="lin" valueType="num">
                                      <p:cBhvr>
                                        <p:cTn id="8" dur="2600" fill="hold"/>
                                        <p:tgtEl>
                                          <p:spTgt spid="3"/>
                                        </p:tgtEl>
                                        <p:attrNameLst>
                                          <p:attrName>ppt_x</p:attrName>
                                        </p:attrNameLst>
                                      </p:cBhvr>
                                      <p:tavLst>
                                        <p:tav tm="0">
                                          <p:val>
                                            <p:strVal val="#ppt_x"/>
                                          </p:val>
                                        </p:tav>
                                        <p:tav tm="100000">
                                          <p:val>
                                            <p:strVal val="#ppt_x"/>
                                          </p:val>
                                        </p:tav>
                                      </p:tavLst>
                                    </p:anim>
                                    <p:anim calcmode="lin" valueType="num">
                                      <p:cBhvr>
                                        <p:cTn id="9" dur="26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1" decel="100000" fill="hold" grpId="0" nodeType="withEffect">
                                  <p:stCondLst>
                                    <p:cond delay="400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par>
                                <p:cTn id="14" presetID="2" presetClass="entr" presetSubtype="1" decel="100000" fill="hold" grpId="0" nodeType="withEffect">
                                  <p:stCondLst>
                                    <p:cond delay="2100"/>
                                  </p:stCondLst>
                                  <p:childTnLst>
                                    <p:set>
                                      <p:cBhvr>
                                        <p:cTn id="15" dur="1" fill="hold">
                                          <p:stCondLst>
                                            <p:cond delay="0"/>
                                          </p:stCondLst>
                                        </p:cTn>
                                        <p:tgtEl>
                                          <p:spTgt spid="55"/>
                                        </p:tgtEl>
                                        <p:attrNameLst>
                                          <p:attrName>style.visibility</p:attrName>
                                        </p:attrNameLst>
                                      </p:cBhvr>
                                      <p:to>
                                        <p:strVal val="visible"/>
                                      </p:to>
                                    </p:set>
                                    <p:anim calcmode="lin" valueType="num">
                                      <p:cBhvr additive="base">
                                        <p:cTn id="16" dur="500" fill="hold"/>
                                        <p:tgtEl>
                                          <p:spTgt spid="55"/>
                                        </p:tgtEl>
                                        <p:attrNameLst>
                                          <p:attrName>ppt_x</p:attrName>
                                        </p:attrNameLst>
                                      </p:cBhvr>
                                      <p:tavLst>
                                        <p:tav tm="0">
                                          <p:val>
                                            <p:strVal val="#ppt_x"/>
                                          </p:val>
                                        </p:tav>
                                        <p:tav tm="100000">
                                          <p:val>
                                            <p:strVal val="#ppt_x"/>
                                          </p:val>
                                        </p:tav>
                                      </p:tavLst>
                                    </p:anim>
                                    <p:anim calcmode="lin" valueType="num">
                                      <p:cBhvr additive="base">
                                        <p:cTn id="17" dur="500" fill="hold"/>
                                        <p:tgtEl>
                                          <p:spTgt spid="5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600"/>
                                  </p:stCondLst>
                                  <p:childTnLst>
                                    <p:set>
                                      <p:cBhvr>
                                        <p:cTn id="19" dur="1" fill="hold">
                                          <p:stCondLst>
                                            <p:cond delay="0"/>
                                          </p:stCondLst>
                                        </p:cTn>
                                        <p:tgtEl>
                                          <p:spTgt spid="56"/>
                                        </p:tgtEl>
                                        <p:attrNameLst>
                                          <p:attrName>style.visibility</p:attrName>
                                        </p:attrNameLst>
                                      </p:cBhvr>
                                      <p:to>
                                        <p:strVal val="visible"/>
                                      </p:to>
                                    </p:set>
                                    <p:anim calcmode="lin" valueType="num">
                                      <p:cBhvr additive="base">
                                        <p:cTn id="20" dur="500" fill="hold"/>
                                        <p:tgtEl>
                                          <p:spTgt spid="56"/>
                                        </p:tgtEl>
                                        <p:attrNameLst>
                                          <p:attrName>ppt_x</p:attrName>
                                        </p:attrNameLst>
                                      </p:cBhvr>
                                      <p:tavLst>
                                        <p:tav tm="0">
                                          <p:val>
                                            <p:strVal val="#ppt_x"/>
                                          </p:val>
                                        </p:tav>
                                        <p:tav tm="100000">
                                          <p:val>
                                            <p:strVal val="#ppt_x"/>
                                          </p:val>
                                        </p:tav>
                                      </p:tavLst>
                                    </p:anim>
                                    <p:anim calcmode="lin" valueType="num">
                                      <p:cBhvr additive="base">
                                        <p:cTn id="21" dur="500" fill="hold"/>
                                        <p:tgtEl>
                                          <p:spTgt spid="56"/>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4000"/>
                                  </p:stCondLst>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500" fill="hold"/>
                                        <p:tgtEl>
                                          <p:spTgt spid="57"/>
                                        </p:tgtEl>
                                        <p:attrNameLst>
                                          <p:attrName>ppt_x</p:attrName>
                                        </p:attrNameLst>
                                      </p:cBhvr>
                                      <p:tavLst>
                                        <p:tav tm="0">
                                          <p:val>
                                            <p:strVal val="#ppt_x"/>
                                          </p:val>
                                        </p:tav>
                                        <p:tav tm="100000">
                                          <p:val>
                                            <p:strVal val="#ppt_x"/>
                                          </p:val>
                                        </p:tav>
                                      </p:tavLst>
                                    </p:anim>
                                    <p:anim calcmode="lin" valueType="num">
                                      <p:cBhvr additive="base">
                                        <p:cTn id="25" dur="500" fill="hold"/>
                                        <p:tgtEl>
                                          <p:spTgt spid="57"/>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0" nodeType="withEffect">
                                  <p:stCondLst>
                                    <p:cond delay="2600"/>
                                  </p:stCondLst>
                                  <p:childTnLst>
                                    <p:set>
                                      <p:cBhvr>
                                        <p:cTn id="27" dur="1" fill="hold">
                                          <p:stCondLst>
                                            <p:cond delay="0"/>
                                          </p:stCondLst>
                                        </p:cTn>
                                        <p:tgtEl>
                                          <p:spTgt spid="58"/>
                                        </p:tgtEl>
                                        <p:attrNameLst>
                                          <p:attrName>style.visibility</p:attrName>
                                        </p:attrNameLst>
                                      </p:cBhvr>
                                      <p:to>
                                        <p:strVal val="visible"/>
                                      </p:to>
                                    </p:set>
                                    <p:anim calcmode="lin" valueType="num">
                                      <p:cBhvr additive="base">
                                        <p:cTn id="28" dur="500" fill="hold"/>
                                        <p:tgtEl>
                                          <p:spTgt spid="58"/>
                                        </p:tgtEl>
                                        <p:attrNameLst>
                                          <p:attrName>ppt_x</p:attrName>
                                        </p:attrNameLst>
                                      </p:cBhvr>
                                      <p:tavLst>
                                        <p:tav tm="0">
                                          <p:val>
                                            <p:strVal val="#ppt_x"/>
                                          </p:val>
                                        </p:tav>
                                        <p:tav tm="100000">
                                          <p:val>
                                            <p:strVal val="#ppt_x"/>
                                          </p:val>
                                        </p:tav>
                                      </p:tavLst>
                                    </p:anim>
                                    <p:anim calcmode="lin" valueType="num">
                                      <p:cBhvr additive="base">
                                        <p:cTn id="29" dur="500" fill="hold"/>
                                        <p:tgtEl>
                                          <p:spTgt spid="58"/>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450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500" fill="hold"/>
                                        <p:tgtEl>
                                          <p:spTgt spid="59"/>
                                        </p:tgtEl>
                                        <p:attrNameLst>
                                          <p:attrName>ppt_x</p:attrName>
                                        </p:attrNameLst>
                                      </p:cBhvr>
                                      <p:tavLst>
                                        <p:tav tm="0">
                                          <p:val>
                                            <p:strVal val="#ppt_x"/>
                                          </p:val>
                                        </p:tav>
                                        <p:tav tm="100000">
                                          <p:val>
                                            <p:strVal val="#ppt_x"/>
                                          </p:val>
                                        </p:tav>
                                      </p:tavLst>
                                    </p:anim>
                                    <p:anim calcmode="lin" valueType="num">
                                      <p:cBhvr additive="base">
                                        <p:cTn id="33" dur="500" fill="hold"/>
                                        <p:tgtEl>
                                          <p:spTgt spid="59"/>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2700"/>
                                  </p:stCondLst>
                                  <p:childTnLst>
                                    <p:set>
                                      <p:cBhvr>
                                        <p:cTn id="35" dur="1" fill="hold">
                                          <p:stCondLst>
                                            <p:cond delay="0"/>
                                          </p:stCondLst>
                                        </p:cTn>
                                        <p:tgtEl>
                                          <p:spTgt spid="62"/>
                                        </p:tgtEl>
                                        <p:attrNameLst>
                                          <p:attrName>style.visibility</p:attrName>
                                        </p:attrNameLst>
                                      </p:cBhvr>
                                      <p:to>
                                        <p:strVal val="visible"/>
                                      </p:to>
                                    </p:set>
                                    <p:anim calcmode="lin" valueType="num">
                                      <p:cBhvr additive="base">
                                        <p:cTn id="36" dur="500" fill="hold"/>
                                        <p:tgtEl>
                                          <p:spTgt spid="62"/>
                                        </p:tgtEl>
                                        <p:attrNameLst>
                                          <p:attrName>ppt_x</p:attrName>
                                        </p:attrNameLst>
                                      </p:cBhvr>
                                      <p:tavLst>
                                        <p:tav tm="0">
                                          <p:val>
                                            <p:strVal val="#ppt_x"/>
                                          </p:val>
                                        </p:tav>
                                        <p:tav tm="100000">
                                          <p:val>
                                            <p:strVal val="#ppt_x"/>
                                          </p:val>
                                        </p:tav>
                                      </p:tavLst>
                                    </p:anim>
                                    <p:anim calcmode="lin" valueType="num">
                                      <p:cBhvr additive="base">
                                        <p:cTn id="37" dur="500" fill="hold"/>
                                        <p:tgtEl>
                                          <p:spTgt spid="62"/>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4000"/>
                                  </p:stCondLst>
                                  <p:childTnLst>
                                    <p:set>
                                      <p:cBhvr>
                                        <p:cTn id="39" dur="1" fill="hold">
                                          <p:stCondLst>
                                            <p:cond delay="0"/>
                                          </p:stCondLst>
                                        </p:cTn>
                                        <p:tgtEl>
                                          <p:spTgt spid="63"/>
                                        </p:tgtEl>
                                        <p:attrNameLst>
                                          <p:attrName>style.visibility</p:attrName>
                                        </p:attrNameLst>
                                      </p:cBhvr>
                                      <p:to>
                                        <p:strVal val="visible"/>
                                      </p:to>
                                    </p:set>
                                    <p:anim calcmode="lin" valueType="num">
                                      <p:cBhvr additive="base">
                                        <p:cTn id="40" dur="500" fill="hold"/>
                                        <p:tgtEl>
                                          <p:spTgt spid="63"/>
                                        </p:tgtEl>
                                        <p:attrNameLst>
                                          <p:attrName>ppt_x</p:attrName>
                                        </p:attrNameLst>
                                      </p:cBhvr>
                                      <p:tavLst>
                                        <p:tav tm="0">
                                          <p:val>
                                            <p:strVal val="#ppt_x"/>
                                          </p:val>
                                        </p:tav>
                                        <p:tav tm="100000">
                                          <p:val>
                                            <p:strVal val="#ppt_x"/>
                                          </p:val>
                                        </p:tav>
                                      </p:tavLst>
                                    </p:anim>
                                    <p:anim calcmode="lin" valueType="num">
                                      <p:cBhvr additive="base">
                                        <p:cTn id="41" dur="500" fill="hold"/>
                                        <p:tgtEl>
                                          <p:spTgt spid="63"/>
                                        </p:tgtEl>
                                        <p:attrNameLst>
                                          <p:attrName>ppt_y</p:attrName>
                                        </p:attrNameLst>
                                      </p:cBhvr>
                                      <p:tavLst>
                                        <p:tav tm="0">
                                          <p:val>
                                            <p:strVal val="0-#ppt_h/2"/>
                                          </p:val>
                                        </p:tav>
                                        <p:tav tm="100000">
                                          <p:val>
                                            <p:strVal val="#ppt_y"/>
                                          </p:val>
                                        </p:tav>
                                      </p:tavLst>
                                    </p:anim>
                                  </p:childTnLst>
                                </p:cTn>
                              </p:par>
                              <p:par>
                                <p:cTn id="42" presetID="2" presetClass="entr" presetSubtype="1" decel="100000" fill="hold" grpId="0" nodeType="withEffect">
                                  <p:stCondLst>
                                    <p:cond delay="2100"/>
                                  </p:stCondLst>
                                  <p:childTnLst>
                                    <p:set>
                                      <p:cBhvr>
                                        <p:cTn id="43" dur="1" fill="hold">
                                          <p:stCondLst>
                                            <p:cond delay="0"/>
                                          </p:stCondLst>
                                        </p:cTn>
                                        <p:tgtEl>
                                          <p:spTgt spid="64"/>
                                        </p:tgtEl>
                                        <p:attrNameLst>
                                          <p:attrName>style.visibility</p:attrName>
                                        </p:attrNameLst>
                                      </p:cBhvr>
                                      <p:to>
                                        <p:strVal val="visible"/>
                                      </p:to>
                                    </p:set>
                                    <p:anim calcmode="lin" valueType="num">
                                      <p:cBhvr additive="base">
                                        <p:cTn id="44" dur="500" fill="hold"/>
                                        <p:tgtEl>
                                          <p:spTgt spid="64"/>
                                        </p:tgtEl>
                                        <p:attrNameLst>
                                          <p:attrName>ppt_x</p:attrName>
                                        </p:attrNameLst>
                                      </p:cBhvr>
                                      <p:tavLst>
                                        <p:tav tm="0">
                                          <p:val>
                                            <p:strVal val="#ppt_x"/>
                                          </p:val>
                                        </p:tav>
                                        <p:tav tm="100000">
                                          <p:val>
                                            <p:strVal val="#ppt_x"/>
                                          </p:val>
                                        </p:tav>
                                      </p:tavLst>
                                    </p:anim>
                                    <p:anim calcmode="lin" valueType="num">
                                      <p:cBhvr additive="base">
                                        <p:cTn id="45" dur="500" fill="hold"/>
                                        <p:tgtEl>
                                          <p:spTgt spid="64"/>
                                        </p:tgtEl>
                                        <p:attrNameLst>
                                          <p:attrName>ppt_y</p:attrName>
                                        </p:attrNameLst>
                                      </p:cBhvr>
                                      <p:tavLst>
                                        <p:tav tm="0">
                                          <p:val>
                                            <p:strVal val="0-#ppt_h/2"/>
                                          </p:val>
                                        </p:tav>
                                        <p:tav tm="100000">
                                          <p:val>
                                            <p:strVal val="#ppt_y"/>
                                          </p:val>
                                        </p:tav>
                                      </p:tavLst>
                                    </p:anim>
                                  </p:childTnLst>
                                </p:cTn>
                              </p:par>
                              <p:par>
                                <p:cTn id="46" presetID="2" presetClass="entr" presetSubtype="1" decel="100000" fill="hold" grpId="0" nodeType="withEffect">
                                  <p:stCondLst>
                                    <p:cond delay="4500"/>
                                  </p:stCondLst>
                                  <p:childTnLst>
                                    <p:set>
                                      <p:cBhvr>
                                        <p:cTn id="47" dur="1" fill="hold">
                                          <p:stCondLst>
                                            <p:cond delay="0"/>
                                          </p:stCondLst>
                                        </p:cTn>
                                        <p:tgtEl>
                                          <p:spTgt spid="65"/>
                                        </p:tgtEl>
                                        <p:attrNameLst>
                                          <p:attrName>style.visibility</p:attrName>
                                        </p:attrNameLst>
                                      </p:cBhvr>
                                      <p:to>
                                        <p:strVal val="visible"/>
                                      </p:to>
                                    </p:set>
                                    <p:anim calcmode="lin" valueType="num">
                                      <p:cBhvr additive="base">
                                        <p:cTn id="48" dur="500" fill="hold"/>
                                        <p:tgtEl>
                                          <p:spTgt spid="65"/>
                                        </p:tgtEl>
                                        <p:attrNameLst>
                                          <p:attrName>ppt_x</p:attrName>
                                        </p:attrNameLst>
                                      </p:cBhvr>
                                      <p:tavLst>
                                        <p:tav tm="0">
                                          <p:val>
                                            <p:strVal val="#ppt_x"/>
                                          </p:val>
                                        </p:tav>
                                        <p:tav tm="100000">
                                          <p:val>
                                            <p:strVal val="#ppt_x"/>
                                          </p:val>
                                        </p:tav>
                                      </p:tavLst>
                                    </p:anim>
                                    <p:anim calcmode="lin" valueType="num">
                                      <p:cBhvr additive="base">
                                        <p:cTn id="49" dur="500" fill="hold"/>
                                        <p:tgtEl>
                                          <p:spTgt spid="65"/>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190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ppt_x"/>
                                          </p:val>
                                        </p:tav>
                                        <p:tav tm="100000">
                                          <p:val>
                                            <p:strVal val="#ppt_x"/>
                                          </p:val>
                                        </p:tav>
                                      </p:tavLst>
                                    </p:anim>
                                    <p:anim calcmode="lin" valueType="num">
                                      <p:cBhvr additive="base">
                                        <p:cTn id="53" dur="500" fill="hold"/>
                                        <p:tgtEl>
                                          <p:spTgt spid="66"/>
                                        </p:tgtEl>
                                        <p:attrNameLst>
                                          <p:attrName>ppt_y</p:attrName>
                                        </p:attrNameLst>
                                      </p:cBhvr>
                                      <p:tavLst>
                                        <p:tav tm="0">
                                          <p:val>
                                            <p:strVal val="0-#ppt_h/2"/>
                                          </p:val>
                                        </p:tav>
                                        <p:tav tm="100000">
                                          <p:val>
                                            <p:strVal val="#ppt_y"/>
                                          </p:val>
                                        </p:tav>
                                      </p:tavLst>
                                    </p:anim>
                                  </p:childTnLst>
                                </p:cTn>
                              </p:par>
                              <p:par>
                                <p:cTn id="54" presetID="2" presetClass="entr" presetSubtype="1" decel="100000" fill="hold" grpId="0" nodeType="withEffect">
                                  <p:stCondLst>
                                    <p:cond delay="3300"/>
                                  </p:stCondLst>
                                  <p:childTnLst>
                                    <p:set>
                                      <p:cBhvr>
                                        <p:cTn id="55" dur="1" fill="hold">
                                          <p:stCondLst>
                                            <p:cond delay="0"/>
                                          </p:stCondLst>
                                        </p:cTn>
                                        <p:tgtEl>
                                          <p:spTgt spid="67"/>
                                        </p:tgtEl>
                                        <p:attrNameLst>
                                          <p:attrName>style.visibility</p:attrName>
                                        </p:attrNameLst>
                                      </p:cBhvr>
                                      <p:to>
                                        <p:strVal val="visible"/>
                                      </p:to>
                                    </p:set>
                                    <p:anim calcmode="lin" valueType="num">
                                      <p:cBhvr additive="base">
                                        <p:cTn id="56" dur="500" fill="hold"/>
                                        <p:tgtEl>
                                          <p:spTgt spid="67"/>
                                        </p:tgtEl>
                                        <p:attrNameLst>
                                          <p:attrName>ppt_x</p:attrName>
                                        </p:attrNameLst>
                                      </p:cBhvr>
                                      <p:tavLst>
                                        <p:tav tm="0">
                                          <p:val>
                                            <p:strVal val="#ppt_x"/>
                                          </p:val>
                                        </p:tav>
                                        <p:tav tm="100000">
                                          <p:val>
                                            <p:strVal val="#ppt_x"/>
                                          </p:val>
                                        </p:tav>
                                      </p:tavLst>
                                    </p:anim>
                                    <p:anim calcmode="lin" valueType="num">
                                      <p:cBhvr additive="base">
                                        <p:cTn id="57" dur="500" fill="hold"/>
                                        <p:tgtEl>
                                          <p:spTgt spid="67"/>
                                        </p:tgtEl>
                                        <p:attrNameLst>
                                          <p:attrName>ppt_y</p:attrName>
                                        </p:attrNameLst>
                                      </p:cBhvr>
                                      <p:tavLst>
                                        <p:tav tm="0">
                                          <p:val>
                                            <p:strVal val="0-#ppt_h/2"/>
                                          </p:val>
                                        </p:tav>
                                        <p:tav tm="100000">
                                          <p:val>
                                            <p:strVal val="#ppt_y"/>
                                          </p:val>
                                        </p:tav>
                                      </p:tavLst>
                                    </p:anim>
                                  </p:childTnLst>
                                </p:cTn>
                              </p:par>
                              <p:par>
                                <p:cTn id="58" presetID="2" presetClass="entr" presetSubtype="1" decel="100000" fill="hold" grpId="0" nodeType="withEffect">
                                  <p:stCondLst>
                                    <p:cond delay="2800"/>
                                  </p:stCondLst>
                                  <p:childTnLst>
                                    <p:set>
                                      <p:cBhvr>
                                        <p:cTn id="59" dur="1" fill="hold">
                                          <p:stCondLst>
                                            <p:cond delay="0"/>
                                          </p:stCondLst>
                                        </p:cTn>
                                        <p:tgtEl>
                                          <p:spTgt spid="68"/>
                                        </p:tgtEl>
                                        <p:attrNameLst>
                                          <p:attrName>style.visibility</p:attrName>
                                        </p:attrNameLst>
                                      </p:cBhvr>
                                      <p:to>
                                        <p:strVal val="visible"/>
                                      </p:to>
                                    </p:set>
                                    <p:anim calcmode="lin" valueType="num">
                                      <p:cBhvr additive="base">
                                        <p:cTn id="60" dur="500" fill="hold"/>
                                        <p:tgtEl>
                                          <p:spTgt spid="68"/>
                                        </p:tgtEl>
                                        <p:attrNameLst>
                                          <p:attrName>ppt_x</p:attrName>
                                        </p:attrNameLst>
                                      </p:cBhvr>
                                      <p:tavLst>
                                        <p:tav tm="0">
                                          <p:val>
                                            <p:strVal val="#ppt_x"/>
                                          </p:val>
                                        </p:tav>
                                        <p:tav tm="100000">
                                          <p:val>
                                            <p:strVal val="#ppt_x"/>
                                          </p:val>
                                        </p:tav>
                                      </p:tavLst>
                                    </p:anim>
                                    <p:anim calcmode="lin" valueType="num">
                                      <p:cBhvr additive="base">
                                        <p:cTn id="61" dur="500" fill="hold"/>
                                        <p:tgtEl>
                                          <p:spTgt spid="68"/>
                                        </p:tgtEl>
                                        <p:attrNameLst>
                                          <p:attrName>ppt_y</p:attrName>
                                        </p:attrNameLst>
                                      </p:cBhvr>
                                      <p:tavLst>
                                        <p:tav tm="0">
                                          <p:val>
                                            <p:strVal val="0-#ppt_h/2"/>
                                          </p:val>
                                        </p:tav>
                                        <p:tav tm="100000">
                                          <p:val>
                                            <p:strVal val="#ppt_y"/>
                                          </p:val>
                                        </p:tav>
                                      </p:tavLst>
                                    </p:anim>
                                  </p:childTnLst>
                                </p:cTn>
                              </p:par>
                              <p:par>
                                <p:cTn id="62" presetID="2" presetClass="entr" presetSubtype="1" decel="100000" fill="hold" grpId="0" nodeType="withEffect">
                                  <p:stCondLst>
                                    <p:cond delay="4500"/>
                                  </p:stCondLst>
                                  <p:childTnLst>
                                    <p:set>
                                      <p:cBhvr>
                                        <p:cTn id="63" dur="1" fill="hold">
                                          <p:stCondLst>
                                            <p:cond delay="0"/>
                                          </p:stCondLst>
                                        </p:cTn>
                                        <p:tgtEl>
                                          <p:spTgt spid="69"/>
                                        </p:tgtEl>
                                        <p:attrNameLst>
                                          <p:attrName>style.visibility</p:attrName>
                                        </p:attrNameLst>
                                      </p:cBhvr>
                                      <p:to>
                                        <p:strVal val="visible"/>
                                      </p:to>
                                    </p:set>
                                    <p:anim calcmode="lin" valueType="num">
                                      <p:cBhvr additive="base">
                                        <p:cTn id="64" dur="500" fill="hold"/>
                                        <p:tgtEl>
                                          <p:spTgt spid="69"/>
                                        </p:tgtEl>
                                        <p:attrNameLst>
                                          <p:attrName>ppt_x</p:attrName>
                                        </p:attrNameLst>
                                      </p:cBhvr>
                                      <p:tavLst>
                                        <p:tav tm="0">
                                          <p:val>
                                            <p:strVal val="#ppt_x"/>
                                          </p:val>
                                        </p:tav>
                                        <p:tav tm="100000">
                                          <p:val>
                                            <p:strVal val="#ppt_x"/>
                                          </p:val>
                                        </p:tav>
                                      </p:tavLst>
                                    </p:anim>
                                    <p:anim calcmode="lin" valueType="num">
                                      <p:cBhvr additive="base">
                                        <p:cTn id="65" dur="500" fill="hold"/>
                                        <p:tgtEl>
                                          <p:spTgt spid="69"/>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0" nodeType="withEffect">
                                  <p:stCondLst>
                                    <p:cond delay="2400"/>
                                  </p:stCondLst>
                                  <p:childTnLst>
                                    <p:set>
                                      <p:cBhvr>
                                        <p:cTn id="67" dur="1" fill="hold">
                                          <p:stCondLst>
                                            <p:cond delay="0"/>
                                          </p:stCondLst>
                                        </p:cTn>
                                        <p:tgtEl>
                                          <p:spTgt spid="70"/>
                                        </p:tgtEl>
                                        <p:attrNameLst>
                                          <p:attrName>style.visibility</p:attrName>
                                        </p:attrNameLst>
                                      </p:cBhvr>
                                      <p:to>
                                        <p:strVal val="visible"/>
                                      </p:to>
                                    </p:set>
                                    <p:anim calcmode="lin" valueType="num">
                                      <p:cBhvr additive="base">
                                        <p:cTn id="68" dur="500" fill="hold"/>
                                        <p:tgtEl>
                                          <p:spTgt spid="70"/>
                                        </p:tgtEl>
                                        <p:attrNameLst>
                                          <p:attrName>ppt_x</p:attrName>
                                        </p:attrNameLst>
                                      </p:cBhvr>
                                      <p:tavLst>
                                        <p:tav tm="0">
                                          <p:val>
                                            <p:strVal val="#ppt_x"/>
                                          </p:val>
                                        </p:tav>
                                        <p:tav tm="100000">
                                          <p:val>
                                            <p:strVal val="#ppt_x"/>
                                          </p:val>
                                        </p:tav>
                                      </p:tavLst>
                                    </p:anim>
                                    <p:anim calcmode="lin" valueType="num">
                                      <p:cBhvr additive="base">
                                        <p:cTn id="69" dur="500" fill="hold"/>
                                        <p:tgtEl>
                                          <p:spTgt spid="7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3500"/>
                                  </p:stCondLst>
                                  <p:childTnLst>
                                    <p:set>
                                      <p:cBhvr>
                                        <p:cTn id="71" dur="1" fill="hold">
                                          <p:stCondLst>
                                            <p:cond delay="0"/>
                                          </p:stCondLst>
                                        </p:cTn>
                                        <p:tgtEl>
                                          <p:spTgt spid="71"/>
                                        </p:tgtEl>
                                        <p:attrNameLst>
                                          <p:attrName>style.visibility</p:attrName>
                                        </p:attrNameLst>
                                      </p:cBhvr>
                                      <p:to>
                                        <p:strVal val="visible"/>
                                      </p:to>
                                    </p:set>
                                    <p:anim calcmode="lin" valueType="num">
                                      <p:cBhvr additive="base">
                                        <p:cTn id="72" dur="500" fill="hold"/>
                                        <p:tgtEl>
                                          <p:spTgt spid="71"/>
                                        </p:tgtEl>
                                        <p:attrNameLst>
                                          <p:attrName>ppt_x</p:attrName>
                                        </p:attrNameLst>
                                      </p:cBhvr>
                                      <p:tavLst>
                                        <p:tav tm="0">
                                          <p:val>
                                            <p:strVal val="#ppt_x"/>
                                          </p:val>
                                        </p:tav>
                                        <p:tav tm="100000">
                                          <p:val>
                                            <p:strVal val="#ppt_x"/>
                                          </p:val>
                                        </p:tav>
                                      </p:tavLst>
                                    </p:anim>
                                    <p:anim calcmode="lin" valueType="num">
                                      <p:cBhvr additive="base">
                                        <p:cTn id="73" dur="500" fill="hold"/>
                                        <p:tgtEl>
                                          <p:spTgt spid="71"/>
                                        </p:tgtEl>
                                        <p:attrNameLst>
                                          <p:attrName>ppt_y</p:attrName>
                                        </p:attrNameLst>
                                      </p:cBhvr>
                                      <p:tavLst>
                                        <p:tav tm="0">
                                          <p:val>
                                            <p:strVal val="0-#ppt_h/2"/>
                                          </p:val>
                                        </p:tav>
                                        <p:tav tm="100000">
                                          <p:val>
                                            <p:strVal val="#ppt_y"/>
                                          </p:val>
                                        </p:tav>
                                      </p:tavLst>
                                    </p:anim>
                                  </p:childTnLst>
                                </p:cTn>
                              </p:par>
                              <p:par>
                                <p:cTn id="74" presetID="2" presetClass="entr" presetSubtype="1" decel="100000" fill="hold" grpId="0" nodeType="withEffect">
                                  <p:stCondLst>
                                    <p:cond delay="4000"/>
                                  </p:stCondLst>
                                  <p:childTnLst>
                                    <p:set>
                                      <p:cBhvr>
                                        <p:cTn id="75" dur="1" fill="hold">
                                          <p:stCondLst>
                                            <p:cond delay="0"/>
                                          </p:stCondLst>
                                        </p:cTn>
                                        <p:tgtEl>
                                          <p:spTgt spid="74"/>
                                        </p:tgtEl>
                                        <p:attrNameLst>
                                          <p:attrName>style.visibility</p:attrName>
                                        </p:attrNameLst>
                                      </p:cBhvr>
                                      <p:to>
                                        <p:strVal val="visible"/>
                                      </p:to>
                                    </p:set>
                                    <p:anim calcmode="lin" valueType="num">
                                      <p:cBhvr additive="base">
                                        <p:cTn id="76" dur="500" fill="hold"/>
                                        <p:tgtEl>
                                          <p:spTgt spid="74"/>
                                        </p:tgtEl>
                                        <p:attrNameLst>
                                          <p:attrName>ppt_x</p:attrName>
                                        </p:attrNameLst>
                                      </p:cBhvr>
                                      <p:tavLst>
                                        <p:tav tm="0">
                                          <p:val>
                                            <p:strVal val="#ppt_x"/>
                                          </p:val>
                                        </p:tav>
                                        <p:tav tm="100000">
                                          <p:val>
                                            <p:strVal val="#ppt_x"/>
                                          </p:val>
                                        </p:tav>
                                      </p:tavLst>
                                    </p:anim>
                                    <p:anim calcmode="lin" valueType="num">
                                      <p:cBhvr additive="base">
                                        <p:cTn id="77" dur="500" fill="hold"/>
                                        <p:tgtEl>
                                          <p:spTgt spid="7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4700"/>
                                  </p:stCondLst>
                                  <p:childTnLst>
                                    <p:set>
                                      <p:cBhvr>
                                        <p:cTn id="79" dur="1" fill="hold">
                                          <p:stCondLst>
                                            <p:cond delay="0"/>
                                          </p:stCondLst>
                                        </p:cTn>
                                        <p:tgtEl>
                                          <p:spTgt spid="75"/>
                                        </p:tgtEl>
                                        <p:attrNameLst>
                                          <p:attrName>style.visibility</p:attrName>
                                        </p:attrNameLst>
                                      </p:cBhvr>
                                      <p:to>
                                        <p:strVal val="visible"/>
                                      </p:to>
                                    </p:set>
                                    <p:anim calcmode="lin" valueType="num">
                                      <p:cBhvr additive="base">
                                        <p:cTn id="80" dur="500" fill="hold"/>
                                        <p:tgtEl>
                                          <p:spTgt spid="75"/>
                                        </p:tgtEl>
                                        <p:attrNameLst>
                                          <p:attrName>ppt_x</p:attrName>
                                        </p:attrNameLst>
                                      </p:cBhvr>
                                      <p:tavLst>
                                        <p:tav tm="0">
                                          <p:val>
                                            <p:strVal val="#ppt_x"/>
                                          </p:val>
                                        </p:tav>
                                        <p:tav tm="100000">
                                          <p:val>
                                            <p:strVal val="#ppt_x"/>
                                          </p:val>
                                        </p:tav>
                                      </p:tavLst>
                                    </p:anim>
                                    <p:anim calcmode="lin" valueType="num">
                                      <p:cBhvr additive="base">
                                        <p:cTn id="81" dur="500" fill="hold"/>
                                        <p:tgtEl>
                                          <p:spTgt spid="75"/>
                                        </p:tgtEl>
                                        <p:attrNameLst>
                                          <p:attrName>ppt_y</p:attrName>
                                        </p:attrNameLst>
                                      </p:cBhvr>
                                      <p:tavLst>
                                        <p:tav tm="0">
                                          <p:val>
                                            <p:strVal val="0-#ppt_h/2"/>
                                          </p:val>
                                        </p:tav>
                                        <p:tav tm="100000">
                                          <p:val>
                                            <p:strVal val="#ppt_y"/>
                                          </p:val>
                                        </p:tav>
                                      </p:tavLst>
                                    </p:anim>
                                  </p:childTnLst>
                                </p:cTn>
                              </p:par>
                              <p:par>
                                <p:cTn id="82" presetID="2" presetClass="entr" presetSubtype="1" decel="100000" fill="hold" grpId="0" nodeType="withEffect">
                                  <p:stCondLst>
                                    <p:cond delay="3900"/>
                                  </p:stCondLst>
                                  <p:childTnLst>
                                    <p:set>
                                      <p:cBhvr>
                                        <p:cTn id="83" dur="1" fill="hold">
                                          <p:stCondLst>
                                            <p:cond delay="0"/>
                                          </p:stCondLst>
                                        </p:cTn>
                                        <p:tgtEl>
                                          <p:spTgt spid="76"/>
                                        </p:tgtEl>
                                        <p:attrNameLst>
                                          <p:attrName>style.visibility</p:attrName>
                                        </p:attrNameLst>
                                      </p:cBhvr>
                                      <p:to>
                                        <p:strVal val="visible"/>
                                      </p:to>
                                    </p:set>
                                    <p:anim calcmode="lin" valueType="num">
                                      <p:cBhvr additive="base">
                                        <p:cTn id="84" dur="500" fill="hold"/>
                                        <p:tgtEl>
                                          <p:spTgt spid="76"/>
                                        </p:tgtEl>
                                        <p:attrNameLst>
                                          <p:attrName>ppt_x</p:attrName>
                                        </p:attrNameLst>
                                      </p:cBhvr>
                                      <p:tavLst>
                                        <p:tav tm="0">
                                          <p:val>
                                            <p:strVal val="#ppt_x"/>
                                          </p:val>
                                        </p:tav>
                                        <p:tav tm="100000">
                                          <p:val>
                                            <p:strVal val="#ppt_x"/>
                                          </p:val>
                                        </p:tav>
                                      </p:tavLst>
                                    </p:anim>
                                    <p:anim calcmode="lin" valueType="num">
                                      <p:cBhvr additive="base">
                                        <p:cTn id="85" dur="500" fill="hold"/>
                                        <p:tgtEl>
                                          <p:spTgt spid="76"/>
                                        </p:tgtEl>
                                        <p:attrNameLst>
                                          <p:attrName>ppt_y</p:attrName>
                                        </p:attrNameLst>
                                      </p:cBhvr>
                                      <p:tavLst>
                                        <p:tav tm="0">
                                          <p:val>
                                            <p:strVal val="0-#ppt_h/2"/>
                                          </p:val>
                                        </p:tav>
                                        <p:tav tm="100000">
                                          <p:val>
                                            <p:strVal val="#ppt_y"/>
                                          </p:val>
                                        </p:tav>
                                      </p:tavLst>
                                    </p:anim>
                                  </p:childTnLst>
                                </p:cTn>
                              </p:par>
                              <p:par>
                                <p:cTn id="86" presetID="2" presetClass="entr" presetSubtype="2" decel="100000" fill="hold" grpId="0" nodeType="withEffect">
                                  <p:stCondLst>
                                    <p:cond delay="3900"/>
                                  </p:stCondLst>
                                  <p:childTnLst>
                                    <p:set>
                                      <p:cBhvr>
                                        <p:cTn id="87" dur="1" fill="hold">
                                          <p:stCondLst>
                                            <p:cond delay="0"/>
                                          </p:stCondLst>
                                        </p:cTn>
                                        <p:tgtEl>
                                          <p:spTgt spid="77"/>
                                        </p:tgtEl>
                                        <p:attrNameLst>
                                          <p:attrName>style.visibility</p:attrName>
                                        </p:attrNameLst>
                                      </p:cBhvr>
                                      <p:to>
                                        <p:strVal val="visible"/>
                                      </p:to>
                                    </p:set>
                                    <p:anim calcmode="lin" valueType="num">
                                      <p:cBhvr additive="base">
                                        <p:cTn id="88" dur="500" fill="hold"/>
                                        <p:tgtEl>
                                          <p:spTgt spid="77"/>
                                        </p:tgtEl>
                                        <p:attrNameLst>
                                          <p:attrName>ppt_x</p:attrName>
                                        </p:attrNameLst>
                                      </p:cBhvr>
                                      <p:tavLst>
                                        <p:tav tm="0">
                                          <p:val>
                                            <p:strVal val="1+#ppt_w/2"/>
                                          </p:val>
                                        </p:tav>
                                        <p:tav tm="100000">
                                          <p:val>
                                            <p:strVal val="#ppt_x"/>
                                          </p:val>
                                        </p:tav>
                                      </p:tavLst>
                                    </p:anim>
                                    <p:anim calcmode="lin" valueType="num">
                                      <p:cBhvr additive="base">
                                        <p:cTn id="89" dur="500" fill="hold"/>
                                        <p:tgtEl>
                                          <p:spTgt spid="77"/>
                                        </p:tgtEl>
                                        <p:attrNameLst>
                                          <p:attrName>ppt_y</p:attrName>
                                        </p:attrNameLst>
                                      </p:cBhvr>
                                      <p:tavLst>
                                        <p:tav tm="0">
                                          <p:val>
                                            <p:strVal val="#ppt_y"/>
                                          </p:val>
                                        </p:tav>
                                        <p:tav tm="100000">
                                          <p:val>
                                            <p:strVal val="#ppt_y"/>
                                          </p:val>
                                        </p:tav>
                                      </p:tavLst>
                                    </p:anim>
                                  </p:childTnLst>
                                </p:cTn>
                              </p:par>
                              <p:par>
                                <p:cTn id="90" presetID="2" presetClass="entr" presetSubtype="2" decel="100000" fill="hold" grpId="0" nodeType="withEffect">
                                  <p:stCondLst>
                                    <p:cond delay="4300"/>
                                  </p:stCondLst>
                                  <p:childTnLst>
                                    <p:set>
                                      <p:cBhvr>
                                        <p:cTn id="91" dur="1" fill="hold">
                                          <p:stCondLst>
                                            <p:cond delay="0"/>
                                          </p:stCondLst>
                                        </p:cTn>
                                        <p:tgtEl>
                                          <p:spTgt spid="78"/>
                                        </p:tgtEl>
                                        <p:attrNameLst>
                                          <p:attrName>style.visibility</p:attrName>
                                        </p:attrNameLst>
                                      </p:cBhvr>
                                      <p:to>
                                        <p:strVal val="visible"/>
                                      </p:to>
                                    </p:set>
                                    <p:anim calcmode="lin" valueType="num">
                                      <p:cBhvr additive="base">
                                        <p:cTn id="92" dur="500" fill="hold"/>
                                        <p:tgtEl>
                                          <p:spTgt spid="78"/>
                                        </p:tgtEl>
                                        <p:attrNameLst>
                                          <p:attrName>ppt_x</p:attrName>
                                        </p:attrNameLst>
                                      </p:cBhvr>
                                      <p:tavLst>
                                        <p:tav tm="0">
                                          <p:val>
                                            <p:strVal val="1+#ppt_w/2"/>
                                          </p:val>
                                        </p:tav>
                                        <p:tav tm="100000">
                                          <p:val>
                                            <p:strVal val="#ppt_x"/>
                                          </p:val>
                                        </p:tav>
                                      </p:tavLst>
                                    </p:anim>
                                    <p:anim calcmode="lin" valueType="num">
                                      <p:cBhvr additive="base">
                                        <p:cTn id="93" dur="500" fill="hold"/>
                                        <p:tgtEl>
                                          <p:spTgt spid="78"/>
                                        </p:tgtEl>
                                        <p:attrNameLst>
                                          <p:attrName>ppt_y</p:attrName>
                                        </p:attrNameLst>
                                      </p:cBhvr>
                                      <p:tavLst>
                                        <p:tav tm="0">
                                          <p:val>
                                            <p:strVal val="#ppt_y"/>
                                          </p:val>
                                        </p:tav>
                                        <p:tav tm="100000">
                                          <p:val>
                                            <p:strVal val="#ppt_y"/>
                                          </p:val>
                                        </p:tav>
                                      </p:tavLst>
                                    </p:anim>
                                  </p:childTnLst>
                                </p:cTn>
                              </p:par>
                              <p:par>
                                <p:cTn id="94" presetID="26" presetClass="emph" presetSubtype="0" repeatCount="indefinite" fill="hold" grpId="1" nodeType="withEffect">
                                  <p:stCondLst>
                                    <p:cond delay="4700"/>
                                  </p:stCondLst>
                                  <p:childTnLst>
                                    <p:animEffect transition="out" filter="fade">
                                      <p:cBhvr>
                                        <p:cTn id="95" dur="2000" tmFilter="0, 0; .2, .5; .8, .5; 1, 0"/>
                                        <p:tgtEl>
                                          <p:spTgt spid="27"/>
                                        </p:tgtEl>
                                      </p:cBhvr>
                                    </p:animEffect>
                                    <p:animScale>
                                      <p:cBhvr>
                                        <p:cTn id="96" dur="1000" autoRev="1" fill="hold"/>
                                        <p:tgtEl>
                                          <p:spTgt spid="27"/>
                                        </p:tgtEl>
                                      </p:cBhvr>
                                      <p:by x="105000" y="105000"/>
                                    </p:animScale>
                                  </p:childTnLst>
                                </p:cTn>
                              </p:par>
                              <p:par>
                                <p:cTn id="97" presetID="26" presetClass="emph" presetSubtype="0" repeatCount="indefinite" fill="hold" grpId="1" nodeType="withEffect">
                                  <p:stCondLst>
                                    <p:cond delay="2800"/>
                                  </p:stCondLst>
                                  <p:childTnLst>
                                    <p:animEffect transition="out" filter="fade">
                                      <p:cBhvr>
                                        <p:cTn id="98" dur="2000" tmFilter="0, 0; .2, .5; .8, .5; 1, 0"/>
                                        <p:tgtEl>
                                          <p:spTgt spid="55"/>
                                        </p:tgtEl>
                                      </p:cBhvr>
                                    </p:animEffect>
                                    <p:animScale>
                                      <p:cBhvr>
                                        <p:cTn id="99" dur="1000" autoRev="1" fill="hold"/>
                                        <p:tgtEl>
                                          <p:spTgt spid="55"/>
                                        </p:tgtEl>
                                      </p:cBhvr>
                                      <p:by x="105000" y="105000"/>
                                    </p:animScale>
                                  </p:childTnLst>
                                </p:cTn>
                              </p:par>
                              <p:par>
                                <p:cTn id="100" presetID="26" presetClass="emph" presetSubtype="0" repeatCount="indefinite" fill="hold" grpId="1" nodeType="withEffect">
                                  <p:stCondLst>
                                    <p:cond delay="3700"/>
                                  </p:stCondLst>
                                  <p:childTnLst>
                                    <p:animEffect transition="out" filter="fade">
                                      <p:cBhvr>
                                        <p:cTn id="101" dur="2000" tmFilter="0, 0; .2, .5; .8, .5; 1, 0"/>
                                        <p:tgtEl>
                                          <p:spTgt spid="56"/>
                                        </p:tgtEl>
                                      </p:cBhvr>
                                    </p:animEffect>
                                    <p:animScale>
                                      <p:cBhvr>
                                        <p:cTn id="102" dur="1000" autoRev="1" fill="hold"/>
                                        <p:tgtEl>
                                          <p:spTgt spid="56"/>
                                        </p:tgtEl>
                                      </p:cBhvr>
                                      <p:by x="105000" y="105000"/>
                                    </p:animScale>
                                  </p:childTnLst>
                                </p:cTn>
                              </p:par>
                              <p:par>
                                <p:cTn id="103" presetID="26" presetClass="emph" presetSubtype="0" repeatCount="indefinite" fill="hold" grpId="1" nodeType="withEffect">
                                  <p:stCondLst>
                                    <p:cond delay="4300"/>
                                  </p:stCondLst>
                                  <p:childTnLst>
                                    <p:animEffect transition="out" filter="fade">
                                      <p:cBhvr>
                                        <p:cTn id="104" dur="2000" tmFilter="0, 0; .2, .5; .8, .5; 1, 0"/>
                                        <p:tgtEl>
                                          <p:spTgt spid="57"/>
                                        </p:tgtEl>
                                      </p:cBhvr>
                                    </p:animEffect>
                                    <p:animScale>
                                      <p:cBhvr>
                                        <p:cTn id="105" dur="1000" autoRev="1" fill="hold"/>
                                        <p:tgtEl>
                                          <p:spTgt spid="57"/>
                                        </p:tgtEl>
                                      </p:cBhvr>
                                      <p:by x="105000" y="105000"/>
                                    </p:animScale>
                                  </p:childTnLst>
                                </p:cTn>
                              </p:par>
                              <p:par>
                                <p:cTn id="106" presetID="26" presetClass="emph" presetSubtype="0" repeatCount="indefinite" fill="hold" grpId="1" nodeType="withEffect">
                                  <p:stCondLst>
                                    <p:cond delay="2600"/>
                                  </p:stCondLst>
                                  <p:childTnLst>
                                    <p:animEffect transition="out" filter="fade">
                                      <p:cBhvr>
                                        <p:cTn id="107" dur="2000" tmFilter="0, 0; .2, .5; .8, .5; 1, 0"/>
                                        <p:tgtEl>
                                          <p:spTgt spid="58"/>
                                        </p:tgtEl>
                                      </p:cBhvr>
                                    </p:animEffect>
                                    <p:animScale>
                                      <p:cBhvr>
                                        <p:cTn id="108" dur="1000" autoRev="1" fill="hold"/>
                                        <p:tgtEl>
                                          <p:spTgt spid="58"/>
                                        </p:tgtEl>
                                      </p:cBhvr>
                                      <p:by x="105000" y="105000"/>
                                    </p:animScale>
                                  </p:childTnLst>
                                </p:cTn>
                              </p:par>
                              <p:par>
                                <p:cTn id="109" presetID="26" presetClass="emph" presetSubtype="0" repeatCount="indefinite" fill="hold" grpId="1" nodeType="withEffect">
                                  <p:stCondLst>
                                    <p:cond delay="5800"/>
                                  </p:stCondLst>
                                  <p:childTnLst>
                                    <p:animEffect transition="out" filter="fade">
                                      <p:cBhvr>
                                        <p:cTn id="110" dur="2000" tmFilter="0, 0; .2, .5; .8, .5; 1, 0"/>
                                        <p:tgtEl>
                                          <p:spTgt spid="59"/>
                                        </p:tgtEl>
                                      </p:cBhvr>
                                    </p:animEffect>
                                    <p:animScale>
                                      <p:cBhvr>
                                        <p:cTn id="111" dur="1000" autoRev="1" fill="hold"/>
                                        <p:tgtEl>
                                          <p:spTgt spid="59"/>
                                        </p:tgtEl>
                                      </p:cBhvr>
                                      <p:by x="105000" y="105000"/>
                                    </p:animScale>
                                  </p:childTnLst>
                                </p:cTn>
                              </p:par>
                              <p:par>
                                <p:cTn id="112" presetID="26" presetClass="emph" presetSubtype="0" repeatCount="indefinite" fill="hold" grpId="1" nodeType="withEffect">
                                  <p:stCondLst>
                                    <p:cond delay="3900"/>
                                  </p:stCondLst>
                                  <p:childTnLst>
                                    <p:animEffect transition="out" filter="fade">
                                      <p:cBhvr>
                                        <p:cTn id="113" dur="2000" tmFilter="0, 0; .2, .5; .8, .5; 1, 0"/>
                                        <p:tgtEl>
                                          <p:spTgt spid="62"/>
                                        </p:tgtEl>
                                      </p:cBhvr>
                                    </p:animEffect>
                                    <p:animScale>
                                      <p:cBhvr>
                                        <p:cTn id="114" dur="1000" autoRev="1" fill="hold"/>
                                        <p:tgtEl>
                                          <p:spTgt spid="62"/>
                                        </p:tgtEl>
                                      </p:cBhvr>
                                      <p:by x="105000" y="105000"/>
                                    </p:animScale>
                                  </p:childTnLst>
                                </p:cTn>
                              </p:par>
                              <p:par>
                                <p:cTn id="115" presetID="26" presetClass="emph" presetSubtype="0" repeatCount="indefinite" fill="hold" grpId="1" nodeType="withEffect">
                                  <p:stCondLst>
                                    <p:cond delay="4900"/>
                                  </p:stCondLst>
                                  <p:childTnLst>
                                    <p:animEffect transition="out" filter="fade">
                                      <p:cBhvr>
                                        <p:cTn id="116" dur="2000" tmFilter="0, 0; .2, .5; .8, .5; 1, 0"/>
                                        <p:tgtEl>
                                          <p:spTgt spid="63"/>
                                        </p:tgtEl>
                                      </p:cBhvr>
                                    </p:animEffect>
                                    <p:animScale>
                                      <p:cBhvr>
                                        <p:cTn id="117" dur="1000" autoRev="1" fill="hold"/>
                                        <p:tgtEl>
                                          <p:spTgt spid="63"/>
                                        </p:tgtEl>
                                      </p:cBhvr>
                                      <p:by x="105000" y="105000"/>
                                    </p:animScale>
                                  </p:childTnLst>
                                </p:cTn>
                              </p:par>
                              <p:par>
                                <p:cTn id="118" presetID="26" presetClass="emph" presetSubtype="0" repeatCount="indefinite" fill="hold" grpId="1" nodeType="withEffect">
                                  <p:stCondLst>
                                    <p:cond delay="4500"/>
                                  </p:stCondLst>
                                  <p:childTnLst>
                                    <p:animEffect transition="out" filter="fade">
                                      <p:cBhvr>
                                        <p:cTn id="119" dur="2000" tmFilter="0, 0; .2, .5; .8, .5; 1, 0"/>
                                        <p:tgtEl>
                                          <p:spTgt spid="64"/>
                                        </p:tgtEl>
                                      </p:cBhvr>
                                    </p:animEffect>
                                    <p:animScale>
                                      <p:cBhvr>
                                        <p:cTn id="120" dur="1000" autoRev="1" fill="hold"/>
                                        <p:tgtEl>
                                          <p:spTgt spid="64"/>
                                        </p:tgtEl>
                                      </p:cBhvr>
                                      <p:by x="105000" y="105000"/>
                                    </p:animScale>
                                  </p:childTnLst>
                                </p:cTn>
                              </p:par>
                              <p:par>
                                <p:cTn id="121" presetID="26" presetClass="emph" presetSubtype="0" repeatCount="indefinite" fill="hold" grpId="1" nodeType="withEffect">
                                  <p:stCondLst>
                                    <p:cond delay="5300"/>
                                  </p:stCondLst>
                                  <p:childTnLst>
                                    <p:animEffect transition="out" filter="fade">
                                      <p:cBhvr>
                                        <p:cTn id="122" dur="2000" tmFilter="0, 0; .2, .5; .8, .5; 1, 0"/>
                                        <p:tgtEl>
                                          <p:spTgt spid="65"/>
                                        </p:tgtEl>
                                      </p:cBhvr>
                                    </p:animEffect>
                                    <p:animScale>
                                      <p:cBhvr>
                                        <p:cTn id="123" dur="1000" autoRev="1" fill="hold"/>
                                        <p:tgtEl>
                                          <p:spTgt spid="65"/>
                                        </p:tgtEl>
                                      </p:cBhvr>
                                      <p:by x="105000" y="105000"/>
                                    </p:animScale>
                                  </p:childTnLst>
                                </p:cTn>
                              </p:par>
                              <p:par>
                                <p:cTn id="124" presetID="26" presetClass="emph" presetSubtype="0" repeatCount="indefinite" fill="hold" grpId="1" nodeType="withEffect">
                                  <p:stCondLst>
                                    <p:cond delay="4700"/>
                                  </p:stCondLst>
                                  <p:childTnLst>
                                    <p:animEffect transition="out" filter="fade">
                                      <p:cBhvr>
                                        <p:cTn id="125" dur="2000" tmFilter="0, 0; .2, .5; .8, .5; 1, 0"/>
                                        <p:tgtEl>
                                          <p:spTgt spid="66"/>
                                        </p:tgtEl>
                                      </p:cBhvr>
                                    </p:animEffect>
                                    <p:animScale>
                                      <p:cBhvr>
                                        <p:cTn id="126" dur="1000" autoRev="1" fill="hold"/>
                                        <p:tgtEl>
                                          <p:spTgt spid="66"/>
                                        </p:tgtEl>
                                      </p:cBhvr>
                                      <p:by x="105000" y="105000"/>
                                    </p:animScale>
                                  </p:childTnLst>
                                </p:cTn>
                              </p:par>
                              <p:par>
                                <p:cTn id="127" presetID="26" presetClass="emph" presetSubtype="0" repeatCount="indefinite" fill="hold" grpId="1" nodeType="withEffect">
                                  <p:stCondLst>
                                    <p:cond delay="4000"/>
                                  </p:stCondLst>
                                  <p:childTnLst>
                                    <p:animEffect transition="out" filter="fade">
                                      <p:cBhvr>
                                        <p:cTn id="128" dur="2000" tmFilter="0, 0; .2, .5; .8, .5; 1, 0"/>
                                        <p:tgtEl>
                                          <p:spTgt spid="67"/>
                                        </p:tgtEl>
                                      </p:cBhvr>
                                    </p:animEffect>
                                    <p:animScale>
                                      <p:cBhvr>
                                        <p:cTn id="129" dur="1000" autoRev="1" fill="hold"/>
                                        <p:tgtEl>
                                          <p:spTgt spid="67"/>
                                        </p:tgtEl>
                                      </p:cBhvr>
                                      <p:by x="105000" y="105000"/>
                                    </p:animScale>
                                  </p:childTnLst>
                                </p:cTn>
                              </p:par>
                              <p:par>
                                <p:cTn id="130" presetID="26" presetClass="emph" presetSubtype="0" repeatCount="indefinite" fill="hold" grpId="1" nodeType="withEffect">
                                  <p:stCondLst>
                                    <p:cond delay="4400"/>
                                  </p:stCondLst>
                                  <p:childTnLst>
                                    <p:animEffect transition="out" filter="fade">
                                      <p:cBhvr>
                                        <p:cTn id="131" dur="2000" tmFilter="0, 0; .2, .5; .8, .5; 1, 0"/>
                                        <p:tgtEl>
                                          <p:spTgt spid="68"/>
                                        </p:tgtEl>
                                      </p:cBhvr>
                                    </p:animEffect>
                                    <p:animScale>
                                      <p:cBhvr>
                                        <p:cTn id="132" dur="1000" autoRev="1" fill="hold"/>
                                        <p:tgtEl>
                                          <p:spTgt spid="68"/>
                                        </p:tgtEl>
                                      </p:cBhvr>
                                      <p:by x="105000" y="105000"/>
                                    </p:animScale>
                                  </p:childTnLst>
                                </p:cTn>
                              </p:par>
                              <p:par>
                                <p:cTn id="133" presetID="26" presetClass="emph" presetSubtype="0" repeatCount="indefinite" fill="hold" grpId="1" nodeType="withEffect">
                                  <p:stCondLst>
                                    <p:cond delay="5500"/>
                                  </p:stCondLst>
                                  <p:childTnLst>
                                    <p:animEffect transition="out" filter="fade">
                                      <p:cBhvr>
                                        <p:cTn id="134" dur="2000" tmFilter="0, 0; .2, .5; .8, .5; 1, 0"/>
                                        <p:tgtEl>
                                          <p:spTgt spid="69"/>
                                        </p:tgtEl>
                                      </p:cBhvr>
                                    </p:animEffect>
                                    <p:animScale>
                                      <p:cBhvr>
                                        <p:cTn id="135" dur="1000" autoRev="1" fill="hold"/>
                                        <p:tgtEl>
                                          <p:spTgt spid="69"/>
                                        </p:tgtEl>
                                      </p:cBhvr>
                                      <p:by x="105000" y="105000"/>
                                    </p:animScale>
                                  </p:childTnLst>
                                </p:cTn>
                              </p:par>
                              <p:par>
                                <p:cTn id="136" presetID="26" presetClass="emph" presetSubtype="0" repeatCount="indefinite" fill="hold" grpId="1" nodeType="withEffect">
                                  <p:stCondLst>
                                    <p:cond delay="5100"/>
                                  </p:stCondLst>
                                  <p:childTnLst>
                                    <p:animEffect transition="out" filter="fade">
                                      <p:cBhvr>
                                        <p:cTn id="137" dur="2000" tmFilter="0, 0; .2, .5; .8, .5; 1, 0"/>
                                        <p:tgtEl>
                                          <p:spTgt spid="70"/>
                                        </p:tgtEl>
                                      </p:cBhvr>
                                    </p:animEffect>
                                    <p:animScale>
                                      <p:cBhvr>
                                        <p:cTn id="138" dur="1000" autoRev="1" fill="hold"/>
                                        <p:tgtEl>
                                          <p:spTgt spid="70"/>
                                        </p:tgtEl>
                                      </p:cBhvr>
                                      <p:by x="105000" y="105000"/>
                                    </p:animScale>
                                  </p:childTnLst>
                                </p:cTn>
                              </p:par>
                              <p:par>
                                <p:cTn id="139" presetID="26" presetClass="emph" presetSubtype="0" repeatCount="indefinite" fill="hold" grpId="1" nodeType="withEffect">
                                  <p:stCondLst>
                                    <p:cond delay="5100"/>
                                  </p:stCondLst>
                                  <p:childTnLst>
                                    <p:animEffect transition="out" filter="fade">
                                      <p:cBhvr>
                                        <p:cTn id="140" dur="2000" tmFilter="0, 0; .2, .5; .8, .5; 1, 0"/>
                                        <p:tgtEl>
                                          <p:spTgt spid="71"/>
                                        </p:tgtEl>
                                      </p:cBhvr>
                                    </p:animEffect>
                                    <p:animScale>
                                      <p:cBhvr>
                                        <p:cTn id="141" dur="1000" autoRev="1" fill="hold"/>
                                        <p:tgtEl>
                                          <p:spTgt spid="71"/>
                                        </p:tgtEl>
                                      </p:cBhvr>
                                      <p:by x="105000" y="105000"/>
                                    </p:animScale>
                                  </p:childTnLst>
                                </p:cTn>
                              </p:par>
                              <p:par>
                                <p:cTn id="142" presetID="26" presetClass="emph" presetSubtype="0" repeatCount="indefinite" fill="hold" grpId="1" nodeType="withEffect">
                                  <p:stCondLst>
                                    <p:cond delay="5700"/>
                                  </p:stCondLst>
                                  <p:childTnLst>
                                    <p:animEffect transition="out" filter="fade">
                                      <p:cBhvr>
                                        <p:cTn id="143" dur="2000" tmFilter="0, 0; .2, .5; .8, .5; 1, 0"/>
                                        <p:tgtEl>
                                          <p:spTgt spid="74"/>
                                        </p:tgtEl>
                                      </p:cBhvr>
                                    </p:animEffect>
                                    <p:animScale>
                                      <p:cBhvr>
                                        <p:cTn id="144" dur="1000" autoRev="1" fill="hold"/>
                                        <p:tgtEl>
                                          <p:spTgt spid="74"/>
                                        </p:tgtEl>
                                      </p:cBhvr>
                                      <p:by x="105000" y="105000"/>
                                    </p:animScale>
                                  </p:childTnLst>
                                </p:cTn>
                              </p:par>
                              <p:par>
                                <p:cTn id="145" presetID="26" presetClass="emph" presetSubtype="0" repeatCount="indefinite" fill="hold" grpId="1" nodeType="withEffect">
                                  <p:stCondLst>
                                    <p:cond delay="4200"/>
                                  </p:stCondLst>
                                  <p:childTnLst>
                                    <p:animEffect transition="out" filter="fade">
                                      <p:cBhvr>
                                        <p:cTn id="146" dur="2000" tmFilter="0, 0; .2, .5; .8, .5; 1, 0"/>
                                        <p:tgtEl>
                                          <p:spTgt spid="75"/>
                                        </p:tgtEl>
                                      </p:cBhvr>
                                    </p:animEffect>
                                    <p:animScale>
                                      <p:cBhvr>
                                        <p:cTn id="147" dur="1000" autoRev="1" fill="hold"/>
                                        <p:tgtEl>
                                          <p:spTgt spid="75"/>
                                        </p:tgtEl>
                                      </p:cBhvr>
                                      <p:by x="105000" y="105000"/>
                                    </p:animScale>
                                  </p:childTnLst>
                                </p:cTn>
                              </p:par>
                              <p:par>
                                <p:cTn id="148" presetID="26" presetClass="emph" presetSubtype="0" repeatCount="indefinite" fill="hold" grpId="1" nodeType="withEffect">
                                  <p:stCondLst>
                                    <p:cond delay="5300"/>
                                  </p:stCondLst>
                                  <p:childTnLst>
                                    <p:animEffect transition="out" filter="fade">
                                      <p:cBhvr>
                                        <p:cTn id="149" dur="2000" tmFilter="0, 0; .2, .5; .8, .5; 1, 0"/>
                                        <p:tgtEl>
                                          <p:spTgt spid="76"/>
                                        </p:tgtEl>
                                      </p:cBhvr>
                                    </p:animEffect>
                                    <p:animScale>
                                      <p:cBhvr>
                                        <p:cTn id="150" dur="1000" autoRev="1" fill="hold"/>
                                        <p:tgtEl>
                                          <p:spTgt spid="76"/>
                                        </p:tgtEl>
                                      </p:cBhvr>
                                      <p:by x="105000" y="105000"/>
                                    </p:animScale>
                                  </p:childTnLst>
                                </p:cTn>
                              </p:par>
                              <p:par>
                                <p:cTn id="151" presetID="2" presetClass="entr" presetSubtype="4" decel="100000" fill="hold" grpId="0" nodeType="withEffect">
                                  <p:stCondLst>
                                    <p:cond delay="3900"/>
                                  </p:stCondLst>
                                  <p:childTnLst>
                                    <p:set>
                                      <p:cBhvr>
                                        <p:cTn id="152" dur="1" fill="hold">
                                          <p:stCondLst>
                                            <p:cond delay="0"/>
                                          </p:stCondLst>
                                        </p:cTn>
                                        <p:tgtEl>
                                          <p:spTgt spid="37"/>
                                        </p:tgtEl>
                                        <p:attrNameLst>
                                          <p:attrName>style.visibility</p:attrName>
                                        </p:attrNameLst>
                                      </p:cBhvr>
                                      <p:to>
                                        <p:strVal val="visible"/>
                                      </p:to>
                                    </p:set>
                                    <p:anim calcmode="lin" valueType="num">
                                      <p:cBhvr additive="base">
                                        <p:cTn id="153" dur="500" fill="hold"/>
                                        <p:tgtEl>
                                          <p:spTgt spid="37"/>
                                        </p:tgtEl>
                                        <p:attrNameLst>
                                          <p:attrName>ppt_x</p:attrName>
                                        </p:attrNameLst>
                                      </p:cBhvr>
                                      <p:tavLst>
                                        <p:tav tm="0">
                                          <p:val>
                                            <p:strVal val="#ppt_x"/>
                                          </p:val>
                                        </p:tav>
                                        <p:tav tm="100000">
                                          <p:val>
                                            <p:strVal val="#ppt_x"/>
                                          </p:val>
                                        </p:tav>
                                      </p:tavLst>
                                    </p:anim>
                                    <p:anim calcmode="lin" valueType="num">
                                      <p:cBhvr additive="base">
                                        <p:cTn id="154" dur="500" fill="hold"/>
                                        <p:tgtEl>
                                          <p:spTgt spid="37"/>
                                        </p:tgtEl>
                                        <p:attrNameLst>
                                          <p:attrName>ppt_y</p:attrName>
                                        </p:attrNameLst>
                                      </p:cBhvr>
                                      <p:tavLst>
                                        <p:tav tm="0">
                                          <p:val>
                                            <p:strVal val="1+#ppt_h/2"/>
                                          </p:val>
                                        </p:tav>
                                        <p:tav tm="100000">
                                          <p:val>
                                            <p:strVal val="#ppt_y"/>
                                          </p:val>
                                        </p:tav>
                                      </p:tavLst>
                                    </p:anim>
                                  </p:childTnLst>
                                </p:cTn>
                              </p:par>
                              <p:par>
                                <p:cTn id="155" presetID="2" presetClass="entr" presetSubtype="4" decel="100000" fill="hold" nodeType="withEffect">
                                  <p:stCondLst>
                                    <p:cond delay="4300"/>
                                  </p:stCondLst>
                                  <p:childTnLst>
                                    <p:set>
                                      <p:cBhvr>
                                        <p:cTn id="156" dur="1" fill="hold">
                                          <p:stCondLst>
                                            <p:cond delay="0"/>
                                          </p:stCondLst>
                                        </p:cTn>
                                        <p:tgtEl>
                                          <p:spTgt spid="2"/>
                                        </p:tgtEl>
                                        <p:attrNameLst>
                                          <p:attrName>style.visibility</p:attrName>
                                        </p:attrNameLst>
                                      </p:cBhvr>
                                      <p:to>
                                        <p:strVal val="visible"/>
                                      </p:to>
                                    </p:set>
                                    <p:anim calcmode="lin" valueType="num">
                                      <p:cBhvr additive="base">
                                        <p:cTn id="157" dur="500" fill="hold"/>
                                        <p:tgtEl>
                                          <p:spTgt spid="2"/>
                                        </p:tgtEl>
                                        <p:attrNameLst>
                                          <p:attrName>ppt_x</p:attrName>
                                        </p:attrNameLst>
                                      </p:cBhvr>
                                      <p:tavLst>
                                        <p:tav tm="0">
                                          <p:val>
                                            <p:strVal val="#ppt_x"/>
                                          </p:val>
                                        </p:tav>
                                        <p:tav tm="100000">
                                          <p:val>
                                            <p:strVal val="#ppt_x"/>
                                          </p:val>
                                        </p:tav>
                                      </p:tavLst>
                                    </p:anim>
                                    <p:anim calcmode="lin" valueType="num">
                                      <p:cBhvr additive="base">
                                        <p:cTn id="158" dur="500" fill="hold"/>
                                        <p:tgtEl>
                                          <p:spTgt spid="2"/>
                                        </p:tgtEl>
                                        <p:attrNameLst>
                                          <p:attrName>ppt_y</p:attrName>
                                        </p:attrNameLst>
                                      </p:cBhvr>
                                      <p:tavLst>
                                        <p:tav tm="0">
                                          <p:val>
                                            <p:strVal val="1+#ppt_h/2"/>
                                          </p:val>
                                        </p:tav>
                                        <p:tav tm="100000">
                                          <p:val>
                                            <p:strVal val="#ppt_y"/>
                                          </p:val>
                                        </p:tav>
                                      </p:tavLst>
                                    </p:anim>
                                  </p:childTnLst>
                                </p:cTn>
                              </p:par>
                              <p:par>
                                <p:cTn id="159" presetID="2" presetClass="entr" presetSubtype="4" decel="100000" fill="hold" grpId="0" nodeType="withEffect">
                                  <p:stCondLst>
                                    <p:cond delay="4600"/>
                                  </p:stCondLst>
                                  <p:childTnLst>
                                    <p:set>
                                      <p:cBhvr>
                                        <p:cTn id="160" dur="1" fill="hold">
                                          <p:stCondLst>
                                            <p:cond delay="0"/>
                                          </p:stCondLst>
                                        </p:cTn>
                                        <p:tgtEl>
                                          <p:spTgt spid="43"/>
                                        </p:tgtEl>
                                        <p:attrNameLst>
                                          <p:attrName>style.visibility</p:attrName>
                                        </p:attrNameLst>
                                      </p:cBhvr>
                                      <p:to>
                                        <p:strVal val="visible"/>
                                      </p:to>
                                    </p:set>
                                    <p:anim calcmode="lin" valueType="num">
                                      <p:cBhvr additive="base">
                                        <p:cTn id="161" dur="500" fill="hold"/>
                                        <p:tgtEl>
                                          <p:spTgt spid="43"/>
                                        </p:tgtEl>
                                        <p:attrNameLst>
                                          <p:attrName>ppt_x</p:attrName>
                                        </p:attrNameLst>
                                      </p:cBhvr>
                                      <p:tavLst>
                                        <p:tav tm="0">
                                          <p:val>
                                            <p:strVal val="#ppt_x"/>
                                          </p:val>
                                        </p:tav>
                                        <p:tav tm="100000">
                                          <p:val>
                                            <p:strVal val="#ppt_x"/>
                                          </p:val>
                                        </p:tav>
                                      </p:tavLst>
                                    </p:anim>
                                    <p:anim calcmode="lin" valueType="num">
                                      <p:cBhvr additive="base">
                                        <p:cTn id="162" dur="500" fill="hold"/>
                                        <p:tgtEl>
                                          <p:spTgt spid="43"/>
                                        </p:tgtEl>
                                        <p:attrNameLst>
                                          <p:attrName>ppt_y</p:attrName>
                                        </p:attrNameLst>
                                      </p:cBhvr>
                                      <p:tavLst>
                                        <p:tav tm="0">
                                          <p:val>
                                            <p:strVal val="1+#ppt_h/2"/>
                                          </p:val>
                                        </p:tav>
                                        <p:tav tm="100000">
                                          <p:val>
                                            <p:strVal val="#ppt_y"/>
                                          </p:val>
                                        </p:tav>
                                      </p:tavLst>
                                    </p:anim>
                                  </p:childTnLst>
                                </p:cTn>
                              </p:par>
                              <p:par>
                                <p:cTn id="163" presetID="2" presetClass="entr" presetSubtype="4" decel="100000" fill="hold" grpId="0" nodeType="withEffect">
                                  <p:stCondLst>
                                    <p:cond delay="4800"/>
                                  </p:stCondLst>
                                  <p:childTnLst>
                                    <p:set>
                                      <p:cBhvr>
                                        <p:cTn id="164" dur="1" fill="hold">
                                          <p:stCondLst>
                                            <p:cond delay="0"/>
                                          </p:stCondLst>
                                        </p:cTn>
                                        <p:tgtEl>
                                          <p:spTgt spid="44"/>
                                        </p:tgtEl>
                                        <p:attrNameLst>
                                          <p:attrName>style.visibility</p:attrName>
                                        </p:attrNameLst>
                                      </p:cBhvr>
                                      <p:to>
                                        <p:strVal val="visible"/>
                                      </p:to>
                                    </p:set>
                                    <p:anim calcmode="lin" valueType="num">
                                      <p:cBhvr additive="base">
                                        <p:cTn id="165" dur="500" fill="hold"/>
                                        <p:tgtEl>
                                          <p:spTgt spid="44"/>
                                        </p:tgtEl>
                                        <p:attrNameLst>
                                          <p:attrName>ppt_x</p:attrName>
                                        </p:attrNameLst>
                                      </p:cBhvr>
                                      <p:tavLst>
                                        <p:tav tm="0">
                                          <p:val>
                                            <p:strVal val="#ppt_x"/>
                                          </p:val>
                                        </p:tav>
                                        <p:tav tm="100000">
                                          <p:val>
                                            <p:strVal val="#ppt_x"/>
                                          </p:val>
                                        </p:tav>
                                      </p:tavLst>
                                    </p:anim>
                                    <p:anim calcmode="lin" valueType="num">
                                      <p:cBhvr additive="base">
                                        <p:cTn id="166" dur="500" fill="hold"/>
                                        <p:tgtEl>
                                          <p:spTgt spid="44"/>
                                        </p:tgtEl>
                                        <p:attrNameLst>
                                          <p:attrName>ppt_y</p:attrName>
                                        </p:attrNameLst>
                                      </p:cBhvr>
                                      <p:tavLst>
                                        <p:tav tm="0">
                                          <p:val>
                                            <p:strVal val="1+#ppt_h/2"/>
                                          </p:val>
                                        </p:tav>
                                        <p:tav tm="100000">
                                          <p:val>
                                            <p:strVal val="#ppt_y"/>
                                          </p:val>
                                        </p:tav>
                                      </p:tavLst>
                                    </p:anim>
                                  </p:childTnLst>
                                </p:cTn>
                              </p:par>
                              <p:par>
                                <p:cTn id="167" presetID="2" presetClass="entr" presetSubtype="4" decel="100000" fill="hold" nodeType="withEffect">
                                  <p:stCondLst>
                                    <p:cond delay="5000"/>
                                  </p:stCondLst>
                                  <p:childTnLst>
                                    <p:set>
                                      <p:cBhvr>
                                        <p:cTn id="168" dur="1" fill="hold">
                                          <p:stCondLst>
                                            <p:cond delay="0"/>
                                          </p:stCondLst>
                                        </p:cTn>
                                        <p:tgtEl>
                                          <p:spTgt spid="11"/>
                                        </p:tgtEl>
                                        <p:attrNameLst>
                                          <p:attrName>style.visibility</p:attrName>
                                        </p:attrNameLst>
                                      </p:cBhvr>
                                      <p:to>
                                        <p:strVal val="visible"/>
                                      </p:to>
                                    </p:set>
                                    <p:anim calcmode="lin" valueType="num">
                                      <p:cBhvr additive="base">
                                        <p:cTn id="169" dur="500" fill="hold"/>
                                        <p:tgtEl>
                                          <p:spTgt spid="11"/>
                                        </p:tgtEl>
                                        <p:attrNameLst>
                                          <p:attrName>ppt_x</p:attrName>
                                        </p:attrNameLst>
                                      </p:cBhvr>
                                      <p:tavLst>
                                        <p:tav tm="0">
                                          <p:val>
                                            <p:strVal val="#ppt_x"/>
                                          </p:val>
                                        </p:tav>
                                        <p:tav tm="100000">
                                          <p:val>
                                            <p:strVal val="#ppt_x"/>
                                          </p:val>
                                        </p:tav>
                                      </p:tavLst>
                                    </p:anim>
                                    <p:anim calcmode="lin" valueType="num">
                                      <p:cBhvr additive="base">
                                        <p:cTn id="170" dur="500" fill="hold"/>
                                        <p:tgtEl>
                                          <p:spTgt spid="11"/>
                                        </p:tgtEl>
                                        <p:attrNameLst>
                                          <p:attrName>ppt_y</p:attrName>
                                        </p:attrNameLst>
                                      </p:cBhvr>
                                      <p:tavLst>
                                        <p:tav tm="0">
                                          <p:val>
                                            <p:strVal val="1+#ppt_h/2"/>
                                          </p:val>
                                        </p:tav>
                                        <p:tav tm="100000">
                                          <p:val>
                                            <p:strVal val="#ppt_y"/>
                                          </p:val>
                                        </p:tav>
                                      </p:tavLst>
                                    </p:anim>
                                  </p:childTnLst>
                                </p:cTn>
                              </p:par>
                              <p:par>
                                <p:cTn id="171" presetID="2" presetClass="entr" presetSubtype="4" decel="100000" fill="hold" grpId="0" nodeType="withEffect">
                                  <p:stCondLst>
                                    <p:cond delay="5100"/>
                                  </p:stCondLst>
                                  <p:childTnLst>
                                    <p:set>
                                      <p:cBhvr>
                                        <p:cTn id="172" dur="1" fill="hold">
                                          <p:stCondLst>
                                            <p:cond delay="0"/>
                                          </p:stCondLst>
                                        </p:cTn>
                                        <p:tgtEl>
                                          <p:spTgt spid="50"/>
                                        </p:tgtEl>
                                        <p:attrNameLst>
                                          <p:attrName>style.visibility</p:attrName>
                                        </p:attrNameLst>
                                      </p:cBhvr>
                                      <p:to>
                                        <p:strVal val="visible"/>
                                      </p:to>
                                    </p:set>
                                    <p:anim calcmode="lin" valueType="num">
                                      <p:cBhvr additive="base">
                                        <p:cTn id="173" dur="500" fill="hold"/>
                                        <p:tgtEl>
                                          <p:spTgt spid="50"/>
                                        </p:tgtEl>
                                        <p:attrNameLst>
                                          <p:attrName>ppt_x</p:attrName>
                                        </p:attrNameLst>
                                      </p:cBhvr>
                                      <p:tavLst>
                                        <p:tav tm="0">
                                          <p:val>
                                            <p:strVal val="#ppt_x"/>
                                          </p:val>
                                        </p:tav>
                                        <p:tav tm="100000">
                                          <p:val>
                                            <p:strVal val="#ppt_x"/>
                                          </p:val>
                                        </p:tav>
                                      </p:tavLst>
                                    </p:anim>
                                    <p:anim calcmode="lin" valueType="num">
                                      <p:cBhvr additive="base">
                                        <p:cTn id="174" dur="500" fill="hold"/>
                                        <p:tgtEl>
                                          <p:spTgt spid="50"/>
                                        </p:tgtEl>
                                        <p:attrNameLst>
                                          <p:attrName>ppt_y</p:attrName>
                                        </p:attrNameLst>
                                      </p:cBhvr>
                                      <p:tavLst>
                                        <p:tav tm="0">
                                          <p:val>
                                            <p:strVal val="1+#ppt_h/2"/>
                                          </p:val>
                                        </p:tav>
                                        <p:tav tm="100000">
                                          <p:val>
                                            <p:strVal val="#ppt_y"/>
                                          </p:val>
                                        </p:tav>
                                      </p:tavLst>
                                    </p:anim>
                                  </p:childTnLst>
                                </p:cTn>
                              </p:par>
                              <p:par>
                                <p:cTn id="175" presetID="2" presetClass="entr" presetSubtype="4" decel="100000" fill="hold" nodeType="withEffect">
                                  <p:stCondLst>
                                    <p:cond delay="5200"/>
                                  </p:stCondLst>
                                  <p:childTnLst>
                                    <p:set>
                                      <p:cBhvr>
                                        <p:cTn id="176" dur="1" fill="hold">
                                          <p:stCondLst>
                                            <p:cond delay="0"/>
                                          </p:stCondLst>
                                        </p:cTn>
                                        <p:tgtEl>
                                          <p:spTgt spid="22"/>
                                        </p:tgtEl>
                                        <p:attrNameLst>
                                          <p:attrName>style.visibility</p:attrName>
                                        </p:attrNameLst>
                                      </p:cBhvr>
                                      <p:to>
                                        <p:strVal val="visible"/>
                                      </p:to>
                                    </p:set>
                                    <p:anim calcmode="lin" valueType="num">
                                      <p:cBhvr additive="base">
                                        <p:cTn id="177" dur="500" fill="hold"/>
                                        <p:tgtEl>
                                          <p:spTgt spid="22"/>
                                        </p:tgtEl>
                                        <p:attrNameLst>
                                          <p:attrName>ppt_x</p:attrName>
                                        </p:attrNameLst>
                                      </p:cBhvr>
                                      <p:tavLst>
                                        <p:tav tm="0">
                                          <p:val>
                                            <p:strVal val="#ppt_x"/>
                                          </p:val>
                                        </p:tav>
                                        <p:tav tm="100000">
                                          <p:val>
                                            <p:strVal val="#ppt_x"/>
                                          </p:val>
                                        </p:tav>
                                      </p:tavLst>
                                    </p:anim>
                                    <p:anim calcmode="lin" valueType="num">
                                      <p:cBhvr additive="base">
                                        <p:cTn id="1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4" grpId="0" animBg="1"/>
      <p:bldP spid="74" grpId="1" animBg="1"/>
      <p:bldP spid="75" grpId="0" animBg="1"/>
      <p:bldP spid="75" grpId="1" animBg="1"/>
      <p:bldP spid="76" grpId="0" animBg="1"/>
      <p:bldP spid="76" grpId="1" animBg="1"/>
      <p:bldP spid="77" grpId="0" animBg="1"/>
      <p:bldP spid="78" grpId="0" animBg="1"/>
      <p:bldP spid="37" grpId="0"/>
      <p:bldP spid="43" grpId="0"/>
      <p:bldP spid="44" grpId="0"/>
      <p:bldP spid="5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8766" y="-3935971"/>
            <a:ext cx="11799874" cy="12274430"/>
            <a:chOff x="178766" y="-3935971"/>
            <a:chExt cx="11799874" cy="12274430"/>
          </a:xfrm>
          <a:solidFill>
            <a:schemeClr val="bg1">
              <a:lumMod val="50000"/>
              <a:alpha val="15000"/>
            </a:schemeClr>
          </a:solidFill>
        </p:grpSpPr>
        <p:sp>
          <p:nvSpPr>
            <p:cNvPr id="187" name="Freeform 9"/>
            <p:cNvSpPr>
              <a:spLocks/>
            </p:cNvSpPr>
            <p:nvPr/>
          </p:nvSpPr>
          <p:spPr bwMode="auto">
            <a:xfrm>
              <a:off x="197303" y="-3528183"/>
              <a:ext cx="878595" cy="1890656"/>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8" name="Freeform 10"/>
            <p:cNvSpPr>
              <a:spLocks/>
            </p:cNvSpPr>
            <p:nvPr/>
          </p:nvSpPr>
          <p:spPr bwMode="auto">
            <a:xfrm>
              <a:off x="475338" y="-3935971"/>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9" name="Freeform 11"/>
            <p:cNvSpPr>
              <a:spLocks/>
            </p:cNvSpPr>
            <p:nvPr/>
          </p:nvSpPr>
          <p:spPr bwMode="auto">
            <a:xfrm>
              <a:off x="1409541" y="-3528183"/>
              <a:ext cx="878595" cy="1890656"/>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0" name="Freeform 12"/>
            <p:cNvSpPr>
              <a:spLocks/>
            </p:cNvSpPr>
            <p:nvPr/>
          </p:nvSpPr>
          <p:spPr bwMode="auto">
            <a:xfrm>
              <a:off x="1687578" y="-3935971"/>
              <a:ext cx="329937" cy="337351"/>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1" name="Freeform 13"/>
            <p:cNvSpPr>
              <a:spLocks/>
            </p:cNvSpPr>
            <p:nvPr/>
          </p:nvSpPr>
          <p:spPr bwMode="auto">
            <a:xfrm>
              <a:off x="2621781" y="-3524474"/>
              <a:ext cx="878595" cy="1890656"/>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2" name="Freeform 14"/>
            <p:cNvSpPr>
              <a:spLocks/>
            </p:cNvSpPr>
            <p:nvPr/>
          </p:nvSpPr>
          <p:spPr bwMode="auto">
            <a:xfrm>
              <a:off x="2896110" y="-3932263"/>
              <a:ext cx="333643" cy="333645"/>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3" name="Freeform 15"/>
            <p:cNvSpPr>
              <a:spLocks/>
            </p:cNvSpPr>
            <p:nvPr/>
          </p:nvSpPr>
          <p:spPr bwMode="auto">
            <a:xfrm>
              <a:off x="3834022" y="-3524474"/>
              <a:ext cx="878595" cy="1890656"/>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4" name="Freeform 16"/>
            <p:cNvSpPr>
              <a:spLocks/>
            </p:cNvSpPr>
            <p:nvPr/>
          </p:nvSpPr>
          <p:spPr bwMode="auto">
            <a:xfrm>
              <a:off x="4108351" y="-3932263"/>
              <a:ext cx="333643" cy="337351"/>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5" name="Freeform 17"/>
            <p:cNvSpPr>
              <a:spLocks/>
            </p:cNvSpPr>
            <p:nvPr/>
          </p:nvSpPr>
          <p:spPr bwMode="auto">
            <a:xfrm>
              <a:off x="5042554" y="-3520768"/>
              <a:ext cx="882303" cy="1890656"/>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6" name="Freeform 18"/>
            <p:cNvSpPr>
              <a:spLocks/>
            </p:cNvSpPr>
            <p:nvPr/>
          </p:nvSpPr>
          <p:spPr bwMode="auto">
            <a:xfrm>
              <a:off x="5320591" y="-3924848"/>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7" name="Freeform 19"/>
            <p:cNvSpPr>
              <a:spLocks/>
            </p:cNvSpPr>
            <p:nvPr/>
          </p:nvSpPr>
          <p:spPr bwMode="auto">
            <a:xfrm>
              <a:off x="6254792" y="-3520768"/>
              <a:ext cx="878595" cy="1890656"/>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8" name="Freeform 20"/>
            <p:cNvSpPr>
              <a:spLocks/>
            </p:cNvSpPr>
            <p:nvPr/>
          </p:nvSpPr>
          <p:spPr bwMode="auto">
            <a:xfrm>
              <a:off x="6532829" y="-3924848"/>
              <a:ext cx="329937" cy="333645"/>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9" name="Freeform 21"/>
            <p:cNvSpPr>
              <a:spLocks/>
            </p:cNvSpPr>
            <p:nvPr/>
          </p:nvSpPr>
          <p:spPr bwMode="auto">
            <a:xfrm>
              <a:off x="7467032" y="-3513354"/>
              <a:ext cx="878595" cy="1890656"/>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0" name="Freeform 22"/>
            <p:cNvSpPr>
              <a:spLocks/>
            </p:cNvSpPr>
            <p:nvPr/>
          </p:nvSpPr>
          <p:spPr bwMode="auto">
            <a:xfrm>
              <a:off x="7741361" y="-3921142"/>
              <a:ext cx="333643"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1" name="Freeform 23"/>
            <p:cNvSpPr>
              <a:spLocks/>
            </p:cNvSpPr>
            <p:nvPr/>
          </p:nvSpPr>
          <p:spPr bwMode="auto">
            <a:xfrm>
              <a:off x="8679273" y="-3513354"/>
              <a:ext cx="878595" cy="1890656"/>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2" name="Freeform 24"/>
            <p:cNvSpPr>
              <a:spLocks/>
            </p:cNvSpPr>
            <p:nvPr/>
          </p:nvSpPr>
          <p:spPr bwMode="auto">
            <a:xfrm>
              <a:off x="8953601" y="-3921142"/>
              <a:ext cx="333643" cy="337351"/>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3" name="Freeform 25"/>
            <p:cNvSpPr>
              <a:spLocks/>
            </p:cNvSpPr>
            <p:nvPr/>
          </p:nvSpPr>
          <p:spPr bwMode="auto">
            <a:xfrm>
              <a:off x="9887805" y="-3509646"/>
              <a:ext cx="882303" cy="1890656"/>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4" name="Freeform 26"/>
            <p:cNvSpPr>
              <a:spLocks/>
            </p:cNvSpPr>
            <p:nvPr/>
          </p:nvSpPr>
          <p:spPr bwMode="auto">
            <a:xfrm>
              <a:off x="10165842" y="-3917434"/>
              <a:ext cx="329937" cy="333645"/>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5" name="Freeform 27"/>
            <p:cNvSpPr>
              <a:spLocks/>
            </p:cNvSpPr>
            <p:nvPr/>
          </p:nvSpPr>
          <p:spPr bwMode="auto">
            <a:xfrm>
              <a:off x="11100045" y="-3509646"/>
              <a:ext cx="878595" cy="1890656"/>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6" name="Freeform 28"/>
            <p:cNvSpPr>
              <a:spLocks/>
            </p:cNvSpPr>
            <p:nvPr/>
          </p:nvSpPr>
          <p:spPr bwMode="auto">
            <a:xfrm>
              <a:off x="11378080" y="-3917434"/>
              <a:ext cx="329937" cy="337351"/>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7" name="Freeform 29"/>
            <p:cNvSpPr>
              <a:spLocks/>
            </p:cNvSpPr>
            <p:nvPr/>
          </p:nvSpPr>
          <p:spPr bwMode="auto">
            <a:xfrm>
              <a:off x="178766" y="-1040673"/>
              <a:ext cx="878595" cy="1890656"/>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8" name="Freeform 30"/>
            <p:cNvSpPr>
              <a:spLocks/>
            </p:cNvSpPr>
            <p:nvPr/>
          </p:nvSpPr>
          <p:spPr bwMode="auto">
            <a:xfrm>
              <a:off x="453095" y="-1448461"/>
              <a:ext cx="333643"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9" name="Freeform 31"/>
            <p:cNvSpPr>
              <a:spLocks/>
            </p:cNvSpPr>
            <p:nvPr/>
          </p:nvSpPr>
          <p:spPr bwMode="auto">
            <a:xfrm>
              <a:off x="1391006" y="-1040673"/>
              <a:ext cx="878595" cy="1890656"/>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0" name="Freeform 32"/>
            <p:cNvSpPr>
              <a:spLocks/>
            </p:cNvSpPr>
            <p:nvPr/>
          </p:nvSpPr>
          <p:spPr bwMode="auto">
            <a:xfrm>
              <a:off x="1665335" y="-1448461"/>
              <a:ext cx="333643" cy="337351"/>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1" name="Freeform 33"/>
            <p:cNvSpPr>
              <a:spLocks/>
            </p:cNvSpPr>
            <p:nvPr/>
          </p:nvSpPr>
          <p:spPr bwMode="auto">
            <a:xfrm>
              <a:off x="2599538" y="-1036967"/>
              <a:ext cx="882303" cy="1890656"/>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2" name="Freeform 34"/>
            <p:cNvSpPr>
              <a:spLocks/>
            </p:cNvSpPr>
            <p:nvPr/>
          </p:nvSpPr>
          <p:spPr bwMode="auto">
            <a:xfrm>
              <a:off x="2877576" y="-1441047"/>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3" name="Freeform 35"/>
            <p:cNvSpPr>
              <a:spLocks/>
            </p:cNvSpPr>
            <p:nvPr/>
          </p:nvSpPr>
          <p:spPr bwMode="auto">
            <a:xfrm>
              <a:off x="3811779" y="-1036967"/>
              <a:ext cx="878595" cy="1890656"/>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4" name="Freeform 36"/>
            <p:cNvSpPr>
              <a:spLocks/>
            </p:cNvSpPr>
            <p:nvPr/>
          </p:nvSpPr>
          <p:spPr bwMode="auto">
            <a:xfrm>
              <a:off x="4089814" y="-1441047"/>
              <a:ext cx="329937" cy="333645"/>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5" name="Freeform 37"/>
            <p:cNvSpPr>
              <a:spLocks/>
            </p:cNvSpPr>
            <p:nvPr/>
          </p:nvSpPr>
          <p:spPr bwMode="auto">
            <a:xfrm>
              <a:off x="5024017" y="-1033259"/>
              <a:ext cx="878595" cy="1894362"/>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6" name="Freeform 38"/>
            <p:cNvSpPr>
              <a:spLocks/>
            </p:cNvSpPr>
            <p:nvPr/>
          </p:nvSpPr>
          <p:spPr bwMode="auto">
            <a:xfrm>
              <a:off x="5298346" y="-1437341"/>
              <a:ext cx="333643"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7" name="Freeform 39"/>
            <p:cNvSpPr>
              <a:spLocks/>
            </p:cNvSpPr>
            <p:nvPr/>
          </p:nvSpPr>
          <p:spPr bwMode="auto">
            <a:xfrm>
              <a:off x="6236257" y="-1033259"/>
              <a:ext cx="878595" cy="1894362"/>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8" name="Freeform 40"/>
            <p:cNvSpPr>
              <a:spLocks/>
            </p:cNvSpPr>
            <p:nvPr/>
          </p:nvSpPr>
          <p:spPr bwMode="auto">
            <a:xfrm>
              <a:off x="6510586" y="-1437341"/>
              <a:ext cx="333643" cy="337351"/>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9" name="Freeform 41"/>
            <p:cNvSpPr>
              <a:spLocks/>
            </p:cNvSpPr>
            <p:nvPr/>
          </p:nvSpPr>
          <p:spPr bwMode="auto">
            <a:xfrm>
              <a:off x="7444789" y="-1025844"/>
              <a:ext cx="882303" cy="1890656"/>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0" name="Freeform 42"/>
            <p:cNvSpPr>
              <a:spLocks/>
            </p:cNvSpPr>
            <p:nvPr/>
          </p:nvSpPr>
          <p:spPr bwMode="auto">
            <a:xfrm>
              <a:off x="7722827" y="-1433633"/>
              <a:ext cx="329937" cy="333645"/>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1" name="Freeform 43"/>
            <p:cNvSpPr>
              <a:spLocks/>
            </p:cNvSpPr>
            <p:nvPr/>
          </p:nvSpPr>
          <p:spPr bwMode="auto">
            <a:xfrm>
              <a:off x="8657030" y="-1025844"/>
              <a:ext cx="878595" cy="1890656"/>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2" name="Freeform 44"/>
            <p:cNvSpPr>
              <a:spLocks/>
            </p:cNvSpPr>
            <p:nvPr/>
          </p:nvSpPr>
          <p:spPr bwMode="auto">
            <a:xfrm>
              <a:off x="8935067" y="-1433633"/>
              <a:ext cx="329937" cy="337351"/>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3" name="Freeform 45"/>
            <p:cNvSpPr>
              <a:spLocks/>
            </p:cNvSpPr>
            <p:nvPr/>
          </p:nvSpPr>
          <p:spPr bwMode="auto">
            <a:xfrm>
              <a:off x="9869268" y="-1022138"/>
              <a:ext cx="878595" cy="1890656"/>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4" name="Freeform 46"/>
            <p:cNvSpPr>
              <a:spLocks/>
            </p:cNvSpPr>
            <p:nvPr/>
          </p:nvSpPr>
          <p:spPr bwMode="auto">
            <a:xfrm>
              <a:off x="10147305" y="-1426218"/>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5" name="Freeform 47"/>
            <p:cNvSpPr>
              <a:spLocks/>
            </p:cNvSpPr>
            <p:nvPr/>
          </p:nvSpPr>
          <p:spPr bwMode="auto">
            <a:xfrm>
              <a:off x="11081508" y="-1022138"/>
              <a:ext cx="878595" cy="1890656"/>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6" name="Freeform 48"/>
            <p:cNvSpPr>
              <a:spLocks/>
            </p:cNvSpPr>
            <p:nvPr/>
          </p:nvSpPr>
          <p:spPr bwMode="auto">
            <a:xfrm>
              <a:off x="11355837" y="-1426218"/>
              <a:ext cx="333643" cy="333645"/>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7" name="Freeform 49"/>
            <p:cNvSpPr>
              <a:spLocks/>
            </p:cNvSpPr>
            <p:nvPr/>
          </p:nvSpPr>
          <p:spPr bwMode="auto">
            <a:xfrm>
              <a:off x="197303" y="1454249"/>
              <a:ext cx="878595"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8" name="Freeform 50"/>
            <p:cNvSpPr>
              <a:spLocks/>
            </p:cNvSpPr>
            <p:nvPr/>
          </p:nvSpPr>
          <p:spPr bwMode="auto">
            <a:xfrm>
              <a:off x="475338" y="1046461"/>
              <a:ext cx="329937"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9" name="Freeform 51"/>
            <p:cNvSpPr>
              <a:spLocks/>
            </p:cNvSpPr>
            <p:nvPr/>
          </p:nvSpPr>
          <p:spPr bwMode="auto">
            <a:xfrm>
              <a:off x="1409541" y="1454249"/>
              <a:ext cx="878595" cy="1894362"/>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0" name="Freeform 52"/>
            <p:cNvSpPr>
              <a:spLocks/>
            </p:cNvSpPr>
            <p:nvPr/>
          </p:nvSpPr>
          <p:spPr bwMode="auto">
            <a:xfrm>
              <a:off x="1687578" y="1050167"/>
              <a:ext cx="329937" cy="333645"/>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1" name="Freeform 53"/>
            <p:cNvSpPr>
              <a:spLocks/>
            </p:cNvSpPr>
            <p:nvPr/>
          </p:nvSpPr>
          <p:spPr bwMode="auto">
            <a:xfrm>
              <a:off x="2621781" y="1457955"/>
              <a:ext cx="878595"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2" name="Freeform 54"/>
            <p:cNvSpPr>
              <a:spLocks/>
            </p:cNvSpPr>
            <p:nvPr/>
          </p:nvSpPr>
          <p:spPr bwMode="auto">
            <a:xfrm>
              <a:off x="2896110" y="1050167"/>
              <a:ext cx="333643" cy="333645"/>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3" name="Freeform 55"/>
            <p:cNvSpPr>
              <a:spLocks/>
            </p:cNvSpPr>
            <p:nvPr/>
          </p:nvSpPr>
          <p:spPr bwMode="auto">
            <a:xfrm>
              <a:off x="3834022" y="1457955"/>
              <a:ext cx="878595" cy="1894362"/>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4" name="Freeform 56"/>
            <p:cNvSpPr>
              <a:spLocks/>
            </p:cNvSpPr>
            <p:nvPr/>
          </p:nvSpPr>
          <p:spPr bwMode="auto">
            <a:xfrm>
              <a:off x="4108351" y="1057581"/>
              <a:ext cx="333643"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5" name="Freeform 57"/>
            <p:cNvSpPr>
              <a:spLocks/>
            </p:cNvSpPr>
            <p:nvPr/>
          </p:nvSpPr>
          <p:spPr bwMode="auto">
            <a:xfrm>
              <a:off x="5042554" y="1461663"/>
              <a:ext cx="882303"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6" name="Freeform 58"/>
            <p:cNvSpPr>
              <a:spLocks/>
            </p:cNvSpPr>
            <p:nvPr/>
          </p:nvSpPr>
          <p:spPr bwMode="auto">
            <a:xfrm>
              <a:off x="5320591" y="1057581"/>
              <a:ext cx="329937"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7" name="Freeform 59"/>
            <p:cNvSpPr>
              <a:spLocks/>
            </p:cNvSpPr>
            <p:nvPr/>
          </p:nvSpPr>
          <p:spPr bwMode="auto">
            <a:xfrm>
              <a:off x="6254792" y="1461663"/>
              <a:ext cx="878595" cy="1898070"/>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 name="Freeform 60"/>
            <p:cNvSpPr>
              <a:spLocks/>
            </p:cNvSpPr>
            <p:nvPr/>
          </p:nvSpPr>
          <p:spPr bwMode="auto">
            <a:xfrm>
              <a:off x="6532829" y="1061289"/>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 name="Freeform 61"/>
            <p:cNvSpPr>
              <a:spLocks/>
            </p:cNvSpPr>
            <p:nvPr/>
          </p:nvSpPr>
          <p:spPr bwMode="auto">
            <a:xfrm>
              <a:off x="7467032" y="1469078"/>
              <a:ext cx="878595"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 name="Freeform 62"/>
            <p:cNvSpPr>
              <a:spLocks/>
            </p:cNvSpPr>
            <p:nvPr/>
          </p:nvSpPr>
          <p:spPr bwMode="auto">
            <a:xfrm>
              <a:off x="7741361" y="1061289"/>
              <a:ext cx="333643"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 name="Freeform 63"/>
            <p:cNvSpPr>
              <a:spLocks/>
            </p:cNvSpPr>
            <p:nvPr/>
          </p:nvSpPr>
          <p:spPr bwMode="auto">
            <a:xfrm>
              <a:off x="8679273" y="1469078"/>
              <a:ext cx="878595" cy="1894362"/>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 name="Freeform 64"/>
            <p:cNvSpPr>
              <a:spLocks/>
            </p:cNvSpPr>
            <p:nvPr/>
          </p:nvSpPr>
          <p:spPr bwMode="auto">
            <a:xfrm>
              <a:off x="8953601" y="1064995"/>
              <a:ext cx="333643" cy="333645"/>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 name="Freeform 65"/>
            <p:cNvSpPr>
              <a:spLocks/>
            </p:cNvSpPr>
            <p:nvPr/>
          </p:nvSpPr>
          <p:spPr bwMode="auto">
            <a:xfrm>
              <a:off x="9887805" y="1472783"/>
              <a:ext cx="882303"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 name="Freeform 66"/>
            <p:cNvSpPr>
              <a:spLocks/>
            </p:cNvSpPr>
            <p:nvPr/>
          </p:nvSpPr>
          <p:spPr bwMode="auto">
            <a:xfrm>
              <a:off x="10165842" y="1064995"/>
              <a:ext cx="329937" cy="333645"/>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 name="Freeform 67"/>
            <p:cNvSpPr>
              <a:spLocks/>
            </p:cNvSpPr>
            <p:nvPr/>
          </p:nvSpPr>
          <p:spPr bwMode="auto">
            <a:xfrm>
              <a:off x="11100045" y="1472783"/>
              <a:ext cx="878595" cy="1894362"/>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 name="Freeform 68"/>
            <p:cNvSpPr>
              <a:spLocks/>
            </p:cNvSpPr>
            <p:nvPr/>
          </p:nvSpPr>
          <p:spPr bwMode="auto">
            <a:xfrm>
              <a:off x="11378080" y="1072409"/>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 name="Freeform 69"/>
            <p:cNvSpPr>
              <a:spLocks/>
            </p:cNvSpPr>
            <p:nvPr/>
          </p:nvSpPr>
          <p:spPr bwMode="auto">
            <a:xfrm>
              <a:off x="178766" y="3941759"/>
              <a:ext cx="878595"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 name="Freeform 70"/>
            <p:cNvSpPr>
              <a:spLocks/>
            </p:cNvSpPr>
            <p:nvPr/>
          </p:nvSpPr>
          <p:spPr bwMode="auto">
            <a:xfrm>
              <a:off x="453095" y="3533970"/>
              <a:ext cx="333643"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 name="Freeform 71"/>
            <p:cNvSpPr>
              <a:spLocks/>
            </p:cNvSpPr>
            <p:nvPr/>
          </p:nvSpPr>
          <p:spPr bwMode="auto">
            <a:xfrm>
              <a:off x="1391006" y="3941759"/>
              <a:ext cx="878595" cy="1894362"/>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 name="Freeform 72"/>
            <p:cNvSpPr>
              <a:spLocks/>
            </p:cNvSpPr>
            <p:nvPr/>
          </p:nvSpPr>
          <p:spPr bwMode="auto">
            <a:xfrm>
              <a:off x="1665335" y="3537676"/>
              <a:ext cx="333643" cy="333645"/>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 name="Freeform 73"/>
            <p:cNvSpPr>
              <a:spLocks/>
            </p:cNvSpPr>
            <p:nvPr/>
          </p:nvSpPr>
          <p:spPr bwMode="auto">
            <a:xfrm>
              <a:off x="2599538" y="3945465"/>
              <a:ext cx="882303"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 name="Freeform 74"/>
            <p:cNvSpPr>
              <a:spLocks/>
            </p:cNvSpPr>
            <p:nvPr/>
          </p:nvSpPr>
          <p:spPr bwMode="auto">
            <a:xfrm>
              <a:off x="2877576" y="3537676"/>
              <a:ext cx="329937" cy="333645"/>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 name="Freeform 75"/>
            <p:cNvSpPr>
              <a:spLocks/>
            </p:cNvSpPr>
            <p:nvPr/>
          </p:nvSpPr>
          <p:spPr bwMode="auto">
            <a:xfrm>
              <a:off x="3811779" y="3945465"/>
              <a:ext cx="878595" cy="1898070"/>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 name="Freeform 76"/>
            <p:cNvSpPr>
              <a:spLocks/>
            </p:cNvSpPr>
            <p:nvPr/>
          </p:nvSpPr>
          <p:spPr bwMode="auto">
            <a:xfrm>
              <a:off x="4089814" y="3545091"/>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 name="Freeform 77"/>
            <p:cNvSpPr>
              <a:spLocks/>
            </p:cNvSpPr>
            <p:nvPr/>
          </p:nvSpPr>
          <p:spPr bwMode="auto">
            <a:xfrm>
              <a:off x="5024017" y="3949173"/>
              <a:ext cx="878595" cy="1894362"/>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6" name="Freeform 78"/>
            <p:cNvSpPr>
              <a:spLocks/>
            </p:cNvSpPr>
            <p:nvPr/>
          </p:nvSpPr>
          <p:spPr bwMode="auto">
            <a:xfrm>
              <a:off x="5298346" y="3545091"/>
              <a:ext cx="333643"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7" name="Freeform 79"/>
            <p:cNvSpPr>
              <a:spLocks/>
            </p:cNvSpPr>
            <p:nvPr/>
          </p:nvSpPr>
          <p:spPr bwMode="auto">
            <a:xfrm>
              <a:off x="6236257" y="3949173"/>
              <a:ext cx="878595" cy="1898070"/>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8" name="Freeform 80"/>
            <p:cNvSpPr>
              <a:spLocks/>
            </p:cNvSpPr>
            <p:nvPr/>
          </p:nvSpPr>
          <p:spPr bwMode="auto">
            <a:xfrm>
              <a:off x="6510586" y="3548799"/>
              <a:ext cx="333643"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9" name="Freeform 81"/>
            <p:cNvSpPr>
              <a:spLocks/>
            </p:cNvSpPr>
            <p:nvPr/>
          </p:nvSpPr>
          <p:spPr bwMode="auto">
            <a:xfrm>
              <a:off x="7444789" y="3956587"/>
              <a:ext cx="882303"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0" name="Freeform 82"/>
            <p:cNvSpPr>
              <a:spLocks/>
            </p:cNvSpPr>
            <p:nvPr/>
          </p:nvSpPr>
          <p:spPr bwMode="auto">
            <a:xfrm>
              <a:off x="7722827" y="3548799"/>
              <a:ext cx="329937"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1" name="Freeform 83"/>
            <p:cNvSpPr>
              <a:spLocks/>
            </p:cNvSpPr>
            <p:nvPr/>
          </p:nvSpPr>
          <p:spPr bwMode="auto">
            <a:xfrm>
              <a:off x="8657030" y="3956587"/>
              <a:ext cx="878595" cy="1894362"/>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2" name="Freeform 84"/>
            <p:cNvSpPr>
              <a:spLocks/>
            </p:cNvSpPr>
            <p:nvPr/>
          </p:nvSpPr>
          <p:spPr bwMode="auto">
            <a:xfrm>
              <a:off x="8935067" y="3556213"/>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3" name="Freeform 85"/>
            <p:cNvSpPr>
              <a:spLocks/>
            </p:cNvSpPr>
            <p:nvPr/>
          </p:nvSpPr>
          <p:spPr bwMode="auto">
            <a:xfrm>
              <a:off x="9869268" y="3960293"/>
              <a:ext cx="878595"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4" name="Freeform 86"/>
            <p:cNvSpPr>
              <a:spLocks/>
            </p:cNvSpPr>
            <p:nvPr/>
          </p:nvSpPr>
          <p:spPr bwMode="auto">
            <a:xfrm>
              <a:off x="10147305" y="3556213"/>
              <a:ext cx="329937"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5" name="Freeform 87"/>
            <p:cNvSpPr>
              <a:spLocks/>
            </p:cNvSpPr>
            <p:nvPr/>
          </p:nvSpPr>
          <p:spPr bwMode="auto">
            <a:xfrm>
              <a:off x="11081508" y="3960293"/>
              <a:ext cx="878595" cy="1898070"/>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6" name="Freeform 88"/>
            <p:cNvSpPr>
              <a:spLocks/>
            </p:cNvSpPr>
            <p:nvPr/>
          </p:nvSpPr>
          <p:spPr bwMode="auto">
            <a:xfrm>
              <a:off x="11355837" y="3559919"/>
              <a:ext cx="333643"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7" name="Freeform 69"/>
            <p:cNvSpPr>
              <a:spLocks/>
            </p:cNvSpPr>
            <p:nvPr/>
          </p:nvSpPr>
          <p:spPr bwMode="auto">
            <a:xfrm>
              <a:off x="178766" y="6421854"/>
              <a:ext cx="878595"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8" name="Freeform 70"/>
            <p:cNvSpPr>
              <a:spLocks/>
            </p:cNvSpPr>
            <p:nvPr/>
          </p:nvSpPr>
          <p:spPr bwMode="auto">
            <a:xfrm>
              <a:off x="453095" y="6014066"/>
              <a:ext cx="333643"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9" name="Freeform 71"/>
            <p:cNvSpPr>
              <a:spLocks/>
            </p:cNvSpPr>
            <p:nvPr/>
          </p:nvSpPr>
          <p:spPr bwMode="auto">
            <a:xfrm>
              <a:off x="1391006" y="6421854"/>
              <a:ext cx="878595" cy="1894362"/>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0" name="Freeform 72"/>
            <p:cNvSpPr>
              <a:spLocks/>
            </p:cNvSpPr>
            <p:nvPr/>
          </p:nvSpPr>
          <p:spPr bwMode="auto">
            <a:xfrm>
              <a:off x="1665335" y="6017772"/>
              <a:ext cx="333643" cy="333645"/>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1" name="Freeform 73"/>
            <p:cNvSpPr>
              <a:spLocks/>
            </p:cNvSpPr>
            <p:nvPr/>
          </p:nvSpPr>
          <p:spPr bwMode="auto">
            <a:xfrm>
              <a:off x="2599538" y="6425560"/>
              <a:ext cx="882303"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2" name="Freeform 74"/>
            <p:cNvSpPr>
              <a:spLocks/>
            </p:cNvSpPr>
            <p:nvPr/>
          </p:nvSpPr>
          <p:spPr bwMode="auto">
            <a:xfrm>
              <a:off x="2877576" y="6017772"/>
              <a:ext cx="329937" cy="333645"/>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3" name="Freeform 75"/>
            <p:cNvSpPr>
              <a:spLocks/>
            </p:cNvSpPr>
            <p:nvPr/>
          </p:nvSpPr>
          <p:spPr bwMode="auto">
            <a:xfrm>
              <a:off x="3811779" y="6425560"/>
              <a:ext cx="878595" cy="1898070"/>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4" name="Freeform 76"/>
            <p:cNvSpPr>
              <a:spLocks/>
            </p:cNvSpPr>
            <p:nvPr/>
          </p:nvSpPr>
          <p:spPr bwMode="auto">
            <a:xfrm>
              <a:off x="4089814" y="6025186"/>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5" name="Freeform 77"/>
            <p:cNvSpPr>
              <a:spLocks/>
            </p:cNvSpPr>
            <p:nvPr/>
          </p:nvSpPr>
          <p:spPr bwMode="auto">
            <a:xfrm>
              <a:off x="5024017" y="6429269"/>
              <a:ext cx="878595" cy="1894362"/>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6" name="Freeform 78"/>
            <p:cNvSpPr>
              <a:spLocks/>
            </p:cNvSpPr>
            <p:nvPr/>
          </p:nvSpPr>
          <p:spPr bwMode="auto">
            <a:xfrm>
              <a:off x="5298346" y="6025186"/>
              <a:ext cx="333643"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7" name="Freeform 79"/>
            <p:cNvSpPr>
              <a:spLocks/>
            </p:cNvSpPr>
            <p:nvPr/>
          </p:nvSpPr>
          <p:spPr bwMode="auto">
            <a:xfrm>
              <a:off x="6236257" y="6429269"/>
              <a:ext cx="878595" cy="1898070"/>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8" name="Freeform 80"/>
            <p:cNvSpPr>
              <a:spLocks/>
            </p:cNvSpPr>
            <p:nvPr/>
          </p:nvSpPr>
          <p:spPr bwMode="auto">
            <a:xfrm>
              <a:off x="6510586" y="6028895"/>
              <a:ext cx="333643"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9" name="Freeform 81"/>
            <p:cNvSpPr>
              <a:spLocks/>
            </p:cNvSpPr>
            <p:nvPr/>
          </p:nvSpPr>
          <p:spPr bwMode="auto">
            <a:xfrm>
              <a:off x="7444789" y="6436683"/>
              <a:ext cx="882303"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0" name="Freeform 82"/>
            <p:cNvSpPr>
              <a:spLocks/>
            </p:cNvSpPr>
            <p:nvPr/>
          </p:nvSpPr>
          <p:spPr bwMode="auto">
            <a:xfrm>
              <a:off x="7722827" y="6028895"/>
              <a:ext cx="329937"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1" name="Freeform 83"/>
            <p:cNvSpPr>
              <a:spLocks/>
            </p:cNvSpPr>
            <p:nvPr/>
          </p:nvSpPr>
          <p:spPr bwMode="auto">
            <a:xfrm>
              <a:off x="8657030" y="6436683"/>
              <a:ext cx="878595" cy="1894362"/>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2" name="Freeform 84"/>
            <p:cNvSpPr>
              <a:spLocks/>
            </p:cNvSpPr>
            <p:nvPr/>
          </p:nvSpPr>
          <p:spPr bwMode="auto">
            <a:xfrm>
              <a:off x="8935067" y="6036309"/>
              <a:ext cx="329937"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3" name="Freeform 85"/>
            <p:cNvSpPr>
              <a:spLocks/>
            </p:cNvSpPr>
            <p:nvPr/>
          </p:nvSpPr>
          <p:spPr bwMode="auto">
            <a:xfrm>
              <a:off x="9869268" y="6440389"/>
              <a:ext cx="878595" cy="1890656"/>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4" name="Freeform 86"/>
            <p:cNvSpPr>
              <a:spLocks/>
            </p:cNvSpPr>
            <p:nvPr/>
          </p:nvSpPr>
          <p:spPr bwMode="auto">
            <a:xfrm>
              <a:off x="10147305" y="6036309"/>
              <a:ext cx="329937" cy="329937"/>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5" name="Freeform 87"/>
            <p:cNvSpPr>
              <a:spLocks/>
            </p:cNvSpPr>
            <p:nvPr/>
          </p:nvSpPr>
          <p:spPr bwMode="auto">
            <a:xfrm>
              <a:off x="11081508" y="6440389"/>
              <a:ext cx="878595" cy="1898070"/>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6" name="Freeform 88"/>
            <p:cNvSpPr>
              <a:spLocks/>
            </p:cNvSpPr>
            <p:nvPr/>
          </p:nvSpPr>
          <p:spPr bwMode="auto">
            <a:xfrm>
              <a:off x="11355837" y="6040015"/>
              <a:ext cx="333643" cy="329937"/>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2" name="Group 1"/>
          <p:cNvGrpSpPr/>
          <p:nvPr/>
        </p:nvGrpSpPr>
        <p:grpSpPr>
          <a:xfrm>
            <a:off x="641351" y="955049"/>
            <a:ext cx="5053024" cy="5256243"/>
            <a:chOff x="641351" y="955049"/>
            <a:chExt cx="5053024" cy="5256243"/>
          </a:xfrm>
          <a:solidFill>
            <a:schemeClr val="bg1">
              <a:lumMod val="65000"/>
            </a:schemeClr>
          </a:solidFill>
        </p:grpSpPr>
        <p:sp>
          <p:nvSpPr>
            <p:cNvPr id="38" name="Freeform 9"/>
            <p:cNvSpPr>
              <a:spLocks/>
            </p:cNvSpPr>
            <p:nvPr/>
          </p:nvSpPr>
          <p:spPr bwMode="auto">
            <a:xfrm>
              <a:off x="649289" y="1129675"/>
              <a:ext cx="376238" cy="809630"/>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10"/>
            <p:cNvSpPr>
              <a:spLocks/>
            </p:cNvSpPr>
            <p:nvPr/>
          </p:nvSpPr>
          <p:spPr bwMode="auto">
            <a:xfrm>
              <a:off x="768351" y="955049"/>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11"/>
            <p:cNvSpPr>
              <a:spLocks/>
            </p:cNvSpPr>
            <p:nvPr/>
          </p:nvSpPr>
          <p:spPr bwMode="auto">
            <a:xfrm>
              <a:off x="1168402" y="1129675"/>
              <a:ext cx="376238" cy="809630"/>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12"/>
            <p:cNvSpPr>
              <a:spLocks/>
            </p:cNvSpPr>
            <p:nvPr/>
          </p:nvSpPr>
          <p:spPr bwMode="auto">
            <a:xfrm>
              <a:off x="1287465" y="955049"/>
              <a:ext cx="141288" cy="144463"/>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13"/>
            <p:cNvSpPr>
              <a:spLocks/>
            </p:cNvSpPr>
            <p:nvPr/>
          </p:nvSpPr>
          <p:spPr bwMode="auto">
            <a:xfrm>
              <a:off x="1687516" y="1131263"/>
              <a:ext cx="376238" cy="809630"/>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14"/>
            <p:cNvSpPr>
              <a:spLocks/>
            </p:cNvSpPr>
            <p:nvPr/>
          </p:nvSpPr>
          <p:spPr bwMode="auto">
            <a:xfrm>
              <a:off x="1804991" y="956637"/>
              <a:ext cx="142875"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5"/>
            <p:cNvSpPr>
              <a:spLocks/>
            </p:cNvSpPr>
            <p:nvPr/>
          </p:nvSpPr>
          <p:spPr bwMode="auto">
            <a:xfrm>
              <a:off x="2206630" y="1131263"/>
              <a:ext cx="376238" cy="809630"/>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16"/>
            <p:cNvSpPr>
              <a:spLocks/>
            </p:cNvSpPr>
            <p:nvPr/>
          </p:nvSpPr>
          <p:spPr bwMode="auto">
            <a:xfrm>
              <a:off x="2324105" y="956637"/>
              <a:ext cx="142875" cy="144463"/>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17"/>
            <p:cNvSpPr>
              <a:spLocks/>
            </p:cNvSpPr>
            <p:nvPr/>
          </p:nvSpPr>
          <p:spPr bwMode="auto">
            <a:xfrm>
              <a:off x="2724156" y="1132850"/>
              <a:ext cx="377826" cy="809630"/>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18"/>
            <p:cNvSpPr>
              <a:spLocks/>
            </p:cNvSpPr>
            <p:nvPr/>
          </p:nvSpPr>
          <p:spPr bwMode="auto">
            <a:xfrm>
              <a:off x="2843219" y="959812"/>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9"/>
            <p:cNvSpPr>
              <a:spLocks/>
            </p:cNvSpPr>
            <p:nvPr/>
          </p:nvSpPr>
          <p:spPr bwMode="auto">
            <a:xfrm>
              <a:off x="3243269" y="1132850"/>
              <a:ext cx="376238" cy="809630"/>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20"/>
            <p:cNvSpPr>
              <a:spLocks/>
            </p:cNvSpPr>
            <p:nvPr/>
          </p:nvSpPr>
          <p:spPr bwMode="auto">
            <a:xfrm>
              <a:off x="3362332" y="959812"/>
              <a:ext cx="141288" cy="142876"/>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21"/>
            <p:cNvSpPr>
              <a:spLocks/>
            </p:cNvSpPr>
            <p:nvPr/>
          </p:nvSpPr>
          <p:spPr bwMode="auto">
            <a:xfrm>
              <a:off x="3762383" y="1136025"/>
              <a:ext cx="376238" cy="809630"/>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22"/>
            <p:cNvSpPr>
              <a:spLocks/>
            </p:cNvSpPr>
            <p:nvPr/>
          </p:nvSpPr>
          <p:spPr bwMode="auto">
            <a:xfrm>
              <a:off x="3879858" y="961399"/>
              <a:ext cx="142875"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23"/>
            <p:cNvSpPr>
              <a:spLocks/>
            </p:cNvSpPr>
            <p:nvPr/>
          </p:nvSpPr>
          <p:spPr bwMode="auto">
            <a:xfrm>
              <a:off x="4281497" y="1136025"/>
              <a:ext cx="376238" cy="809630"/>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24"/>
            <p:cNvSpPr>
              <a:spLocks/>
            </p:cNvSpPr>
            <p:nvPr/>
          </p:nvSpPr>
          <p:spPr bwMode="auto">
            <a:xfrm>
              <a:off x="4398972" y="961399"/>
              <a:ext cx="142875" cy="144463"/>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25"/>
            <p:cNvSpPr>
              <a:spLocks/>
            </p:cNvSpPr>
            <p:nvPr/>
          </p:nvSpPr>
          <p:spPr bwMode="auto">
            <a:xfrm>
              <a:off x="4799023" y="1137613"/>
              <a:ext cx="377826" cy="809630"/>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26"/>
            <p:cNvSpPr>
              <a:spLocks/>
            </p:cNvSpPr>
            <p:nvPr/>
          </p:nvSpPr>
          <p:spPr bwMode="auto">
            <a:xfrm>
              <a:off x="4918086" y="962987"/>
              <a:ext cx="141288"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27"/>
            <p:cNvSpPr>
              <a:spLocks/>
            </p:cNvSpPr>
            <p:nvPr/>
          </p:nvSpPr>
          <p:spPr bwMode="auto">
            <a:xfrm>
              <a:off x="5318137" y="1137613"/>
              <a:ext cx="376238" cy="809630"/>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28"/>
            <p:cNvSpPr>
              <a:spLocks/>
            </p:cNvSpPr>
            <p:nvPr/>
          </p:nvSpPr>
          <p:spPr bwMode="auto">
            <a:xfrm>
              <a:off x="5437199" y="962987"/>
              <a:ext cx="141288" cy="144463"/>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29"/>
            <p:cNvSpPr>
              <a:spLocks/>
            </p:cNvSpPr>
            <p:nvPr/>
          </p:nvSpPr>
          <p:spPr bwMode="auto">
            <a:xfrm>
              <a:off x="641351" y="2194894"/>
              <a:ext cx="376238" cy="809630"/>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0" name="Freeform 30"/>
            <p:cNvSpPr>
              <a:spLocks/>
            </p:cNvSpPr>
            <p:nvPr/>
          </p:nvSpPr>
          <p:spPr bwMode="auto">
            <a:xfrm>
              <a:off x="758826" y="2020268"/>
              <a:ext cx="142875"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1" name="Freeform 31"/>
            <p:cNvSpPr>
              <a:spLocks/>
            </p:cNvSpPr>
            <p:nvPr/>
          </p:nvSpPr>
          <p:spPr bwMode="auto">
            <a:xfrm>
              <a:off x="1160465" y="2194894"/>
              <a:ext cx="376238" cy="809630"/>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2" name="Freeform 32"/>
            <p:cNvSpPr>
              <a:spLocks/>
            </p:cNvSpPr>
            <p:nvPr/>
          </p:nvSpPr>
          <p:spPr bwMode="auto">
            <a:xfrm>
              <a:off x="1277940" y="2020268"/>
              <a:ext cx="142875" cy="144463"/>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3" name="Freeform 33"/>
            <p:cNvSpPr>
              <a:spLocks/>
            </p:cNvSpPr>
            <p:nvPr/>
          </p:nvSpPr>
          <p:spPr bwMode="auto">
            <a:xfrm>
              <a:off x="1677991" y="2196481"/>
              <a:ext cx="377826" cy="809630"/>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34"/>
            <p:cNvSpPr>
              <a:spLocks/>
            </p:cNvSpPr>
            <p:nvPr/>
          </p:nvSpPr>
          <p:spPr bwMode="auto">
            <a:xfrm>
              <a:off x="1797054" y="2023443"/>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35"/>
            <p:cNvSpPr>
              <a:spLocks/>
            </p:cNvSpPr>
            <p:nvPr/>
          </p:nvSpPr>
          <p:spPr bwMode="auto">
            <a:xfrm>
              <a:off x="2197105" y="2196481"/>
              <a:ext cx="376238" cy="809630"/>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36"/>
            <p:cNvSpPr>
              <a:spLocks/>
            </p:cNvSpPr>
            <p:nvPr/>
          </p:nvSpPr>
          <p:spPr bwMode="auto">
            <a:xfrm>
              <a:off x="2316167" y="2023443"/>
              <a:ext cx="141288" cy="142876"/>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37"/>
            <p:cNvSpPr>
              <a:spLocks/>
            </p:cNvSpPr>
            <p:nvPr/>
          </p:nvSpPr>
          <p:spPr bwMode="auto">
            <a:xfrm>
              <a:off x="2716218" y="2198069"/>
              <a:ext cx="376238" cy="811217"/>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38"/>
            <p:cNvSpPr>
              <a:spLocks/>
            </p:cNvSpPr>
            <p:nvPr/>
          </p:nvSpPr>
          <p:spPr bwMode="auto">
            <a:xfrm>
              <a:off x="2833693" y="2025030"/>
              <a:ext cx="142875"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39"/>
            <p:cNvSpPr>
              <a:spLocks/>
            </p:cNvSpPr>
            <p:nvPr/>
          </p:nvSpPr>
          <p:spPr bwMode="auto">
            <a:xfrm>
              <a:off x="3235332" y="2198069"/>
              <a:ext cx="376238" cy="811217"/>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Freeform 40"/>
            <p:cNvSpPr>
              <a:spLocks/>
            </p:cNvSpPr>
            <p:nvPr/>
          </p:nvSpPr>
          <p:spPr bwMode="auto">
            <a:xfrm>
              <a:off x="3352807" y="2025030"/>
              <a:ext cx="142875" cy="144463"/>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1" name="Freeform 41"/>
            <p:cNvSpPr>
              <a:spLocks/>
            </p:cNvSpPr>
            <p:nvPr/>
          </p:nvSpPr>
          <p:spPr bwMode="auto">
            <a:xfrm>
              <a:off x="3752858" y="2201244"/>
              <a:ext cx="377826" cy="809630"/>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Freeform 42"/>
            <p:cNvSpPr>
              <a:spLocks/>
            </p:cNvSpPr>
            <p:nvPr/>
          </p:nvSpPr>
          <p:spPr bwMode="auto">
            <a:xfrm>
              <a:off x="3871921" y="2026618"/>
              <a:ext cx="141288"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3" name="Freeform 43"/>
            <p:cNvSpPr>
              <a:spLocks/>
            </p:cNvSpPr>
            <p:nvPr/>
          </p:nvSpPr>
          <p:spPr bwMode="auto">
            <a:xfrm>
              <a:off x="4271972" y="2201244"/>
              <a:ext cx="376238" cy="809630"/>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 name="Freeform 44"/>
            <p:cNvSpPr>
              <a:spLocks/>
            </p:cNvSpPr>
            <p:nvPr/>
          </p:nvSpPr>
          <p:spPr bwMode="auto">
            <a:xfrm>
              <a:off x="4391035" y="2026618"/>
              <a:ext cx="141288" cy="144463"/>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5" name="Freeform 45"/>
            <p:cNvSpPr>
              <a:spLocks/>
            </p:cNvSpPr>
            <p:nvPr/>
          </p:nvSpPr>
          <p:spPr bwMode="auto">
            <a:xfrm>
              <a:off x="4791085" y="2202831"/>
              <a:ext cx="376238" cy="809630"/>
            </a:xfrm>
            <a:custGeom>
              <a:avLst/>
              <a:gdLst>
                <a:gd name="T0" fmla="*/ 142 w 175"/>
                <a:gd name="T1" fmla="*/ 170 h 377"/>
                <a:gd name="T2" fmla="*/ 159 w 175"/>
                <a:gd name="T3" fmla="*/ 190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4 h 377"/>
                <a:gd name="T18" fmla="*/ 17 w 175"/>
                <a:gd name="T19" fmla="*/ 190 h 377"/>
                <a:gd name="T20" fmla="*/ 34 w 175"/>
                <a:gd name="T21" fmla="*/ 174 h 377"/>
                <a:gd name="T22" fmla="*/ 34 w 175"/>
                <a:gd name="T23" fmla="*/ 165 h 377"/>
                <a:gd name="T24" fmla="*/ 34 w 175"/>
                <a:gd name="T25" fmla="*/ 74 h 377"/>
                <a:gd name="T26" fmla="*/ 38 w 175"/>
                <a:gd name="T27" fmla="*/ 66 h 377"/>
                <a:gd name="T28" fmla="*/ 42 w 175"/>
                <a:gd name="T29" fmla="*/ 74 h 377"/>
                <a:gd name="T30" fmla="*/ 43 w 175"/>
                <a:gd name="T31" fmla="*/ 81 h 377"/>
                <a:gd name="T32" fmla="*/ 43 w 175"/>
                <a:gd name="T33" fmla="*/ 352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4 h 377"/>
                <a:gd name="T50" fmla="*/ 104 w 175"/>
                <a:gd name="T51" fmla="*/ 375 h 377"/>
                <a:gd name="T52" fmla="*/ 125 w 175"/>
                <a:gd name="T53" fmla="*/ 373 h 377"/>
                <a:gd name="T54" fmla="*/ 134 w 175"/>
                <a:gd name="T55" fmla="*/ 352 h 377"/>
                <a:gd name="T56" fmla="*/ 134 w 175"/>
                <a:gd name="T57" fmla="*/ 77 h 377"/>
                <a:gd name="T58" fmla="*/ 134 w 175"/>
                <a:gd name="T59" fmla="*/ 73 h 377"/>
                <a:gd name="T60" fmla="*/ 138 w 175"/>
                <a:gd name="T61" fmla="*/ 66 h 377"/>
                <a:gd name="T62" fmla="*/ 142 w 175"/>
                <a:gd name="T63" fmla="*/ 72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0"/>
                    <a:pt x="159" y="190"/>
                  </a:cubicBezTo>
                  <a:cubicBezTo>
                    <a:pt x="169" y="190"/>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0"/>
                    <a:pt x="0" y="162"/>
                    <a:pt x="1" y="174"/>
                  </a:cubicBezTo>
                  <a:cubicBezTo>
                    <a:pt x="1" y="184"/>
                    <a:pt x="8" y="190"/>
                    <a:pt x="17" y="190"/>
                  </a:cubicBezTo>
                  <a:cubicBezTo>
                    <a:pt x="27" y="190"/>
                    <a:pt x="33" y="184"/>
                    <a:pt x="34" y="174"/>
                  </a:cubicBezTo>
                  <a:cubicBezTo>
                    <a:pt x="34" y="171"/>
                    <a:pt x="34" y="168"/>
                    <a:pt x="34" y="165"/>
                  </a:cubicBezTo>
                  <a:cubicBezTo>
                    <a:pt x="34" y="135"/>
                    <a:pt x="34" y="104"/>
                    <a:pt x="34" y="74"/>
                  </a:cubicBezTo>
                  <a:cubicBezTo>
                    <a:pt x="34" y="71"/>
                    <a:pt x="34" y="66"/>
                    <a:pt x="38" y="66"/>
                  </a:cubicBezTo>
                  <a:cubicBezTo>
                    <a:pt x="43" y="66"/>
                    <a:pt x="43" y="71"/>
                    <a:pt x="42" y="74"/>
                  </a:cubicBezTo>
                  <a:cubicBezTo>
                    <a:pt x="43" y="76"/>
                    <a:pt x="43" y="79"/>
                    <a:pt x="43" y="81"/>
                  </a:cubicBezTo>
                  <a:cubicBezTo>
                    <a:pt x="43" y="171"/>
                    <a:pt x="43" y="262"/>
                    <a:pt x="43" y="352"/>
                  </a:cubicBezTo>
                  <a:cubicBezTo>
                    <a:pt x="43" y="368"/>
                    <a:pt x="50" y="376"/>
                    <a:pt x="63" y="376"/>
                  </a:cubicBezTo>
                  <a:cubicBezTo>
                    <a:pt x="76" y="376"/>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0"/>
                    <a:pt x="92" y="205"/>
                  </a:cubicBezTo>
                  <a:cubicBezTo>
                    <a:pt x="92" y="255"/>
                    <a:pt x="92" y="305"/>
                    <a:pt x="92" y="354"/>
                  </a:cubicBezTo>
                  <a:cubicBezTo>
                    <a:pt x="92" y="364"/>
                    <a:pt x="95" y="373"/>
                    <a:pt x="104" y="375"/>
                  </a:cubicBezTo>
                  <a:cubicBezTo>
                    <a:pt x="111" y="377"/>
                    <a:pt x="121" y="376"/>
                    <a:pt x="125" y="373"/>
                  </a:cubicBezTo>
                  <a:cubicBezTo>
                    <a:pt x="131" y="369"/>
                    <a:pt x="134" y="359"/>
                    <a:pt x="134" y="352"/>
                  </a:cubicBezTo>
                  <a:cubicBezTo>
                    <a:pt x="134" y="261"/>
                    <a:pt x="134" y="169"/>
                    <a:pt x="134" y="77"/>
                  </a:cubicBezTo>
                  <a:cubicBezTo>
                    <a:pt x="134" y="76"/>
                    <a:pt x="134" y="75"/>
                    <a:pt x="134" y="73"/>
                  </a:cubicBezTo>
                  <a:cubicBezTo>
                    <a:pt x="134" y="71"/>
                    <a:pt x="134" y="66"/>
                    <a:pt x="138" y="66"/>
                  </a:cubicBezTo>
                  <a:cubicBezTo>
                    <a:pt x="142" y="66"/>
                    <a:pt x="142" y="70"/>
                    <a:pt x="142" y="72"/>
                  </a:cubicBezTo>
                  <a:cubicBezTo>
                    <a:pt x="142" y="77"/>
                    <a:pt x="142" y="81"/>
                    <a:pt x="142" y="85"/>
                  </a:cubicBezTo>
                  <a:cubicBezTo>
                    <a:pt x="142" y="113"/>
                    <a:pt x="142" y="141"/>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6" name="Freeform 46"/>
            <p:cNvSpPr>
              <a:spLocks/>
            </p:cNvSpPr>
            <p:nvPr/>
          </p:nvSpPr>
          <p:spPr bwMode="auto">
            <a:xfrm>
              <a:off x="4910148" y="2029793"/>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7" name="Freeform 47"/>
            <p:cNvSpPr>
              <a:spLocks/>
            </p:cNvSpPr>
            <p:nvPr/>
          </p:nvSpPr>
          <p:spPr bwMode="auto">
            <a:xfrm>
              <a:off x="5310199" y="2202831"/>
              <a:ext cx="376238" cy="809630"/>
            </a:xfrm>
            <a:custGeom>
              <a:avLst/>
              <a:gdLst>
                <a:gd name="T0" fmla="*/ 142 w 175"/>
                <a:gd name="T1" fmla="*/ 170 h 377"/>
                <a:gd name="T2" fmla="*/ 159 w 175"/>
                <a:gd name="T3" fmla="*/ 191 h 377"/>
                <a:gd name="T4" fmla="*/ 175 w 175"/>
                <a:gd name="T5" fmla="*/ 171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5 h 377"/>
                <a:gd name="T30" fmla="*/ 43 w 175"/>
                <a:gd name="T31" fmla="*/ 81 h 377"/>
                <a:gd name="T32" fmla="*/ 43 w 175"/>
                <a:gd name="T33" fmla="*/ 353 h 377"/>
                <a:gd name="T34" fmla="*/ 63 w 175"/>
                <a:gd name="T35" fmla="*/ 377 h 377"/>
                <a:gd name="T36" fmla="*/ 84 w 175"/>
                <a:gd name="T37" fmla="*/ 353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6 h 377"/>
                <a:gd name="T52" fmla="*/ 125 w 175"/>
                <a:gd name="T53" fmla="*/ 373 h 377"/>
                <a:gd name="T54" fmla="*/ 134 w 175"/>
                <a:gd name="T55" fmla="*/ 353 h 377"/>
                <a:gd name="T56" fmla="*/ 134 w 175"/>
                <a:gd name="T57" fmla="*/ 78 h 377"/>
                <a:gd name="T58" fmla="*/ 134 w 175"/>
                <a:gd name="T59" fmla="*/ 74 h 377"/>
                <a:gd name="T60" fmla="*/ 138 w 175"/>
                <a:gd name="T61" fmla="*/ 67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4"/>
                    <a:pt x="148" y="191"/>
                    <a:pt x="159" y="191"/>
                  </a:cubicBezTo>
                  <a:cubicBezTo>
                    <a:pt x="169" y="191"/>
                    <a:pt x="175" y="184"/>
                    <a:pt x="175" y="171"/>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5"/>
                    <a:pt x="34" y="105"/>
                    <a:pt x="34" y="74"/>
                  </a:cubicBezTo>
                  <a:cubicBezTo>
                    <a:pt x="34" y="72"/>
                    <a:pt x="34" y="66"/>
                    <a:pt x="38" y="66"/>
                  </a:cubicBezTo>
                  <a:cubicBezTo>
                    <a:pt x="43" y="66"/>
                    <a:pt x="43" y="72"/>
                    <a:pt x="42" y="75"/>
                  </a:cubicBezTo>
                  <a:cubicBezTo>
                    <a:pt x="43" y="77"/>
                    <a:pt x="43" y="79"/>
                    <a:pt x="43" y="81"/>
                  </a:cubicBezTo>
                  <a:cubicBezTo>
                    <a:pt x="43" y="172"/>
                    <a:pt x="43" y="262"/>
                    <a:pt x="43" y="353"/>
                  </a:cubicBezTo>
                  <a:cubicBezTo>
                    <a:pt x="43" y="369"/>
                    <a:pt x="50" y="376"/>
                    <a:pt x="63" y="377"/>
                  </a:cubicBezTo>
                  <a:cubicBezTo>
                    <a:pt x="76" y="377"/>
                    <a:pt x="84" y="369"/>
                    <a:pt x="84" y="353"/>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200"/>
                    <a:pt x="92" y="201"/>
                    <a:pt x="92" y="205"/>
                  </a:cubicBezTo>
                  <a:cubicBezTo>
                    <a:pt x="92" y="255"/>
                    <a:pt x="92" y="305"/>
                    <a:pt x="92" y="355"/>
                  </a:cubicBezTo>
                  <a:cubicBezTo>
                    <a:pt x="92" y="364"/>
                    <a:pt x="95" y="373"/>
                    <a:pt x="104" y="376"/>
                  </a:cubicBezTo>
                  <a:cubicBezTo>
                    <a:pt x="111" y="377"/>
                    <a:pt x="121" y="377"/>
                    <a:pt x="125" y="373"/>
                  </a:cubicBezTo>
                  <a:cubicBezTo>
                    <a:pt x="131" y="369"/>
                    <a:pt x="134" y="360"/>
                    <a:pt x="134" y="353"/>
                  </a:cubicBezTo>
                  <a:cubicBezTo>
                    <a:pt x="134" y="261"/>
                    <a:pt x="134" y="170"/>
                    <a:pt x="134" y="78"/>
                  </a:cubicBezTo>
                  <a:cubicBezTo>
                    <a:pt x="134" y="76"/>
                    <a:pt x="134" y="76"/>
                    <a:pt x="134" y="74"/>
                  </a:cubicBezTo>
                  <a:cubicBezTo>
                    <a:pt x="134" y="71"/>
                    <a:pt x="134" y="67"/>
                    <a:pt x="138" y="67"/>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8" name="Freeform 48"/>
            <p:cNvSpPr>
              <a:spLocks/>
            </p:cNvSpPr>
            <p:nvPr/>
          </p:nvSpPr>
          <p:spPr bwMode="auto">
            <a:xfrm>
              <a:off x="5427674" y="2029793"/>
              <a:ext cx="142875" cy="142876"/>
            </a:xfrm>
            <a:custGeom>
              <a:avLst/>
              <a:gdLst>
                <a:gd name="T0" fmla="*/ 66 w 66"/>
                <a:gd name="T1" fmla="*/ 34 h 67"/>
                <a:gd name="T2" fmla="*/ 33 w 66"/>
                <a:gd name="T3" fmla="*/ 0 h 67"/>
                <a:gd name="T4" fmla="*/ 0 w 66"/>
                <a:gd name="T5" fmla="*/ 34 h 67"/>
                <a:gd name="T6" fmla="*/ 32 w 66"/>
                <a:gd name="T7" fmla="*/ 66 h 67"/>
                <a:gd name="T8" fmla="*/ 66 w 66"/>
                <a:gd name="T9" fmla="*/ 34 h 67"/>
              </a:gdLst>
              <a:ahLst/>
              <a:cxnLst>
                <a:cxn ang="0">
                  <a:pos x="T0" y="T1"/>
                </a:cxn>
                <a:cxn ang="0">
                  <a:pos x="T2" y="T3"/>
                </a:cxn>
                <a:cxn ang="0">
                  <a:pos x="T4" y="T5"/>
                </a:cxn>
                <a:cxn ang="0">
                  <a:pos x="T6" y="T7"/>
                </a:cxn>
                <a:cxn ang="0">
                  <a:pos x="T8" y="T9"/>
                </a:cxn>
              </a:cxnLst>
              <a:rect l="0" t="0" r="r" b="b"/>
              <a:pathLst>
                <a:path w="66" h="67">
                  <a:moveTo>
                    <a:pt x="66" y="34"/>
                  </a:moveTo>
                  <a:cubicBezTo>
                    <a:pt x="66" y="15"/>
                    <a:pt x="52" y="0"/>
                    <a:pt x="33" y="0"/>
                  </a:cubicBezTo>
                  <a:cubicBezTo>
                    <a:pt x="15" y="0"/>
                    <a:pt x="0" y="15"/>
                    <a:pt x="0" y="34"/>
                  </a:cubicBezTo>
                  <a:cubicBezTo>
                    <a:pt x="0" y="51"/>
                    <a:pt x="15" y="66"/>
                    <a:pt x="32" y="66"/>
                  </a:cubicBezTo>
                  <a:cubicBezTo>
                    <a:pt x="51" y="67"/>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9" name="Freeform 49"/>
            <p:cNvSpPr>
              <a:spLocks/>
            </p:cNvSpPr>
            <p:nvPr/>
          </p:nvSpPr>
          <p:spPr bwMode="auto">
            <a:xfrm>
              <a:off x="649289" y="3263287"/>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 name="Freeform 50"/>
            <p:cNvSpPr>
              <a:spLocks/>
            </p:cNvSpPr>
            <p:nvPr/>
          </p:nvSpPr>
          <p:spPr bwMode="auto">
            <a:xfrm>
              <a:off x="768351" y="3088661"/>
              <a:ext cx="141288"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 name="Freeform 51"/>
            <p:cNvSpPr>
              <a:spLocks/>
            </p:cNvSpPr>
            <p:nvPr/>
          </p:nvSpPr>
          <p:spPr bwMode="auto">
            <a:xfrm>
              <a:off x="1168402" y="3263287"/>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2" name="Freeform 52"/>
            <p:cNvSpPr>
              <a:spLocks/>
            </p:cNvSpPr>
            <p:nvPr/>
          </p:nvSpPr>
          <p:spPr bwMode="auto">
            <a:xfrm>
              <a:off x="1287465" y="3090248"/>
              <a:ext cx="141288"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3" name="Freeform 53"/>
            <p:cNvSpPr>
              <a:spLocks/>
            </p:cNvSpPr>
            <p:nvPr/>
          </p:nvSpPr>
          <p:spPr bwMode="auto">
            <a:xfrm>
              <a:off x="1687516" y="3264874"/>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4" name="Freeform 54"/>
            <p:cNvSpPr>
              <a:spLocks/>
            </p:cNvSpPr>
            <p:nvPr/>
          </p:nvSpPr>
          <p:spPr bwMode="auto">
            <a:xfrm>
              <a:off x="1804991" y="3090248"/>
              <a:ext cx="142875" cy="142876"/>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5" name="Freeform 55"/>
            <p:cNvSpPr>
              <a:spLocks/>
            </p:cNvSpPr>
            <p:nvPr/>
          </p:nvSpPr>
          <p:spPr bwMode="auto">
            <a:xfrm>
              <a:off x="2206630" y="3264874"/>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6" name="Freeform 56"/>
            <p:cNvSpPr>
              <a:spLocks/>
            </p:cNvSpPr>
            <p:nvPr/>
          </p:nvSpPr>
          <p:spPr bwMode="auto">
            <a:xfrm>
              <a:off x="2324105" y="3093423"/>
              <a:ext cx="142875"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7" name="Freeform 57"/>
            <p:cNvSpPr>
              <a:spLocks/>
            </p:cNvSpPr>
            <p:nvPr/>
          </p:nvSpPr>
          <p:spPr bwMode="auto">
            <a:xfrm>
              <a:off x="2724156" y="3266462"/>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8" name="Freeform 58"/>
            <p:cNvSpPr>
              <a:spLocks/>
            </p:cNvSpPr>
            <p:nvPr/>
          </p:nvSpPr>
          <p:spPr bwMode="auto">
            <a:xfrm>
              <a:off x="2843219" y="3093423"/>
              <a:ext cx="141288"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Freeform 59"/>
            <p:cNvSpPr>
              <a:spLocks/>
            </p:cNvSpPr>
            <p:nvPr/>
          </p:nvSpPr>
          <p:spPr bwMode="auto">
            <a:xfrm>
              <a:off x="3243269" y="3266462"/>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Freeform 60"/>
            <p:cNvSpPr>
              <a:spLocks/>
            </p:cNvSpPr>
            <p:nvPr/>
          </p:nvSpPr>
          <p:spPr bwMode="auto">
            <a:xfrm>
              <a:off x="3362332" y="3095011"/>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1" name="Freeform 61"/>
            <p:cNvSpPr>
              <a:spLocks/>
            </p:cNvSpPr>
            <p:nvPr/>
          </p:nvSpPr>
          <p:spPr bwMode="auto">
            <a:xfrm>
              <a:off x="3762383" y="3269637"/>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2" name="Freeform 62"/>
            <p:cNvSpPr>
              <a:spLocks/>
            </p:cNvSpPr>
            <p:nvPr/>
          </p:nvSpPr>
          <p:spPr bwMode="auto">
            <a:xfrm>
              <a:off x="3879858" y="3095011"/>
              <a:ext cx="142875"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3" name="Freeform 63"/>
            <p:cNvSpPr>
              <a:spLocks/>
            </p:cNvSpPr>
            <p:nvPr/>
          </p:nvSpPr>
          <p:spPr bwMode="auto">
            <a:xfrm>
              <a:off x="4281497" y="3269637"/>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4" name="Freeform 64"/>
            <p:cNvSpPr>
              <a:spLocks/>
            </p:cNvSpPr>
            <p:nvPr/>
          </p:nvSpPr>
          <p:spPr bwMode="auto">
            <a:xfrm>
              <a:off x="4398972" y="3096598"/>
              <a:ext cx="142875"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5" name="Freeform 65"/>
            <p:cNvSpPr>
              <a:spLocks/>
            </p:cNvSpPr>
            <p:nvPr/>
          </p:nvSpPr>
          <p:spPr bwMode="auto">
            <a:xfrm>
              <a:off x="4799023" y="3271224"/>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6" name="Freeform 66"/>
            <p:cNvSpPr>
              <a:spLocks/>
            </p:cNvSpPr>
            <p:nvPr/>
          </p:nvSpPr>
          <p:spPr bwMode="auto">
            <a:xfrm>
              <a:off x="4918086" y="3096598"/>
              <a:ext cx="141288" cy="142876"/>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 name="Freeform 67"/>
            <p:cNvSpPr>
              <a:spLocks/>
            </p:cNvSpPr>
            <p:nvPr/>
          </p:nvSpPr>
          <p:spPr bwMode="auto">
            <a:xfrm>
              <a:off x="5318137" y="3271224"/>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8" name="Freeform 68"/>
            <p:cNvSpPr>
              <a:spLocks/>
            </p:cNvSpPr>
            <p:nvPr/>
          </p:nvSpPr>
          <p:spPr bwMode="auto">
            <a:xfrm>
              <a:off x="5437199" y="3099773"/>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Freeform 69"/>
            <p:cNvSpPr>
              <a:spLocks/>
            </p:cNvSpPr>
            <p:nvPr/>
          </p:nvSpPr>
          <p:spPr bwMode="auto">
            <a:xfrm>
              <a:off x="641351" y="4328506"/>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0" name="Freeform 70"/>
            <p:cNvSpPr>
              <a:spLocks/>
            </p:cNvSpPr>
            <p:nvPr/>
          </p:nvSpPr>
          <p:spPr bwMode="auto">
            <a:xfrm>
              <a:off x="758826" y="4153880"/>
              <a:ext cx="142875"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1" name="Freeform 71"/>
            <p:cNvSpPr>
              <a:spLocks/>
            </p:cNvSpPr>
            <p:nvPr/>
          </p:nvSpPr>
          <p:spPr bwMode="auto">
            <a:xfrm>
              <a:off x="1160465" y="4328506"/>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2" name="Freeform 72"/>
            <p:cNvSpPr>
              <a:spLocks/>
            </p:cNvSpPr>
            <p:nvPr/>
          </p:nvSpPr>
          <p:spPr bwMode="auto">
            <a:xfrm>
              <a:off x="1277940" y="4155467"/>
              <a:ext cx="142875"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3" name="Freeform 73"/>
            <p:cNvSpPr>
              <a:spLocks/>
            </p:cNvSpPr>
            <p:nvPr/>
          </p:nvSpPr>
          <p:spPr bwMode="auto">
            <a:xfrm>
              <a:off x="1677991" y="4330093"/>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4" name="Freeform 74"/>
            <p:cNvSpPr>
              <a:spLocks/>
            </p:cNvSpPr>
            <p:nvPr/>
          </p:nvSpPr>
          <p:spPr bwMode="auto">
            <a:xfrm>
              <a:off x="1797054" y="4155467"/>
              <a:ext cx="141288" cy="142876"/>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5" name="Freeform 75"/>
            <p:cNvSpPr>
              <a:spLocks/>
            </p:cNvSpPr>
            <p:nvPr/>
          </p:nvSpPr>
          <p:spPr bwMode="auto">
            <a:xfrm>
              <a:off x="2197105" y="4330093"/>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6" name="Freeform 76"/>
            <p:cNvSpPr>
              <a:spLocks/>
            </p:cNvSpPr>
            <p:nvPr/>
          </p:nvSpPr>
          <p:spPr bwMode="auto">
            <a:xfrm>
              <a:off x="2316167" y="4158642"/>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7" name="Freeform 77"/>
            <p:cNvSpPr>
              <a:spLocks/>
            </p:cNvSpPr>
            <p:nvPr/>
          </p:nvSpPr>
          <p:spPr bwMode="auto">
            <a:xfrm>
              <a:off x="2716218" y="4331681"/>
              <a:ext cx="376238" cy="811217"/>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8" name="Freeform 78"/>
            <p:cNvSpPr>
              <a:spLocks/>
            </p:cNvSpPr>
            <p:nvPr/>
          </p:nvSpPr>
          <p:spPr bwMode="auto">
            <a:xfrm>
              <a:off x="2833693" y="4158642"/>
              <a:ext cx="142875"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9" name="Freeform 79"/>
            <p:cNvSpPr>
              <a:spLocks/>
            </p:cNvSpPr>
            <p:nvPr/>
          </p:nvSpPr>
          <p:spPr bwMode="auto">
            <a:xfrm>
              <a:off x="3235332" y="4331681"/>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0" name="Freeform 80"/>
            <p:cNvSpPr>
              <a:spLocks/>
            </p:cNvSpPr>
            <p:nvPr/>
          </p:nvSpPr>
          <p:spPr bwMode="auto">
            <a:xfrm>
              <a:off x="3352807" y="4160230"/>
              <a:ext cx="142875"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1" name="Freeform 81"/>
            <p:cNvSpPr>
              <a:spLocks/>
            </p:cNvSpPr>
            <p:nvPr/>
          </p:nvSpPr>
          <p:spPr bwMode="auto">
            <a:xfrm>
              <a:off x="3752858" y="4334856"/>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2" name="Freeform 82"/>
            <p:cNvSpPr>
              <a:spLocks/>
            </p:cNvSpPr>
            <p:nvPr/>
          </p:nvSpPr>
          <p:spPr bwMode="auto">
            <a:xfrm>
              <a:off x="3871921" y="4160230"/>
              <a:ext cx="141288"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3" name="Freeform 83"/>
            <p:cNvSpPr>
              <a:spLocks/>
            </p:cNvSpPr>
            <p:nvPr/>
          </p:nvSpPr>
          <p:spPr bwMode="auto">
            <a:xfrm>
              <a:off x="4271972" y="4334856"/>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4" name="Freeform 84"/>
            <p:cNvSpPr>
              <a:spLocks/>
            </p:cNvSpPr>
            <p:nvPr/>
          </p:nvSpPr>
          <p:spPr bwMode="auto">
            <a:xfrm>
              <a:off x="4391035" y="4163405"/>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5" name="Freeform 85"/>
            <p:cNvSpPr>
              <a:spLocks/>
            </p:cNvSpPr>
            <p:nvPr/>
          </p:nvSpPr>
          <p:spPr bwMode="auto">
            <a:xfrm>
              <a:off x="4791085" y="4336443"/>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6" name="Freeform 86"/>
            <p:cNvSpPr>
              <a:spLocks/>
            </p:cNvSpPr>
            <p:nvPr/>
          </p:nvSpPr>
          <p:spPr bwMode="auto">
            <a:xfrm>
              <a:off x="4910148" y="4163405"/>
              <a:ext cx="141288"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7" name="Freeform 87"/>
            <p:cNvSpPr>
              <a:spLocks/>
            </p:cNvSpPr>
            <p:nvPr/>
          </p:nvSpPr>
          <p:spPr bwMode="auto">
            <a:xfrm>
              <a:off x="5310199" y="4336443"/>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8" name="Freeform 88"/>
            <p:cNvSpPr>
              <a:spLocks/>
            </p:cNvSpPr>
            <p:nvPr/>
          </p:nvSpPr>
          <p:spPr bwMode="auto">
            <a:xfrm>
              <a:off x="5427674" y="4164992"/>
              <a:ext cx="142875"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9" name="Freeform 69"/>
            <p:cNvSpPr>
              <a:spLocks/>
            </p:cNvSpPr>
            <p:nvPr/>
          </p:nvSpPr>
          <p:spPr bwMode="auto">
            <a:xfrm>
              <a:off x="641351" y="5390550"/>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0" name="Freeform 70"/>
            <p:cNvSpPr>
              <a:spLocks/>
            </p:cNvSpPr>
            <p:nvPr/>
          </p:nvSpPr>
          <p:spPr bwMode="auto">
            <a:xfrm>
              <a:off x="758826" y="5215924"/>
              <a:ext cx="142875"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 name="Freeform 71"/>
            <p:cNvSpPr>
              <a:spLocks/>
            </p:cNvSpPr>
            <p:nvPr/>
          </p:nvSpPr>
          <p:spPr bwMode="auto">
            <a:xfrm>
              <a:off x="1160465" y="5390550"/>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2" name="Freeform 72"/>
            <p:cNvSpPr>
              <a:spLocks/>
            </p:cNvSpPr>
            <p:nvPr/>
          </p:nvSpPr>
          <p:spPr bwMode="auto">
            <a:xfrm>
              <a:off x="1277940" y="5217511"/>
              <a:ext cx="142875"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3" name="Freeform 73"/>
            <p:cNvSpPr>
              <a:spLocks/>
            </p:cNvSpPr>
            <p:nvPr/>
          </p:nvSpPr>
          <p:spPr bwMode="auto">
            <a:xfrm>
              <a:off x="1677991" y="5392137"/>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4" name="Freeform 74"/>
            <p:cNvSpPr>
              <a:spLocks/>
            </p:cNvSpPr>
            <p:nvPr/>
          </p:nvSpPr>
          <p:spPr bwMode="auto">
            <a:xfrm>
              <a:off x="1797054" y="5217511"/>
              <a:ext cx="141288" cy="142876"/>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5" name="Freeform 75"/>
            <p:cNvSpPr>
              <a:spLocks/>
            </p:cNvSpPr>
            <p:nvPr/>
          </p:nvSpPr>
          <p:spPr bwMode="auto">
            <a:xfrm>
              <a:off x="2197105" y="5392137"/>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6" name="Freeform 76"/>
            <p:cNvSpPr>
              <a:spLocks/>
            </p:cNvSpPr>
            <p:nvPr/>
          </p:nvSpPr>
          <p:spPr bwMode="auto">
            <a:xfrm>
              <a:off x="2316167" y="5220686"/>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7" name="Freeform 77"/>
            <p:cNvSpPr>
              <a:spLocks/>
            </p:cNvSpPr>
            <p:nvPr/>
          </p:nvSpPr>
          <p:spPr bwMode="auto">
            <a:xfrm>
              <a:off x="2716218" y="5393725"/>
              <a:ext cx="376238" cy="811217"/>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8" name="Freeform 78"/>
            <p:cNvSpPr>
              <a:spLocks/>
            </p:cNvSpPr>
            <p:nvPr/>
          </p:nvSpPr>
          <p:spPr bwMode="auto">
            <a:xfrm>
              <a:off x="2833693" y="5220686"/>
              <a:ext cx="142875"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9" name="Freeform 79"/>
            <p:cNvSpPr>
              <a:spLocks/>
            </p:cNvSpPr>
            <p:nvPr/>
          </p:nvSpPr>
          <p:spPr bwMode="auto">
            <a:xfrm>
              <a:off x="3235332" y="5393725"/>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0" name="Freeform 80"/>
            <p:cNvSpPr>
              <a:spLocks/>
            </p:cNvSpPr>
            <p:nvPr/>
          </p:nvSpPr>
          <p:spPr bwMode="auto">
            <a:xfrm>
              <a:off x="3352807" y="5222274"/>
              <a:ext cx="142875"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1" name="Freeform 81"/>
            <p:cNvSpPr>
              <a:spLocks/>
            </p:cNvSpPr>
            <p:nvPr/>
          </p:nvSpPr>
          <p:spPr bwMode="auto">
            <a:xfrm>
              <a:off x="3752858" y="5396900"/>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2" name="Freeform 82"/>
            <p:cNvSpPr>
              <a:spLocks/>
            </p:cNvSpPr>
            <p:nvPr/>
          </p:nvSpPr>
          <p:spPr bwMode="auto">
            <a:xfrm>
              <a:off x="3871921" y="5222274"/>
              <a:ext cx="141288"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3" name="Freeform 83"/>
            <p:cNvSpPr>
              <a:spLocks/>
            </p:cNvSpPr>
            <p:nvPr/>
          </p:nvSpPr>
          <p:spPr bwMode="auto">
            <a:xfrm>
              <a:off x="4271972" y="5396900"/>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4" name="Freeform 84"/>
            <p:cNvSpPr>
              <a:spLocks/>
            </p:cNvSpPr>
            <p:nvPr/>
          </p:nvSpPr>
          <p:spPr bwMode="auto">
            <a:xfrm>
              <a:off x="4391035" y="5225449"/>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5" name="Freeform 85"/>
            <p:cNvSpPr>
              <a:spLocks/>
            </p:cNvSpPr>
            <p:nvPr/>
          </p:nvSpPr>
          <p:spPr bwMode="auto">
            <a:xfrm>
              <a:off x="4791085" y="5398487"/>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6" name="Freeform 86"/>
            <p:cNvSpPr>
              <a:spLocks/>
            </p:cNvSpPr>
            <p:nvPr/>
          </p:nvSpPr>
          <p:spPr bwMode="auto">
            <a:xfrm>
              <a:off x="4910148" y="5225449"/>
              <a:ext cx="141288"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7" name="Freeform 87"/>
            <p:cNvSpPr>
              <a:spLocks/>
            </p:cNvSpPr>
            <p:nvPr/>
          </p:nvSpPr>
          <p:spPr bwMode="auto">
            <a:xfrm>
              <a:off x="5310199" y="5398487"/>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8" name="Freeform 88"/>
            <p:cNvSpPr>
              <a:spLocks/>
            </p:cNvSpPr>
            <p:nvPr/>
          </p:nvSpPr>
          <p:spPr bwMode="auto">
            <a:xfrm>
              <a:off x="5427674" y="5227036"/>
              <a:ext cx="142875"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4" name="Group 3"/>
          <p:cNvGrpSpPr/>
          <p:nvPr/>
        </p:nvGrpSpPr>
        <p:grpSpPr>
          <a:xfrm>
            <a:off x="649289" y="3088662"/>
            <a:ext cx="5045086" cy="993780"/>
            <a:chOff x="801689" y="3241061"/>
            <a:chExt cx="5045086" cy="993780"/>
          </a:xfrm>
        </p:grpSpPr>
        <p:sp>
          <p:nvSpPr>
            <p:cNvPr id="159" name="Freeform 49"/>
            <p:cNvSpPr>
              <a:spLocks/>
            </p:cNvSpPr>
            <p:nvPr/>
          </p:nvSpPr>
          <p:spPr bwMode="auto">
            <a:xfrm>
              <a:off x="801689" y="3415687"/>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0" name="Freeform 50"/>
            <p:cNvSpPr>
              <a:spLocks/>
            </p:cNvSpPr>
            <p:nvPr/>
          </p:nvSpPr>
          <p:spPr bwMode="auto">
            <a:xfrm>
              <a:off x="920751" y="3241061"/>
              <a:ext cx="141288"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1" name="Freeform 51"/>
            <p:cNvSpPr>
              <a:spLocks/>
            </p:cNvSpPr>
            <p:nvPr/>
          </p:nvSpPr>
          <p:spPr bwMode="auto">
            <a:xfrm>
              <a:off x="1320802" y="3415687"/>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2" name="Freeform 52"/>
            <p:cNvSpPr>
              <a:spLocks/>
            </p:cNvSpPr>
            <p:nvPr/>
          </p:nvSpPr>
          <p:spPr bwMode="auto">
            <a:xfrm>
              <a:off x="1439865" y="3242648"/>
              <a:ext cx="141288"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3" name="Freeform 53"/>
            <p:cNvSpPr>
              <a:spLocks/>
            </p:cNvSpPr>
            <p:nvPr/>
          </p:nvSpPr>
          <p:spPr bwMode="auto">
            <a:xfrm>
              <a:off x="1839916" y="3417274"/>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4" name="Freeform 54"/>
            <p:cNvSpPr>
              <a:spLocks/>
            </p:cNvSpPr>
            <p:nvPr/>
          </p:nvSpPr>
          <p:spPr bwMode="auto">
            <a:xfrm>
              <a:off x="1957391" y="3242648"/>
              <a:ext cx="142875" cy="142876"/>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5" name="Freeform 55"/>
            <p:cNvSpPr>
              <a:spLocks/>
            </p:cNvSpPr>
            <p:nvPr/>
          </p:nvSpPr>
          <p:spPr bwMode="auto">
            <a:xfrm>
              <a:off x="2359030" y="3417274"/>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6" name="Freeform 56"/>
            <p:cNvSpPr>
              <a:spLocks/>
            </p:cNvSpPr>
            <p:nvPr/>
          </p:nvSpPr>
          <p:spPr bwMode="auto">
            <a:xfrm>
              <a:off x="2476505" y="3245823"/>
              <a:ext cx="142875"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7" name="Freeform 57"/>
            <p:cNvSpPr>
              <a:spLocks/>
            </p:cNvSpPr>
            <p:nvPr/>
          </p:nvSpPr>
          <p:spPr bwMode="auto">
            <a:xfrm>
              <a:off x="2876556" y="3418862"/>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8" name="Freeform 58"/>
            <p:cNvSpPr>
              <a:spLocks/>
            </p:cNvSpPr>
            <p:nvPr/>
          </p:nvSpPr>
          <p:spPr bwMode="auto">
            <a:xfrm>
              <a:off x="2995619" y="3245823"/>
              <a:ext cx="141288"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9" name="Freeform 59"/>
            <p:cNvSpPr>
              <a:spLocks/>
            </p:cNvSpPr>
            <p:nvPr/>
          </p:nvSpPr>
          <p:spPr bwMode="auto">
            <a:xfrm>
              <a:off x="3395669" y="3418862"/>
              <a:ext cx="376238" cy="812805"/>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0" name="Freeform 60"/>
            <p:cNvSpPr>
              <a:spLocks/>
            </p:cNvSpPr>
            <p:nvPr/>
          </p:nvSpPr>
          <p:spPr bwMode="auto">
            <a:xfrm>
              <a:off x="3514732" y="3247411"/>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1" name="Freeform 61"/>
            <p:cNvSpPr>
              <a:spLocks/>
            </p:cNvSpPr>
            <p:nvPr/>
          </p:nvSpPr>
          <p:spPr bwMode="auto">
            <a:xfrm>
              <a:off x="3914783" y="3422037"/>
              <a:ext cx="376238"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2" name="Freeform 62"/>
            <p:cNvSpPr>
              <a:spLocks/>
            </p:cNvSpPr>
            <p:nvPr/>
          </p:nvSpPr>
          <p:spPr bwMode="auto">
            <a:xfrm>
              <a:off x="4032258" y="3247411"/>
              <a:ext cx="142875" cy="141288"/>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3" name="Freeform 63"/>
            <p:cNvSpPr>
              <a:spLocks/>
            </p:cNvSpPr>
            <p:nvPr/>
          </p:nvSpPr>
          <p:spPr bwMode="auto">
            <a:xfrm>
              <a:off x="4433897" y="3422037"/>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4" name="Freeform 64"/>
            <p:cNvSpPr>
              <a:spLocks/>
            </p:cNvSpPr>
            <p:nvPr/>
          </p:nvSpPr>
          <p:spPr bwMode="auto">
            <a:xfrm>
              <a:off x="4551372" y="3248998"/>
              <a:ext cx="142875" cy="142876"/>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5" name="Freeform 65"/>
            <p:cNvSpPr>
              <a:spLocks/>
            </p:cNvSpPr>
            <p:nvPr/>
          </p:nvSpPr>
          <p:spPr bwMode="auto">
            <a:xfrm>
              <a:off x="4951423" y="3423624"/>
              <a:ext cx="377826" cy="809630"/>
            </a:xfrm>
            <a:custGeom>
              <a:avLst/>
              <a:gdLst>
                <a:gd name="T0" fmla="*/ 142 w 175"/>
                <a:gd name="T1" fmla="*/ 170 h 377"/>
                <a:gd name="T2" fmla="*/ 159 w 175"/>
                <a:gd name="T3" fmla="*/ 191 h 377"/>
                <a:gd name="T4" fmla="*/ 175 w 175"/>
                <a:gd name="T5" fmla="*/ 170 h 377"/>
                <a:gd name="T6" fmla="*/ 175 w 175"/>
                <a:gd name="T7" fmla="*/ 35 h 377"/>
                <a:gd name="T8" fmla="*/ 140 w 175"/>
                <a:gd name="T9" fmla="*/ 0 h 377"/>
                <a:gd name="T10" fmla="*/ 38 w 175"/>
                <a:gd name="T11" fmla="*/ 0 h 377"/>
                <a:gd name="T12" fmla="*/ 1 w 175"/>
                <a:gd name="T13" fmla="*/ 37 h 377"/>
                <a:gd name="T14" fmla="*/ 1 w 175"/>
                <a:gd name="T15" fmla="*/ 139 h 377"/>
                <a:gd name="T16" fmla="*/ 1 w 175"/>
                <a:gd name="T17" fmla="*/ 175 h 377"/>
                <a:gd name="T18" fmla="*/ 17 w 175"/>
                <a:gd name="T19" fmla="*/ 191 h 377"/>
                <a:gd name="T20" fmla="*/ 34 w 175"/>
                <a:gd name="T21" fmla="*/ 175 h 377"/>
                <a:gd name="T22" fmla="*/ 34 w 175"/>
                <a:gd name="T23" fmla="*/ 166 h 377"/>
                <a:gd name="T24" fmla="*/ 34 w 175"/>
                <a:gd name="T25" fmla="*/ 74 h 377"/>
                <a:gd name="T26" fmla="*/ 38 w 175"/>
                <a:gd name="T27" fmla="*/ 66 h 377"/>
                <a:gd name="T28" fmla="*/ 42 w 175"/>
                <a:gd name="T29" fmla="*/ 74 h 377"/>
                <a:gd name="T30" fmla="*/ 43 w 175"/>
                <a:gd name="T31" fmla="*/ 81 h 377"/>
                <a:gd name="T32" fmla="*/ 43 w 175"/>
                <a:gd name="T33" fmla="*/ 353 h 377"/>
                <a:gd name="T34" fmla="*/ 63 w 175"/>
                <a:gd name="T35" fmla="*/ 376 h 377"/>
                <a:gd name="T36" fmla="*/ 84 w 175"/>
                <a:gd name="T37" fmla="*/ 352 h 377"/>
                <a:gd name="T38" fmla="*/ 84 w 175"/>
                <a:gd name="T39" fmla="*/ 274 h 377"/>
                <a:gd name="T40" fmla="*/ 84 w 175"/>
                <a:gd name="T41" fmla="*/ 195 h 377"/>
                <a:gd name="T42" fmla="*/ 88 w 175"/>
                <a:gd name="T43" fmla="*/ 190 h 377"/>
                <a:gd name="T44" fmla="*/ 92 w 175"/>
                <a:gd name="T45" fmla="*/ 195 h 377"/>
                <a:gd name="T46" fmla="*/ 92 w 175"/>
                <a:gd name="T47" fmla="*/ 205 h 377"/>
                <a:gd name="T48" fmla="*/ 92 w 175"/>
                <a:gd name="T49" fmla="*/ 355 h 377"/>
                <a:gd name="T50" fmla="*/ 104 w 175"/>
                <a:gd name="T51" fmla="*/ 375 h 377"/>
                <a:gd name="T52" fmla="*/ 125 w 175"/>
                <a:gd name="T53" fmla="*/ 373 h 377"/>
                <a:gd name="T54" fmla="*/ 134 w 175"/>
                <a:gd name="T55" fmla="*/ 353 h 377"/>
                <a:gd name="T56" fmla="*/ 134 w 175"/>
                <a:gd name="T57" fmla="*/ 78 h 377"/>
                <a:gd name="T58" fmla="*/ 134 w 175"/>
                <a:gd name="T59" fmla="*/ 73 h 377"/>
                <a:gd name="T60" fmla="*/ 138 w 175"/>
                <a:gd name="T61" fmla="*/ 66 h 377"/>
                <a:gd name="T62" fmla="*/ 142 w 175"/>
                <a:gd name="T63" fmla="*/ 73 h 377"/>
                <a:gd name="T64" fmla="*/ 142 w 175"/>
                <a:gd name="T65" fmla="*/ 85 h 377"/>
                <a:gd name="T66" fmla="*/ 142 w 175"/>
                <a:gd name="T6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7">
                  <a:moveTo>
                    <a:pt x="142" y="170"/>
                  </a:moveTo>
                  <a:cubicBezTo>
                    <a:pt x="142" y="183"/>
                    <a:pt x="148" y="191"/>
                    <a:pt x="159" y="191"/>
                  </a:cubicBezTo>
                  <a:cubicBezTo>
                    <a:pt x="169" y="191"/>
                    <a:pt x="175" y="184"/>
                    <a:pt x="175" y="170"/>
                  </a:cubicBezTo>
                  <a:cubicBezTo>
                    <a:pt x="175" y="125"/>
                    <a:pt x="175" y="80"/>
                    <a:pt x="175" y="35"/>
                  </a:cubicBezTo>
                  <a:cubicBezTo>
                    <a:pt x="175" y="13"/>
                    <a:pt x="162" y="0"/>
                    <a:pt x="140" y="0"/>
                  </a:cubicBezTo>
                  <a:cubicBezTo>
                    <a:pt x="106" y="0"/>
                    <a:pt x="72" y="0"/>
                    <a:pt x="38" y="0"/>
                  </a:cubicBezTo>
                  <a:cubicBezTo>
                    <a:pt x="14" y="0"/>
                    <a:pt x="1" y="13"/>
                    <a:pt x="1" y="37"/>
                  </a:cubicBezTo>
                  <a:cubicBezTo>
                    <a:pt x="1" y="71"/>
                    <a:pt x="1" y="105"/>
                    <a:pt x="1" y="139"/>
                  </a:cubicBezTo>
                  <a:cubicBezTo>
                    <a:pt x="1" y="151"/>
                    <a:pt x="0" y="163"/>
                    <a:pt x="1" y="175"/>
                  </a:cubicBezTo>
                  <a:cubicBezTo>
                    <a:pt x="1" y="184"/>
                    <a:pt x="8" y="191"/>
                    <a:pt x="17" y="191"/>
                  </a:cubicBezTo>
                  <a:cubicBezTo>
                    <a:pt x="27" y="191"/>
                    <a:pt x="33" y="184"/>
                    <a:pt x="34" y="175"/>
                  </a:cubicBezTo>
                  <a:cubicBezTo>
                    <a:pt x="34" y="172"/>
                    <a:pt x="34" y="169"/>
                    <a:pt x="34" y="166"/>
                  </a:cubicBezTo>
                  <a:cubicBezTo>
                    <a:pt x="34" y="135"/>
                    <a:pt x="34" y="105"/>
                    <a:pt x="34" y="74"/>
                  </a:cubicBezTo>
                  <a:cubicBezTo>
                    <a:pt x="34" y="72"/>
                    <a:pt x="34" y="66"/>
                    <a:pt x="38" y="66"/>
                  </a:cubicBezTo>
                  <a:cubicBezTo>
                    <a:pt x="43" y="66"/>
                    <a:pt x="43" y="71"/>
                    <a:pt x="42" y="74"/>
                  </a:cubicBezTo>
                  <a:cubicBezTo>
                    <a:pt x="43" y="76"/>
                    <a:pt x="43" y="79"/>
                    <a:pt x="43" y="81"/>
                  </a:cubicBezTo>
                  <a:cubicBezTo>
                    <a:pt x="43" y="172"/>
                    <a:pt x="43" y="262"/>
                    <a:pt x="43" y="353"/>
                  </a:cubicBezTo>
                  <a:cubicBezTo>
                    <a:pt x="43" y="368"/>
                    <a:pt x="50" y="376"/>
                    <a:pt x="63" y="376"/>
                  </a:cubicBezTo>
                  <a:cubicBezTo>
                    <a:pt x="76" y="377"/>
                    <a:pt x="84" y="369"/>
                    <a:pt x="84" y="352"/>
                  </a:cubicBezTo>
                  <a:cubicBezTo>
                    <a:pt x="84" y="326"/>
                    <a:pt x="84" y="300"/>
                    <a:pt x="84" y="274"/>
                  </a:cubicBezTo>
                  <a:cubicBezTo>
                    <a:pt x="84" y="249"/>
                    <a:pt x="84" y="220"/>
                    <a:pt x="84" y="195"/>
                  </a:cubicBezTo>
                  <a:cubicBezTo>
                    <a:pt x="84" y="192"/>
                    <a:pt x="85" y="190"/>
                    <a:pt x="88" y="190"/>
                  </a:cubicBezTo>
                  <a:cubicBezTo>
                    <a:pt x="92" y="190"/>
                    <a:pt x="92" y="194"/>
                    <a:pt x="92" y="195"/>
                  </a:cubicBezTo>
                  <a:cubicBezTo>
                    <a:pt x="92" y="199"/>
                    <a:pt x="92" y="201"/>
                    <a:pt x="92" y="205"/>
                  </a:cubicBezTo>
                  <a:cubicBezTo>
                    <a:pt x="92" y="255"/>
                    <a:pt x="92" y="305"/>
                    <a:pt x="92" y="355"/>
                  </a:cubicBezTo>
                  <a:cubicBezTo>
                    <a:pt x="92" y="364"/>
                    <a:pt x="95" y="373"/>
                    <a:pt x="104" y="375"/>
                  </a:cubicBezTo>
                  <a:cubicBezTo>
                    <a:pt x="111" y="377"/>
                    <a:pt x="121" y="377"/>
                    <a:pt x="125" y="373"/>
                  </a:cubicBezTo>
                  <a:cubicBezTo>
                    <a:pt x="131" y="369"/>
                    <a:pt x="134" y="360"/>
                    <a:pt x="134" y="353"/>
                  </a:cubicBezTo>
                  <a:cubicBezTo>
                    <a:pt x="134" y="261"/>
                    <a:pt x="134" y="169"/>
                    <a:pt x="134" y="78"/>
                  </a:cubicBezTo>
                  <a:cubicBezTo>
                    <a:pt x="134" y="76"/>
                    <a:pt x="134" y="75"/>
                    <a:pt x="134" y="73"/>
                  </a:cubicBezTo>
                  <a:cubicBezTo>
                    <a:pt x="134" y="71"/>
                    <a:pt x="134" y="66"/>
                    <a:pt x="138" y="66"/>
                  </a:cubicBezTo>
                  <a:cubicBezTo>
                    <a:pt x="142" y="67"/>
                    <a:pt x="142" y="70"/>
                    <a:pt x="142" y="73"/>
                  </a:cubicBezTo>
                  <a:cubicBezTo>
                    <a:pt x="142" y="78"/>
                    <a:pt x="142" y="81"/>
                    <a:pt x="142" y="85"/>
                  </a:cubicBezTo>
                  <a:cubicBezTo>
                    <a:pt x="142" y="113"/>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6" name="Freeform 66"/>
            <p:cNvSpPr>
              <a:spLocks/>
            </p:cNvSpPr>
            <p:nvPr/>
          </p:nvSpPr>
          <p:spPr bwMode="auto">
            <a:xfrm>
              <a:off x="5070486" y="3248998"/>
              <a:ext cx="141288" cy="142876"/>
            </a:xfrm>
            <a:custGeom>
              <a:avLst/>
              <a:gdLst>
                <a:gd name="T0" fmla="*/ 66 w 66"/>
                <a:gd name="T1" fmla="*/ 34 h 66"/>
                <a:gd name="T2" fmla="*/ 33 w 66"/>
                <a:gd name="T3" fmla="*/ 0 h 66"/>
                <a:gd name="T4" fmla="*/ 0 w 66"/>
                <a:gd name="T5" fmla="*/ 33 h 66"/>
                <a:gd name="T6" fmla="*/ 32 w 66"/>
                <a:gd name="T7" fmla="*/ 66 h 66"/>
                <a:gd name="T8" fmla="*/ 66 w 66"/>
                <a:gd name="T9" fmla="*/ 34 h 66"/>
              </a:gdLst>
              <a:ahLst/>
              <a:cxnLst>
                <a:cxn ang="0">
                  <a:pos x="T0" y="T1"/>
                </a:cxn>
                <a:cxn ang="0">
                  <a:pos x="T2" y="T3"/>
                </a:cxn>
                <a:cxn ang="0">
                  <a:pos x="T4" y="T5"/>
                </a:cxn>
                <a:cxn ang="0">
                  <a:pos x="T6" y="T7"/>
                </a:cxn>
                <a:cxn ang="0">
                  <a:pos x="T8" y="T9"/>
                </a:cxn>
              </a:cxnLst>
              <a:rect l="0" t="0" r="r" b="b"/>
              <a:pathLst>
                <a:path w="66" h="66">
                  <a:moveTo>
                    <a:pt x="66" y="34"/>
                  </a:moveTo>
                  <a:cubicBezTo>
                    <a:pt x="66" y="15"/>
                    <a:pt x="52" y="0"/>
                    <a:pt x="33" y="0"/>
                  </a:cubicBezTo>
                  <a:cubicBezTo>
                    <a:pt x="15" y="0"/>
                    <a:pt x="0" y="15"/>
                    <a:pt x="0" y="33"/>
                  </a:cubicBezTo>
                  <a:cubicBezTo>
                    <a:pt x="0" y="51"/>
                    <a:pt x="15" y="66"/>
                    <a:pt x="32" y="66"/>
                  </a:cubicBezTo>
                  <a:cubicBezTo>
                    <a:pt x="51" y="66"/>
                    <a:pt x="66" y="52"/>
                    <a:pt x="66" y="34"/>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7" name="Freeform 67"/>
            <p:cNvSpPr>
              <a:spLocks/>
            </p:cNvSpPr>
            <p:nvPr/>
          </p:nvSpPr>
          <p:spPr bwMode="auto">
            <a:xfrm>
              <a:off x="5470537" y="3423624"/>
              <a:ext cx="376238" cy="811217"/>
            </a:xfrm>
            <a:custGeom>
              <a:avLst/>
              <a:gdLst>
                <a:gd name="T0" fmla="*/ 142 w 175"/>
                <a:gd name="T1" fmla="*/ 170 h 378"/>
                <a:gd name="T2" fmla="*/ 159 w 175"/>
                <a:gd name="T3" fmla="*/ 191 h 378"/>
                <a:gd name="T4" fmla="*/ 175 w 175"/>
                <a:gd name="T5" fmla="*/ 171 h 378"/>
                <a:gd name="T6" fmla="*/ 175 w 175"/>
                <a:gd name="T7" fmla="*/ 36 h 378"/>
                <a:gd name="T8" fmla="*/ 140 w 175"/>
                <a:gd name="T9" fmla="*/ 1 h 378"/>
                <a:gd name="T10" fmla="*/ 38 w 175"/>
                <a:gd name="T11" fmla="*/ 0 h 378"/>
                <a:gd name="T12" fmla="*/ 1 w 175"/>
                <a:gd name="T13" fmla="*/ 38 h 378"/>
                <a:gd name="T14" fmla="*/ 1 w 175"/>
                <a:gd name="T15" fmla="*/ 139 h 378"/>
                <a:gd name="T16" fmla="*/ 1 w 175"/>
                <a:gd name="T17" fmla="*/ 175 h 378"/>
                <a:gd name="T18" fmla="*/ 17 w 175"/>
                <a:gd name="T19" fmla="*/ 191 h 378"/>
                <a:gd name="T20" fmla="*/ 34 w 175"/>
                <a:gd name="T21" fmla="*/ 175 h 378"/>
                <a:gd name="T22" fmla="*/ 34 w 175"/>
                <a:gd name="T23" fmla="*/ 166 h 378"/>
                <a:gd name="T24" fmla="*/ 34 w 175"/>
                <a:gd name="T25" fmla="*/ 75 h 378"/>
                <a:gd name="T26" fmla="*/ 38 w 175"/>
                <a:gd name="T27" fmla="*/ 66 h 378"/>
                <a:gd name="T28" fmla="*/ 42 w 175"/>
                <a:gd name="T29" fmla="*/ 75 h 378"/>
                <a:gd name="T30" fmla="*/ 43 w 175"/>
                <a:gd name="T31" fmla="*/ 82 h 378"/>
                <a:gd name="T32" fmla="*/ 43 w 175"/>
                <a:gd name="T33" fmla="*/ 353 h 378"/>
                <a:gd name="T34" fmla="*/ 63 w 175"/>
                <a:gd name="T35" fmla="*/ 377 h 378"/>
                <a:gd name="T36" fmla="*/ 84 w 175"/>
                <a:gd name="T37" fmla="*/ 353 h 378"/>
                <a:gd name="T38" fmla="*/ 84 w 175"/>
                <a:gd name="T39" fmla="*/ 275 h 378"/>
                <a:gd name="T40" fmla="*/ 84 w 175"/>
                <a:gd name="T41" fmla="*/ 195 h 378"/>
                <a:gd name="T42" fmla="*/ 88 w 175"/>
                <a:gd name="T43" fmla="*/ 190 h 378"/>
                <a:gd name="T44" fmla="*/ 92 w 175"/>
                <a:gd name="T45" fmla="*/ 195 h 378"/>
                <a:gd name="T46" fmla="*/ 92 w 175"/>
                <a:gd name="T47" fmla="*/ 206 h 378"/>
                <a:gd name="T48" fmla="*/ 92 w 175"/>
                <a:gd name="T49" fmla="*/ 355 h 378"/>
                <a:gd name="T50" fmla="*/ 104 w 175"/>
                <a:gd name="T51" fmla="*/ 376 h 378"/>
                <a:gd name="T52" fmla="*/ 125 w 175"/>
                <a:gd name="T53" fmla="*/ 373 h 378"/>
                <a:gd name="T54" fmla="*/ 134 w 175"/>
                <a:gd name="T55" fmla="*/ 353 h 378"/>
                <a:gd name="T56" fmla="*/ 134 w 175"/>
                <a:gd name="T57" fmla="*/ 78 h 378"/>
                <a:gd name="T58" fmla="*/ 134 w 175"/>
                <a:gd name="T59" fmla="*/ 74 h 378"/>
                <a:gd name="T60" fmla="*/ 138 w 175"/>
                <a:gd name="T61" fmla="*/ 67 h 378"/>
                <a:gd name="T62" fmla="*/ 142 w 175"/>
                <a:gd name="T63" fmla="*/ 73 h 378"/>
                <a:gd name="T64" fmla="*/ 142 w 175"/>
                <a:gd name="T65" fmla="*/ 86 h 378"/>
                <a:gd name="T66" fmla="*/ 142 w 175"/>
                <a:gd name="T67" fmla="*/ 17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378">
                  <a:moveTo>
                    <a:pt x="142" y="170"/>
                  </a:moveTo>
                  <a:cubicBezTo>
                    <a:pt x="142" y="184"/>
                    <a:pt x="148" y="191"/>
                    <a:pt x="159" y="191"/>
                  </a:cubicBezTo>
                  <a:cubicBezTo>
                    <a:pt x="169" y="191"/>
                    <a:pt x="175" y="184"/>
                    <a:pt x="175" y="171"/>
                  </a:cubicBezTo>
                  <a:cubicBezTo>
                    <a:pt x="175" y="126"/>
                    <a:pt x="175" y="81"/>
                    <a:pt x="175" y="36"/>
                  </a:cubicBezTo>
                  <a:cubicBezTo>
                    <a:pt x="175" y="13"/>
                    <a:pt x="162" y="1"/>
                    <a:pt x="140" y="1"/>
                  </a:cubicBezTo>
                  <a:cubicBezTo>
                    <a:pt x="106" y="0"/>
                    <a:pt x="72" y="0"/>
                    <a:pt x="38" y="0"/>
                  </a:cubicBezTo>
                  <a:cubicBezTo>
                    <a:pt x="14" y="1"/>
                    <a:pt x="1" y="13"/>
                    <a:pt x="1" y="38"/>
                  </a:cubicBezTo>
                  <a:cubicBezTo>
                    <a:pt x="1" y="72"/>
                    <a:pt x="1" y="105"/>
                    <a:pt x="1" y="139"/>
                  </a:cubicBezTo>
                  <a:cubicBezTo>
                    <a:pt x="1" y="151"/>
                    <a:pt x="0" y="163"/>
                    <a:pt x="1" y="175"/>
                  </a:cubicBezTo>
                  <a:cubicBezTo>
                    <a:pt x="1" y="185"/>
                    <a:pt x="8" y="191"/>
                    <a:pt x="17" y="191"/>
                  </a:cubicBezTo>
                  <a:cubicBezTo>
                    <a:pt x="27" y="191"/>
                    <a:pt x="33" y="185"/>
                    <a:pt x="34" y="175"/>
                  </a:cubicBezTo>
                  <a:cubicBezTo>
                    <a:pt x="34" y="172"/>
                    <a:pt x="34" y="169"/>
                    <a:pt x="34" y="166"/>
                  </a:cubicBezTo>
                  <a:cubicBezTo>
                    <a:pt x="34" y="136"/>
                    <a:pt x="34" y="105"/>
                    <a:pt x="34" y="75"/>
                  </a:cubicBezTo>
                  <a:cubicBezTo>
                    <a:pt x="34" y="72"/>
                    <a:pt x="34" y="66"/>
                    <a:pt x="38" y="66"/>
                  </a:cubicBezTo>
                  <a:cubicBezTo>
                    <a:pt x="43" y="67"/>
                    <a:pt x="43" y="72"/>
                    <a:pt x="42" y="75"/>
                  </a:cubicBezTo>
                  <a:cubicBezTo>
                    <a:pt x="43" y="77"/>
                    <a:pt x="43" y="79"/>
                    <a:pt x="43" y="82"/>
                  </a:cubicBezTo>
                  <a:cubicBezTo>
                    <a:pt x="43" y="172"/>
                    <a:pt x="43" y="263"/>
                    <a:pt x="43" y="353"/>
                  </a:cubicBezTo>
                  <a:cubicBezTo>
                    <a:pt x="43" y="369"/>
                    <a:pt x="50" y="377"/>
                    <a:pt x="63" y="377"/>
                  </a:cubicBezTo>
                  <a:cubicBezTo>
                    <a:pt x="76" y="377"/>
                    <a:pt x="84" y="370"/>
                    <a:pt x="84" y="353"/>
                  </a:cubicBezTo>
                  <a:cubicBezTo>
                    <a:pt x="84" y="327"/>
                    <a:pt x="84" y="301"/>
                    <a:pt x="84" y="275"/>
                  </a:cubicBezTo>
                  <a:cubicBezTo>
                    <a:pt x="84" y="250"/>
                    <a:pt x="84" y="220"/>
                    <a:pt x="84" y="195"/>
                  </a:cubicBezTo>
                  <a:cubicBezTo>
                    <a:pt x="84" y="192"/>
                    <a:pt x="85" y="191"/>
                    <a:pt x="88" y="190"/>
                  </a:cubicBezTo>
                  <a:cubicBezTo>
                    <a:pt x="92" y="191"/>
                    <a:pt x="92" y="194"/>
                    <a:pt x="92" y="195"/>
                  </a:cubicBezTo>
                  <a:cubicBezTo>
                    <a:pt x="92" y="200"/>
                    <a:pt x="92" y="201"/>
                    <a:pt x="92" y="206"/>
                  </a:cubicBezTo>
                  <a:cubicBezTo>
                    <a:pt x="92" y="255"/>
                    <a:pt x="92" y="305"/>
                    <a:pt x="92" y="355"/>
                  </a:cubicBezTo>
                  <a:cubicBezTo>
                    <a:pt x="92" y="365"/>
                    <a:pt x="95" y="373"/>
                    <a:pt x="104" y="376"/>
                  </a:cubicBezTo>
                  <a:cubicBezTo>
                    <a:pt x="111" y="378"/>
                    <a:pt x="121" y="377"/>
                    <a:pt x="125" y="373"/>
                  </a:cubicBezTo>
                  <a:cubicBezTo>
                    <a:pt x="131" y="369"/>
                    <a:pt x="134" y="360"/>
                    <a:pt x="134" y="353"/>
                  </a:cubicBezTo>
                  <a:cubicBezTo>
                    <a:pt x="134" y="261"/>
                    <a:pt x="134" y="170"/>
                    <a:pt x="134" y="78"/>
                  </a:cubicBezTo>
                  <a:cubicBezTo>
                    <a:pt x="134" y="77"/>
                    <a:pt x="134" y="76"/>
                    <a:pt x="134" y="74"/>
                  </a:cubicBezTo>
                  <a:cubicBezTo>
                    <a:pt x="134" y="71"/>
                    <a:pt x="134" y="67"/>
                    <a:pt x="138" y="67"/>
                  </a:cubicBezTo>
                  <a:cubicBezTo>
                    <a:pt x="142" y="67"/>
                    <a:pt x="142" y="71"/>
                    <a:pt x="142" y="73"/>
                  </a:cubicBezTo>
                  <a:cubicBezTo>
                    <a:pt x="142" y="78"/>
                    <a:pt x="142" y="81"/>
                    <a:pt x="142" y="86"/>
                  </a:cubicBezTo>
                  <a:cubicBezTo>
                    <a:pt x="142" y="114"/>
                    <a:pt x="142" y="142"/>
                    <a:pt x="142" y="170"/>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8" name="Freeform 68"/>
            <p:cNvSpPr>
              <a:spLocks/>
            </p:cNvSpPr>
            <p:nvPr/>
          </p:nvSpPr>
          <p:spPr bwMode="auto">
            <a:xfrm>
              <a:off x="5589599" y="3252173"/>
              <a:ext cx="141288" cy="141288"/>
            </a:xfrm>
            <a:custGeom>
              <a:avLst/>
              <a:gdLst>
                <a:gd name="T0" fmla="*/ 66 w 66"/>
                <a:gd name="T1" fmla="*/ 33 h 66"/>
                <a:gd name="T2" fmla="*/ 33 w 66"/>
                <a:gd name="T3" fmla="*/ 0 h 66"/>
                <a:gd name="T4" fmla="*/ 0 w 66"/>
                <a:gd name="T5" fmla="*/ 33 h 66"/>
                <a:gd name="T6" fmla="*/ 32 w 66"/>
                <a:gd name="T7" fmla="*/ 66 h 66"/>
                <a:gd name="T8" fmla="*/ 66 w 66"/>
                <a:gd name="T9" fmla="*/ 33 h 66"/>
              </a:gdLst>
              <a:ahLst/>
              <a:cxnLst>
                <a:cxn ang="0">
                  <a:pos x="T0" y="T1"/>
                </a:cxn>
                <a:cxn ang="0">
                  <a:pos x="T2" y="T3"/>
                </a:cxn>
                <a:cxn ang="0">
                  <a:pos x="T4" y="T5"/>
                </a:cxn>
                <a:cxn ang="0">
                  <a:pos x="T6" y="T7"/>
                </a:cxn>
                <a:cxn ang="0">
                  <a:pos x="T8" y="T9"/>
                </a:cxn>
              </a:cxnLst>
              <a:rect l="0" t="0" r="r" b="b"/>
              <a:pathLst>
                <a:path w="66" h="66">
                  <a:moveTo>
                    <a:pt x="66" y="33"/>
                  </a:moveTo>
                  <a:cubicBezTo>
                    <a:pt x="66" y="15"/>
                    <a:pt x="52" y="0"/>
                    <a:pt x="33" y="0"/>
                  </a:cubicBezTo>
                  <a:cubicBezTo>
                    <a:pt x="15" y="0"/>
                    <a:pt x="0" y="15"/>
                    <a:pt x="0" y="33"/>
                  </a:cubicBezTo>
                  <a:cubicBezTo>
                    <a:pt x="0" y="51"/>
                    <a:pt x="15" y="66"/>
                    <a:pt x="32" y="66"/>
                  </a:cubicBezTo>
                  <a:cubicBezTo>
                    <a:pt x="51" y="66"/>
                    <a:pt x="66" y="52"/>
                    <a:pt x="66" y="33"/>
                  </a:cubicBezTo>
                  <a:close/>
                </a:path>
              </a:pathLst>
            </a:custGeom>
            <a:solidFill>
              <a:srgbClr val="D137BB"/>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179" name="Group 178"/>
          <p:cNvGrpSpPr/>
          <p:nvPr/>
        </p:nvGrpSpPr>
        <p:grpSpPr>
          <a:xfrm>
            <a:off x="3534454" y="1572804"/>
            <a:ext cx="1383632" cy="1290303"/>
            <a:chOff x="7409366" y="2944813"/>
            <a:chExt cx="1383632" cy="1290303"/>
          </a:xfrm>
        </p:grpSpPr>
        <p:sp>
          <p:nvSpPr>
            <p:cNvPr id="180" name="Rectangle: Rounded Corners 179"/>
            <p:cNvSpPr/>
            <p:nvPr/>
          </p:nvSpPr>
          <p:spPr>
            <a:xfrm>
              <a:off x="7409366" y="3486558"/>
              <a:ext cx="1383632" cy="748558"/>
            </a:xfrm>
            <a:prstGeom prst="roundRect">
              <a:avLst/>
            </a:prstGeom>
            <a:solidFill>
              <a:srgbClr val="18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500</a:t>
              </a:r>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Friends</a:t>
              </a:r>
              <a:endParaRPr lang="en-US" dirty="0">
                <a:latin typeface="Arial" panose="020B0604020202020204" pitchFamily="34" charset="0"/>
                <a:cs typeface="Arial" panose="020B0604020202020204" pitchFamily="34" charset="0"/>
              </a:endParaRPr>
            </a:p>
          </p:txBody>
        </p:sp>
        <p:grpSp>
          <p:nvGrpSpPr>
            <p:cNvPr id="181" name="Group 19"/>
            <p:cNvGrpSpPr>
              <a:grpSpLocks noChangeAspect="1"/>
            </p:cNvGrpSpPr>
            <p:nvPr/>
          </p:nvGrpSpPr>
          <p:grpSpPr bwMode="auto">
            <a:xfrm>
              <a:off x="7859718" y="2944813"/>
              <a:ext cx="719138" cy="609600"/>
              <a:chOff x="4951" y="1855"/>
              <a:chExt cx="453" cy="384"/>
            </a:xfrm>
          </p:grpSpPr>
          <p:sp>
            <p:nvSpPr>
              <p:cNvPr id="183" name="AutoShape 18"/>
              <p:cNvSpPr>
                <a:spLocks noChangeAspect="1" noChangeArrowheads="1" noTextEdit="1"/>
              </p:cNvSpPr>
              <p:nvPr/>
            </p:nvSpPr>
            <p:spPr bwMode="auto">
              <a:xfrm>
                <a:off x="4986" y="1855"/>
                <a:ext cx="41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 name="Freeform 20"/>
              <p:cNvSpPr>
                <a:spLocks/>
              </p:cNvSpPr>
              <p:nvPr/>
            </p:nvSpPr>
            <p:spPr bwMode="auto">
              <a:xfrm>
                <a:off x="4951" y="1883"/>
                <a:ext cx="304" cy="354"/>
              </a:xfrm>
              <a:custGeom>
                <a:avLst/>
                <a:gdLst>
                  <a:gd name="T0" fmla="*/ 119 w 192"/>
                  <a:gd name="T1" fmla="*/ 156 h 224"/>
                  <a:gd name="T2" fmla="*/ 118 w 192"/>
                  <a:gd name="T3" fmla="*/ 155 h 224"/>
                  <a:gd name="T4" fmla="*/ 113 w 192"/>
                  <a:gd name="T5" fmla="*/ 148 h 224"/>
                  <a:gd name="T6" fmla="*/ 114 w 192"/>
                  <a:gd name="T7" fmla="*/ 148 h 224"/>
                  <a:gd name="T8" fmla="*/ 141 w 192"/>
                  <a:gd name="T9" fmla="*/ 111 h 224"/>
                  <a:gd name="T10" fmla="*/ 142 w 192"/>
                  <a:gd name="T11" fmla="*/ 108 h 224"/>
                  <a:gd name="T12" fmla="*/ 156 w 192"/>
                  <a:gd name="T13" fmla="*/ 87 h 224"/>
                  <a:gd name="T14" fmla="*/ 149 w 192"/>
                  <a:gd name="T15" fmla="*/ 73 h 224"/>
                  <a:gd name="T16" fmla="*/ 148 w 192"/>
                  <a:gd name="T17" fmla="*/ 52 h 224"/>
                  <a:gd name="T18" fmla="*/ 148 w 192"/>
                  <a:gd name="T19" fmla="*/ 50 h 224"/>
                  <a:gd name="T20" fmla="*/ 139 w 192"/>
                  <a:gd name="T21" fmla="*/ 19 h 224"/>
                  <a:gd name="T22" fmla="*/ 104 w 192"/>
                  <a:gd name="T23" fmla="*/ 0 h 224"/>
                  <a:gd name="T24" fmla="*/ 96 w 192"/>
                  <a:gd name="T25" fmla="*/ 0 h 224"/>
                  <a:gd name="T26" fmla="*/ 96 w 192"/>
                  <a:gd name="T27" fmla="*/ 0 h 224"/>
                  <a:gd name="T28" fmla="*/ 87 w 192"/>
                  <a:gd name="T29" fmla="*/ 0 h 224"/>
                  <a:gd name="T30" fmla="*/ 53 w 192"/>
                  <a:gd name="T31" fmla="*/ 19 h 224"/>
                  <a:gd name="T32" fmla="*/ 44 w 192"/>
                  <a:gd name="T33" fmla="*/ 50 h 224"/>
                  <a:gd name="T34" fmla="*/ 44 w 192"/>
                  <a:gd name="T35" fmla="*/ 51 h 224"/>
                  <a:gd name="T36" fmla="*/ 44 w 192"/>
                  <a:gd name="T37" fmla="*/ 73 h 224"/>
                  <a:gd name="T38" fmla="*/ 36 w 192"/>
                  <a:gd name="T39" fmla="*/ 87 h 224"/>
                  <a:gd name="T40" fmla="*/ 50 w 192"/>
                  <a:gd name="T41" fmla="*/ 108 h 224"/>
                  <a:gd name="T42" fmla="*/ 78 w 192"/>
                  <a:gd name="T43" fmla="*/ 148 h 224"/>
                  <a:gd name="T44" fmla="*/ 79 w 192"/>
                  <a:gd name="T45" fmla="*/ 148 h 224"/>
                  <a:gd name="T46" fmla="*/ 74 w 192"/>
                  <a:gd name="T47" fmla="*/ 155 h 224"/>
                  <a:gd name="T48" fmla="*/ 73 w 192"/>
                  <a:gd name="T49" fmla="*/ 156 h 224"/>
                  <a:gd name="T50" fmla="*/ 0 w 192"/>
                  <a:gd name="T51" fmla="*/ 212 h 224"/>
                  <a:gd name="T52" fmla="*/ 96 w 192"/>
                  <a:gd name="T53" fmla="*/ 224 h 224"/>
                  <a:gd name="T54" fmla="*/ 192 w 192"/>
                  <a:gd name="T55" fmla="*/ 212 h 224"/>
                  <a:gd name="T56" fmla="*/ 119 w 192"/>
                  <a:gd name="T57" fmla="*/ 15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24">
                    <a:moveTo>
                      <a:pt x="119" y="156"/>
                    </a:moveTo>
                    <a:cubicBezTo>
                      <a:pt x="119" y="156"/>
                      <a:pt x="118" y="155"/>
                      <a:pt x="118" y="155"/>
                    </a:cubicBezTo>
                    <a:cubicBezTo>
                      <a:pt x="116" y="152"/>
                      <a:pt x="115" y="155"/>
                      <a:pt x="113" y="148"/>
                    </a:cubicBezTo>
                    <a:cubicBezTo>
                      <a:pt x="114" y="148"/>
                      <a:pt x="114" y="148"/>
                      <a:pt x="114" y="148"/>
                    </a:cubicBezTo>
                    <a:cubicBezTo>
                      <a:pt x="129" y="144"/>
                      <a:pt x="138" y="124"/>
                      <a:pt x="141" y="111"/>
                    </a:cubicBezTo>
                    <a:cubicBezTo>
                      <a:pt x="141" y="110"/>
                      <a:pt x="142" y="109"/>
                      <a:pt x="142" y="108"/>
                    </a:cubicBezTo>
                    <a:cubicBezTo>
                      <a:pt x="149" y="107"/>
                      <a:pt x="156" y="96"/>
                      <a:pt x="156" y="87"/>
                    </a:cubicBezTo>
                    <a:cubicBezTo>
                      <a:pt x="156" y="80"/>
                      <a:pt x="153" y="75"/>
                      <a:pt x="149" y="73"/>
                    </a:cubicBezTo>
                    <a:cubicBezTo>
                      <a:pt x="149" y="65"/>
                      <a:pt x="149" y="58"/>
                      <a:pt x="148" y="52"/>
                    </a:cubicBezTo>
                    <a:cubicBezTo>
                      <a:pt x="148" y="51"/>
                      <a:pt x="148" y="50"/>
                      <a:pt x="148" y="50"/>
                    </a:cubicBezTo>
                    <a:cubicBezTo>
                      <a:pt x="148" y="39"/>
                      <a:pt x="146" y="31"/>
                      <a:pt x="139" y="19"/>
                    </a:cubicBezTo>
                    <a:cubicBezTo>
                      <a:pt x="132" y="6"/>
                      <a:pt x="109" y="0"/>
                      <a:pt x="104" y="0"/>
                    </a:cubicBezTo>
                    <a:cubicBezTo>
                      <a:pt x="101" y="0"/>
                      <a:pt x="97" y="0"/>
                      <a:pt x="96" y="0"/>
                    </a:cubicBezTo>
                    <a:cubicBezTo>
                      <a:pt x="96" y="0"/>
                      <a:pt x="96" y="0"/>
                      <a:pt x="96" y="0"/>
                    </a:cubicBezTo>
                    <a:cubicBezTo>
                      <a:pt x="95" y="0"/>
                      <a:pt x="91" y="0"/>
                      <a:pt x="87" y="0"/>
                    </a:cubicBezTo>
                    <a:cubicBezTo>
                      <a:pt x="83" y="0"/>
                      <a:pt x="60" y="6"/>
                      <a:pt x="53" y="19"/>
                    </a:cubicBezTo>
                    <a:cubicBezTo>
                      <a:pt x="46" y="31"/>
                      <a:pt x="44" y="39"/>
                      <a:pt x="44" y="50"/>
                    </a:cubicBezTo>
                    <a:cubicBezTo>
                      <a:pt x="44" y="50"/>
                      <a:pt x="44" y="51"/>
                      <a:pt x="44" y="51"/>
                    </a:cubicBezTo>
                    <a:cubicBezTo>
                      <a:pt x="43" y="58"/>
                      <a:pt x="43" y="65"/>
                      <a:pt x="44" y="73"/>
                    </a:cubicBezTo>
                    <a:cubicBezTo>
                      <a:pt x="39" y="75"/>
                      <a:pt x="36" y="80"/>
                      <a:pt x="36" y="87"/>
                    </a:cubicBezTo>
                    <a:cubicBezTo>
                      <a:pt x="36" y="96"/>
                      <a:pt x="44" y="107"/>
                      <a:pt x="50" y="108"/>
                    </a:cubicBezTo>
                    <a:cubicBezTo>
                      <a:pt x="53" y="122"/>
                      <a:pt x="62" y="143"/>
                      <a:pt x="78" y="148"/>
                    </a:cubicBezTo>
                    <a:cubicBezTo>
                      <a:pt x="78" y="148"/>
                      <a:pt x="78" y="148"/>
                      <a:pt x="79" y="148"/>
                    </a:cubicBezTo>
                    <a:cubicBezTo>
                      <a:pt x="77" y="155"/>
                      <a:pt x="76" y="152"/>
                      <a:pt x="74" y="155"/>
                    </a:cubicBezTo>
                    <a:cubicBezTo>
                      <a:pt x="74" y="155"/>
                      <a:pt x="73" y="156"/>
                      <a:pt x="73" y="156"/>
                    </a:cubicBezTo>
                    <a:cubicBezTo>
                      <a:pt x="11" y="162"/>
                      <a:pt x="0" y="191"/>
                      <a:pt x="0" y="212"/>
                    </a:cubicBezTo>
                    <a:cubicBezTo>
                      <a:pt x="0" y="212"/>
                      <a:pt x="45" y="224"/>
                      <a:pt x="96" y="224"/>
                    </a:cubicBezTo>
                    <a:cubicBezTo>
                      <a:pt x="145" y="224"/>
                      <a:pt x="192" y="212"/>
                      <a:pt x="192" y="212"/>
                    </a:cubicBezTo>
                    <a:cubicBezTo>
                      <a:pt x="192" y="191"/>
                      <a:pt x="181" y="162"/>
                      <a:pt x="119" y="156"/>
                    </a:cubicBezTo>
                    <a:close/>
                  </a:path>
                </a:pathLst>
              </a:cu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185" name="Rectangle 184"/>
          <p:cNvSpPr/>
          <p:nvPr/>
        </p:nvSpPr>
        <p:spPr>
          <a:xfrm>
            <a:off x="3534455" y="4236109"/>
            <a:ext cx="7530942" cy="707886"/>
          </a:xfrm>
          <a:prstGeom prst="rect">
            <a:avLst/>
          </a:prstGeom>
        </p:spPr>
        <p:txBody>
          <a:bodyPr wrap="square">
            <a:spAutoFit/>
          </a:bodyPr>
          <a:lstStyle/>
          <a:p>
            <a:r>
              <a:rPr lang="en-US" sz="2000" b="1" dirty="0">
                <a:solidFill>
                  <a:srgbClr val="6D6562"/>
                </a:solidFill>
                <a:latin typeface="Arial" panose="020B0604020202020204" pitchFamily="34" charset="0"/>
                <a:ea typeface="Times New Roman" panose="02020603050405020304" pitchFamily="18" charset="0"/>
                <a:cs typeface="Arial" panose="020B0604020202020204" pitchFamily="34" charset="0"/>
              </a:rPr>
              <a:t>A fifth of the people </a:t>
            </a:r>
            <a:r>
              <a:rPr lang="en-US" sz="2000" dirty="0">
                <a:solidFill>
                  <a:srgbClr val="6D6562"/>
                </a:solidFill>
                <a:latin typeface="Arial" panose="020B0604020202020204" pitchFamily="34" charset="0"/>
                <a:ea typeface="Times New Roman" panose="02020603050405020304" pitchFamily="18" charset="0"/>
                <a:cs typeface="Arial" panose="020B0604020202020204" pitchFamily="34" charset="0"/>
              </a:rPr>
              <a:t>we talked to have more than</a:t>
            </a:r>
            <a:br>
              <a:rPr lang="en-US" sz="2000" dirty="0">
                <a:solidFill>
                  <a:srgbClr val="6D6562"/>
                </a:solidFill>
                <a:latin typeface="Arial" panose="020B0604020202020204" pitchFamily="34" charset="0"/>
                <a:ea typeface="Times New Roman" panose="02020603050405020304" pitchFamily="18" charset="0"/>
                <a:cs typeface="Arial" panose="020B0604020202020204" pitchFamily="34" charset="0"/>
              </a:rPr>
            </a:br>
            <a:r>
              <a:rPr lang="en-US" sz="2000" dirty="0">
                <a:solidFill>
                  <a:srgbClr val="6D6562"/>
                </a:solidFill>
                <a:latin typeface="Arial" panose="020B0604020202020204" pitchFamily="34" charset="0"/>
                <a:ea typeface="Times New Roman" panose="02020603050405020304" pitchFamily="18" charset="0"/>
                <a:cs typeface="Arial" panose="020B0604020202020204" pitchFamily="34" charset="0"/>
              </a:rPr>
              <a:t>500</a:t>
            </a:r>
            <a:r>
              <a:rPr lang="en-US" sz="2000" b="1" dirty="0">
                <a:solidFill>
                  <a:srgbClr val="18C1E6"/>
                </a:solidFill>
                <a:latin typeface="Arial" panose="020B0604020202020204" pitchFamily="34" charset="0"/>
                <a:ea typeface="Times New Roman" panose="02020603050405020304" pitchFamily="18" charset="0"/>
                <a:cs typeface="Arial" panose="020B0604020202020204" pitchFamily="34" charset="0"/>
              </a:rPr>
              <a:t> Facebook friends.</a:t>
            </a:r>
            <a:endParaRPr lang="en-US" sz="2000" b="1" dirty="0">
              <a:solidFill>
                <a:srgbClr val="18C1E6"/>
              </a:solidFill>
              <a:latin typeface="Arial" panose="020B0604020202020204" pitchFamily="34" charset="0"/>
              <a:cs typeface="Arial" panose="020B0604020202020204" pitchFamily="34" charset="0"/>
            </a:endParaRPr>
          </a:p>
        </p:txBody>
      </p:sp>
      <p:sp>
        <p:nvSpPr>
          <p:cNvPr id="186" name="Rectangle 185"/>
          <p:cNvSpPr/>
          <p:nvPr/>
        </p:nvSpPr>
        <p:spPr>
          <a:xfrm>
            <a:off x="3534454" y="4897012"/>
            <a:ext cx="5343327" cy="830997"/>
          </a:xfrm>
          <a:prstGeom prst="rect">
            <a:avLst/>
          </a:prstGeom>
        </p:spPr>
        <p:txBody>
          <a:bodyPr wrap="square">
            <a:spAutoFit/>
          </a:bodyPr>
          <a:lstStyle/>
          <a:p>
            <a:r>
              <a:rPr lang="en-US" sz="2400" dirty="0">
                <a:solidFill>
                  <a:srgbClr val="6D6562"/>
                </a:solidFill>
                <a:latin typeface="Arial" panose="020B0604020202020204" pitchFamily="34" charset="0"/>
                <a:ea typeface="Times New Roman" panose="02020603050405020304" pitchFamily="18" charset="0"/>
                <a:cs typeface="Arial" panose="020B0604020202020204" pitchFamily="34" charset="0"/>
              </a:rPr>
              <a:t>The figure of 1/5 will cross</a:t>
            </a:r>
            <a:br>
              <a:rPr lang="en-US" sz="2400" dirty="0">
                <a:solidFill>
                  <a:srgbClr val="6D6562"/>
                </a:solidFill>
                <a:latin typeface="Arial" panose="020B0604020202020204" pitchFamily="34" charset="0"/>
                <a:ea typeface="Times New Roman" panose="02020603050405020304" pitchFamily="18" charset="0"/>
                <a:cs typeface="Arial" panose="020B0604020202020204" pitchFamily="34" charset="0"/>
              </a:rPr>
            </a:br>
            <a:r>
              <a:rPr lang="en-US" sz="2400" b="1" dirty="0">
                <a:solidFill>
                  <a:srgbClr val="6D6562"/>
                </a:solidFill>
                <a:latin typeface="Arial" panose="020B0604020202020204" pitchFamily="34" charset="0"/>
                <a:ea typeface="Times New Roman" panose="02020603050405020304" pitchFamily="18" charset="0"/>
                <a:cs typeface="Arial" panose="020B0604020202020204" pitchFamily="34" charset="0"/>
              </a:rPr>
              <a:t>50% by late 2017.</a:t>
            </a:r>
            <a:endParaRPr lang="en-US" sz="2400" b="1" dirty="0">
              <a:solidFill>
                <a:srgbClr val="18C1E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20752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9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100"/>
                                        <p:tgtEl>
                                          <p:spTgt spid="4"/>
                                        </p:tgtEl>
                                      </p:cBhvr>
                                    </p:animEffect>
                                  </p:childTnLst>
                                </p:cTn>
                              </p:par>
                              <p:par>
                                <p:cTn id="12" presetID="63" presetClass="path" presetSubtype="0" accel="50000" decel="50000" fill="hold" nodeType="withEffect">
                                  <p:stCondLst>
                                    <p:cond delay="2800"/>
                                  </p:stCondLst>
                                  <p:childTnLst>
                                    <p:animMotion origin="layout" path="M 3.75E-6 3.33333E-6 L 0.23919 3.33333E-6 " pathEditMode="relative" rAng="0" ptsTypes="AA">
                                      <p:cBhvr>
                                        <p:cTn id="13" dur="1100" fill="hold"/>
                                        <p:tgtEl>
                                          <p:spTgt spid="4"/>
                                        </p:tgtEl>
                                        <p:attrNameLst>
                                          <p:attrName>ppt_x</p:attrName>
                                          <p:attrName>ppt_y</p:attrName>
                                        </p:attrNameLst>
                                      </p:cBhvr>
                                      <p:rCtr x="11953" y="0"/>
                                    </p:animMotion>
                                  </p:childTnLst>
                                </p:cTn>
                              </p:par>
                              <p:par>
                                <p:cTn id="14" presetID="2" presetClass="exit" presetSubtype="8" accel="100000" fill="hold" nodeType="withEffect">
                                  <p:stCondLst>
                                    <p:cond delay="2700"/>
                                  </p:stCondLst>
                                  <p:childTnLst>
                                    <p:anim calcmode="lin" valueType="num">
                                      <p:cBhvr additive="base">
                                        <p:cTn id="15" dur="500"/>
                                        <p:tgtEl>
                                          <p:spTgt spid="2"/>
                                        </p:tgtEl>
                                        <p:attrNameLst>
                                          <p:attrName>ppt_x</p:attrName>
                                        </p:attrNameLst>
                                      </p:cBhvr>
                                      <p:tavLst>
                                        <p:tav tm="0">
                                          <p:val>
                                            <p:strVal val="ppt_x"/>
                                          </p:val>
                                        </p:tav>
                                        <p:tav tm="100000">
                                          <p:val>
                                            <p:strVal val="0-ppt_w/2"/>
                                          </p:val>
                                        </p:tav>
                                      </p:tavLst>
                                    </p:anim>
                                    <p:anim calcmode="lin" valueType="num">
                                      <p:cBhvr additive="base">
                                        <p:cTn id="16" dur="500"/>
                                        <p:tgtEl>
                                          <p:spTgt spid="2"/>
                                        </p:tgtEl>
                                        <p:attrNameLst>
                                          <p:attrName>ppt_y</p:attrName>
                                        </p:attrNameLst>
                                      </p:cBhvr>
                                      <p:tavLst>
                                        <p:tav tm="0">
                                          <p:val>
                                            <p:strVal val="ppt_y"/>
                                          </p:val>
                                        </p:tav>
                                        <p:tav tm="100000">
                                          <p:val>
                                            <p:strVal val="ppt_y"/>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3900"/>
                            </p:stCondLst>
                            <p:childTnLst>
                              <p:par>
                                <p:cTn id="19" presetID="2" presetClass="entr" presetSubtype="1" decel="100000" fill="hold" nodeType="afterEffect">
                                  <p:stCondLst>
                                    <p:cond delay="0"/>
                                  </p:stCondLst>
                                  <p:childTnLst>
                                    <p:set>
                                      <p:cBhvr>
                                        <p:cTn id="20" dur="1" fill="hold">
                                          <p:stCondLst>
                                            <p:cond delay="0"/>
                                          </p:stCondLst>
                                        </p:cTn>
                                        <p:tgtEl>
                                          <p:spTgt spid="179"/>
                                        </p:tgtEl>
                                        <p:attrNameLst>
                                          <p:attrName>style.visibility</p:attrName>
                                        </p:attrNameLst>
                                      </p:cBhvr>
                                      <p:to>
                                        <p:strVal val="visible"/>
                                      </p:to>
                                    </p:set>
                                    <p:anim calcmode="lin" valueType="num">
                                      <p:cBhvr additive="base">
                                        <p:cTn id="21" dur="500" fill="hold"/>
                                        <p:tgtEl>
                                          <p:spTgt spid="179"/>
                                        </p:tgtEl>
                                        <p:attrNameLst>
                                          <p:attrName>ppt_x</p:attrName>
                                        </p:attrNameLst>
                                      </p:cBhvr>
                                      <p:tavLst>
                                        <p:tav tm="0">
                                          <p:val>
                                            <p:strVal val="#ppt_x"/>
                                          </p:val>
                                        </p:tav>
                                        <p:tav tm="100000">
                                          <p:val>
                                            <p:strVal val="#ppt_x"/>
                                          </p:val>
                                        </p:tav>
                                      </p:tavLst>
                                    </p:anim>
                                    <p:anim calcmode="lin" valueType="num">
                                      <p:cBhvr additive="base">
                                        <p:cTn id="22" dur="500" fill="hold"/>
                                        <p:tgtEl>
                                          <p:spTgt spid="179"/>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300"/>
                                  </p:stCondLst>
                                  <p:childTnLst>
                                    <p:set>
                                      <p:cBhvr>
                                        <p:cTn id="24" dur="1" fill="hold">
                                          <p:stCondLst>
                                            <p:cond delay="0"/>
                                          </p:stCondLst>
                                        </p:cTn>
                                        <p:tgtEl>
                                          <p:spTgt spid="185"/>
                                        </p:tgtEl>
                                        <p:attrNameLst>
                                          <p:attrName>style.visibility</p:attrName>
                                        </p:attrNameLst>
                                      </p:cBhvr>
                                      <p:to>
                                        <p:strVal val="visible"/>
                                      </p:to>
                                    </p:set>
                                    <p:animEffect transition="in" filter="fade">
                                      <p:cBhvr>
                                        <p:cTn id="25" dur="500"/>
                                        <p:tgtEl>
                                          <p:spTgt spid="185"/>
                                        </p:tgtEl>
                                      </p:cBhvr>
                                    </p:animEffect>
                                  </p:childTnLst>
                                </p:cTn>
                              </p:par>
                              <p:par>
                                <p:cTn id="26" presetID="10" presetClass="entr" presetSubtype="0" fill="hold" grpId="0" nodeType="withEffect">
                                  <p:stCondLst>
                                    <p:cond delay="600"/>
                                  </p:stCondLst>
                                  <p:childTnLst>
                                    <p:set>
                                      <p:cBhvr>
                                        <p:cTn id="27" dur="1" fill="hold">
                                          <p:stCondLst>
                                            <p:cond delay="0"/>
                                          </p:stCondLst>
                                        </p:cTn>
                                        <p:tgtEl>
                                          <p:spTgt spid="186"/>
                                        </p:tgtEl>
                                        <p:attrNameLst>
                                          <p:attrName>style.visibility</p:attrName>
                                        </p:attrNameLst>
                                      </p:cBhvr>
                                      <p:to>
                                        <p:strVal val="visible"/>
                                      </p:to>
                                    </p:set>
                                    <p:animEffect transition="in" filter="fade">
                                      <p:cBhvr>
                                        <p:cTn id="28"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93" y="0"/>
            <a:ext cx="12230593" cy="6857999"/>
          </a:xfrm>
          <a:prstGeom prst="rect">
            <a:avLst/>
          </a:prstGeom>
          <a:solidFill>
            <a:srgbClr val="6D6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462" name="Freeform 51"/>
          <p:cNvSpPr>
            <a:spLocks/>
          </p:cNvSpPr>
          <p:nvPr/>
        </p:nvSpPr>
        <p:spPr bwMode="auto">
          <a:xfrm>
            <a:off x="457291" y="602151"/>
            <a:ext cx="1670050" cy="654050"/>
          </a:xfrm>
          <a:custGeom>
            <a:avLst/>
            <a:gdLst>
              <a:gd name="T0" fmla="*/ 256 w 776"/>
              <a:gd name="T1" fmla="*/ 0 h 304"/>
              <a:gd name="T2" fmla="*/ 505 w 776"/>
              <a:gd name="T3" fmla="*/ 204 h 304"/>
              <a:gd name="T4" fmla="*/ 619 w 776"/>
              <a:gd name="T5" fmla="*/ 156 h 304"/>
              <a:gd name="T6" fmla="*/ 776 w 776"/>
              <a:gd name="T7" fmla="*/ 304 h 304"/>
              <a:gd name="T8" fmla="*/ 5 w 776"/>
              <a:gd name="T9" fmla="*/ 302 h 304"/>
              <a:gd name="T10" fmla="*/ 0 w 776"/>
              <a:gd name="T11" fmla="*/ 254 h 304"/>
              <a:gd name="T12" fmla="*/ 256 w 776"/>
              <a:gd name="T13" fmla="*/ 0 h 304"/>
            </a:gdLst>
            <a:ahLst/>
            <a:cxnLst>
              <a:cxn ang="0">
                <a:pos x="T0" y="T1"/>
              </a:cxn>
              <a:cxn ang="0">
                <a:pos x="T2" y="T3"/>
              </a:cxn>
              <a:cxn ang="0">
                <a:pos x="T4" y="T5"/>
              </a:cxn>
              <a:cxn ang="0">
                <a:pos x="T6" y="T7"/>
              </a:cxn>
              <a:cxn ang="0">
                <a:pos x="T8" y="T9"/>
              </a:cxn>
              <a:cxn ang="0">
                <a:pos x="T10" y="T11"/>
              </a:cxn>
              <a:cxn ang="0">
                <a:pos x="T12" y="T13"/>
              </a:cxn>
            </a:cxnLst>
            <a:rect l="0" t="0" r="r" b="b"/>
            <a:pathLst>
              <a:path w="776" h="304">
                <a:moveTo>
                  <a:pt x="256" y="0"/>
                </a:moveTo>
                <a:cubicBezTo>
                  <a:pt x="379" y="1"/>
                  <a:pt x="481" y="88"/>
                  <a:pt x="505" y="204"/>
                </a:cubicBezTo>
                <a:cubicBezTo>
                  <a:pt x="534" y="175"/>
                  <a:pt x="574" y="156"/>
                  <a:pt x="619" y="156"/>
                </a:cubicBezTo>
                <a:cubicBezTo>
                  <a:pt x="702" y="157"/>
                  <a:pt x="771" y="222"/>
                  <a:pt x="776" y="304"/>
                </a:cubicBezTo>
                <a:cubicBezTo>
                  <a:pt x="5" y="302"/>
                  <a:pt x="5" y="302"/>
                  <a:pt x="5" y="302"/>
                </a:cubicBezTo>
                <a:cubicBezTo>
                  <a:pt x="2" y="287"/>
                  <a:pt x="0" y="271"/>
                  <a:pt x="0" y="254"/>
                </a:cubicBezTo>
                <a:cubicBezTo>
                  <a:pt x="1" y="114"/>
                  <a:pt x="115" y="0"/>
                  <a:pt x="256" y="0"/>
                </a:cubicBezTo>
                <a:close/>
              </a:path>
            </a:pathLst>
          </a:custGeom>
          <a:solidFill>
            <a:srgbClr val="877D79"/>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63" name="Freeform 52"/>
          <p:cNvSpPr>
            <a:spLocks/>
          </p:cNvSpPr>
          <p:nvPr/>
        </p:nvSpPr>
        <p:spPr bwMode="auto">
          <a:xfrm>
            <a:off x="9207500" y="242888"/>
            <a:ext cx="1444625" cy="565150"/>
          </a:xfrm>
          <a:custGeom>
            <a:avLst/>
            <a:gdLst>
              <a:gd name="T0" fmla="*/ 221 w 671"/>
              <a:gd name="T1" fmla="*/ 0 h 263"/>
              <a:gd name="T2" fmla="*/ 437 w 671"/>
              <a:gd name="T3" fmla="*/ 177 h 263"/>
              <a:gd name="T4" fmla="*/ 535 w 671"/>
              <a:gd name="T5" fmla="*/ 136 h 263"/>
              <a:gd name="T6" fmla="*/ 671 w 671"/>
              <a:gd name="T7" fmla="*/ 263 h 263"/>
              <a:gd name="T8" fmla="*/ 4 w 671"/>
              <a:gd name="T9" fmla="*/ 262 h 263"/>
              <a:gd name="T10" fmla="*/ 0 w 671"/>
              <a:gd name="T11" fmla="*/ 220 h 263"/>
              <a:gd name="T12" fmla="*/ 221 w 671"/>
              <a:gd name="T13" fmla="*/ 0 h 263"/>
            </a:gdLst>
            <a:ahLst/>
            <a:cxnLst>
              <a:cxn ang="0">
                <a:pos x="T0" y="T1"/>
              </a:cxn>
              <a:cxn ang="0">
                <a:pos x="T2" y="T3"/>
              </a:cxn>
              <a:cxn ang="0">
                <a:pos x="T4" y="T5"/>
              </a:cxn>
              <a:cxn ang="0">
                <a:pos x="T6" y="T7"/>
              </a:cxn>
              <a:cxn ang="0">
                <a:pos x="T8" y="T9"/>
              </a:cxn>
              <a:cxn ang="0">
                <a:pos x="T10" y="T11"/>
              </a:cxn>
              <a:cxn ang="0">
                <a:pos x="T12" y="T13"/>
              </a:cxn>
            </a:cxnLst>
            <a:rect l="0" t="0" r="r" b="b"/>
            <a:pathLst>
              <a:path w="671" h="263">
                <a:moveTo>
                  <a:pt x="221" y="0"/>
                </a:moveTo>
                <a:cubicBezTo>
                  <a:pt x="328" y="1"/>
                  <a:pt x="416" y="76"/>
                  <a:pt x="437" y="177"/>
                </a:cubicBezTo>
                <a:cubicBezTo>
                  <a:pt x="462" y="151"/>
                  <a:pt x="497" y="135"/>
                  <a:pt x="535" y="136"/>
                </a:cubicBezTo>
                <a:cubicBezTo>
                  <a:pt x="607" y="136"/>
                  <a:pt x="667" y="192"/>
                  <a:pt x="671" y="263"/>
                </a:cubicBezTo>
                <a:cubicBezTo>
                  <a:pt x="4" y="262"/>
                  <a:pt x="4" y="262"/>
                  <a:pt x="4" y="262"/>
                </a:cubicBezTo>
                <a:cubicBezTo>
                  <a:pt x="2" y="248"/>
                  <a:pt x="0" y="234"/>
                  <a:pt x="0" y="220"/>
                </a:cubicBezTo>
                <a:cubicBezTo>
                  <a:pt x="1" y="99"/>
                  <a:pt x="100" y="0"/>
                  <a:pt x="221" y="0"/>
                </a:cubicBezTo>
                <a:close/>
              </a:path>
            </a:pathLst>
          </a:custGeom>
          <a:solidFill>
            <a:srgbClr val="877D79"/>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64" name="Freeform 53"/>
          <p:cNvSpPr>
            <a:spLocks/>
          </p:cNvSpPr>
          <p:nvPr/>
        </p:nvSpPr>
        <p:spPr bwMode="auto">
          <a:xfrm>
            <a:off x="5611435" y="1682751"/>
            <a:ext cx="1217613" cy="477838"/>
          </a:xfrm>
          <a:custGeom>
            <a:avLst/>
            <a:gdLst>
              <a:gd name="T0" fmla="*/ 186 w 566"/>
              <a:gd name="T1" fmla="*/ 0 h 222"/>
              <a:gd name="T2" fmla="*/ 368 w 566"/>
              <a:gd name="T3" fmla="*/ 149 h 222"/>
              <a:gd name="T4" fmla="*/ 451 w 566"/>
              <a:gd name="T5" fmla="*/ 114 h 222"/>
              <a:gd name="T6" fmla="*/ 566 w 566"/>
              <a:gd name="T7" fmla="*/ 222 h 222"/>
              <a:gd name="T8" fmla="*/ 3 w 566"/>
              <a:gd name="T9" fmla="*/ 221 h 222"/>
              <a:gd name="T10" fmla="*/ 0 w 566"/>
              <a:gd name="T11" fmla="*/ 186 h 222"/>
              <a:gd name="T12" fmla="*/ 186 w 566"/>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566" h="222">
                <a:moveTo>
                  <a:pt x="186" y="0"/>
                </a:moveTo>
                <a:cubicBezTo>
                  <a:pt x="276" y="1"/>
                  <a:pt x="351" y="65"/>
                  <a:pt x="368" y="149"/>
                </a:cubicBezTo>
                <a:cubicBezTo>
                  <a:pt x="389" y="128"/>
                  <a:pt x="418" y="114"/>
                  <a:pt x="451" y="114"/>
                </a:cubicBezTo>
                <a:cubicBezTo>
                  <a:pt x="512" y="115"/>
                  <a:pt x="562" y="162"/>
                  <a:pt x="566" y="222"/>
                </a:cubicBezTo>
                <a:cubicBezTo>
                  <a:pt x="3" y="221"/>
                  <a:pt x="3" y="221"/>
                  <a:pt x="3" y="221"/>
                </a:cubicBezTo>
                <a:cubicBezTo>
                  <a:pt x="1" y="210"/>
                  <a:pt x="0" y="198"/>
                  <a:pt x="0" y="186"/>
                </a:cubicBezTo>
                <a:cubicBezTo>
                  <a:pt x="0" y="83"/>
                  <a:pt x="83" y="0"/>
                  <a:pt x="186" y="0"/>
                </a:cubicBezTo>
                <a:close/>
              </a:path>
            </a:pathLst>
          </a:custGeom>
          <a:solidFill>
            <a:srgbClr val="877D79"/>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4" name="Group 3"/>
          <p:cNvGrpSpPr/>
          <p:nvPr/>
        </p:nvGrpSpPr>
        <p:grpSpPr>
          <a:xfrm>
            <a:off x="2543910" y="3069793"/>
            <a:ext cx="7104182" cy="2359648"/>
            <a:chOff x="3414713" y="2538413"/>
            <a:chExt cx="5362575" cy="1781175"/>
          </a:xfrm>
        </p:grpSpPr>
        <p:pic>
          <p:nvPicPr>
            <p:cNvPr id="18434"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4713" y="2538413"/>
              <a:ext cx="5362575" cy="1781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38880" y="3352800"/>
              <a:ext cx="4744720" cy="436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 name="TextBox 5"/>
          <p:cNvSpPr txBox="1"/>
          <p:nvPr/>
        </p:nvSpPr>
        <p:spPr>
          <a:xfrm>
            <a:off x="3528647" y="4103889"/>
            <a:ext cx="5678853" cy="307777"/>
          </a:xfrm>
          <a:prstGeom prst="rect">
            <a:avLst/>
          </a:prstGeom>
          <a:noFill/>
        </p:spPr>
        <p:txBody>
          <a:bodyPr wrap="square" rtlCol="0">
            <a:spAutoFit/>
          </a:bodyPr>
          <a:lstStyle/>
          <a:p>
            <a:r>
              <a:rPr lang="en-US" sz="1400" dirty="0">
                <a:solidFill>
                  <a:srgbClr val="6D6562"/>
                </a:solidFill>
                <a:latin typeface="Arial" panose="020B0604020202020204" pitchFamily="34" charset="0"/>
                <a:cs typeface="Arial" panose="020B0604020202020204" pitchFamily="34" charset="0"/>
              </a:rPr>
              <a:t>have the house to myself everybody gone #</a:t>
            </a:r>
            <a:r>
              <a:rPr lang="en-US" sz="1400" dirty="0" err="1">
                <a:solidFill>
                  <a:srgbClr val="6D6562"/>
                </a:solidFill>
                <a:latin typeface="Arial" panose="020B0604020202020204" pitchFamily="34" charset="0"/>
                <a:cs typeface="Arial" panose="020B0604020202020204" pitchFamily="34" charset="0"/>
              </a:rPr>
              <a:t>HomeAlone</a:t>
            </a:r>
            <a:endParaRPr lang="en-US" sz="1400" dirty="0">
              <a:solidFill>
                <a:srgbClr val="6D6562"/>
              </a:solidFill>
              <a:latin typeface="Arial" panose="020B0604020202020204" pitchFamily="34" charset="0"/>
              <a:cs typeface="Arial" panose="020B0604020202020204" pitchFamily="34" charset="0"/>
            </a:endParaRPr>
          </a:p>
        </p:txBody>
      </p:sp>
      <p:sp>
        <p:nvSpPr>
          <p:cNvPr id="14" name="TextBox 13" hidden="1"/>
          <p:cNvSpPr txBox="1"/>
          <p:nvPr/>
        </p:nvSpPr>
        <p:spPr>
          <a:xfrm>
            <a:off x="3528647" y="4099498"/>
            <a:ext cx="6236676" cy="338554"/>
          </a:xfrm>
          <a:prstGeom prst="rect">
            <a:avLst/>
          </a:prstGeom>
          <a:noFill/>
        </p:spPr>
        <p:txBody>
          <a:bodyPr wrap="square" rtlCol="0">
            <a:spAutoFit/>
          </a:bodyPr>
          <a:lstStyle/>
          <a:p>
            <a:r>
              <a:rPr lang="en-US" sz="1600" dirty="0">
                <a:solidFill>
                  <a:srgbClr val="6D6562"/>
                </a:solidFill>
              </a:rPr>
              <a:t>To be replaced with Ara….</a:t>
            </a:r>
          </a:p>
        </p:txBody>
      </p:sp>
      <p:sp>
        <p:nvSpPr>
          <p:cNvPr id="15" name="Freeform 6"/>
          <p:cNvSpPr>
            <a:spLocks/>
          </p:cNvSpPr>
          <p:nvPr/>
        </p:nvSpPr>
        <p:spPr bwMode="auto">
          <a:xfrm>
            <a:off x="8559801" y="1798636"/>
            <a:ext cx="3633787" cy="3260725"/>
          </a:xfrm>
          <a:custGeom>
            <a:avLst/>
            <a:gdLst>
              <a:gd name="T0" fmla="*/ 1630 w 2289"/>
              <a:gd name="T1" fmla="*/ 1287 h 2054"/>
              <a:gd name="T2" fmla="*/ 865 w 2289"/>
              <a:gd name="T3" fmla="*/ 880 h 2054"/>
              <a:gd name="T4" fmla="*/ 554 w 2289"/>
              <a:gd name="T5" fmla="*/ 463 h 2054"/>
              <a:gd name="T6" fmla="*/ 124 w 2289"/>
              <a:gd name="T7" fmla="*/ 230 h 2054"/>
              <a:gd name="T8" fmla="*/ 0 w 2289"/>
              <a:gd name="T9" fmla="*/ 0 h 2054"/>
              <a:gd name="T10" fmla="*/ 2289 w 2289"/>
              <a:gd name="T11" fmla="*/ 23 h 2054"/>
              <a:gd name="T12" fmla="*/ 2289 w 2289"/>
              <a:gd name="T13" fmla="*/ 2054 h 2054"/>
              <a:gd name="T14" fmla="*/ 1939 w 2289"/>
              <a:gd name="T15" fmla="*/ 1750 h 2054"/>
              <a:gd name="T16" fmla="*/ 1630 w 2289"/>
              <a:gd name="T17" fmla="*/ 1287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9" h="2054">
                <a:moveTo>
                  <a:pt x="1630" y="1287"/>
                </a:moveTo>
                <a:lnTo>
                  <a:pt x="865" y="880"/>
                </a:lnTo>
                <a:lnTo>
                  <a:pt x="554" y="463"/>
                </a:lnTo>
                <a:lnTo>
                  <a:pt x="124" y="230"/>
                </a:lnTo>
                <a:lnTo>
                  <a:pt x="0" y="0"/>
                </a:lnTo>
                <a:lnTo>
                  <a:pt x="2289" y="23"/>
                </a:lnTo>
                <a:lnTo>
                  <a:pt x="2289" y="2054"/>
                </a:lnTo>
                <a:lnTo>
                  <a:pt x="1939" y="1750"/>
                </a:lnTo>
                <a:lnTo>
                  <a:pt x="1630" y="1287"/>
                </a:lnTo>
                <a:close/>
              </a:path>
            </a:pathLst>
          </a:custGeom>
          <a:solidFill>
            <a:srgbClr val="18C1E6"/>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 name="Freeform 6"/>
          <p:cNvSpPr>
            <a:spLocks/>
          </p:cNvSpPr>
          <p:nvPr/>
        </p:nvSpPr>
        <p:spPr bwMode="auto">
          <a:xfrm flipH="1">
            <a:off x="-66577" y="1798636"/>
            <a:ext cx="3633787" cy="3260725"/>
          </a:xfrm>
          <a:custGeom>
            <a:avLst/>
            <a:gdLst>
              <a:gd name="T0" fmla="*/ 1630 w 2289"/>
              <a:gd name="T1" fmla="*/ 1287 h 2054"/>
              <a:gd name="T2" fmla="*/ 865 w 2289"/>
              <a:gd name="T3" fmla="*/ 880 h 2054"/>
              <a:gd name="T4" fmla="*/ 554 w 2289"/>
              <a:gd name="T5" fmla="*/ 463 h 2054"/>
              <a:gd name="T6" fmla="*/ 124 w 2289"/>
              <a:gd name="T7" fmla="*/ 230 h 2054"/>
              <a:gd name="T8" fmla="*/ 0 w 2289"/>
              <a:gd name="T9" fmla="*/ 0 h 2054"/>
              <a:gd name="T10" fmla="*/ 2289 w 2289"/>
              <a:gd name="T11" fmla="*/ 23 h 2054"/>
              <a:gd name="T12" fmla="*/ 2289 w 2289"/>
              <a:gd name="T13" fmla="*/ 2054 h 2054"/>
              <a:gd name="T14" fmla="*/ 1939 w 2289"/>
              <a:gd name="T15" fmla="*/ 1750 h 2054"/>
              <a:gd name="T16" fmla="*/ 1630 w 2289"/>
              <a:gd name="T17" fmla="*/ 1287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9" h="2054">
                <a:moveTo>
                  <a:pt x="1630" y="1287"/>
                </a:moveTo>
                <a:lnTo>
                  <a:pt x="865" y="880"/>
                </a:lnTo>
                <a:lnTo>
                  <a:pt x="554" y="463"/>
                </a:lnTo>
                <a:lnTo>
                  <a:pt x="124" y="230"/>
                </a:lnTo>
                <a:lnTo>
                  <a:pt x="0" y="0"/>
                </a:lnTo>
                <a:lnTo>
                  <a:pt x="2289" y="23"/>
                </a:lnTo>
                <a:lnTo>
                  <a:pt x="2289" y="2054"/>
                </a:lnTo>
                <a:lnTo>
                  <a:pt x="1939" y="1750"/>
                </a:lnTo>
                <a:lnTo>
                  <a:pt x="1630" y="1287"/>
                </a:lnTo>
                <a:close/>
              </a:path>
            </a:pathLst>
          </a:custGeom>
          <a:solidFill>
            <a:srgbClr val="18C1E6"/>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8" name="Group 9"/>
          <p:cNvGrpSpPr>
            <a:grpSpLocks noChangeAspect="1"/>
          </p:cNvGrpSpPr>
          <p:nvPr/>
        </p:nvGrpSpPr>
        <p:grpSpPr bwMode="auto">
          <a:xfrm>
            <a:off x="2543911" y="244532"/>
            <a:ext cx="1051284" cy="1554104"/>
            <a:chOff x="3125" y="1047"/>
            <a:chExt cx="1405" cy="2077"/>
          </a:xfrm>
        </p:grpSpPr>
        <p:sp>
          <p:nvSpPr>
            <p:cNvPr id="20" name="Freeform 10"/>
            <p:cNvSpPr>
              <a:spLocks/>
            </p:cNvSpPr>
            <p:nvPr/>
          </p:nvSpPr>
          <p:spPr bwMode="auto">
            <a:xfrm>
              <a:off x="3245" y="2511"/>
              <a:ext cx="880" cy="613"/>
            </a:xfrm>
            <a:custGeom>
              <a:avLst/>
              <a:gdLst>
                <a:gd name="T0" fmla="*/ 524 w 648"/>
                <a:gd name="T1" fmla="*/ 142 h 453"/>
                <a:gd name="T2" fmla="*/ 480 w 648"/>
                <a:gd name="T3" fmla="*/ 384 h 453"/>
                <a:gd name="T4" fmla="*/ 575 w 648"/>
                <a:gd name="T5" fmla="*/ 377 h 453"/>
                <a:gd name="T6" fmla="*/ 447 w 648"/>
                <a:gd name="T7" fmla="*/ 426 h 453"/>
                <a:gd name="T8" fmla="*/ 453 w 648"/>
                <a:gd name="T9" fmla="*/ 172 h 453"/>
                <a:gd name="T10" fmla="*/ 70 w 648"/>
                <a:gd name="T11" fmla="*/ 71 h 453"/>
                <a:gd name="T12" fmla="*/ 38 w 648"/>
                <a:gd name="T13" fmla="*/ 391 h 453"/>
                <a:gd name="T14" fmla="*/ 153 w 648"/>
                <a:gd name="T15" fmla="*/ 389 h 453"/>
                <a:gd name="T16" fmla="*/ 0 w 648"/>
                <a:gd name="T17" fmla="*/ 432 h 453"/>
                <a:gd name="T18" fmla="*/ 13 w 648"/>
                <a:gd name="T19" fmla="*/ 0 h 453"/>
                <a:gd name="T20" fmla="*/ 524 w 648"/>
                <a:gd name="T21" fmla="*/ 14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8" h="453">
                  <a:moveTo>
                    <a:pt x="524" y="142"/>
                  </a:moveTo>
                  <a:cubicBezTo>
                    <a:pt x="480" y="384"/>
                    <a:pt x="480" y="384"/>
                    <a:pt x="480" y="384"/>
                  </a:cubicBezTo>
                  <a:cubicBezTo>
                    <a:pt x="480" y="384"/>
                    <a:pt x="533" y="336"/>
                    <a:pt x="575" y="377"/>
                  </a:cubicBezTo>
                  <a:cubicBezTo>
                    <a:pt x="648" y="447"/>
                    <a:pt x="447" y="426"/>
                    <a:pt x="447" y="426"/>
                  </a:cubicBezTo>
                  <a:cubicBezTo>
                    <a:pt x="453" y="172"/>
                    <a:pt x="453" y="172"/>
                    <a:pt x="453" y="172"/>
                  </a:cubicBezTo>
                  <a:cubicBezTo>
                    <a:pt x="453" y="172"/>
                    <a:pt x="281" y="166"/>
                    <a:pt x="70" y="71"/>
                  </a:cubicBezTo>
                  <a:cubicBezTo>
                    <a:pt x="38" y="391"/>
                    <a:pt x="38" y="391"/>
                    <a:pt x="38" y="391"/>
                  </a:cubicBezTo>
                  <a:cubicBezTo>
                    <a:pt x="38" y="391"/>
                    <a:pt x="103" y="332"/>
                    <a:pt x="153" y="389"/>
                  </a:cubicBezTo>
                  <a:cubicBezTo>
                    <a:pt x="209" y="453"/>
                    <a:pt x="0" y="432"/>
                    <a:pt x="0" y="432"/>
                  </a:cubicBezTo>
                  <a:cubicBezTo>
                    <a:pt x="13" y="0"/>
                    <a:pt x="13" y="0"/>
                    <a:pt x="13" y="0"/>
                  </a:cubicBezTo>
                  <a:cubicBezTo>
                    <a:pt x="13" y="0"/>
                    <a:pt x="218" y="11"/>
                    <a:pt x="524" y="142"/>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11"/>
            <p:cNvSpPr>
              <a:spLocks/>
            </p:cNvSpPr>
            <p:nvPr/>
          </p:nvSpPr>
          <p:spPr bwMode="auto">
            <a:xfrm>
              <a:off x="3363" y="1390"/>
              <a:ext cx="1151" cy="908"/>
            </a:xfrm>
            <a:custGeom>
              <a:avLst/>
              <a:gdLst>
                <a:gd name="T0" fmla="*/ 584 w 847"/>
                <a:gd name="T1" fmla="*/ 598 h 671"/>
                <a:gd name="T2" fmla="*/ 295 w 847"/>
                <a:gd name="T3" fmla="*/ 46 h 671"/>
                <a:gd name="T4" fmla="*/ 0 w 847"/>
                <a:gd name="T5" fmla="*/ 423 h 671"/>
                <a:gd name="T6" fmla="*/ 584 w 847"/>
                <a:gd name="T7" fmla="*/ 598 h 671"/>
              </a:gdLst>
              <a:ahLst/>
              <a:cxnLst>
                <a:cxn ang="0">
                  <a:pos x="T0" y="T1"/>
                </a:cxn>
                <a:cxn ang="0">
                  <a:pos x="T2" y="T3"/>
                </a:cxn>
                <a:cxn ang="0">
                  <a:pos x="T4" y="T5"/>
                </a:cxn>
                <a:cxn ang="0">
                  <a:pos x="T6" y="T7"/>
                </a:cxn>
              </a:cxnLst>
              <a:rect l="0" t="0" r="r" b="b"/>
              <a:pathLst>
                <a:path w="847" h="671">
                  <a:moveTo>
                    <a:pt x="584" y="598"/>
                  </a:moveTo>
                  <a:cubicBezTo>
                    <a:pt x="584" y="598"/>
                    <a:pt x="847" y="0"/>
                    <a:pt x="295" y="46"/>
                  </a:cubicBezTo>
                  <a:cubicBezTo>
                    <a:pt x="295" y="46"/>
                    <a:pt x="105" y="108"/>
                    <a:pt x="0" y="423"/>
                  </a:cubicBezTo>
                  <a:cubicBezTo>
                    <a:pt x="443" y="671"/>
                    <a:pt x="584" y="598"/>
                    <a:pt x="584" y="598"/>
                  </a:cubicBezTo>
                  <a:close/>
                </a:path>
              </a:pathLst>
            </a:custGeom>
            <a:solidFill>
              <a:srgbClr val="FDD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12"/>
            <p:cNvSpPr>
              <a:spLocks/>
            </p:cNvSpPr>
            <p:nvPr/>
          </p:nvSpPr>
          <p:spPr bwMode="auto">
            <a:xfrm>
              <a:off x="3363" y="1047"/>
              <a:ext cx="1167" cy="922"/>
            </a:xfrm>
            <a:custGeom>
              <a:avLst/>
              <a:gdLst>
                <a:gd name="T0" fmla="*/ 859 w 859"/>
                <a:gd name="T1" fmla="*/ 275 h 681"/>
                <a:gd name="T2" fmla="*/ 293 w 859"/>
                <a:gd name="T3" fmla="*/ 410 h 681"/>
                <a:gd name="T4" fmla="*/ 210 w 859"/>
                <a:gd name="T5" fmla="*/ 512 h 681"/>
                <a:gd name="T6" fmla="*/ 142 w 859"/>
                <a:gd name="T7" fmla="*/ 494 h 681"/>
                <a:gd name="T8" fmla="*/ 184 w 859"/>
                <a:gd name="T9" fmla="*/ 548 h 681"/>
                <a:gd name="T10" fmla="*/ 0 w 859"/>
                <a:gd name="T11" fmla="*/ 676 h 681"/>
                <a:gd name="T12" fmla="*/ 263 w 859"/>
                <a:gd name="T13" fmla="*/ 190 h 681"/>
                <a:gd name="T14" fmla="*/ 474 w 859"/>
                <a:gd name="T15" fmla="*/ 140 h 681"/>
                <a:gd name="T16" fmla="*/ 859 w 859"/>
                <a:gd name="T17" fmla="*/ 275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9" h="681">
                  <a:moveTo>
                    <a:pt x="859" y="275"/>
                  </a:moveTo>
                  <a:cubicBezTo>
                    <a:pt x="859" y="275"/>
                    <a:pt x="755" y="662"/>
                    <a:pt x="293" y="410"/>
                  </a:cubicBezTo>
                  <a:cubicBezTo>
                    <a:pt x="210" y="512"/>
                    <a:pt x="210" y="512"/>
                    <a:pt x="210" y="512"/>
                  </a:cubicBezTo>
                  <a:cubicBezTo>
                    <a:pt x="210" y="512"/>
                    <a:pt x="176" y="443"/>
                    <a:pt x="142" y="494"/>
                  </a:cubicBezTo>
                  <a:cubicBezTo>
                    <a:pt x="108" y="544"/>
                    <a:pt x="184" y="548"/>
                    <a:pt x="184" y="548"/>
                  </a:cubicBezTo>
                  <a:cubicBezTo>
                    <a:pt x="184" y="548"/>
                    <a:pt x="82" y="661"/>
                    <a:pt x="0" y="676"/>
                  </a:cubicBezTo>
                  <a:cubicBezTo>
                    <a:pt x="1" y="681"/>
                    <a:pt x="32" y="0"/>
                    <a:pt x="263" y="190"/>
                  </a:cubicBezTo>
                  <a:cubicBezTo>
                    <a:pt x="263" y="190"/>
                    <a:pt x="314" y="94"/>
                    <a:pt x="474" y="140"/>
                  </a:cubicBezTo>
                  <a:cubicBezTo>
                    <a:pt x="639" y="188"/>
                    <a:pt x="652" y="418"/>
                    <a:pt x="859" y="275"/>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13"/>
            <p:cNvSpPr>
              <a:spLocks/>
            </p:cNvSpPr>
            <p:nvPr/>
          </p:nvSpPr>
          <p:spPr bwMode="auto">
            <a:xfrm>
              <a:off x="4101" y="1862"/>
              <a:ext cx="54" cy="68"/>
            </a:xfrm>
            <a:custGeom>
              <a:avLst/>
              <a:gdLst>
                <a:gd name="T0" fmla="*/ 8 w 40"/>
                <a:gd name="T1" fmla="*/ 17 h 50"/>
                <a:gd name="T2" fmla="*/ 7 w 40"/>
                <a:gd name="T3" fmla="*/ 46 h 50"/>
                <a:gd name="T4" fmla="*/ 32 w 40"/>
                <a:gd name="T5" fmla="*/ 33 h 50"/>
                <a:gd name="T6" fmla="*/ 34 w 40"/>
                <a:gd name="T7" fmla="*/ 4 h 50"/>
                <a:gd name="T8" fmla="*/ 8 w 40"/>
                <a:gd name="T9" fmla="*/ 17 h 50"/>
              </a:gdLst>
              <a:ahLst/>
              <a:cxnLst>
                <a:cxn ang="0">
                  <a:pos x="T0" y="T1"/>
                </a:cxn>
                <a:cxn ang="0">
                  <a:pos x="T2" y="T3"/>
                </a:cxn>
                <a:cxn ang="0">
                  <a:pos x="T4" y="T5"/>
                </a:cxn>
                <a:cxn ang="0">
                  <a:pos x="T6" y="T7"/>
                </a:cxn>
                <a:cxn ang="0">
                  <a:pos x="T8" y="T9"/>
                </a:cxn>
              </a:cxnLst>
              <a:rect l="0" t="0" r="r" b="b"/>
              <a:pathLst>
                <a:path w="40" h="50">
                  <a:moveTo>
                    <a:pt x="8" y="17"/>
                  </a:moveTo>
                  <a:cubicBezTo>
                    <a:pt x="1" y="29"/>
                    <a:pt x="0" y="42"/>
                    <a:pt x="7" y="46"/>
                  </a:cubicBezTo>
                  <a:cubicBezTo>
                    <a:pt x="13" y="50"/>
                    <a:pt x="25" y="44"/>
                    <a:pt x="32" y="33"/>
                  </a:cubicBezTo>
                  <a:cubicBezTo>
                    <a:pt x="40" y="21"/>
                    <a:pt x="40" y="9"/>
                    <a:pt x="34" y="4"/>
                  </a:cubicBezTo>
                  <a:cubicBezTo>
                    <a:pt x="27" y="0"/>
                    <a:pt x="16" y="6"/>
                    <a:pt x="8" y="17"/>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14"/>
            <p:cNvSpPr>
              <a:spLocks/>
            </p:cNvSpPr>
            <p:nvPr/>
          </p:nvSpPr>
          <p:spPr bwMode="auto">
            <a:xfrm>
              <a:off x="3835" y="1787"/>
              <a:ext cx="54" cy="67"/>
            </a:xfrm>
            <a:custGeom>
              <a:avLst/>
              <a:gdLst>
                <a:gd name="T0" fmla="*/ 8 w 40"/>
                <a:gd name="T1" fmla="*/ 17 h 50"/>
                <a:gd name="T2" fmla="*/ 7 w 40"/>
                <a:gd name="T3" fmla="*/ 46 h 50"/>
                <a:gd name="T4" fmla="*/ 32 w 40"/>
                <a:gd name="T5" fmla="*/ 33 h 50"/>
                <a:gd name="T6" fmla="*/ 34 w 40"/>
                <a:gd name="T7" fmla="*/ 4 h 50"/>
                <a:gd name="T8" fmla="*/ 8 w 40"/>
                <a:gd name="T9" fmla="*/ 17 h 50"/>
              </a:gdLst>
              <a:ahLst/>
              <a:cxnLst>
                <a:cxn ang="0">
                  <a:pos x="T0" y="T1"/>
                </a:cxn>
                <a:cxn ang="0">
                  <a:pos x="T2" y="T3"/>
                </a:cxn>
                <a:cxn ang="0">
                  <a:pos x="T4" y="T5"/>
                </a:cxn>
                <a:cxn ang="0">
                  <a:pos x="T6" y="T7"/>
                </a:cxn>
                <a:cxn ang="0">
                  <a:pos x="T8" y="T9"/>
                </a:cxn>
              </a:cxnLst>
              <a:rect l="0" t="0" r="r" b="b"/>
              <a:pathLst>
                <a:path w="40" h="50">
                  <a:moveTo>
                    <a:pt x="8" y="17"/>
                  </a:moveTo>
                  <a:cubicBezTo>
                    <a:pt x="1" y="29"/>
                    <a:pt x="0" y="41"/>
                    <a:pt x="7" y="46"/>
                  </a:cubicBezTo>
                  <a:cubicBezTo>
                    <a:pt x="13" y="50"/>
                    <a:pt x="25" y="44"/>
                    <a:pt x="32" y="33"/>
                  </a:cubicBezTo>
                  <a:cubicBezTo>
                    <a:pt x="40" y="21"/>
                    <a:pt x="40" y="8"/>
                    <a:pt x="34" y="4"/>
                  </a:cubicBezTo>
                  <a:cubicBezTo>
                    <a:pt x="27" y="0"/>
                    <a:pt x="16" y="6"/>
                    <a:pt x="8" y="17"/>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15"/>
            <p:cNvSpPr>
              <a:spLocks/>
            </p:cNvSpPr>
            <p:nvPr/>
          </p:nvSpPr>
          <p:spPr bwMode="auto">
            <a:xfrm>
              <a:off x="3262" y="1962"/>
              <a:ext cx="895" cy="741"/>
            </a:xfrm>
            <a:custGeom>
              <a:avLst/>
              <a:gdLst>
                <a:gd name="T0" fmla="*/ 658 w 658"/>
                <a:gd name="T1" fmla="*/ 175 h 547"/>
                <a:gd name="T2" fmla="*/ 511 w 658"/>
                <a:gd name="T3" fmla="*/ 547 h 547"/>
                <a:gd name="T4" fmla="*/ 0 w 658"/>
                <a:gd name="T5" fmla="*/ 405 h 547"/>
                <a:gd name="T6" fmla="*/ 74 w 658"/>
                <a:gd name="T7" fmla="*/ 0 h 547"/>
                <a:gd name="T8" fmla="*/ 658 w 658"/>
                <a:gd name="T9" fmla="*/ 175 h 547"/>
              </a:gdLst>
              <a:ahLst/>
              <a:cxnLst>
                <a:cxn ang="0">
                  <a:pos x="T0" y="T1"/>
                </a:cxn>
                <a:cxn ang="0">
                  <a:pos x="T2" y="T3"/>
                </a:cxn>
                <a:cxn ang="0">
                  <a:pos x="T4" y="T5"/>
                </a:cxn>
                <a:cxn ang="0">
                  <a:pos x="T6" y="T7"/>
                </a:cxn>
                <a:cxn ang="0">
                  <a:pos x="T8" y="T9"/>
                </a:cxn>
              </a:cxnLst>
              <a:rect l="0" t="0" r="r" b="b"/>
              <a:pathLst>
                <a:path w="658" h="547">
                  <a:moveTo>
                    <a:pt x="658" y="175"/>
                  </a:moveTo>
                  <a:cubicBezTo>
                    <a:pt x="511" y="547"/>
                    <a:pt x="511" y="547"/>
                    <a:pt x="511" y="547"/>
                  </a:cubicBezTo>
                  <a:cubicBezTo>
                    <a:pt x="511" y="547"/>
                    <a:pt x="297" y="535"/>
                    <a:pt x="0" y="405"/>
                  </a:cubicBezTo>
                  <a:cubicBezTo>
                    <a:pt x="74" y="0"/>
                    <a:pt x="74" y="0"/>
                    <a:pt x="74" y="0"/>
                  </a:cubicBezTo>
                  <a:cubicBezTo>
                    <a:pt x="74" y="0"/>
                    <a:pt x="443" y="178"/>
                    <a:pt x="658" y="17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6"/>
            <p:cNvSpPr>
              <a:spLocks/>
            </p:cNvSpPr>
            <p:nvPr/>
          </p:nvSpPr>
          <p:spPr bwMode="auto">
            <a:xfrm>
              <a:off x="4113" y="2213"/>
              <a:ext cx="117" cy="139"/>
            </a:xfrm>
            <a:custGeom>
              <a:avLst/>
              <a:gdLst>
                <a:gd name="T0" fmla="*/ 23 w 86"/>
                <a:gd name="T1" fmla="*/ 0 h 103"/>
                <a:gd name="T2" fmla="*/ 0 w 86"/>
                <a:gd name="T3" fmla="*/ 65 h 103"/>
                <a:gd name="T4" fmla="*/ 35 w 86"/>
                <a:gd name="T5" fmla="*/ 103 h 103"/>
                <a:gd name="T6" fmla="*/ 86 w 86"/>
                <a:gd name="T7" fmla="*/ 59 h 103"/>
                <a:gd name="T8" fmla="*/ 23 w 86"/>
                <a:gd name="T9" fmla="*/ 0 h 103"/>
              </a:gdLst>
              <a:ahLst/>
              <a:cxnLst>
                <a:cxn ang="0">
                  <a:pos x="T0" y="T1"/>
                </a:cxn>
                <a:cxn ang="0">
                  <a:pos x="T2" y="T3"/>
                </a:cxn>
                <a:cxn ang="0">
                  <a:pos x="T4" y="T5"/>
                </a:cxn>
                <a:cxn ang="0">
                  <a:pos x="T6" y="T7"/>
                </a:cxn>
                <a:cxn ang="0">
                  <a:pos x="T8" y="T9"/>
                </a:cxn>
              </a:cxnLst>
              <a:rect l="0" t="0" r="r" b="b"/>
              <a:pathLst>
                <a:path w="86" h="103">
                  <a:moveTo>
                    <a:pt x="23" y="0"/>
                  </a:moveTo>
                  <a:cubicBezTo>
                    <a:pt x="0" y="65"/>
                    <a:pt x="0" y="65"/>
                    <a:pt x="0" y="65"/>
                  </a:cubicBezTo>
                  <a:cubicBezTo>
                    <a:pt x="15" y="76"/>
                    <a:pt x="26" y="89"/>
                    <a:pt x="35" y="103"/>
                  </a:cubicBezTo>
                  <a:cubicBezTo>
                    <a:pt x="86" y="59"/>
                    <a:pt x="86" y="59"/>
                    <a:pt x="86" y="59"/>
                  </a:cubicBezTo>
                  <a:cubicBezTo>
                    <a:pt x="58" y="15"/>
                    <a:pt x="23" y="0"/>
                    <a:pt x="23" y="0"/>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7"/>
            <p:cNvSpPr>
              <a:spLocks/>
            </p:cNvSpPr>
            <p:nvPr/>
          </p:nvSpPr>
          <p:spPr bwMode="auto">
            <a:xfrm>
              <a:off x="4019" y="2293"/>
              <a:ext cx="301" cy="636"/>
            </a:xfrm>
            <a:custGeom>
              <a:avLst/>
              <a:gdLst>
                <a:gd name="T0" fmla="*/ 155 w 221"/>
                <a:gd name="T1" fmla="*/ 0 h 470"/>
                <a:gd name="T2" fmla="*/ 104 w 221"/>
                <a:gd name="T3" fmla="*/ 44 h 470"/>
                <a:gd name="T4" fmla="*/ 39 w 221"/>
                <a:gd name="T5" fmla="*/ 377 h 470"/>
                <a:gd name="T6" fmla="*/ 12 w 221"/>
                <a:gd name="T7" fmla="*/ 417 h 470"/>
                <a:gd name="T8" fmla="*/ 9 w 221"/>
                <a:gd name="T9" fmla="*/ 443 h 470"/>
                <a:gd name="T10" fmla="*/ 21 w 221"/>
                <a:gd name="T11" fmla="*/ 440 h 470"/>
                <a:gd name="T12" fmla="*/ 24 w 221"/>
                <a:gd name="T13" fmla="*/ 451 h 470"/>
                <a:gd name="T14" fmla="*/ 35 w 221"/>
                <a:gd name="T15" fmla="*/ 449 h 470"/>
                <a:gd name="T16" fmla="*/ 38 w 221"/>
                <a:gd name="T17" fmla="*/ 458 h 470"/>
                <a:gd name="T18" fmla="*/ 50 w 221"/>
                <a:gd name="T19" fmla="*/ 455 h 470"/>
                <a:gd name="T20" fmla="*/ 53 w 221"/>
                <a:gd name="T21" fmla="*/ 466 h 470"/>
                <a:gd name="T22" fmla="*/ 71 w 221"/>
                <a:gd name="T23" fmla="*/ 455 h 470"/>
                <a:gd name="T24" fmla="*/ 98 w 221"/>
                <a:gd name="T25" fmla="*/ 405 h 470"/>
                <a:gd name="T26" fmla="*/ 155 w 221"/>
                <a:gd name="T27" fmla="*/ 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470">
                  <a:moveTo>
                    <a:pt x="155" y="0"/>
                  </a:moveTo>
                  <a:cubicBezTo>
                    <a:pt x="104" y="44"/>
                    <a:pt x="104" y="44"/>
                    <a:pt x="104" y="44"/>
                  </a:cubicBezTo>
                  <a:cubicBezTo>
                    <a:pt x="180" y="168"/>
                    <a:pt x="39" y="377"/>
                    <a:pt x="39" y="377"/>
                  </a:cubicBezTo>
                  <a:cubicBezTo>
                    <a:pt x="12" y="417"/>
                    <a:pt x="12" y="417"/>
                    <a:pt x="12" y="417"/>
                  </a:cubicBezTo>
                  <a:cubicBezTo>
                    <a:pt x="10" y="420"/>
                    <a:pt x="0" y="438"/>
                    <a:pt x="9" y="443"/>
                  </a:cubicBezTo>
                  <a:cubicBezTo>
                    <a:pt x="13" y="445"/>
                    <a:pt x="17" y="443"/>
                    <a:pt x="21" y="440"/>
                  </a:cubicBezTo>
                  <a:cubicBezTo>
                    <a:pt x="20" y="444"/>
                    <a:pt x="20" y="449"/>
                    <a:pt x="24" y="451"/>
                  </a:cubicBezTo>
                  <a:cubicBezTo>
                    <a:pt x="28" y="453"/>
                    <a:pt x="31" y="451"/>
                    <a:pt x="35" y="449"/>
                  </a:cubicBezTo>
                  <a:cubicBezTo>
                    <a:pt x="34" y="453"/>
                    <a:pt x="35" y="456"/>
                    <a:pt x="38" y="458"/>
                  </a:cubicBezTo>
                  <a:cubicBezTo>
                    <a:pt x="42" y="460"/>
                    <a:pt x="46" y="458"/>
                    <a:pt x="50" y="455"/>
                  </a:cubicBezTo>
                  <a:cubicBezTo>
                    <a:pt x="49" y="460"/>
                    <a:pt x="49" y="464"/>
                    <a:pt x="53" y="466"/>
                  </a:cubicBezTo>
                  <a:cubicBezTo>
                    <a:pt x="61" y="470"/>
                    <a:pt x="69" y="459"/>
                    <a:pt x="71" y="455"/>
                  </a:cubicBezTo>
                  <a:cubicBezTo>
                    <a:pt x="98" y="405"/>
                    <a:pt x="98" y="405"/>
                    <a:pt x="98" y="405"/>
                  </a:cubicBezTo>
                  <a:cubicBezTo>
                    <a:pt x="221" y="185"/>
                    <a:pt x="196" y="63"/>
                    <a:pt x="155" y="0"/>
                  </a:cubicBezTo>
                  <a:close/>
                </a:path>
              </a:pathLst>
            </a:custGeom>
            <a:solidFill>
              <a:srgbClr val="FDD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8"/>
            <p:cNvSpPr>
              <a:spLocks/>
            </p:cNvSpPr>
            <p:nvPr/>
          </p:nvSpPr>
          <p:spPr bwMode="auto">
            <a:xfrm>
              <a:off x="3735" y="2236"/>
              <a:ext cx="181" cy="360"/>
            </a:xfrm>
            <a:custGeom>
              <a:avLst/>
              <a:gdLst>
                <a:gd name="T0" fmla="*/ 174 w 181"/>
                <a:gd name="T1" fmla="*/ 13 h 360"/>
                <a:gd name="T2" fmla="*/ 181 w 181"/>
                <a:gd name="T3" fmla="*/ 49 h 360"/>
                <a:gd name="T4" fmla="*/ 146 w 181"/>
                <a:gd name="T5" fmla="*/ 78 h 360"/>
                <a:gd name="T6" fmla="*/ 125 w 181"/>
                <a:gd name="T7" fmla="*/ 292 h 360"/>
                <a:gd name="T8" fmla="*/ 41 w 181"/>
                <a:gd name="T9" fmla="*/ 360 h 360"/>
                <a:gd name="T10" fmla="*/ 0 w 181"/>
                <a:gd name="T11" fmla="*/ 263 h 360"/>
                <a:gd name="T12" fmla="*/ 100 w 181"/>
                <a:gd name="T13" fmla="*/ 68 h 360"/>
                <a:gd name="T14" fmla="*/ 85 w 181"/>
                <a:gd name="T15" fmla="*/ 20 h 360"/>
                <a:gd name="T16" fmla="*/ 108 w 181"/>
                <a:gd name="T17" fmla="*/ 0 h 360"/>
                <a:gd name="T18" fmla="*/ 174 w 181"/>
                <a:gd name="T19" fmla="*/ 1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360">
                  <a:moveTo>
                    <a:pt x="174" y="13"/>
                  </a:moveTo>
                  <a:lnTo>
                    <a:pt x="181" y="49"/>
                  </a:lnTo>
                  <a:lnTo>
                    <a:pt x="146" y="78"/>
                  </a:lnTo>
                  <a:lnTo>
                    <a:pt x="125" y="292"/>
                  </a:lnTo>
                  <a:lnTo>
                    <a:pt x="41" y="360"/>
                  </a:lnTo>
                  <a:lnTo>
                    <a:pt x="0" y="263"/>
                  </a:lnTo>
                  <a:lnTo>
                    <a:pt x="100" y="68"/>
                  </a:lnTo>
                  <a:lnTo>
                    <a:pt x="85" y="20"/>
                  </a:lnTo>
                  <a:lnTo>
                    <a:pt x="108" y="0"/>
                  </a:lnTo>
                  <a:lnTo>
                    <a:pt x="174" y="13"/>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19"/>
            <p:cNvSpPr>
              <a:spLocks/>
            </p:cNvSpPr>
            <p:nvPr/>
          </p:nvSpPr>
          <p:spPr bwMode="auto">
            <a:xfrm>
              <a:off x="3555" y="1313"/>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FDD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20"/>
            <p:cNvSpPr>
              <a:spLocks/>
            </p:cNvSpPr>
            <p:nvPr/>
          </p:nvSpPr>
          <p:spPr bwMode="auto">
            <a:xfrm>
              <a:off x="3231" y="1923"/>
              <a:ext cx="137" cy="155"/>
            </a:xfrm>
            <a:custGeom>
              <a:avLst/>
              <a:gdLst>
                <a:gd name="T0" fmla="*/ 101 w 101"/>
                <a:gd name="T1" fmla="*/ 46 h 114"/>
                <a:gd name="T2" fmla="*/ 90 w 101"/>
                <a:gd name="T3" fmla="*/ 114 h 114"/>
                <a:gd name="T4" fmla="*/ 0 w 101"/>
                <a:gd name="T5" fmla="*/ 29 h 114"/>
                <a:gd name="T6" fmla="*/ 60 w 101"/>
                <a:gd name="T7" fmla="*/ 0 h 114"/>
                <a:gd name="T8" fmla="*/ 101 w 101"/>
                <a:gd name="T9" fmla="*/ 46 h 114"/>
              </a:gdLst>
              <a:ahLst/>
              <a:cxnLst>
                <a:cxn ang="0">
                  <a:pos x="T0" y="T1"/>
                </a:cxn>
                <a:cxn ang="0">
                  <a:pos x="T2" y="T3"/>
                </a:cxn>
                <a:cxn ang="0">
                  <a:pos x="T4" y="T5"/>
                </a:cxn>
                <a:cxn ang="0">
                  <a:pos x="T6" y="T7"/>
                </a:cxn>
                <a:cxn ang="0">
                  <a:pos x="T8" y="T9"/>
                </a:cxn>
              </a:cxnLst>
              <a:rect l="0" t="0" r="r" b="b"/>
              <a:pathLst>
                <a:path w="101" h="114">
                  <a:moveTo>
                    <a:pt x="101" y="46"/>
                  </a:moveTo>
                  <a:cubicBezTo>
                    <a:pt x="90" y="114"/>
                    <a:pt x="90" y="114"/>
                    <a:pt x="90" y="114"/>
                  </a:cubicBezTo>
                  <a:cubicBezTo>
                    <a:pt x="57" y="98"/>
                    <a:pt x="25" y="68"/>
                    <a:pt x="0" y="29"/>
                  </a:cubicBezTo>
                  <a:cubicBezTo>
                    <a:pt x="60" y="0"/>
                    <a:pt x="60" y="0"/>
                    <a:pt x="60" y="0"/>
                  </a:cubicBezTo>
                  <a:cubicBezTo>
                    <a:pt x="73" y="18"/>
                    <a:pt x="87" y="34"/>
                    <a:pt x="101" y="4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21"/>
            <p:cNvSpPr>
              <a:spLocks/>
            </p:cNvSpPr>
            <p:nvPr/>
          </p:nvSpPr>
          <p:spPr bwMode="auto">
            <a:xfrm>
              <a:off x="3125" y="1225"/>
              <a:ext cx="504" cy="737"/>
            </a:xfrm>
            <a:custGeom>
              <a:avLst/>
              <a:gdLst>
                <a:gd name="T0" fmla="*/ 37 w 371"/>
                <a:gd name="T1" fmla="*/ 241 h 545"/>
                <a:gd name="T2" fmla="*/ 238 w 371"/>
                <a:gd name="T3" fmla="*/ 34 h 545"/>
                <a:gd name="T4" fmla="*/ 367 w 371"/>
                <a:gd name="T5" fmla="*/ 64 h 545"/>
                <a:gd name="T6" fmla="*/ 360 w 371"/>
                <a:gd name="T7" fmla="*/ 73 h 545"/>
                <a:gd name="T8" fmla="*/ 321 w 371"/>
                <a:gd name="T9" fmla="*/ 50 h 545"/>
                <a:gd name="T10" fmla="*/ 335 w 371"/>
                <a:gd name="T11" fmla="*/ 64 h 545"/>
                <a:gd name="T12" fmla="*/ 317 w 371"/>
                <a:gd name="T13" fmla="*/ 65 h 545"/>
                <a:gd name="T14" fmla="*/ 316 w 371"/>
                <a:gd name="T15" fmla="*/ 65 h 545"/>
                <a:gd name="T16" fmla="*/ 317 w 371"/>
                <a:gd name="T17" fmla="*/ 65 h 545"/>
                <a:gd name="T18" fmla="*/ 329 w 371"/>
                <a:gd name="T19" fmla="*/ 78 h 545"/>
                <a:gd name="T20" fmla="*/ 314 w 371"/>
                <a:gd name="T21" fmla="*/ 84 h 545"/>
                <a:gd name="T22" fmla="*/ 313 w 371"/>
                <a:gd name="T23" fmla="*/ 84 h 545"/>
                <a:gd name="T24" fmla="*/ 314 w 371"/>
                <a:gd name="T25" fmla="*/ 84 h 545"/>
                <a:gd name="T26" fmla="*/ 318 w 371"/>
                <a:gd name="T27" fmla="*/ 99 h 545"/>
                <a:gd name="T28" fmla="*/ 298 w 371"/>
                <a:gd name="T29" fmla="*/ 95 h 545"/>
                <a:gd name="T30" fmla="*/ 239 w 371"/>
                <a:gd name="T31" fmla="*/ 93 h 545"/>
                <a:gd name="T32" fmla="*/ 138 w 371"/>
                <a:gd name="T33" fmla="*/ 516 h 545"/>
                <a:gd name="T34" fmla="*/ 78 w 371"/>
                <a:gd name="T35" fmla="*/ 545 h 545"/>
                <a:gd name="T36" fmla="*/ 37 w 371"/>
                <a:gd name="T37" fmla="*/ 24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1" h="545">
                  <a:moveTo>
                    <a:pt x="37" y="241"/>
                  </a:moveTo>
                  <a:cubicBezTo>
                    <a:pt x="91" y="91"/>
                    <a:pt x="238" y="34"/>
                    <a:pt x="238" y="34"/>
                  </a:cubicBezTo>
                  <a:cubicBezTo>
                    <a:pt x="238" y="34"/>
                    <a:pt x="353" y="0"/>
                    <a:pt x="367" y="64"/>
                  </a:cubicBezTo>
                  <a:cubicBezTo>
                    <a:pt x="367" y="64"/>
                    <a:pt x="371" y="77"/>
                    <a:pt x="360" y="73"/>
                  </a:cubicBezTo>
                  <a:cubicBezTo>
                    <a:pt x="349" y="68"/>
                    <a:pt x="340" y="46"/>
                    <a:pt x="321" y="50"/>
                  </a:cubicBezTo>
                  <a:cubicBezTo>
                    <a:pt x="321" y="50"/>
                    <a:pt x="338" y="51"/>
                    <a:pt x="335" y="64"/>
                  </a:cubicBezTo>
                  <a:cubicBezTo>
                    <a:pt x="333" y="70"/>
                    <a:pt x="320" y="66"/>
                    <a:pt x="317" y="65"/>
                  </a:cubicBezTo>
                  <a:cubicBezTo>
                    <a:pt x="317" y="65"/>
                    <a:pt x="316" y="65"/>
                    <a:pt x="316" y="65"/>
                  </a:cubicBezTo>
                  <a:cubicBezTo>
                    <a:pt x="316" y="65"/>
                    <a:pt x="317" y="65"/>
                    <a:pt x="317" y="65"/>
                  </a:cubicBezTo>
                  <a:cubicBezTo>
                    <a:pt x="320" y="66"/>
                    <a:pt x="331" y="71"/>
                    <a:pt x="329" y="78"/>
                  </a:cubicBezTo>
                  <a:cubicBezTo>
                    <a:pt x="326" y="88"/>
                    <a:pt x="317" y="85"/>
                    <a:pt x="314" y="84"/>
                  </a:cubicBezTo>
                  <a:cubicBezTo>
                    <a:pt x="314" y="84"/>
                    <a:pt x="313" y="84"/>
                    <a:pt x="313" y="84"/>
                  </a:cubicBezTo>
                  <a:cubicBezTo>
                    <a:pt x="313" y="84"/>
                    <a:pt x="314" y="84"/>
                    <a:pt x="314" y="84"/>
                  </a:cubicBezTo>
                  <a:cubicBezTo>
                    <a:pt x="317" y="85"/>
                    <a:pt x="324" y="90"/>
                    <a:pt x="318" y="99"/>
                  </a:cubicBezTo>
                  <a:cubicBezTo>
                    <a:pt x="311" y="108"/>
                    <a:pt x="298" y="95"/>
                    <a:pt x="298" y="95"/>
                  </a:cubicBezTo>
                  <a:cubicBezTo>
                    <a:pt x="298" y="95"/>
                    <a:pt x="263" y="78"/>
                    <a:pt x="239" y="93"/>
                  </a:cubicBezTo>
                  <a:cubicBezTo>
                    <a:pt x="45" y="220"/>
                    <a:pt x="67" y="411"/>
                    <a:pt x="138" y="516"/>
                  </a:cubicBezTo>
                  <a:cubicBezTo>
                    <a:pt x="78" y="545"/>
                    <a:pt x="78" y="545"/>
                    <a:pt x="78" y="545"/>
                  </a:cubicBezTo>
                  <a:cubicBezTo>
                    <a:pt x="27" y="467"/>
                    <a:pt x="0" y="354"/>
                    <a:pt x="37" y="241"/>
                  </a:cubicBezTo>
                  <a:close/>
                </a:path>
              </a:pathLst>
            </a:custGeom>
            <a:solidFill>
              <a:srgbClr val="FDD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32" name="Freeform 22"/>
            <p:cNvSpPr>
              <a:spLocks/>
            </p:cNvSpPr>
            <p:nvPr/>
          </p:nvSpPr>
          <p:spPr bwMode="auto">
            <a:xfrm>
              <a:off x="3551" y="133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FDD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33" name="Freeform 23"/>
            <p:cNvSpPr>
              <a:spLocks/>
            </p:cNvSpPr>
            <p:nvPr/>
          </p:nvSpPr>
          <p:spPr bwMode="auto">
            <a:xfrm>
              <a:off x="4219" y="1925"/>
              <a:ext cx="3"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1" y="0"/>
                    <a:pt x="0" y="0"/>
                    <a:pt x="1" y="0"/>
                  </a:cubicBezTo>
                  <a:cubicBezTo>
                    <a:pt x="1" y="0"/>
                    <a:pt x="2" y="0"/>
                    <a:pt x="1" y="0"/>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35" name="Freeform 24"/>
            <p:cNvSpPr>
              <a:spLocks/>
            </p:cNvSpPr>
            <p:nvPr/>
          </p:nvSpPr>
          <p:spPr bwMode="auto">
            <a:xfrm>
              <a:off x="4155" y="1818"/>
              <a:ext cx="64" cy="107"/>
            </a:xfrm>
            <a:custGeom>
              <a:avLst/>
              <a:gdLst>
                <a:gd name="T0" fmla="*/ 6 w 47"/>
                <a:gd name="T1" fmla="*/ 10 h 79"/>
                <a:gd name="T2" fmla="*/ 7 w 47"/>
                <a:gd name="T3" fmla="*/ 13 h 79"/>
                <a:gd name="T4" fmla="*/ 8 w 47"/>
                <a:gd name="T5" fmla="*/ 19 h 79"/>
                <a:gd name="T6" fmla="*/ 9 w 47"/>
                <a:gd name="T7" fmla="*/ 20 h 79"/>
                <a:gd name="T8" fmla="*/ 13 w 47"/>
                <a:gd name="T9" fmla="*/ 25 h 79"/>
                <a:gd name="T10" fmla="*/ 14 w 47"/>
                <a:gd name="T11" fmla="*/ 26 h 79"/>
                <a:gd name="T12" fmla="*/ 14 w 47"/>
                <a:gd name="T13" fmla="*/ 30 h 79"/>
                <a:gd name="T14" fmla="*/ 16 w 47"/>
                <a:gd name="T15" fmla="*/ 32 h 79"/>
                <a:gd name="T16" fmla="*/ 18 w 47"/>
                <a:gd name="T17" fmla="*/ 33 h 79"/>
                <a:gd name="T18" fmla="*/ 17 w 47"/>
                <a:gd name="T19" fmla="*/ 34 h 79"/>
                <a:gd name="T20" fmla="*/ 18 w 47"/>
                <a:gd name="T21" fmla="*/ 38 h 79"/>
                <a:gd name="T22" fmla="*/ 19 w 47"/>
                <a:gd name="T23" fmla="*/ 39 h 79"/>
                <a:gd name="T24" fmla="*/ 19 w 47"/>
                <a:gd name="T25" fmla="*/ 41 h 79"/>
                <a:gd name="T26" fmla="*/ 21 w 47"/>
                <a:gd name="T27" fmla="*/ 43 h 79"/>
                <a:gd name="T28" fmla="*/ 22 w 47"/>
                <a:gd name="T29" fmla="*/ 45 h 79"/>
                <a:gd name="T30" fmla="*/ 24 w 47"/>
                <a:gd name="T31" fmla="*/ 48 h 79"/>
                <a:gd name="T32" fmla="*/ 24 w 47"/>
                <a:gd name="T33" fmla="*/ 49 h 79"/>
                <a:gd name="T34" fmla="*/ 26 w 47"/>
                <a:gd name="T35" fmla="*/ 50 h 79"/>
                <a:gd name="T36" fmla="*/ 26 w 47"/>
                <a:gd name="T37" fmla="*/ 51 h 79"/>
                <a:gd name="T38" fmla="*/ 26 w 47"/>
                <a:gd name="T39" fmla="*/ 52 h 79"/>
                <a:gd name="T40" fmla="*/ 26 w 47"/>
                <a:gd name="T41" fmla="*/ 53 h 79"/>
                <a:gd name="T42" fmla="*/ 29 w 47"/>
                <a:gd name="T43" fmla="*/ 57 h 79"/>
                <a:gd name="T44" fmla="*/ 30 w 47"/>
                <a:gd name="T45" fmla="*/ 59 h 79"/>
                <a:gd name="T46" fmla="*/ 30 w 47"/>
                <a:gd name="T47" fmla="*/ 60 h 79"/>
                <a:gd name="T48" fmla="*/ 32 w 47"/>
                <a:gd name="T49" fmla="*/ 63 h 79"/>
                <a:gd name="T50" fmla="*/ 35 w 47"/>
                <a:gd name="T51" fmla="*/ 63 h 79"/>
                <a:gd name="T52" fmla="*/ 34 w 47"/>
                <a:gd name="T53" fmla="*/ 65 h 79"/>
                <a:gd name="T54" fmla="*/ 32 w 47"/>
                <a:gd name="T55" fmla="*/ 67 h 79"/>
                <a:gd name="T56" fmla="*/ 34 w 47"/>
                <a:gd name="T57" fmla="*/ 69 h 79"/>
                <a:gd name="T58" fmla="*/ 33 w 47"/>
                <a:gd name="T59" fmla="*/ 70 h 79"/>
                <a:gd name="T60" fmla="*/ 34 w 47"/>
                <a:gd name="T61" fmla="*/ 70 h 79"/>
                <a:gd name="T62" fmla="*/ 37 w 47"/>
                <a:gd name="T63" fmla="*/ 70 h 79"/>
                <a:gd name="T64" fmla="*/ 36 w 47"/>
                <a:gd name="T65" fmla="*/ 72 h 79"/>
                <a:gd name="T66" fmla="*/ 37 w 47"/>
                <a:gd name="T67" fmla="*/ 72 h 79"/>
                <a:gd name="T68" fmla="*/ 36 w 47"/>
                <a:gd name="T69" fmla="*/ 74 h 79"/>
                <a:gd name="T70" fmla="*/ 37 w 47"/>
                <a:gd name="T71" fmla="*/ 75 h 79"/>
                <a:gd name="T72" fmla="*/ 39 w 47"/>
                <a:gd name="T73" fmla="*/ 73 h 79"/>
                <a:gd name="T74" fmla="*/ 39 w 47"/>
                <a:gd name="T75" fmla="*/ 76 h 79"/>
                <a:gd name="T76" fmla="*/ 44 w 47"/>
                <a:gd name="T77" fmla="*/ 77 h 79"/>
                <a:gd name="T78" fmla="*/ 45 w 47"/>
                <a:gd name="T79" fmla="*/ 77 h 79"/>
                <a:gd name="T80" fmla="*/ 46 w 47"/>
                <a:gd name="T81" fmla="*/ 79 h 79"/>
                <a:gd name="T82" fmla="*/ 47 w 47"/>
                <a:gd name="T83" fmla="*/ 78 h 79"/>
                <a:gd name="T84" fmla="*/ 45 w 47"/>
                <a:gd name="T85" fmla="*/ 77 h 79"/>
                <a:gd name="T86" fmla="*/ 45 w 47"/>
                <a:gd name="T87" fmla="*/ 72 h 79"/>
                <a:gd name="T88" fmla="*/ 43 w 47"/>
                <a:gd name="T89" fmla="*/ 66 h 79"/>
                <a:gd name="T90" fmla="*/ 40 w 47"/>
                <a:gd name="T91" fmla="*/ 59 h 79"/>
                <a:gd name="T92" fmla="*/ 37 w 47"/>
                <a:gd name="T93" fmla="*/ 54 h 79"/>
                <a:gd name="T94" fmla="*/ 36 w 47"/>
                <a:gd name="T95" fmla="*/ 51 h 79"/>
                <a:gd name="T96" fmla="*/ 31 w 47"/>
                <a:gd name="T97" fmla="*/ 43 h 79"/>
                <a:gd name="T98" fmla="*/ 28 w 47"/>
                <a:gd name="T99" fmla="*/ 40 h 79"/>
                <a:gd name="T100" fmla="*/ 24 w 47"/>
                <a:gd name="T101" fmla="*/ 35 h 79"/>
                <a:gd name="T102" fmla="*/ 16 w 47"/>
                <a:gd name="T103" fmla="*/ 17 h 79"/>
                <a:gd name="T104" fmla="*/ 13 w 47"/>
                <a:gd name="T105" fmla="*/ 13 h 79"/>
                <a:gd name="T106" fmla="*/ 1 w 47"/>
                <a:gd name="T107"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79">
                  <a:moveTo>
                    <a:pt x="1" y="2"/>
                  </a:moveTo>
                  <a:cubicBezTo>
                    <a:pt x="0" y="5"/>
                    <a:pt x="3" y="5"/>
                    <a:pt x="2" y="6"/>
                  </a:cubicBezTo>
                  <a:cubicBezTo>
                    <a:pt x="2" y="7"/>
                    <a:pt x="3" y="6"/>
                    <a:pt x="3" y="6"/>
                  </a:cubicBezTo>
                  <a:cubicBezTo>
                    <a:pt x="2" y="8"/>
                    <a:pt x="4" y="9"/>
                    <a:pt x="6" y="9"/>
                  </a:cubicBezTo>
                  <a:cubicBezTo>
                    <a:pt x="6" y="9"/>
                    <a:pt x="6" y="9"/>
                    <a:pt x="6" y="9"/>
                  </a:cubicBezTo>
                  <a:cubicBezTo>
                    <a:pt x="6" y="9"/>
                    <a:pt x="6" y="10"/>
                    <a:pt x="6" y="10"/>
                  </a:cubicBezTo>
                  <a:cubicBezTo>
                    <a:pt x="6" y="10"/>
                    <a:pt x="6" y="10"/>
                    <a:pt x="6" y="10"/>
                  </a:cubicBezTo>
                  <a:cubicBezTo>
                    <a:pt x="6" y="10"/>
                    <a:pt x="6" y="11"/>
                    <a:pt x="6" y="11"/>
                  </a:cubicBezTo>
                  <a:cubicBezTo>
                    <a:pt x="7" y="11"/>
                    <a:pt x="7" y="11"/>
                    <a:pt x="7" y="11"/>
                  </a:cubicBezTo>
                  <a:cubicBezTo>
                    <a:pt x="7" y="11"/>
                    <a:pt x="7" y="11"/>
                    <a:pt x="7" y="11"/>
                  </a:cubicBezTo>
                  <a:cubicBezTo>
                    <a:pt x="5" y="13"/>
                    <a:pt x="7" y="12"/>
                    <a:pt x="7" y="13"/>
                  </a:cubicBezTo>
                  <a:cubicBezTo>
                    <a:pt x="7" y="13"/>
                    <a:pt x="7" y="13"/>
                    <a:pt x="7" y="13"/>
                  </a:cubicBezTo>
                  <a:cubicBezTo>
                    <a:pt x="6" y="14"/>
                    <a:pt x="7" y="15"/>
                    <a:pt x="7" y="16"/>
                  </a:cubicBezTo>
                  <a:cubicBezTo>
                    <a:pt x="9" y="16"/>
                    <a:pt x="9" y="16"/>
                    <a:pt x="9" y="16"/>
                  </a:cubicBezTo>
                  <a:cubicBezTo>
                    <a:pt x="8" y="16"/>
                    <a:pt x="8" y="17"/>
                    <a:pt x="8" y="17"/>
                  </a:cubicBezTo>
                  <a:cubicBezTo>
                    <a:pt x="9" y="17"/>
                    <a:pt x="7" y="18"/>
                    <a:pt x="8" y="18"/>
                  </a:cubicBezTo>
                  <a:cubicBezTo>
                    <a:pt x="8" y="18"/>
                    <a:pt x="8" y="18"/>
                    <a:pt x="8" y="18"/>
                  </a:cubicBezTo>
                  <a:cubicBezTo>
                    <a:pt x="7" y="18"/>
                    <a:pt x="9" y="18"/>
                    <a:pt x="8" y="19"/>
                  </a:cubicBezTo>
                  <a:cubicBezTo>
                    <a:pt x="9" y="18"/>
                    <a:pt x="9" y="18"/>
                    <a:pt x="9" y="18"/>
                  </a:cubicBezTo>
                  <a:cubicBezTo>
                    <a:pt x="7" y="19"/>
                    <a:pt x="9" y="18"/>
                    <a:pt x="9" y="19"/>
                  </a:cubicBezTo>
                  <a:cubicBezTo>
                    <a:pt x="9" y="19"/>
                    <a:pt x="9" y="19"/>
                    <a:pt x="9" y="19"/>
                  </a:cubicBezTo>
                  <a:cubicBezTo>
                    <a:pt x="8" y="19"/>
                    <a:pt x="9" y="19"/>
                    <a:pt x="9" y="19"/>
                  </a:cubicBezTo>
                  <a:cubicBezTo>
                    <a:pt x="9" y="19"/>
                    <a:pt x="9" y="19"/>
                    <a:pt x="9" y="19"/>
                  </a:cubicBezTo>
                  <a:cubicBezTo>
                    <a:pt x="9" y="20"/>
                    <a:pt x="10" y="20"/>
                    <a:pt x="9" y="20"/>
                  </a:cubicBezTo>
                  <a:cubicBezTo>
                    <a:pt x="10" y="20"/>
                    <a:pt x="9" y="20"/>
                    <a:pt x="10" y="19"/>
                  </a:cubicBezTo>
                  <a:cubicBezTo>
                    <a:pt x="10" y="21"/>
                    <a:pt x="11" y="22"/>
                    <a:pt x="12" y="23"/>
                  </a:cubicBezTo>
                  <a:cubicBezTo>
                    <a:pt x="13" y="23"/>
                    <a:pt x="13" y="23"/>
                    <a:pt x="13" y="23"/>
                  </a:cubicBezTo>
                  <a:cubicBezTo>
                    <a:pt x="12" y="23"/>
                    <a:pt x="13" y="24"/>
                    <a:pt x="12" y="24"/>
                  </a:cubicBezTo>
                  <a:cubicBezTo>
                    <a:pt x="12" y="24"/>
                    <a:pt x="13" y="24"/>
                    <a:pt x="13" y="24"/>
                  </a:cubicBezTo>
                  <a:cubicBezTo>
                    <a:pt x="13" y="24"/>
                    <a:pt x="12" y="25"/>
                    <a:pt x="13" y="25"/>
                  </a:cubicBezTo>
                  <a:cubicBezTo>
                    <a:pt x="13" y="24"/>
                    <a:pt x="13" y="24"/>
                    <a:pt x="13" y="24"/>
                  </a:cubicBezTo>
                  <a:cubicBezTo>
                    <a:pt x="13" y="25"/>
                    <a:pt x="13" y="25"/>
                    <a:pt x="13" y="25"/>
                  </a:cubicBezTo>
                  <a:cubicBezTo>
                    <a:pt x="14" y="25"/>
                    <a:pt x="14" y="25"/>
                    <a:pt x="14" y="25"/>
                  </a:cubicBezTo>
                  <a:cubicBezTo>
                    <a:pt x="13" y="26"/>
                    <a:pt x="14" y="25"/>
                    <a:pt x="14" y="26"/>
                  </a:cubicBezTo>
                  <a:cubicBezTo>
                    <a:pt x="14" y="25"/>
                    <a:pt x="14" y="25"/>
                    <a:pt x="14" y="25"/>
                  </a:cubicBezTo>
                  <a:cubicBezTo>
                    <a:pt x="15" y="25"/>
                    <a:pt x="13" y="26"/>
                    <a:pt x="14" y="26"/>
                  </a:cubicBezTo>
                  <a:cubicBezTo>
                    <a:pt x="14" y="26"/>
                    <a:pt x="14" y="26"/>
                    <a:pt x="14" y="26"/>
                  </a:cubicBezTo>
                  <a:cubicBezTo>
                    <a:pt x="13" y="27"/>
                    <a:pt x="14" y="27"/>
                    <a:pt x="14" y="27"/>
                  </a:cubicBezTo>
                  <a:cubicBezTo>
                    <a:pt x="14" y="27"/>
                    <a:pt x="14" y="27"/>
                    <a:pt x="14" y="27"/>
                  </a:cubicBezTo>
                  <a:cubicBezTo>
                    <a:pt x="14" y="28"/>
                    <a:pt x="15" y="28"/>
                    <a:pt x="14" y="29"/>
                  </a:cubicBezTo>
                  <a:cubicBezTo>
                    <a:pt x="15" y="29"/>
                    <a:pt x="16" y="28"/>
                    <a:pt x="16" y="28"/>
                  </a:cubicBezTo>
                  <a:cubicBezTo>
                    <a:pt x="15" y="29"/>
                    <a:pt x="16" y="29"/>
                    <a:pt x="14" y="30"/>
                  </a:cubicBezTo>
                  <a:cubicBezTo>
                    <a:pt x="15" y="30"/>
                    <a:pt x="15" y="30"/>
                    <a:pt x="15" y="30"/>
                  </a:cubicBezTo>
                  <a:cubicBezTo>
                    <a:pt x="15" y="30"/>
                    <a:pt x="17" y="30"/>
                    <a:pt x="16" y="29"/>
                  </a:cubicBezTo>
                  <a:cubicBezTo>
                    <a:pt x="17" y="29"/>
                    <a:pt x="17" y="29"/>
                    <a:pt x="17" y="29"/>
                  </a:cubicBezTo>
                  <a:cubicBezTo>
                    <a:pt x="18" y="29"/>
                    <a:pt x="17" y="29"/>
                    <a:pt x="18" y="29"/>
                  </a:cubicBezTo>
                  <a:cubicBezTo>
                    <a:pt x="18" y="29"/>
                    <a:pt x="17" y="30"/>
                    <a:pt x="18" y="30"/>
                  </a:cubicBezTo>
                  <a:cubicBezTo>
                    <a:pt x="17" y="30"/>
                    <a:pt x="16" y="31"/>
                    <a:pt x="16" y="32"/>
                  </a:cubicBezTo>
                  <a:cubicBezTo>
                    <a:pt x="16" y="31"/>
                    <a:pt x="17" y="31"/>
                    <a:pt x="17" y="31"/>
                  </a:cubicBezTo>
                  <a:cubicBezTo>
                    <a:pt x="16" y="33"/>
                    <a:pt x="16" y="33"/>
                    <a:pt x="16" y="33"/>
                  </a:cubicBezTo>
                  <a:cubicBezTo>
                    <a:pt x="16" y="33"/>
                    <a:pt x="17" y="32"/>
                    <a:pt x="16" y="32"/>
                  </a:cubicBezTo>
                  <a:cubicBezTo>
                    <a:pt x="16" y="33"/>
                    <a:pt x="16" y="33"/>
                    <a:pt x="16" y="33"/>
                  </a:cubicBezTo>
                  <a:cubicBezTo>
                    <a:pt x="16" y="33"/>
                    <a:pt x="16" y="34"/>
                    <a:pt x="17" y="33"/>
                  </a:cubicBezTo>
                  <a:cubicBezTo>
                    <a:pt x="17" y="33"/>
                    <a:pt x="17" y="33"/>
                    <a:pt x="18" y="33"/>
                  </a:cubicBezTo>
                  <a:cubicBezTo>
                    <a:pt x="18" y="33"/>
                    <a:pt x="17" y="33"/>
                    <a:pt x="17" y="33"/>
                  </a:cubicBezTo>
                  <a:cubicBezTo>
                    <a:pt x="18" y="33"/>
                    <a:pt x="18" y="33"/>
                    <a:pt x="18" y="33"/>
                  </a:cubicBezTo>
                  <a:cubicBezTo>
                    <a:pt x="18" y="33"/>
                    <a:pt x="17" y="34"/>
                    <a:pt x="17" y="34"/>
                  </a:cubicBezTo>
                  <a:cubicBezTo>
                    <a:pt x="17" y="34"/>
                    <a:pt x="17" y="34"/>
                    <a:pt x="17" y="34"/>
                  </a:cubicBezTo>
                  <a:cubicBezTo>
                    <a:pt x="16" y="34"/>
                    <a:pt x="16" y="35"/>
                    <a:pt x="17" y="35"/>
                  </a:cubicBezTo>
                  <a:cubicBezTo>
                    <a:pt x="17" y="34"/>
                    <a:pt x="17" y="34"/>
                    <a:pt x="17" y="34"/>
                  </a:cubicBezTo>
                  <a:cubicBezTo>
                    <a:pt x="17" y="35"/>
                    <a:pt x="17" y="36"/>
                    <a:pt x="16" y="36"/>
                  </a:cubicBezTo>
                  <a:cubicBezTo>
                    <a:pt x="16" y="37"/>
                    <a:pt x="17" y="36"/>
                    <a:pt x="17" y="36"/>
                  </a:cubicBezTo>
                  <a:cubicBezTo>
                    <a:pt x="18" y="36"/>
                    <a:pt x="17" y="37"/>
                    <a:pt x="18" y="37"/>
                  </a:cubicBezTo>
                  <a:cubicBezTo>
                    <a:pt x="18" y="37"/>
                    <a:pt x="17" y="37"/>
                    <a:pt x="17" y="37"/>
                  </a:cubicBezTo>
                  <a:cubicBezTo>
                    <a:pt x="17" y="37"/>
                    <a:pt x="18" y="37"/>
                    <a:pt x="18" y="37"/>
                  </a:cubicBezTo>
                  <a:cubicBezTo>
                    <a:pt x="18" y="37"/>
                    <a:pt x="18" y="38"/>
                    <a:pt x="18" y="38"/>
                  </a:cubicBezTo>
                  <a:cubicBezTo>
                    <a:pt x="18" y="38"/>
                    <a:pt x="18" y="38"/>
                    <a:pt x="18" y="37"/>
                  </a:cubicBezTo>
                  <a:cubicBezTo>
                    <a:pt x="18" y="38"/>
                    <a:pt x="18" y="39"/>
                    <a:pt x="19" y="39"/>
                  </a:cubicBezTo>
                  <a:cubicBezTo>
                    <a:pt x="18" y="39"/>
                    <a:pt x="18" y="40"/>
                    <a:pt x="18" y="40"/>
                  </a:cubicBezTo>
                  <a:cubicBezTo>
                    <a:pt x="18" y="40"/>
                    <a:pt x="18" y="40"/>
                    <a:pt x="18" y="40"/>
                  </a:cubicBezTo>
                  <a:cubicBezTo>
                    <a:pt x="19" y="40"/>
                    <a:pt x="19" y="40"/>
                    <a:pt x="19" y="40"/>
                  </a:cubicBezTo>
                  <a:cubicBezTo>
                    <a:pt x="19" y="41"/>
                    <a:pt x="19" y="39"/>
                    <a:pt x="19" y="39"/>
                  </a:cubicBezTo>
                  <a:cubicBezTo>
                    <a:pt x="19" y="39"/>
                    <a:pt x="18" y="40"/>
                    <a:pt x="19" y="40"/>
                  </a:cubicBezTo>
                  <a:cubicBezTo>
                    <a:pt x="19" y="40"/>
                    <a:pt x="18" y="41"/>
                    <a:pt x="19" y="40"/>
                  </a:cubicBezTo>
                  <a:cubicBezTo>
                    <a:pt x="19" y="40"/>
                    <a:pt x="20" y="40"/>
                    <a:pt x="20" y="40"/>
                  </a:cubicBezTo>
                  <a:cubicBezTo>
                    <a:pt x="20" y="40"/>
                    <a:pt x="20" y="40"/>
                    <a:pt x="20" y="41"/>
                  </a:cubicBezTo>
                  <a:cubicBezTo>
                    <a:pt x="20" y="41"/>
                    <a:pt x="20" y="41"/>
                    <a:pt x="20" y="41"/>
                  </a:cubicBezTo>
                  <a:cubicBezTo>
                    <a:pt x="19" y="41"/>
                    <a:pt x="20" y="41"/>
                    <a:pt x="19" y="41"/>
                  </a:cubicBezTo>
                  <a:cubicBezTo>
                    <a:pt x="20" y="41"/>
                    <a:pt x="19" y="42"/>
                    <a:pt x="20" y="41"/>
                  </a:cubicBezTo>
                  <a:cubicBezTo>
                    <a:pt x="21" y="41"/>
                    <a:pt x="21" y="41"/>
                    <a:pt x="21" y="41"/>
                  </a:cubicBezTo>
                  <a:cubicBezTo>
                    <a:pt x="21" y="41"/>
                    <a:pt x="20" y="42"/>
                    <a:pt x="20" y="42"/>
                  </a:cubicBezTo>
                  <a:cubicBezTo>
                    <a:pt x="20" y="42"/>
                    <a:pt x="20" y="42"/>
                    <a:pt x="20" y="42"/>
                  </a:cubicBezTo>
                  <a:cubicBezTo>
                    <a:pt x="19" y="42"/>
                    <a:pt x="20" y="42"/>
                    <a:pt x="20" y="43"/>
                  </a:cubicBezTo>
                  <a:cubicBezTo>
                    <a:pt x="20" y="43"/>
                    <a:pt x="20" y="43"/>
                    <a:pt x="21" y="43"/>
                  </a:cubicBezTo>
                  <a:cubicBezTo>
                    <a:pt x="21" y="43"/>
                    <a:pt x="20" y="44"/>
                    <a:pt x="21" y="44"/>
                  </a:cubicBezTo>
                  <a:cubicBezTo>
                    <a:pt x="21" y="44"/>
                    <a:pt x="21" y="44"/>
                    <a:pt x="21" y="44"/>
                  </a:cubicBezTo>
                  <a:cubicBezTo>
                    <a:pt x="22" y="43"/>
                    <a:pt x="21" y="44"/>
                    <a:pt x="21" y="44"/>
                  </a:cubicBezTo>
                  <a:cubicBezTo>
                    <a:pt x="21" y="44"/>
                    <a:pt x="22" y="44"/>
                    <a:pt x="23" y="44"/>
                  </a:cubicBezTo>
                  <a:cubicBezTo>
                    <a:pt x="22" y="44"/>
                    <a:pt x="22" y="45"/>
                    <a:pt x="21" y="45"/>
                  </a:cubicBezTo>
                  <a:cubicBezTo>
                    <a:pt x="23" y="44"/>
                    <a:pt x="21" y="46"/>
                    <a:pt x="22" y="45"/>
                  </a:cubicBezTo>
                  <a:cubicBezTo>
                    <a:pt x="22" y="45"/>
                    <a:pt x="22" y="45"/>
                    <a:pt x="23" y="45"/>
                  </a:cubicBezTo>
                  <a:cubicBezTo>
                    <a:pt x="24" y="44"/>
                    <a:pt x="22" y="46"/>
                    <a:pt x="23" y="46"/>
                  </a:cubicBezTo>
                  <a:cubicBezTo>
                    <a:pt x="22" y="46"/>
                    <a:pt x="22" y="46"/>
                    <a:pt x="22" y="46"/>
                  </a:cubicBezTo>
                  <a:cubicBezTo>
                    <a:pt x="23" y="46"/>
                    <a:pt x="22" y="47"/>
                    <a:pt x="23" y="46"/>
                  </a:cubicBezTo>
                  <a:cubicBezTo>
                    <a:pt x="22" y="47"/>
                    <a:pt x="23" y="46"/>
                    <a:pt x="22" y="47"/>
                  </a:cubicBezTo>
                  <a:cubicBezTo>
                    <a:pt x="23" y="47"/>
                    <a:pt x="22" y="49"/>
                    <a:pt x="24" y="48"/>
                  </a:cubicBezTo>
                  <a:cubicBezTo>
                    <a:pt x="24" y="48"/>
                    <a:pt x="24" y="48"/>
                    <a:pt x="24" y="48"/>
                  </a:cubicBezTo>
                  <a:cubicBezTo>
                    <a:pt x="23" y="49"/>
                    <a:pt x="24" y="48"/>
                    <a:pt x="24" y="48"/>
                  </a:cubicBezTo>
                  <a:cubicBezTo>
                    <a:pt x="23" y="48"/>
                    <a:pt x="23" y="48"/>
                    <a:pt x="23" y="48"/>
                  </a:cubicBezTo>
                  <a:cubicBezTo>
                    <a:pt x="24" y="48"/>
                    <a:pt x="24" y="49"/>
                    <a:pt x="25" y="48"/>
                  </a:cubicBezTo>
                  <a:cubicBezTo>
                    <a:pt x="25" y="48"/>
                    <a:pt x="23" y="49"/>
                    <a:pt x="24" y="50"/>
                  </a:cubicBezTo>
                  <a:cubicBezTo>
                    <a:pt x="24" y="49"/>
                    <a:pt x="24" y="49"/>
                    <a:pt x="24" y="49"/>
                  </a:cubicBezTo>
                  <a:cubicBezTo>
                    <a:pt x="24" y="50"/>
                    <a:pt x="24" y="50"/>
                    <a:pt x="24" y="50"/>
                  </a:cubicBezTo>
                  <a:cubicBezTo>
                    <a:pt x="24" y="50"/>
                    <a:pt x="25" y="50"/>
                    <a:pt x="26" y="49"/>
                  </a:cubicBezTo>
                  <a:cubicBezTo>
                    <a:pt x="26" y="49"/>
                    <a:pt x="26" y="50"/>
                    <a:pt x="25" y="50"/>
                  </a:cubicBezTo>
                  <a:cubicBezTo>
                    <a:pt x="26" y="50"/>
                    <a:pt x="26" y="50"/>
                    <a:pt x="26" y="50"/>
                  </a:cubicBezTo>
                  <a:cubicBezTo>
                    <a:pt x="26" y="50"/>
                    <a:pt x="26" y="50"/>
                    <a:pt x="26" y="50"/>
                  </a:cubicBezTo>
                  <a:cubicBezTo>
                    <a:pt x="26" y="50"/>
                    <a:pt x="26" y="50"/>
                    <a:pt x="26" y="50"/>
                  </a:cubicBezTo>
                  <a:cubicBezTo>
                    <a:pt x="26" y="50"/>
                    <a:pt x="26" y="50"/>
                    <a:pt x="26" y="50"/>
                  </a:cubicBezTo>
                  <a:cubicBezTo>
                    <a:pt x="26" y="51"/>
                    <a:pt x="25" y="50"/>
                    <a:pt x="25" y="50"/>
                  </a:cubicBezTo>
                  <a:cubicBezTo>
                    <a:pt x="25" y="51"/>
                    <a:pt x="25" y="51"/>
                    <a:pt x="25" y="51"/>
                  </a:cubicBezTo>
                  <a:cubicBezTo>
                    <a:pt x="25" y="51"/>
                    <a:pt x="25" y="51"/>
                    <a:pt x="26" y="51"/>
                  </a:cubicBezTo>
                  <a:cubicBezTo>
                    <a:pt x="26" y="51"/>
                    <a:pt x="25" y="52"/>
                    <a:pt x="25" y="52"/>
                  </a:cubicBezTo>
                  <a:cubicBezTo>
                    <a:pt x="25" y="52"/>
                    <a:pt x="25" y="52"/>
                    <a:pt x="26" y="51"/>
                  </a:cubicBezTo>
                  <a:cubicBezTo>
                    <a:pt x="26" y="51"/>
                    <a:pt x="25" y="52"/>
                    <a:pt x="26" y="51"/>
                  </a:cubicBezTo>
                  <a:cubicBezTo>
                    <a:pt x="26" y="51"/>
                    <a:pt x="27" y="51"/>
                    <a:pt x="26" y="51"/>
                  </a:cubicBezTo>
                  <a:cubicBezTo>
                    <a:pt x="26" y="52"/>
                    <a:pt x="25" y="52"/>
                    <a:pt x="25" y="52"/>
                  </a:cubicBezTo>
                  <a:cubicBezTo>
                    <a:pt x="26" y="52"/>
                    <a:pt x="26" y="52"/>
                    <a:pt x="26" y="52"/>
                  </a:cubicBezTo>
                  <a:cubicBezTo>
                    <a:pt x="27" y="52"/>
                    <a:pt x="27" y="52"/>
                    <a:pt x="27" y="52"/>
                  </a:cubicBezTo>
                  <a:cubicBezTo>
                    <a:pt x="26" y="52"/>
                    <a:pt x="26" y="52"/>
                    <a:pt x="26" y="52"/>
                  </a:cubicBezTo>
                  <a:cubicBezTo>
                    <a:pt x="26" y="52"/>
                    <a:pt x="26" y="52"/>
                    <a:pt x="26" y="52"/>
                  </a:cubicBezTo>
                  <a:cubicBezTo>
                    <a:pt x="26" y="52"/>
                    <a:pt x="26" y="52"/>
                    <a:pt x="26" y="53"/>
                  </a:cubicBezTo>
                  <a:cubicBezTo>
                    <a:pt x="26" y="53"/>
                    <a:pt x="26" y="53"/>
                    <a:pt x="26" y="53"/>
                  </a:cubicBezTo>
                  <a:cubicBezTo>
                    <a:pt x="26" y="53"/>
                    <a:pt x="26" y="53"/>
                    <a:pt x="26" y="53"/>
                  </a:cubicBezTo>
                  <a:cubicBezTo>
                    <a:pt x="27" y="53"/>
                    <a:pt x="27" y="53"/>
                    <a:pt x="26" y="54"/>
                  </a:cubicBezTo>
                  <a:cubicBezTo>
                    <a:pt x="26" y="53"/>
                    <a:pt x="26" y="53"/>
                    <a:pt x="26" y="53"/>
                  </a:cubicBezTo>
                  <a:cubicBezTo>
                    <a:pt x="27" y="54"/>
                    <a:pt x="27" y="54"/>
                    <a:pt x="26" y="54"/>
                  </a:cubicBezTo>
                  <a:cubicBezTo>
                    <a:pt x="27" y="54"/>
                    <a:pt x="29" y="53"/>
                    <a:pt x="28" y="53"/>
                  </a:cubicBezTo>
                  <a:cubicBezTo>
                    <a:pt x="28" y="54"/>
                    <a:pt x="27" y="54"/>
                    <a:pt x="27" y="55"/>
                  </a:cubicBezTo>
                  <a:cubicBezTo>
                    <a:pt x="27" y="55"/>
                    <a:pt x="27" y="56"/>
                    <a:pt x="28" y="56"/>
                  </a:cubicBezTo>
                  <a:cubicBezTo>
                    <a:pt x="27" y="56"/>
                    <a:pt x="27" y="56"/>
                    <a:pt x="27" y="56"/>
                  </a:cubicBezTo>
                  <a:cubicBezTo>
                    <a:pt x="28" y="56"/>
                    <a:pt x="27" y="58"/>
                    <a:pt x="29" y="57"/>
                  </a:cubicBezTo>
                  <a:cubicBezTo>
                    <a:pt x="29" y="57"/>
                    <a:pt x="29" y="57"/>
                    <a:pt x="30" y="57"/>
                  </a:cubicBezTo>
                  <a:cubicBezTo>
                    <a:pt x="29" y="57"/>
                    <a:pt x="30" y="57"/>
                    <a:pt x="29" y="57"/>
                  </a:cubicBezTo>
                  <a:cubicBezTo>
                    <a:pt x="29" y="58"/>
                    <a:pt x="29" y="58"/>
                    <a:pt x="28" y="58"/>
                  </a:cubicBezTo>
                  <a:cubicBezTo>
                    <a:pt x="28" y="58"/>
                    <a:pt x="29" y="59"/>
                    <a:pt x="29" y="59"/>
                  </a:cubicBezTo>
                  <a:cubicBezTo>
                    <a:pt x="29" y="59"/>
                    <a:pt x="29" y="59"/>
                    <a:pt x="29" y="59"/>
                  </a:cubicBezTo>
                  <a:cubicBezTo>
                    <a:pt x="29" y="58"/>
                    <a:pt x="30" y="59"/>
                    <a:pt x="30" y="59"/>
                  </a:cubicBezTo>
                  <a:cubicBezTo>
                    <a:pt x="29" y="59"/>
                    <a:pt x="29" y="59"/>
                    <a:pt x="29" y="59"/>
                  </a:cubicBezTo>
                  <a:cubicBezTo>
                    <a:pt x="30" y="59"/>
                    <a:pt x="30" y="59"/>
                    <a:pt x="30" y="59"/>
                  </a:cubicBezTo>
                  <a:cubicBezTo>
                    <a:pt x="30" y="59"/>
                    <a:pt x="29" y="60"/>
                    <a:pt x="29" y="60"/>
                  </a:cubicBezTo>
                  <a:cubicBezTo>
                    <a:pt x="30" y="59"/>
                    <a:pt x="30" y="59"/>
                    <a:pt x="30" y="59"/>
                  </a:cubicBezTo>
                  <a:cubicBezTo>
                    <a:pt x="29" y="60"/>
                    <a:pt x="29" y="61"/>
                    <a:pt x="29" y="61"/>
                  </a:cubicBezTo>
                  <a:cubicBezTo>
                    <a:pt x="30" y="60"/>
                    <a:pt x="30" y="60"/>
                    <a:pt x="30" y="60"/>
                  </a:cubicBezTo>
                  <a:cubicBezTo>
                    <a:pt x="30" y="60"/>
                    <a:pt x="30" y="61"/>
                    <a:pt x="30" y="61"/>
                  </a:cubicBezTo>
                  <a:cubicBezTo>
                    <a:pt x="30" y="61"/>
                    <a:pt x="30" y="61"/>
                    <a:pt x="31" y="61"/>
                  </a:cubicBezTo>
                  <a:cubicBezTo>
                    <a:pt x="30" y="62"/>
                    <a:pt x="30" y="63"/>
                    <a:pt x="31" y="64"/>
                  </a:cubicBezTo>
                  <a:cubicBezTo>
                    <a:pt x="31" y="64"/>
                    <a:pt x="31" y="64"/>
                    <a:pt x="31" y="64"/>
                  </a:cubicBezTo>
                  <a:cubicBezTo>
                    <a:pt x="32" y="64"/>
                    <a:pt x="31" y="64"/>
                    <a:pt x="31" y="64"/>
                  </a:cubicBezTo>
                  <a:cubicBezTo>
                    <a:pt x="31" y="64"/>
                    <a:pt x="32" y="64"/>
                    <a:pt x="32" y="63"/>
                  </a:cubicBezTo>
                  <a:cubicBezTo>
                    <a:pt x="33" y="63"/>
                    <a:pt x="32" y="64"/>
                    <a:pt x="32" y="65"/>
                  </a:cubicBezTo>
                  <a:cubicBezTo>
                    <a:pt x="31" y="65"/>
                    <a:pt x="32" y="64"/>
                    <a:pt x="31" y="65"/>
                  </a:cubicBezTo>
                  <a:cubicBezTo>
                    <a:pt x="31" y="65"/>
                    <a:pt x="32" y="65"/>
                    <a:pt x="31" y="65"/>
                  </a:cubicBezTo>
                  <a:cubicBezTo>
                    <a:pt x="32" y="65"/>
                    <a:pt x="32" y="65"/>
                    <a:pt x="33" y="64"/>
                  </a:cubicBezTo>
                  <a:cubicBezTo>
                    <a:pt x="32" y="65"/>
                    <a:pt x="32" y="65"/>
                    <a:pt x="32" y="65"/>
                  </a:cubicBezTo>
                  <a:cubicBezTo>
                    <a:pt x="33" y="65"/>
                    <a:pt x="34" y="63"/>
                    <a:pt x="35" y="63"/>
                  </a:cubicBezTo>
                  <a:cubicBezTo>
                    <a:pt x="35" y="63"/>
                    <a:pt x="35" y="63"/>
                    <a:pt x="35" y="63"/>
                  </a:cubicBezTo>
                  <a:cubicBezTo>
                    <a:pt x="36" y="63"/>
                    <a:pt x="36" y="62"/>
                    <a:pt x="36" y="62"/>
                  </a:cubicBezTo>
                  <a:cubicBezTo>
                    <a:pt x="36" y="63"/>
                    <a:pt x="35" y="64"/>
                    <a:pt x="34" y="64"/>
                  </a:cubicBezTo>
                  <a:cubicBezTo>
                    <a:pt x="34" y="64"/>
                    <a:pt x="32" y="65"/>
                    <a:pt x="33" y="65"/>
                  </a:cubicBezTo>
                  <a:cubicBezTo>
                    <a:pt x="33" y="65"/>
                    <a:pt x="33" y="65"/>
                    <a:pt x="33" y="65"/>
                  </a:cubicBezTo>
                  <a:cubicBezTo>
                    <a:pt x="34" y="64"/>
                    <a:pt x="33" y="65"/>
                    <a:pt x="34" y="65"/>
                  </a:cubicBezTo>
                  <a:cubicBezTo>
                    <a:pt x="33" y="65"/>
                    <a:pt x="32" y="66"/>
                    <a:pt x="32" y="66"/>
                  </a:cubicBezTo>
                  <a:cubicBezTo>
                    <a:pt x="33" y="66"/>
                    <a:pt x="33" y="66"/>
                    <a:pt x="33" y="66"/>
                  </a:cubicBezTo>
                  <a:cubicBezTo>
                    <a:pt x="33" y="66"/>
                    <a:pt x="33" y="67"/>
                    <a:pt x="32" y="67"/>
                  </a:cubicBezTo>
                  <a:cubicBezTo>
                    <a:pt x="31" y="67"/>
                    <a:pt x="33" y="67"/>
                    <a:pt x="32" y="67"/>
                  </a:cubicBezTo>
                  <a:cubicBezTo>
                    <a:pt x="33" y="67"/>
                    <a:pt x="33" y="66"/>
                    <a:pt x="34" y="66"/>
                  </a:cubicBezTo>
                  <a:cubicBezTo>
                    <a:pt x="33" y="66"/>
                    <a:pt x="33" y="67"/>
                    <a:pt x="32" y="67"/>
                  </a:cubicBezTo>
                  <a:cubicBezTo>
                    <a:pt x="32" y="67"/>
                    <a:pt x="33" y="67"/>
                    <a:pt x="33" y="67"/>
                  </a:cubicBezTo>
                  <a:cubicBezTo>
                    <a:pt x="34" y="67"/>
                    <a:pt x="32" y="68"/>
                    <a:pt x="34" y="67"/>
                  </a:cubicBezTo>
                  <a:cubicBezTo>
                    <a:pt x="33" y="68"/>
                    <a:pt x="33" y="68"/>
                    <a:pt x="33" y="68"/>
                  </a:cubicBezTo>
                  <a:cubicBezTo>
                    <a:pt x="34" y="67"/>
                    <a:pt x="34" y="67"/>
                    <a:pt x="34" y="67"/>
                  </a:cubicBezTo>
                  <a:cubicBezTo>
                    <a:pt x="34" y="68"/>
                    <a:pt x="33" y="68"/>
                    <a:pt x="34" y="68"/>
                  </a:cubicBezTo>
                  <a:cubicBezTo>
                    <a:pt x="34" y="68"/>
                    <a:pt x="35" y="68"/>
                    <a:pt x="34" y="69"/>
                  </a:cubicBezTo>
                  <a:cubicBezTo>
                    <a:pt x="33" y="69"/>
                    <a:pt x="34" y="68"/>
                    <a:pt x="33" y="68"/>
                  </a:cubicBezTo>
                  <a:cubicBezTo>
                    <a:pt x="34" y="68"/>
                    <a:pt x="33" y="69"/>
                    <a:pt x="33" y="69"/>
                  </a:cubicBezTo>
                  <a:cubicBezTo>
                    <a:pt x="33" y="69"/>
                    <a:pt x="33" y="69"/>
                    <a:pt x="33" y="69"/>
                  </a:cubicBezTo>
                  <a:cubicBezTo>
                    <a:pt x="33" y="69"/>
                    <a:pt x="33" y="69"/>
                    <a:pt x="33" y="69"/>
                  </a:cubicBezTo>
                  <a:cubicBezTo>
                    <a:pt x="34" y="69"/>
                    <a:pt x="34" y="69"/>
                    <a:pt x="34" y="69"/>
                  </a:cubicBezTo>
                  <a:cubicBezTo>
                    <a:pt x="33" y="70"/>
                    <a:pt x="33" y="70"/>
                    <a:pt x="33" y="70"/>
                  </a:cubicBezTo>
                  <a:cubicBezTo>
                    <a:pt x="33" y="70"/>
                    <a:pt x="34" y="69"/>
                    <a:pt x="34" y="69"/>
                  </a:cubicBezTo>
                  <a:cubicBezTo>
                    <a:pt x="35" y="69"/>
                    <a:pt x="35" y="69"/>
                    <a:pt x="35" y="69"/>
                  </a:cubicBezTo>
                  <a:cubicBezTo>
                    <a:pt x="34" y="69"/>
                    <a:pt x="35" y="69"/>
                    <a:pt x="35" y="69"/>
                  </a:cubicBezTo>
                  <a:cubicBezTo>
                    <a:pt x="33" y="70"/>
                    <a:pt x="33" y="70"/>
                    <a:pt x="33" y="70"/>
                  </a:cubicBezTo>
                  <a:cubicBezTo>
                    <a:pt x="33" y="71"/>
                    <a:pt x="34" y="70"/>
                    <a:pt x="34" y="70"/>
                  </a:cubicBezTo>
                  <a:cubicBezTo>
                    <a:pt x="34" y="70"/>
                    <a:pt x="34" y="70"/>
                    <a:pt x="34" y="70"/>
                  </a:cubicBezTo>
                  <a:cubicBezTo>
                    <a:pt x="34" y="70"/>
                    <a:pt x="35" y="69"/>
                    <a:pt x="35" y="70"/>
                  </a:cubicBezTo>
                  <a:cubicBezTo>
                    <a:pt x="35" y="70"/>
                    <a:pt x="35" y="71"/>
                    <a:pt x="34" y="71"/>
                  </a:cubicBezTo>
                  <a:cubicBezTo>
                    <a:pt x="34" y="71"/>
                    <a:pt x="35" y="71"/>
                    <a:pt x="35" y="70"/>
                  </a:cubicBezTo>
                  <a:cubicBezTo>
                    <a:pt x="35" y="71"/>
                    <a:pt x="34" y="71"/>
                    <a:pt x="34" y="71"/>
                  </a:cubicBezTo>
                  <a:cubicBezTo>
                    <a:pt x="35" y="71"/>
                    <a:pt x="35" y="71"/>
                    <a:pt x="36" y="71"/>
                  </a:cubicBezTo>
                  <a:cubicBezTo>
                    <a:pt x="37" y="70"/>
                    <a:pt x="37" y="70"/>
                    <a:pt x="37" y="70"/>
                  </a:cubicBezTo>
                  <a:cubicBezTo>
                    <a:pt x="37" y="70"/>
                    <a:pt x="37" y="70"/>
                    <a:pt x="37" y="70"/>
                  </a:cubicBezTo>
                  <a:cubicBezTo>
                    <a:pt x="38" y="69"/>
                    <a:pt x="38" y="70"/>
                    <a:pt x="38" y="69"/>
                  </a:cubicBezTo>
                  <a:cubicBezTo>
                    <a:pt x="38" y="69"/>
                    <a:pt x="38" y="69"/>
                    <a:pt x="38" y="70"/>
                  </a:cubicBezTo>
                  <a:cubicBezTo>
                    <a:pt x="37" y="70"/>
                    <a:pt x="36" y="71"/>
                    <a:pt x="35" y="72"/>
                  </a:cubicBezTo>
                  <a:cubicBezTo>
                    <a:pt x="35" y="72"/>
                    <a:pt x="38" y="70"/>
                    <a:pt x="37" y="72"/>
                  </a:cubicBezTo>
                  <a:cubicBezTo>
                    <a:pt x="36" y="72"/>
                    <a:pt x="35" y="73"/>
                    <a:pt x="36" y="72"/>
                  </a:cubicBezTo>
                  <a:cubicBezTo>
                    <a:pt x="36" y="72"/>
                    <a:pt x="35" y="73"/>
                    <a:pt x="35" y="73"/>
                  </a:cubicBezTo>
                  <a:cubicBezTo>
                    <a:pt x="36" y="72"/>
                    <a:pt x="37" y="72"/>
                    <a:pt x="37" y="72"/>
                  </a:cubicBezTo>
                  <a:cubicBezTo>
                    <a:pt x="37" y="72"/>
                    <a:pt x="37" y="72"/>
                    <a:pt x="37" y="72"/>
                  </a:cubicBezTo>
                  <a:cubicBezTo>
                    <a:pt x="37" y="71"/>
                    <a:pt x="38" y="71"/>
                    <a:pt x="38" y="71"/>
                  </a:cubicBezTo>
                  <a:cubicBezTo>
                    <a:pt x="38" y="71"/>
                    <a:pt x="38" y="72"/>
                    <a:pt x="38" y="72"/>
                  </a:cubicBezTo>
                  <a:cubicBezTo>
                    <a:pt x="37" y="72"/>
                    <a:pt x="38" y="72"/>
                    <a:pt x="37" y="72"/>
                  </a:cubicBezTo>
                  <a:cubicBezTo>
                    <a:pt x="37" y="73"/>
                    <a:pt x="38" y="72"/>
                    <a:pt x="37" y="73"/>
                  </a:cubicBezTo>
                  <a:cubicBezTo>
                    <a:pt x="37" y="73"/>
                    <a:pt x="36" y="73"/>
                    <a:pt x="36" y="73"/>
                  </a:cubicBezTo>
                  <a:cubicBezTo>
                    <a:pt x="35" y="74"/>
                    <a:pt x="35" y="74"/>
                    <a:pt x="35" y="74"/>
                  </a:cubicBezTo>
                  <a:cubicBezTo>
                    <a:pt x="36" y="73"/>
                    <a:pt x="36" y="73"/>
                    <a:pt x="36" y="73"/>
                  </a:cubicBezTo>
                  <a:cubicBezTo>
                    <a:pt x="36" y="74"/>
                    <a:pt x="35" y="74"/>
                    <a:pt x="35" y="74"/>
                  </a:cubicBezTo>
                  <a:cubicBezTo>
                    <a:pt x="36" y="74"/>
                    <a:pt x="36" y="74"/>
                    <a:pt x="36" y="74"/>
                  </a:cubicBezTo>
                  <a:cubicBezTo>
                    <a:pt x="37" y="73"/>
                    <a:pt x="36" y="74"/>
                    <a:pt x="37" y="73"/>
                  </a:cubicBezTo>
                  <a:cubicBezTo>
                    <a:pt x="37" y="73"/>
                    <a:pt x="37" y="74"/>
                    <a:pt x="37" y="74"/>
                  </a:cubicBezTo>
                  <a:cubicBezTo>
                    <a:pt x="37" y="73"/>
                    <a:pt x="37" y="73"/>
                    <a:pt x="37" y="73"/>
                  </a:cubicBezTo>
                  <a:cubicBezTo>
                    <a:pt x="37" y="73"/>
                    <a:pt x="39" y="72"/>
                    <a:pt x="38" y="73"/>
                  </a:cubicBezTo>
                  <a:cubicBezTo>
                    <a:pt x="38" y="74"/>
                    <a:pt x="38" y="74"/>
                    <a:pt x="37" y="74"/>
                  </a:cubicBezTo>
                  <a:cubicBezTo>
                    <a:pt x="37" y="74"/>
                    <a:pt x="37" y="75"/>
                    <a:pt x="37" y="75"/>
                  </a:cubicBezTo>
                  <a:cubicBezTo>
                    <a:pt x="38" y="74"/>
                    <a:pt x="37" y="75"/>
                    <a:pt x="38" y="75"/>
                  </a:cubicBezTo>
                  <a:cubicBezTo>
                    <a:pt x="38" y="75"/>
                    <a:pt x="37" y="74"/>
                    <a:pt x="38" y="74"/>
                  </a:cubicBezTo>
                  <a:cubicBezTo>
                    <a:pt x="39" y="73"/>
                    <a:pt x="38" y="73"/>
                    <a:pt x="39" y="73"/>
                  </a:cubicBezTo>
                  <a:cubicBezTo>
                    <a:pt x="39" y="73"/>
                    <a:pt x="40" y="72"/>
                    <a:pt x="41" y="72"/>
                  </a:cubicBezTo>
                  <a:cubicBezTo>
                    <a:pt x="41" y="72"/>
                    <a:pt x="41" y="72"/>
                    <a:pt x="41" y="72"/>
                  </a:cubicBezTo>
                  <a:cubicBezTo>
                    <a:pt x="40" y="73"/>
                    <a:pt x="40" y="73"/>
                    <a:pt x="39" y="73"/>
                  </a:cubicBezTo>
                  <a:cubicBezTo>
                    <a:pt x="40" y="73"/>
                    <a:pt x="40" y="74"/>
                    <a:pt x="39" y="74"/>
                  </a:cubicBezTo>
                  <a:cubicBezTo>
                    <a:pt x="39" y="74"/>
                    <a:pt x="40" y="74"/>
                    <a:pt x="40" y="74"/>
                  </a:cubicBezTo>
                  <a:cubicBezTo>
                    <a:pt x="40" y="74"/>
                    <a:pt x="40" y="75"/>
                    <a:pt x="41" y="75"/>
                  </a:cubicBezTo>
                  <a:cubicBezTo>
                    <a:pt x="40" y="75"/>
                    <a:pt x="41" y="75"/>
                    <a:pt x="40" y="76"/>
                  </a:cubicBezTo>
                  <a:cubicBezTo>
                    <a:pt x="39" y="76"/>
                    <a:pt x="39" y="76"/>
                    <a:pt x="38" y="76"/>
                  </a:cubicBezTo>
                  <a:cubicBezTo>
                    <a:pt x="38" y="76"/>
                    <a:pt x="39" y="76"/>
                    <a:pt x="39" y="76"/>
                  </a:cubicBezTo>
                  <a:cubicBezTo>
                    <a:pt x="38" y="77"/>
                    <a:pt x="40" y="76"/>
                    <a:pt x="39" y="76"/>
                  </a:cubicBezTo>
                  <a:cubicBezTo>
                    <a:pt x="39" y="76"/>
                    <a:pt x="40" y="76"/>
                    <a:pt x="41" y="75"/>
                  </a:cubicBezTo>
                  <a:cubicBezTo>
                    <a:pt x="41" y="75"/>
                    <a:pt x="42" y="75"/>
                    <a:pt x="42" y="75"/>
                  </a:cubicBezTo>
                  <a:cubicBezTo>
                    <a:pt x="42" y="75"/>
                    <a:pt x="42" y="76"/>
                    <a:pt x="41" y="76"/>
                  </a:cubicBezTo>
                  <a:cubicBezTo>
                    <a:pt x="43" y="76"/>
                    <a:pt x="42" y="77"/>
                    <a:pt x="42" y="78"/>
                  </a:cubicBezTo>
                  <a:cubicBezTo>
                    <a:pt x="43" y="77"/>
                    <a:pt x="44" y="77"/>
                    <a:pt x="44" y="77"/>
                  </a:cubicBezTo>
                  <a:cubicBezTo>
                    <a:pt x="44" y="77"/>
                    <a:pt x="43" y="77"/>
                    <a:pt x="43" y="77"/>
                  </a:cubicBezTo>
                  <a:cubicBezTo>
                    <a:pt x="44" y="77"/>
                    <a:pt x="44" y="77"/>
                    <a:pt x="44" y="77"/>
                  </a:cubicBezTo>
                  <a:cubicBezTo>
                    <a:pt x="43" y="77"/>
                    <a:pt x="45" y="77"/>
                    <a:pt x="43" y="78"/>
                  </a:cubicBezTo>
                  <a:cubicBezTo>
                    <a:pt x="44" y="78"/>
                    <a:pt x="44" y="78"/>
                    <a:pt x="44" y="78"/>
                  </a:cubicBezTo>
                  <a:cubicBezTo>
                    <a:pt x="44" y="78"/>
                    <a:pt x="44" y="78"/>
                    <a:pt x="44" y="78"/>
                  </a:cubicBezTo>
                  <a:cubicBezTo>
                    <a:pt x="45" y="77"/>
                    <a:pt x="45" y="77"/>
                    <a:pt x="45" y="77"/>
                  </a:cubicBezTo>
                  <a:cubicBezTo>
                    <a:pt x="46" y="77"/>
                    <a:pt x="45" y="78"/>
                    <a:pt x="45" y="78"/>
                  </a:cubicBezTo>
                  <a:cubicBezTo>
                    <a:pt x="45" y="78"/>
                    <a:pt x="45" y="78"/>
                    <a:pt x="45" y="78"/>
                  </a:cubicBezTo>
                  <a:cubicBezTo>
                    <a:pt x="44" y="79"/>
                    <a:pt x="45" y="79"/>
                    <a:pt x="45" y="79"/>
                  </a:cubicBezTo>
                  <a:cubicBezTo>
                    <a:pt x="46" y="79"/>
                    <a:pt x="46" y="79"/>
                    <a:pt x="46" y="79"/>
                  </a:cubicBezTo>
                  <a:cubicBezTo>
                    <a:pt x="45" y="79"/>
                    <a:pt x="45" y="79"/>
                    <a:pt x="45" y="79"/>
                  </a:cubicBezTo>
                  <a:cubicBezTo>
                    <a:pt x="46" y="79"/>
                    <a:pt x="46" y="79"/>
                    <a:pt x="46" y="79"/>
                  </a:cubicBezTo>
                  <a:cubicBezTo>
                    <a:pt x="47" y="78"/>
                    <a:pt x="47" y="78"/>
                    <a:pt x="47" y="78"/>
                  </a:cubicBezTo>
                  <a:cubicBezTo>
                    <a:pt x="47" y="78"/>
                    <a:pt x="47" y="78"/>
                    <a:pt x="46" y="79"/>
                  </a:cubicBezTo>
                  <a:cubicBezTo>
                    <a:pt x="45" y="79"/>
                    <a:pt x="45" y="79"/>
                    <a:pt x="46" y="78"/>
                  </a:cubicBezTo>
                  <a:cubicBezTo>
                    <a:pt x="46" y="78"/>
                    <a:pt x="46" y="78"/>
                    <a:pt x="46" y="79"/>
                  </a:cubicBezTo>
                  <a:cubicBezTo>
                    <a:pt x="47" y="78"/>
                    <a:pt x="46" y="78"/>
                    <a:pt x="47" y="77"/>
                  </a:cubicBezTo>
                  <a:cubicBezTo>
                    <a:pt x="47" y="78"/>
                    <a:pt x="47" y="77"/>
                    <a:pt x="47" y="78"/>
                  </a:cubicBezTo>
                  <a:cubicBezTo>
                    <a:pt x="47" y="77"/>
                    <a:pt x="47" y="77"/>
                    <a:pt x="47" y="77"/>
                  </a:cubicBezTo>
                  <a:cubicBezTo>
                    <a:pt x="47" y="77"/>
                    <a:pt x="47" y="77"/>
                    <a:pt x="46" y="77"/>
                  </a:cubicBezTo>
                  <a:cubicBezTo>
                    <a:pt x="47" y="77"/>
                    <a:pt x="47" y="77"/>
                    <a:pt x="47" y="76"/>
                  </a:cubicBezTo>
                  <a:cubicBezTo>
                    <a:pt x="46" y="77"/>
                    <a:pt x="47" y="76"/>
                    <a:pt x="47" y="75"/>
                  </a:cubicBezTo>
                  <a:cubicBezTo>
                    <a:pt x="46" y="76"/>
                    <a:pt x="46" y="76"/>
                    <a:pt x="45" y="77"/>
                  </a:cubicBezTo>
                  <a:cubicBezTo>
                    <a:pt x="45" y="77"/>
                    <a:pt x="45" y="77"/>
                    <a:pt x="45" y="77"/>
                  </a:cubicBezTo>
                  <a:cubicBezTo>
                    <a:pt x="45" y="76"/>
                    <a:pt x="46" y="76"/>
                    <a:pt x="46" y="75"/>
                  </a:cubicBezTo>
                  <a:cubicBezTo>
                    <a:pt x="46" y="76"/>
                    <a:pt x="46" y="76"/>
                    <a:pt x="46" y="76"/>
                  </a:cubicBezTo>
                  <a:cubicBezTo>
                    <a:pt x="46" y="75"/>
                    <a:pt x="47" y="75"/>
                    <a:pt x="46" y="74"/>
                  </a:cubicBezTo>
                  <a:cubicBezTo>
                    <a:pt x="46" y="74"/>
                    <a:pt x="45" y="74"/>
                    <a:pt x="45" y="73"/>
                  </a:cubicBezTo>
                  <a:cubicBezTo>
                    <a:pt x="45" y="74"/>
                    <a:pt x="45" y="74"/>
                    <a:pt x="45" y="74"/>
                  </a:cubicBezTo>
                  <a:cubicBezTo>
                    <a:pt x="46" y="73"/>
                    <a:pt x="45" y="73"/>
                    <a:pt x="45" y="72"/>
                  </a:cubicBezTo>
                  <a:cubicBezTo>
                    <a:pt x="44" y="72"/>
                    <a:pt x="45" y="71"/>
                    <a:pt x="44" y="71"/>
                  </a:cubicBezTo>
                  <a:cubicBezTo>
                    <a:pt x="44" y="70"/>
                    <a:pt x="44" y="69"/>
                    <a:pt x="43" y="68"/>
                  </a:cubicBezTo>
                  <a:cubicBezTo>
                    <a:pt x="42" y="69"/>
                    <a:pt x="42" y="69"/>
                    <a:pt x="42" y="69"/>
                  </a:cubicBezTo>
                  <a:cubicBezTo>
                    <a:pt x="43" y="68"/>
                    <a:pt x="42" y="69"/>
                    <a:pt x="42" y="69"/>
                  </a:cubicBezTo>
                  <a:cubicBezTo>
                    <a:pt x="42" y="68"/>
                    <a:pt x="42" y="68"/>
                    <a:pt x="43" y="68"/>
                  </a:cubicBezTo>
                  <a:cubicBezTo>
                    <a:pt x="42" y="68"/>
                    <a:pt x="42" y="67"/>
                    <a:pt x="43" y="66"/>
                  </a:cubicBezTo>
                  <a:cubicBezTo>
                    <a:pt x="42" y="66"/>
                    <a:pt x="42" y="66"/>
                    <a:pt x="42" y="66"/>
                  </a:cubicBezTo>
                  <a:cubicBezTo>
                    <a:pt x="43" y="65"/>
                    <a:pt x="42" y="65"/>
                    <a:pt x="41" y="65"/>
                  </a:cubicBezTo>
                  <a:cubicBezTo>
                    <a:pt x="41" y="65"/>
                    <a:pt x="41" y="65"/>
                    <a:pt x="40" y="65"/>
                  </a:cubicBezTo>
                  <a:cubicBezTo>
                    <a:pt x="41" y="64"/>
                    <a:pt x="41" y="64"/>
                    <a:pt x="41" y="64"/>
                  </a:cubicBezTo>
                  <a:cubicBezTo>
                    <a:pt x="41" y="63"/>
                    <a:pt x="41" y="63"/>
                    <a:pt x="40" y="63"/>
                  </a:cubicBezTo>
                  <a:cubicBezTo>
                    <a:pt x="41" y="61"/>
                    <a:pt x="40" y="61"/>
                    <a:pt x="40" y="59"/>
                  </a:cubicBezTo>
                  <a:cubicBezTo>
                    <a:pt x="39" y="60"/>
                    <a:pt x="39" y="60"/>
                    <a:pt x="39" y="60"/>
                  </a:cubicBezTo>
                  <a:cubicBezTo>
                    <a:pt x="40" y="58"/>
                    <a:pt x="38" y="58"/>
                    <a:pt x="38" y="56"/>
                  </a:cubicBezTo>
                  <a:cubicBezTo>
                    <a:pt x="37" y="57"/>
                    <a:pt x="37" y="57"/>
                    <a:pt x="37" y="57"/>
                  </a:cubicBezTo>
                  <a:cubicBezTo>
                    <a:pt x="37" y="57"/>
                    <a:pt x="37" y="56"/>
                    <a:pt x="38" y="56"/>
                  </a:cubicBezTo>
                  <a:cubicBezTo>
                    <a:pt x="37" y="56"/>
                    <a:pt x="38" y="55"/>
                    <a:pt x="37" y="55"/>
                  </a:cubicBezTo>
                  <a:cubicBezTo>
                    <a:pt x="37" y="55"/>
                    <a:pt x="37" y="55"/>
                    <a:pt x="37" y="54"/>
                  </a:cubicBezTo>
                  <a:cubicBezTo>
                    <a:pt x="37" y="54"/>
                    <a:pt x="37" y="54"/>
                    <a:pt x="36" y="53"/>
                  </a:cubicBezTo>
                  <a:cubicBezTo>
                    <a:pt x="37" y="53"/>
                    <a:pt x="37" y="53"/>
                    <a:pt x="37" y="53"/>
                  </a:cubicBezTo>
                  <a:cubicBezTo>
                    <a:pt x="36" y="53"/>
                    <a:pt x="36" y="54"/>
                    <a:pt x="36" y="54"/>
                  </a:cubicBezTo>
                  <a:cubicBezTo>
                    <a:pt x="36" y="53"/>
                    <a:pt x="35" y="53"/>
                    <a:pt x="37" y="53"/>
                  </a:cubicBezTo>
                  <a:cubicBezTo>
                    <a:pt x="35" y="53"/>
                    <a:pt x="36" y="51"/>
                    <a:pt x="35" y="51"/>
                  </a:cubicBezTo>
                  <a:cubicBezTo>
                    <a:pt x="35" y="51"/>
                    <a:pt x="35" y="51"/>
                    <a:pt x="36" y="51"/>
                  </a:cubicBezTo>
                  <a:cubicBezTo>
                    <a:pt x="35" y="50"/>
                    <a:pt x="34" y="50"/>
                    <a:pt x="35" y="49"/>
                  </a:cubicBezTo>
                  <a:cubicBezTo>
                    <a:pt x="34" y="49"/>
                    <a:pt x="34" y="50"/>
                    <a:pt x="34" y="50"/>
                  </a:cubicBezTo>
                  <a:cubicBezTo>
                    <a:pt x="35" y="49"/>
                    <a:pt x="35" y="49"/>
                    <a:pt x="35" y="49"/>
                  </a:cubicBezTo>
                  <a:cubicBezTo>
                    <a:pt x="35" y="48"/>
                    <a:pt x="33" y="48"/>
                    <a:pt x="33" y="47"/>
                  </a:cubicBezTo>
                  <a:cubicBezTo>
                    <a:pt x="33" y="45"/>
                    <a:pt x="32" y="44"/>
                    <a:pt x="31" y="43"/>
                  </a:cubicBezTo>
                  <a:cubicBezTo>
                    <a:pt x="31" y="43"/>
                    <a:pt x="31" y="43"/>
                    <a:pt x="31" y="43"/>
                  </a:cubicBezTo>
                  <a:cubicBezTo>
                    <a:pt x="32" y="42"/>
                    <a:pt x="29" y="43"/>
                    <a:pt x="30" y="42"/>
                  </a:cubicBezTo>
                  <a:cubicBezTo>
                    <a:pt x="30" y="42"/>
                    <a:pt x="30" y="42"/>
                    <a:pt x="30" y="42"/>
                  </a:cubicBezTo>
                  <a:cubicBezTo>
                    <a:pt x="30" y="41"/>
                    <a:pt x="28" y="41"/>
                    <a:pt x="29" y="40"/>
                  </a:cubicBezTo>
                  <a:cubicBezTo>
                    <a:pt x="29" y="41"/>
                    <a:pt x="29" y="41"/>
                    <a:pt x="29" y="41"/>
                  </a:cubicBezTo>
                  <a:cubicBezTo>
                    <a:pt x="28" y="41"/>
                    <a:pt x="29" y="40"/>
                    <a:pt x="28" y="40"/>
                  </a:cubicBezTo>
                  <a:cubicBezTo>
                    <a:pt x="28" y="40"/>
                    <a:pt x="28" y="40"/>
                    <a:pt x="28" y="40"/>
                  </a:cubicBezTo>
                  <a:cubicBezTo>
                    <a:pt x="27" y="40"/>
                    <a:pt x="28" y="39"/>
                    <a:pt x="27" y="40"/>
                  </a:cubicBezTo>
                  <a:cubicBezTo>
                    <a:pt x="27" y="39"/>
                    <a:pt x="28" y="39"/>
                    <a:pt x="28" y="39"/>
                  </a:cubicBezTo>
                  <a:cubicBezTo>
                    <a:pt x="27" y="38"/>
                    <a:pt x="27" y="37"/>
                    <a:pt x="26" y="35"/>
                  </a:cubicBezTo>
                  <a:cubicBezTo>
                    <a:pt x="25" y="35"/>
                    <a:pt x="24" y="37"/>
                    <a:pt x="25" y="36"/>
                  </a:cubicBezTo>
                  <a:cubicBezTo>
                    <a:pt x="24" y="36"/>
                    <a:pt x="25" y="35"/>
                    <a:pt x="25" y="35"/>
                  </a:cubicBezTo>
                  <a:cubicBezTo>
                    <a:pt x="25" y="35"/>
                    <a:pt x="23" y="36"/>
                    <a:pt x="24" y="35"/>
                  </a:cubicBezTo>
                  <a:cubicBezTo>
                    <a:pt x="25" y="35"/>
                    <a:pt x="24" y="35"/>
                    <a:pt x="25" y="35"/>
                  </a:cubicBezTo>
                  <a:cubicBezTo>
                    <a:pt x="24" y="34"/>
                    <a:pt x="23" y="35"/>
                    <a:pt x="23" y="34"/>
                  </a:cubicBezTo>
                  <a:cubicBezTo>
                    <a:pt x="23" y="34"/>
                    <a:pt x="23" y="34"/>
                    <a:pt x="23" y="34"/>
                  </a:cubicBezTo>
                  <a:cubicBezTo>
                    <a:pt x="24" y="33"/>
                    <a:pt x="23" y="33"/>
                    <a:pt x="24" y="32"/>
                  </a:cubicBezTo>
                  <a:cubicBezTo>
                    <a:pt x="23" y="29"/>
                    <a:pt x="22" y="26"/>
                    <a:pt x="21" y="24"/>
                  </a:cubicBezTo>
                  <a:cubicBezTo>
                    <a:pt x="19" y="22"/>
                    <a:pt x="18" y="19"/>
                    <a:pt x="16" y="17"/>
                  </a:cubicBezTo>
                  <a:cubicBezTo>
                    <a:pt x="15" y="17"/>
                    <a:pt x="15" y="17"/>
                    <a:pt x="15" y="16"/>
                  </a:cubicBezTo>
                  <a:cubicBezTo>
                    <a:pt x="15" y="17"/>
                    <a:pt x="15" y="17"/>
                    <a:pt x="15" y="17"/>
                  </a:cubicBezTo>
                  <a:cubicBezTo>
                    <a:pt x="15" y="16"/>
                    <a:pt x="14" y="16"/>
                    <a:pt x="15" y="15"/>
                  </a:cubicBezTo>
                  <a:cubicBezTo>
                    <a:pt x="14" y="15"/>
                    <a:pt x="14" y="14"/>
                    <a:pt x="14" y="13"/>
                  </a:cubicBezTo>
                  <a:cubicBezTo>
                    <a:pt x="14" y="13"/>
                    <a:pt x="13" y="13"/>
                    <a:pt x="13" y="13"/>
                  </a:cubicBezTo>
                  <a:cubicBezTo>
                    <a:pt x="13" y="13"/>
                    <a:pt x="13" y="13"/>
                    <a:pt x="13" y="13"/>
                  </a:cubicBezTo>
                  <a:cubicBezTo>
                    <a:pt x="13" y="13"/>
                    <a:pt x="13" y="13"/>
                    <a:pt x="13" y="13"/>
                  </a:cubicBezTo>
                  <a:cubicBezTo>
                    <a:pt x="13" y="13"/>
                    <a:pt x="14" y="12"/>
                    <a:pt x="14" y="12"/>
                  </a:cubicBezTo>
                  <a:cubicBezTo>
                    <a:pt x="13" y="9"/>
                    <a:pt x="10" y="8"/>
                    <a:pt x="9" y="6"/>
                  </a:cubicBezTo>
                  <a:cubicBezTo>
                    <a:pt x="8" y="6"/>
                    <a:pt x="8" y="5"/>
                    <a:pt x="8" y="4"/>
                  </a:cubicBezTo>
                  <a:cubicBezTo>
                    <a:pt x="6" y="3"/>
                    <a:pt x="4" y="2"/>
                    <a:pt x="4" y="0"/>
                  </a:cubicBezTo>
                  <a:cubicBezTo>
                    <a:pt x="4" y="0"/>
                    <a:pt x="1" y="1"/>
                    <a:pt x="1" y="2"/>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36" name="Freeform 25"/>
            <p:cNvSpPr>
              <a:spLocks/>
            </p:cNvSpPr>
            <p:nvPr/>
          </p:nvSpPr>
          <p:spPr bwMode="auto">
            <a:xfrm>
              <a:off x="4219" y="1923"/>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lnTo>
                    <a:pt x="1" y="0"/>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37" name="Freeform 26"/>
            <p:cNvSpPr>
              <a:spLocks/>
            </p:cNvSpPr>
            <p:nvPr/>
          </p:nvSpPr>
          <p:spPr bwMode="auto">
            <a:xfrm>
              <a:off x="4210" y="19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38" name="Freeform 27"/>
            <p:cNvSpPr>
              <a:spLocks/>
            </p:cNvSpPr>
            <p:nvPr/>
          </p:nvSpPr>
          <p:spPr bwMode="auto">
            <a:xfrm>
              <a:off x="4208" y="1919"/>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lnTo>
                    <a:pt x="0" y="0"/>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39" name="Freeform 28"/>
            <p:cNvSpPr>
              <a:spLocks/>
            </p:cNvSpPr>
            <p:nvPr/>
          </p:nvSpPr>
          <p:spPr bwMode="auto">
            <a:xfrm>
              <a:off x="4204" y="1918"/>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lnTo>
                    <a:pt x="1" y="0"/>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0" name="Freeform 29"/>
            <p:cNvSpPr>
              <a:spLocks/>
            </p:cNvSpPr>
            <p:nvPr/>
          </p:nvSpPr>
          <p:spPr bwMode="auto">
            <a:xfrm>
              <a:off x="4206" y="191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1" name="Freeform 30"/>
            <p:cNvSpPr>
              <a:spLocks/>
            </p:cNvSpPr>
            <p:nvPr/>
          </p:nvSpPr>
          <p:spPr bwMode="auto">
            <a:xfrm>
              <a:off x="4201" y="1914"/>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0"/>
                    <a:pt x="0" y="1"/>
                    <a:pt x="1" y="1"/>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2" name="Freeform 31"/>
            <p:cNvSpPr>
              <a:spLocks/>
            </p:cNvSpPr>
            <p:nvPr/>
          </p:nvSpPr>
          <p:spPr bwMode="auto">
            <a:xfrm>
              <a:off x="4201" y="1912"/>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lnTo>
                    <a:pt x="1" y="0"/>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3" name="Rectangle 32"/>
            <p:cNvSpPr>
              <a:spLocks noChangeArrowheads="1"/>
            </p:cNvSpPr>
            <p:nvPr/>
          </p:nvSpPr>
          <p:spPr bwMode="auto">
            <a:xfrm>
              <a:off x="4185" y="1880"/>
              <a:ext cx="1" cy="1"/>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4" name="Freeform 33"/>
            <p:cNvSpPr>
              <a:spLocks/>
            </p:cNvSpPr>
            <p:nvPr/>
          </p:nvSpPr>
          <p:spPr bwMode="auto">
            <a:xfrm>
              <a:off x="4176" y="1865"/>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1"/>
                    <a:pt x="0" y="1"/>
                  </a:cubicBezTo>
                  <a:cubicBezTo>
                    <a:pt x="0" y="1"/>
                    <a:pt x="1" y="0"/>
                    <a:pt x="1" y="1"/>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5" name="Freeform 34"/>
            <p:cNvSpPr>
              <a:spLocks/>
            </p:cNvSpPr>
            <p:nvPr/>
          </p:nvSpPr>
          <p:spPr bwMode="auto">
            <a:xfrm>
              <a:off x="4176" y="1856"/>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6" name="Freeform 35"/>
            <p:cNvSpPr>
              <a:spLocks/>
            </p:cNvSpPr>
            <p:nvPr/>
          </p:nvSpPr>
          <p:spPr bwMode="auto">
            <a:xfrm>
              <a:off x="3773" y="1796"/>
              <a:ext cx="2" cy="3"/>
            </a:xfrm>
            <a:custGeom>
              <a:avLst/>
              <a:gdLst>
                <a:gd name="T0" fmla="*/ 1 w 1"/>
                <a:gd name="T1" fmla="*/ 1 h 2"/>
                <a:gd name="T2" fmla="*/ 1 w 1"/>
                <a:gd name="T3" fmla="*/ 1 h 2"/>
                <a:gd name="T4" fmla="*/ 1 w 1"/>
                <a:gd name="T5" fmla="*/ 1 h 2"/>
              </a:gdLst>
              <a:ahLst/>
              <a:cxnLst>
                <a:cxn ang="0">
                  <a:pos x="T0" y="T1"/>
                </a:cxn>
                <a:cxn ang="0">
                  <a:pos x="T2" y="T3"/>
                </a:cxn>
                <a:cxn ang="0">
                  <a:pos x="T4" y="T5"/>
                </a:cxn>
              </a:cxnLst>
              <a:rect l="0" t="0" r="r" b="b"/>
              <a:pathLst>
                <a:path w="1" h="2">
                  <a:moveTo>
                    <a:pt x="1" y="1"/>
                  </a:moveTo>
                  <a:cubicBezTo>
                    <a:pt x="0" y="1"/>
                    <a:pt x="1" y="0"/>
                    <a:pt x="1" y="1"/>
                  </a:cubicBezTo>
                  <a:cubicBezTo>
                    <a:pt x="1" y="1"/>
                    <a:pt x="1" y="2"/>
                    <a:pt x="1" y="1"/>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7" name="Freeform 36"/>
            <p:cNvSpPr>
              <a:spLocks/>
            </p:cNvSpPr>
            <p:nvPr/>
          </p:nvSpPr>
          <p:spPr bwMode="auto">
            <a:xfrm>
              <a:off x="3773" y="1736"/>
              <a:ext cx="104" cy="60"/>
            </a:xfrm>
            <a:custGeom>
              <a:avLst/>
              <a:gdLst>
                <a:gd name="T0" fmla="*/ 66 w 76"/>
                <a:gd name="T1" fmla="*/ 5 h 44"/>
                <a:gd name="T2" fmla="*/ 63 w 76"/>
                <a:gd name="T3" fmla="*/ 7 h 44"/>
                <a:gd name="T4" fmla="*/ 58 w 76"/>
                <a:gd name="T5" fmla="*/ 7 h 44"/>
                <a:gd name="T6" fmla="*/ 56 w 76"/>
                <a:gd name="T7" fmla="*/ 8 h 44"/>
                <a:gd name="T8" fmla="*/ 52 w 76"/>
                <a:gd name="T9" fmla="*/ 12 h 44"/>
                <a:gd name="T10" fmla="*/ 51 w 76"/>
                <a:gd name="T11" fmla="*/ 13 h 44"/>
                <a:gd name="T12" fmla="*/ 47 w 76"/>
                <a:gd name="T13" fmla="*/ 13 h 44"/>
                <a:gd name="T14" fmla="*/ 45 w 76"/>
                <a:gd name="T15" fmla="*/ 15 h 44"/>
                <a:gd name="T16" fmla="*/ 44 w 76"/>
                <a:gd name="T17" fmla="*/ 16 h 44"/>
                <a:gd name="T18" fmla="*/ 43 w 76"/>
                <a:gd name="T19" fmla="*/ 16 h 44"/>
                <a:gd name="T20" fmla="*/ 40 w 76"/>
                <a:gd name="T21" fmla="*/ 17 h 44"/>
                <a:gd name="T22" fmla="*/ 38 w 76"/>
                <a:gd name="T23" fmla="*/ 17 h 44"/>
                <a:gd name="T24" fmla="*/ 36 w 76"/>
                <a:gd name="T25" fmla="*/ 18 h 44"/>
                <a:gd name="T26" fmla="*/ 35 w 76"/>
                <a:gd name="T27" fmla="*/ 19 h 44"/>
                <a:gd name="T28" fmla="*/ 32 w 76"/>
                <a:gd name="T29" fmla="*/ 20 h 44"/>
                <a:gd name="T30" fmla="*/ 30 w 76"/>
                <a:gd name="T31" fmla="*/ 23 h 44"/>
                <a:gd name="T32" fmla="*/ 29 w 76"/>
                <a:gd name="T33" fmla="*/ 23 h 44"/>
                <a:gd name="T34" fmla="*/ 28 w 76"/>
                <a:gd name="T35" fmla="*/ 24 h 44"/>
                <a:gd name="T36" fmla="*/ 27 w 76"/>
                <a:gd name="T37" fmla="*/ 24 h 44"/>
                <a:gd name="T38" fmla="*/ 26 w 76"/>
                <a:gd name="T39" fmla="*/ 24 h 44"/>
                <a:gd name="T40" fmla="*/ 25 w 76"/>
                <a:gd name="T41" fmla="*/ 25 h 44"/>
                <a:gd name="T42" fmla="*/ 21 w 76"/>
                <a:gd name="T43" fmla="*/ 27 h 44"/>
                <a:gd name="T44" fmla="*/ 19 w 76"/>
                <a:gd name="T45" fmla="*/ 27 h 44"/>
                <a:gd name="T46" fmla="*/ 18 w 76"/>
                <a:gd name="T47" fmla="*/ 28 h 44"/>
                <a:gd name="T48" fmla="*/ 15 w 76"/>
                <a:gd name="T49" fmla="*/ 30 h 44"/>
                <a:gd name="T50" fmla="*/ 16 w 76"/>
                <a:gd name="T51" fmla="*/ 33 h 44"/>
                <a:gd name="T52" fmla="*/ 13 w 76"/>
                <a:gd name="T53" fmla="*/ 31 h 44"/>
                <a:gd name="T54" fmla="*/ 11 w 76"/>
                <a:gd name="T55" fmla="*/ 30 h 44"/>
                <a:gd name="T56" fmla="*/ 10 w 76"/>
                <a:gd name="T57" fmla="*/ 31 h 44"/>
                <a:gd name="T58" fmla="*/ 9 w 76"/>
                <a:gd name="T59" fmla="*/ 31 h 44"/>
                <a:gd name="T60" fmla="*/ 9 w 76"/>
                <a:gd name="T61" fmla="*/ 32 h 44"/>
                <a:gd name="T62" fmla="*/ 9 w 76"/>
                <a:gd name="T63" fmla="*/ 34 h 44"/>
                <a:gd name="T64" fmla="*/ 7 w 76"/>
                <a:gd name="T65" fmla="*/ 33 h 44"/>
                <a:gd name="T66" fmla="*/ 7 w 76"/>
                <a:gd name="T67" fmla="*/ 34 h 44"/>
                <a:gd name="T68" fmla="*/ 5 w 76"/>
                <a:gd name="T69" fmla="*/ 34 h 44"/>
                <a:gd name="T70" fmla="*/ 4 w 76"/>
                <a:gd name="T71" fmla="*/ 34 h 44"/>
                <a:gd name="T72" fmla="*/ 6 w 76"/>
                <a:gd name="T73" fmla="*/ 37 h 44"/>
                <a:gd name="T74" fmla="*/ 3 w 76"/>
                <a:gd name="T75" fmla="*/ 36 h 44"/>
                <a:gd name="T76" fmla="*/ 3 w 76"/>
                <a:gd name="T77" fmla="*/ 41 h 44"/>
                <a:gd name="T78" fmla="*/ 2 w 76"/>
                <a:gd name="T79" fmla="*/ 42 h 44"/>
                <a:gd name="T80" fmla="*/ 0 w 76"/>
                <a:gd name="T81" fmla="*/ 43 h 44"/>
                <a:gd name="T82" fmla="*/ 2 w 76"/>
                <a:gd name="T83" fmla="*/ 44 h 44"/>
                <a:gd name="T84" fmla="*/ 3 w 76"/>
                <a:gd name="T85" fmla="*/ 42 h 44"/>
                <a:gd name="T86" fmla="*/ 7 w 76"/>
                <a:gd name="T87" fmla="*/ 42 h 44"/>
                <a:gd name="T88" fmla="*/ 13 w 76"/>
                <a:gd name="T89" fmla="*/ 40 h 44"/>
                <a:gd name="T90" fmla="*/ 19 w 76"/>
                <a:gd name="T91" fmla="*/ 38 h 44"/>
                <a:gd name="T92" fmla="*/ 24 w 76"/>
                <a:gd name="T93" fmla="*/ 35 h 44"/>
                <a:gd name="T94" fmla="*/ 28 w 76"/>
                <a:gd name="T95" fmla="*/ 34 h 44"/>
                <a:gd name="T96" fmla="*/ 34 w 76"/>
                <a:gd name="T97" fmla="*/ 29 h 44"/>
                <a:gd name="T98" fmla="*/ 38 w 76"/>
                <a:gd name="T99" fmla="*/ 26 h 44"/>
                <a:gd name="T100" fmla="*/ 42 w 76"/>
                <a:gd name="T101" fmla="*/ 22 h 44"/>
                <a:gd name="T102" fmla="*/ 59 w 76"/>
                <a:gd name="T103" fmla="*/ 16 h 44"/>
                <a:gd name="T104" fmla="*/ 63 w 76"/>
                <a:gd name="T105" fmla="*/ 13 h 44"/>
                <a:gd name="T106" fmla="*/ 73 w 76"/>
                <a:gd name="T10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44">
                  <a:moveTo>
                    <a:pt x="73" y="1"/>
                  </a:moveTo>
                  <a:cubicBezTo>
                    <a:pt x="71" y="0"/>
                    <a:pt x="71" y="3"/>
                    <a:pt x="69" y="2"/>
                  </a:cubicBezTo>
                  <a:cubicBezTo>
                    <a:pt x="69" y="2"/>
                    <a:pt x="70" y="3"/>
                    <a:pt x="70" y="3"/>
                  </a:cubicBezTo>
                  <a:cubicBezTo>
                    <a:pt x="68" y="2"/>
                    <a:pt x="67" y="4"/>
                    <a:pt x="66" y="5"/>
                  </a:cubicBezTo>
                  <a:cubicBezTo>
                    <a:pt x="67" y="6"/>
                    <a:pt x="67" y="6"/>
                    <a:pt x="67" y="6"/>
                  </a:cubicBezTo>
                  <a:cubicBezTo>
                    <a:pt x="67" y="6"/>
                    <a:pt x="66" y="5"/>
                    <a:pt x="66" y="5"/>
                  </a:cubicBezTo>
                  <a:cubicBezTo>
                    <a:pt x="66" y="6"/>
                    <a:pt x="66" y="6"/>
                    <a:pt x="66" y="6"/>
                  </a:cubicBezTo>
                  <a:cubicBezTo>
                    <a:pt x="65" y="5"/>
                    <a:pt x="65" y="6"/>
                    <a:pt x="65" y="6"/>
                  </a:cubicBezTo>
                  <a:cubicBezTo>
                    <a:pt x="65" y="7"/>
                    <a:pt x="65" y="7"/>
                    <a:pt x="65" y="7"/>
                  </a:cubicBezTo>
                  <a:cubicBezTo>
                    <a:pt x="65" y="6"/>
                    <a:pt x="65" y="6"/>
                    <a:pt x="65" y="6"/>
                  </a:cubicBezTo>
                  <a:cubicBezTo>
                    <a:pt x="63" y="5"/>
                    <a:pt x="64" y="7"/>
                    <a:pt x="63" y="6"/>
                  </a:cubicBezTo>
                  <a:cubicBezTo>
                    <a:pt x="63" y="7"/>
                    <a:pt x="63" y="7"/>
                    <a:pt x="63" y="7"/>
                  </a:cubicBezTo>
                  <a:cubicBezTo>
                    <a:pt x="62" y="6"/>
                    <a:pt x="61" y="7"/>
                    <a:pt x="60" y="7"/>
                  </a:cubicBezTo>
                  <a:cubicBezTo>
                    <a:pt x="61" y="8"/>
                    <a:pt x="61" y="8"/>
                    <a:pt x="61" y="8"/>
                  </a:cubicBezTo>
                  <a:cubicBezTo>
                    <a:pt x="60" y="7"/>
                    <a:pt x="60" y="7"/>
                    <a:pt x="59" y="7"/>
                  </a:cubicBezTo>
                  <a:cubicBezTo>
                    <a:pt x="60" y="8"/>
                    <a:pt x="58" y="7"/>
                    <a:pt x="58" y="7"/>
                  </a:cubicBezTo>
                  <a:cubicBezTo>
                    <a:pt x="59" y="7"/>
                    <a:pt x="59" y="7"/>
                    <a:pt x="59" y="7"/>
                  </a:cubicBezTo>
                  <a:cubicBezTo>
                    <a:pt x="58" y="7"/>
                    <a:pt x="59" y="8"/>
                    <a:pt x="58" y="7"/>
                  </a:cubicBezTo>
                  <a:cubicBezTo>
                    <a:pt x="58" y="8"/>
                    <a:pt x="58" y="8"/>
                    <a:pt x="58" y="8"/>
                  </a:cubicBezTo>
                  <a:cubicBezTo>
                    <a:pt x="57" y="7"/>
                    <a:pt x="58" y="9"/>
                    <a:pt x="58" y="8"/>
                  </a:cubicBezTo>
                  <a:cubicBezTo>
                    <a:pt x="57" y="8"/>
                    <a:pt x="57" y="8"/>
                    <a:pt x="57" y="8"/>
                  </a:cubicBezTo>
                  <a:cubicBezTo>
                    <a:pt x="57" y="8"/>
                    <a:pt x="57" y="8"/>
                    <a:pt x="57" y="8"/>
                  </a:cubicBezTo>
                  <a:cubicBezTo>
                    <a:pt x="57" y="8"/>
                    <a:pt x="57" y="8"/>
                    <a:pt x="57" y="8"/>
                  </a:cubicBezTo>
                  <a:cubicBezTo>
                    <a:pt x="57" y="8"/>
                    <a:pt x="57" y="9"/>
                    <a:pt x="56" y="8"/>
                  </a:cubicBezTo>
                  <a:cubicBezTo>
                    <a:pt x="57" y="9"/>
                    <a:pt x="57" y="8"/>
                    <a:pt x="57" y="9"/>
                  </a:cubicBezTo>
                  <a:cubicBezTo>
                    <a:pt x="56" y="9"/>
                    <a:pt x="54" y="10"/>
                    <a:pt x="53" y="11"/>
                  </a:cubicBezTo>
                  <a:cubicBezTo>
                    <a:pt x="54" y="12"/>
                    <a:pt x="54" y="12"/>
                    <a:pt x="54" y="12"/>
                  </a:cubicBezTo>
                  <a:cubicBezTo>
                    <a:pt x="53" y="12"/>
                    <a:pt x="53" y="12"/>
                    <a:pt x="53" y="11"/>
                  </a:cubicBezTo>
                  <a:cubicBezTo>
                    <a:pt x="53" y="11"/>
                    <a:pt x="53" y="12"/>
                    <a:pt x="53" y="12"/>
                  </a:cubicBezTo>
                  <a:cubicBezTo>
                    <a:pt x="53" y="12"/>
                    <a:pt x="52" y="11"/>
                    <a:pt x="52" y="12"/>
                  </a:cubicBezTo>
                  <a:cubicBezTo>
                    <a:pt x="53" y="13"/>
                    <a:pt x="53" y="13"/>
                    <a:pt x="53" y="13"/>
                  </a:cubicBezTo>
                  <a:cubicBezTo>
                    <a:pt x="52" y="12"/>
                    <a:pt x="52" y="12"/>
                    <a:pt x="51" y="12"/>
                  </a:cubicBezTo>
                  <a:cubicBezTo>
                    <a:pt x="52" y="13"/>
                    <a:pt x="52" y="13"/>
                    <a:pt x="52" y="13"/>
                  </a:cubicBezTo>
                  <a:cubicBezTo>
                    <a:pt x="51" y="12"/>
                    <a:pt x="51" y="13"/>
                    <a:pt x="51" y="13"/>
                  </a:cubicBezTo>
                  <a:cubicBezTo>
                    <a:pt x="51" y="13"/>
                    <a:pt x="51" y="13"/>
                    <a:pt x="51" y="13"/>
                  </a:cubicBezTo>
                  <a:cubicBezTo>
                    <a:pt x="51" y="14"/>
                    <a:pt x="51" y="12"/>
                    <a:pt x="51" y="13"/>
                  </a:cubicBezTo>
                  <a:cubicBezTo>
                    <a:pt x="51" y="13"/>
                    <a:pt x="51" y="13"/>
                    <a:pt x="51" y="13"/>
                  </a:cubicBezTo>
                  <a:cubicBezTo>
                    <a:pt x="50" y="12"/>
                    <a:pt x="50" y="13"/>
                    <a:pt x="49" y="13"/>
                  </a:cubicBezTo>
                  <a:cubicBezTo>
                    <a:pt x="49" y="13"/>
                    <a:pt x="49" y="13"/>
                    <a:pt x="49" y="13"/>
                  </a:cubicBezTo>
                  <a:cubicBezTo>
                    <a:pt x="49" y="13"/>
                    <a:pt x="49" y="14"/>
                    <a:pt x="48" y="13"/>
                  </a:cubicBezTo>
                  <a:cubicBezTo>
                    <a:pt x="48" y="14"/>
                    <a:pt x="49" y="15"/>
                    <a:pt x="49" y="15"/>
                  </a:cubicBezTo>
                  <a:cubicBezTo>
                    <a:pt x="48" y="14"/>
                    <a:pt x="48" y="15"/>
                    <a:pt x="47" y="13"/>
                  </a:cubicBezTo>
                  <a:cubicBezTo>
                    <a:pt x="47" y="14"/>
                    <a:pt x="47" y="14"/>
                    <a:pt x="47" y="14"/>
                  </a:cubicBezTo>
                  <a:cubicBezTo>
                    <a:pt x="47" y="14"/>
                    <a:pt x="47" y="15"/>
                    <a:pt x="47" y="15"/>
                  </a:cubicBezTo>
                  <a:cubicBezTo>
                    <a:pt x="48" y="16"/>
                    <a:pt x="48" y="16"/>
                    <a:pt x="48" y="16"/>
                  </a:cubicBezTo>
                  <a:cubicBezTo>
                    <a:pt x="48" y="17"/>
                    <a:pt x="48" y="16"/>
                    <a:pt x="48" y="16"/>
                  </a:cubicBezTo>
                  <a:cubicBezTo>
                    <a:pt x="48" y="16"/>
                    <a:pt x="47" y="16"/>
                    <a:pt x="47" y="16"/>
                  </a:cubicBezTo>
                  <a:cubicBezTo>
                    <a:pt x="47" y="16"/>
                    <a:pt x="46" y="15"/>
                    <a:pt x="45" y="15"/>
                  </a:cubicBezTo>
                  <a:cubicBezTo>
                    <a:pt x="46" y="15"/>
                    <a:pt x="46" y="16"/>
                    <a:pt x="46" y="16"/>
                  </a:cubicBezTo>
                  <a:cubicBezTo>
                    <a:pt x="44" y="15"/>
                    <a:pt x="44" y="15"/>
                    <a:pt x="44" y="15"/>
                  </a:cubicBezTo>
                  <a:cubicBezTo>
                    <a:pt x="44" y="15"/>
                    <a:pt x="45" y="15"/>
                    <a:pt x="45" y="15"/>
                  </a:cubicBezTo>
                  <a:cubicBezTo>
                    <a:pt x="44" y="15"/>
                    <a:pt x="44" y="15"/>
                    <a:pt x="44" y="15"/>
                  </a:cubicBezTo>
                  <a:cubicBezTo>
                    <a:pt x="44" y="15"/>
                    <a:pt x="43" y="15"/>
                    <a:pt x="44" y="16"/>
                  </a:cubicBezTo>
                  <a:cubicBezTo>
                    <a:pt x="44" y="16"/>
                    <a:pt x="44" y="16"/>
                    <a:pt x="44" y="16"/>
                  </a:cubicBezTo>
                  <a:cubicBezTo>
                    <a:pt x="44" y="16"/>
                    <a:pt x="44" y="16"/>
                    <a:pt x="44" y="16"/>
                  </a:cubicBezTo>
                  <a:cubicBezTo>
                    <a:pt x="44" y="16"/>
                    <a:pt x="44" y="16"/>
                    <a:pt x="44" y="16"/>
                  </a:cubicBezTo>
                  <a:cubicBezTo>
                    <a:pt x="44" y="17"/>
                    <a:pt x="43" y="16"/>
                    <a:pt x="43" y="16"/>
                  </a:cubicBezTo>
                  <a:cubicBezTo>
                    <a:pt x="43" y="15"/>
                    <a:pt x="43" y="16"/>
                    <a:pt x="43" y="16"/>
                  </a:cubicBezTo>
                  <a:cubicBezTo>
                    <a:pt x="43" y="15"/>
                    <a:pt x="42" y="15"/>
                    <a:pt x="42" y="15"/>
                  </a:cubicBezTo>
                  <a:cubicBezTo>
                    <a:pt x="43" y="16"/>
                    <a:pt x="43" y="16"/>
                    <a:pt x="43" y="16"/>
                  </a:cubicBezTo>
                  <a:cubicBezTo>
                    <a:pt x="42" y="15"/>
                    <a:pt x="42" y="15"/>
                    <a:pt x="41" y="15"/>
                  </a:cubicBezTo>
                  <a:cubicBezTo>
                    <a:pt x="41" y="15"/>
                    <a:pt x="42" y="16"/>
                    <a:pt x="42" y="16"/>
                  </a:cubicBezTo>
                  <a:cubicBezTo>
                    <a:pt x="42" y="17"/>
                    <a:pt x="40" y="15"/>
                    <a:pt x="40" y="16"/>
                  </a:cubicBezTo>
                  <a:cubicBezTo>
                    <a:pt x="40" y="17"/>
                    <a:pt x="40" y="16"/>
                    <a:pt x="40" y="16"/>
                  </a:cubicBezTo>
                  <a:cubicBezTo>
                    <a:pt x="40" y="16"/>
                    <a:pt x="40" y="17"/>
                    <a:pt x="40" y="17"/>
                  </a:cubicBezTo>
                  <a:cubicBezTo>
                    <a:pt x="40" y="17"/>
                    <a:pt x="40" y="17"/>
                    <a:pt x="40" y="17"/>
                  </a:cubicBezTo>
                  <a:cubicBezTo>
                    <a:pt x="39" y="16"/>
                    <a:pt x="40" y="17"/>
                    <a:pt x="40" y="17"/>
                  </a:cubicBezTo>
                  <a:cubicBezTo>
                    <a:pt x="39" y="17"/>
                    <a:pt x="38" y="16"/>
                    <a:pt x="38" y="17"/>
                  </a:cubicBezTo>
                  <a:cubicBezTo>
                    <a:pt x="38" y="17"/>
                    <a:pt x="37" y="16"/>
                    <a:pt x="37" y="16"/>
                  </a:cubicBezTo>
                  <a:cubicBezTo>
                    <a:pt x="38" y="17"/>
                    <a:pt x="38" y="17"/>
                    <a:pt x="38" y="17"/>
                  </a:cubicBezTo>
                  <a:cubicBezTo>
                    <a:pt x="38" y="17"/>
                    <a:pt x="37" y="17"/>
                    <a:pt x="38" y="18"/>
                  </a:cubicBezTo>
                  <a:cubicBezTo>
                    <a:pt x="37" y="17"/>
                    <a:pt x="39" y="18"/>
                    <a:pt x="38" y="17"/>
                  </a:cubicBezTo>
                  <a:cubicBezTo>
                    <a:pt x="38" y="18"/>
                    <a:pt x="37" y="17"/>
                    <a:pt x="38" y="18"/>
                  </a:cubicBezTo>
                  <a:cubicBezTo>
                    <a:pt x="38" y="18"/>
                    <a:pt x="37" y="17"/>
                    <a:pt x="37" y="18"/>
                  </a:cubicBezTo>
                  <a:cubicBezTo>
                    <a:pt x="37" y="18"/>
                    <a:pt x="38" y="19"/>
                    <a:pt x="38" y="19"/>
                  </a:cubicBezTo>
                  <a:cubicBezTo>
                    <a:pt x="37" y="19"/>
                    <a:pt x="37" y="18"/>
                    <a:pt x="37" y="18"/>
                  </a:cubicBezTo>
                  <a:cubicBezTo>
                    <a:pt x="37" y="18"/>
                    <a:pt x="37" y="18"/>
                    <a:pt x="37" y="18"/>
                  </a:cubicBezTo>
                  <a:cubicBezTo>
                    <a:pt x="36" y="17"/>
                    <a:pt x="36" y="18"/>
                    <a:pt x="36" y="18"/>
                  </a:cubicBezTo>
                  <a:cubicBezTo>
                    <a:pt x="36" y="18"/>
                    <a:pt x="36" y="18"/>
                    <a:pt x="36" y="19"/>
                  </a:cubicBezTo>
                  <a:cubicBezTo>
                    <a:pt x="37" y="19"/>
                    <a:pt x="37" y="19"/>
                    <a:pt x="37" y="19"/>
                  </a:cubicBezTo>
                  <a:cubicBezTo>
                    <a:pt x="37" y="19"/>
                    <a:pt x="36" y="19"/>
                    <a:pt x="36" y="18"/>
                  </a:cubicBezTo>
                  <a:cubicBezTo>
                    <a:pt x="36" y="19"/>
                    <a:pt x="36" y="19"/>
                    <a:pt x="36" y="19"/>
                  </a:cubicBezTo>
                  <a:cubicBezTo>
                    <a:pt x="35" y="17"/>
                    <a:pt x="36" y="19"/>
                    <a:pt x="35" y="18"/>
                  </a:cubicBezTo>
                  <a:cubicBezTo>
                    <a:pt x="35" y="19"/>
                    <a:pt x="34" y="19"/>
                    <a:pt x="35" y="19"/>
                  </a:cubicBezTo>
                  <a:cubicBezTo>
                    <a:pt x="34" y="19"/>
                    <a:pt x="34" y="19"/>
                    <a:pt x="34" y="19"/>
                  </a:cubicBezTo>
                  <a:cubicBezTo>
                    <a:pt x="34" y="20"/>
                    <a:pt x="34" y="20"/>
                    <a:pt x="34" y="20"/>
                  </a:cubicBezTo>
                  <a:cubicBezTo>
                    <a:pt x="34" y="20"/>
                    <a:pt x="34" y="20"/>
                    <a:pt x="34" y="20"/>
                  </a:cubicBezTo>
                  <a:cubicBezTo>
                    <a:pt x="34" y="20"/>
                    <a:pt x="34" y="20"/>
                    <a:pt x="34" y="21"/>
                  </a:cubicBezTo>
                  <a:cubicBezTo>
                    <a:pt x="33" y="21"/>
                    <a:pt x="33" y="20"/>
                    <a:pt x="33" y="20"/>
                  </a:cubicBezTo>
                  <a:cubicBezTo>
                    <a:pt x="33" y="21"/>
                    <a:pt x="32" y="19"/>
                    <a:pt x="32" y="20"/>
                  </a:cubicBezTo>
                  <a:cubicBezTo>
                    <a:pt x="32" y="21"/>
                    <a:pt x="33" y="21"/>
                    <a:pt x="33" y="21"/>
                  </a:cubicBezTo>
                  <a:cubicBezTo>
                    <a:pt x="33" y="23"/>
                    <a:pt x="32" y="21"/>
                    <a:pt x="32" y="21"/>
                  </a:cubicBezTo>
                  <a:cubicBezTo>
                    <a:pt x="32" y="20"/>
                    <a:pt x="32" y="20"/>
                    <a:pt x="32" y="20"/>
                  </a:cubicBezTo>
                  <a:cubicBezTo>
                    <a:pt x="32" y="21"/>
                    <a:pt x="31" y="20"/>
                    <a:pt x="31" y="21"/>
                  </a:cubicBezTo>
                  <a:cubicBezTo>
                    <a:pt x="31" y="21"/>
                    <a:pt x="31" y="21"/>
                    <a:pt x="31" y="20"/>
                  </a:cubicBezTo>
                  <a:cubicBezTo>
                    <a:pt x="31" y="22"/>
                    <a:pt x="29" y="21"/>
                    <a:pt x="30" y="23"/>
                  </a:cubicBezTo>
                  <a:cubicBezTo>
                    <a:pt x="30" y="23"/>
                    <a:pt x="30" y="23"/>
                    <a:pt x="30" y="22"/>
                  </a:cubicBezTo>
                  <a:cubicBezTo>
                    <a:pt x="29" y="22"/>
                    <a:pt x="30" y="23"/>
                    <a:pt x="30" y="22"/>
                  </a:cubicBezTo>
                  <a:cubicBezTo>
                    <a:pt x="29" y="22"/>
                    <a:pt x="29" y="22"/>
                    <a:pt x="29" y="22"/>
                  </a:cubicBezTo>
                  <a:cubicBezTo>
                    <a:pt x="29" y="22"/>
                    <a:pt x="29" y="22"/>
                    <a:pt x="30" y="23"/>
                  </a:cubicBezTo>
                  <a:cubicBezTo>
                    <a:pt x="30" y="24"/>
                    <a:pt x="29" y="21"/>
                    <a:pt x="28" y="22"/>
                  </a:cubicBezTo>
                  <a:cubicBezTo>
                    <a:pt x="29" y="23"/>
                    <a:pt x="29" y="23"/>
                    <a:pt x="29" y="23"/>
                  </a:cubicBezTo>
                  <a:cubicBezTo>
                    <a:pt x="28" y="22"/>
                    <a:pt x="28" y="22"/>
                    <a:pt x="28" y="22"/>
                  </a:cubicBezTo>
                  <a:cubicBezTo>
                    <a:pt x="28" y="22"/>
                    <a:pt x="28" y="23"/>
                    <a:pt x="29" y="24"/>
                  </a:cubicBezTo>
                  <a:cubicBezTo>
                    <a:pt x="28" y="24"/>
                    <a:pt x="28" y="24"/>
                    <a:pt x="28" y="23"/>
                  </a:cubicBezTo>
                  <a:cubicBezTo>
                    <a:pt x="28" y="24"/>
                    <a:pt x="28" y="24"/>
                    <a:pt x="28" y="24"/>
                  </a:cubicBezTo>
                  <a:cubicBezTo>
                    <a:pt x="28" y="24"/>
                    <a:pt x="28" y="24"/>
                    <a:pt x="28" y="24"/>
                  </a:cubicBezTo>
                  <a:cubicBezTo>
                    <a:pt x="28" y="24"/>
                    <a:pt x="28" y="24"/>
                    <a:pt x="28" y="24"/>
                  </a:cubicBezTo>
                  <a:cubicBezTo>
                    <a:pt x="28" y="24"/>
                    <a:pt x="28" y="24"/>
                    <a:pt x="28" y="24"/>
                  </a:cubicBezTo>
                  <a:cubicBezTo>
                    <a:pt x="27" y="24"/>
                    <a:pt x="27" y="24"/>
                    <a:pt x="28" y="23"/>
                  </a:cubicBezTo>
                  <a:cubicBezTo>
                    <a:pt x="27" y="23"/>
                    <a:pt x="27" y="23"/>
                    <a:pt x="27" y="23"/>
                  </a:cubicBezTo>
                  <a:cubicBezTo>
                    <a:pt x="27" y="24"/>
                    <a:pt x="27" y="24"/>
                    <a:pt x="27" y="24"/>
                  </a:cubicBezTo>
                  <a:cubicBezTo>
                    <a:pt x="27" y="24"/>
                    <a:pt x="26" y="23"/>
                    <a:pt x="26" y="23"/>
                  </a:cubicBezTo>
                  <a:cubicBezTo>
                    <a:pt x="27" y="24"/>
                    <a:pt x="26" y="23"/>
                    <a:pt x="27" y="24"/>
                  </a:cubicBezTo>
                  <a:cubicBezTo>
                    <a:pt x="27" y="24"/>
                    <a:pt x="26" y="24"/>
                    <a:pt x="27" y="24"/>
                  </a:cubicBezTo>
                  <a:cubicBezTo>
                    <a:pt x="27" y="24"/>
                    <a:pt x="27" y="25"/>
                    <a:pt x="27" y="24"/>
                  </a:cubicBezTo>
                  <a:cubicBezTo>
                    <a:pt x="26" y="24"/>
                    <a:pt x="26" y="23"/>
                    <a:pt x="26" y="24"/>
                  </a:cubicBezTo>
                  <a:cubicBezTo>
                    <a:pt x="26" y="24"/>
                    <a:pt x="26" y="24"/>
                    <a:pt x="26" y="24"/>
                  </a:cubicBezTo>
                  <a:cubicBezTo>
                    <a:pt x="26" y="25"/>
                    <a:pt x="26" y="25"/>
                    <a:pt x="26" y="25"/>
                  </a:cubicBezTo>
                  <a:cubicBezTo>
                    <a:pt x="26" y="24"/>
                    <a:pt x="26" y="24"/>
                    <a:pt x="26" y="24"/>
                  </a:cubicBezTo>
                  <a:cubicBezTo>
                    <a:pt x="26" y="24"/>
                    <a:pt x="26" y="24"/>
                    <a:pt x="26" y="24"/>
                  </a:cubicBezTo>
                  <a:cubicBezTo>
                    <a:pt x="26" y="24"/>
                    <a:pt x="26" y="24"/>
                    <a:pt x="25" y="24"/>
                  </a:cubicBezTo>
                  <a:cubicBezTo>
                    <a:pt x="25" y="24"/>
                    <a:pt x="25" y="24"/>
                    <a:pt x="25" y="24"/>
                  </a:cubicBezTo>
                  <a:cubicBezTo>
                    <a:pt x="25" y="24"/>
                    <a:pt x="25" y="24"/>
                    <a:pt x="25" y="24"/>
                  </a:cubicBezTo>
                  <a:cubicBezTo>
                    <a:pt x="25" y="25"/>
                    <a:pt x="25" y="25"/>
                    <a:pt x="25" y="24"/>
                  </a:cubicBezTo>
                  <a:cubicBezTo>
                    <a:pt x="25" y="25"/>
                    <a:pt x="25" y="25"/>
                    <a:pt x="25" y="25"/>
                  </a:cubicBezTo>
                  <a:cubicBezTo>
                    <a:pt x="25" y="25"/>
                    <a:pt x="24" y="25"/>
                    <a:pt x="24" y="24"/>
                  </a:cubicBezTo>
                  <a:cubicBezTo>
                    <a:pt x="24" y="25"/>
                    <a:pt x="25" y="27"/>
                    <a:pt x="25" y="26"/>
                  </a:cubicBezTo>
                  <a:cubicBezTo>
                    <a:pt x="24" y="26"/>
                    <a:pt x="24" y="25"/>
                    <a:pt x="24" y="25"/>
                  </a:cubicBezTo>
                  <a:cubicBezTo>
                    <a:pt x="23" y="25"/>
                    <a:pt x="22" y="25"/>
                    <a:pt x="23" y="26"/>
                  </a:cubicBezTo>
                  <a:cubicBezTo>
                    <a:pt x="22" y="25"/>
                    <a:pt x="22" y="25"/>
                    <a:pt x="22" y="25"/>
                  </a:cubicBezTo>
                  <a:cubicBezTo>
                    <a:pt x="22" y="26"/>
                    <a:pt x="21" y="25"/>
                    <a:pt x="21" y="27"/>
                  </a:cubicBezTo>
                  <a:cubicBezTo>
                    <a:pt x="21" y="27"/>
                    <a:pt x="21" y="27"/>
                    <a:pt x="22" y="28"/>
                  </a:cubicBezTo>
                  <a:cubicBezTo>
                    <a:pt x="21" y="27"/>
                    <a:pt x="22" y="28"/>
                    <a:pt x="21" y="27"/>
                  </a:cubicBezTo>
                  <a:cubicBezTo>
                    <a:pt x="21" y="27"/>
                    <a:pt x="21" y="27"/>
                    <a:pt x="21" y="26"/>
                  </a:cubicBezTo>
                  <a:cubicBezTo>
                    <a:pt x="20" y="26"/>
                    <a:pt x="20" y="26"/>
                    <a:pt x="20" y="27"/>
                  </a:cubicBezTo>
                  <a:cubicBezTo>
                    <a:pt x="20" y="27"/>
                    <a:pt x="20" y="27"/>
                    <a:pt x="19" y="27"/>
                  </a:cubicBezTo>
                  <a:cubicBezTo>
                    <a:pt x="20" y="27"/>
                    <a:pt x="20" y="28"/>
                    <a:pt x="19" y="27"/>
                  </a:cubicBezTo>
                  <a:cubicBezTo>
                    <a:pt x="19" y="27"/>
                    <a:pt x="19" y="27"/>
                    <a:pt x="19" y="27"/>
                  </a:cubicBezTo>
                  <a:cubicBezTo>
                    <a:pt x="19" y="28"/>
                    <a:pt x="19" y="28"/>
                    <a:pt x="19" y="28"/>
                  </a:cubicBezTo>
                  <a:cubicBezTo>
                    <a:pt x="19" y="27"/>
                    <a:pt x="19" y="26"/>
                    <a:pt x="19" y="27"/>
                  </a:cubicBezTo>
                  <a:cubicBezTo>
                    <a:pt x="19" y="28"/>
                    <a:pt x="19" y="28"/>
                    <a:pt x="19" y="28"/>
                  </a:cubicBezTo>
                  <a:cubicBezTo>
                    <a:pt x="19" y="27"/>
                    <a:pt x="18" y="27"/>
                    <a:pt x="18" y="27"/>
                  </a:cubicBezTo>
                  <a:cubicBezTo>
                    <a:pt x="18" y="28"/>
                    <a:pt x="18" y="28"/>
                    <a:pt x="18" y="28"/>
                  </a:cubicBezTo>
                  <a:cubicBezTo>
                    <a:pt x="18" y="28"/>
                    <a:pt x="18" y="28"/>
                    <a:pt x="18" y="27"/>
                  </a:cubicBezTo>
                  <a:cubicBezTo>
                    <a:pt x="18" y="28"/>
                    <a:pt x="17" y="28"/>
                    <a:pt x="18" y="29"/>
                  </a:cubicBezTo>
                  <a:cubicBezTo>
                    <a:pt x="16" y="28"/>
                    <a:pt x="15" y="28"/>
                    <a:pt x="15" y="29"/>
                  </a:cubicBezTo>
                  <a:cubicBezTo>
                    <a:pt x="15" y="29"/>
                    <a:pt x="15" y="29"/>
                    <a:pt x="15" y="29"/>
                  </a:cubicBezTo>
                  <a:cubicBezTo>
                    <a:pt x="15" y="30"/>
                    <a:pt x="14" y="28"/>
                    <a:pt x="14" y="29"/>
                  </a:cubicBezTo>
                  <a:cubicBezTo>
                    <a:pt x="15" y="29"/>
                    <a:pt x="15" y="30"/>
                    <a:pt x="15" y="30"/>
                  </a:cubicBezTo>
                  <a:cubicBezTo>
                    <a:pt x="15" y="31"/>
                    <a:pt x="14" y="30"/>
                    <a:pt x="14" y="30"/>
                  </a:cubicBezTo>
                  <a:cubicBezTo>
                    <a:pt x="14" y="29"/>
                    <a:pt x="15" y="30"/>
                    <a:pt x="14" y="29"/>
                  </a:cubicBezTo>
                  <a:cubicBezTo>
                    <a:pt x="14" y="29"/>
                    <a:pt x="14" y="30"/>
                    <a:pt x="13" y="29"/>
                  </a:cubicBezTo>
                  <a:cubicBezTo>
                    <a:pt x="14" y="29"/>
                    <a:pt x="14" y="30"/>
                    <a:pt x="14" y="30"/>
                  </a:cubicBezTo>
                  <a:cubicBezTo>
                    <a:pt x="14" y="30"/>
                    <a:pt x="14" y="30"/>
                    <a:pt x="14" y="30"/>
                  </a:cubicBezTo>
                  <a:cubicBezTo>
                    <a:pt x="14" y="31"/>
                    <a:pt x="15" y="31"/>
                    <a:pt x="16" y="33"/>
                  </a:cubicBezTo>
                  <a:cubicBezTo>
                    <a:pt x="16" y="33"/>
                    <a:pt x="16" y="33"/>
                    <a:pt x="16" y="33"/>
                  </a:cubicBezTo>
                  <a:cubicBezTo>
                    <a:pt x="16" y="34"/>
                    <a:pt x="17" y="33"/>
                    <a:pt x="16" y="34"/>
                  </a:cubicBezTo>
                  <a:cubicBezTo>
                    <a:pt x="16" y="34"/>
                    <a:pt x="15" y="32"/>
                    <a:pt x="15" y="32"/>
                  </a:cubicBezTo>
                  <a:cubicBezTo>
                    <a:pt x="15" y="32"/>
                    <a:pt x="14" y="30"/>
                    <a:pt x="13" y="30"/>
                  </a:cubicBezTo>
                  <a:cubicBezTo>
                    <a:pt x="14" y="31"/>
                    <a:pt x="14" y="30"/>
                    <a:pt x="14" y="31"/>
                  </a:cubicBezTo>
                  <a:cubicBezTo>
                    <a:pt x="14" y="32"/>
                    <a:pt x="14" y="31"/>
                    <a:pt x="13" y="31"/>
                  </a:cubicBezTo>
                  <a:cubicBezTo>
                    <a:pt x="13" y="31"/>
                    <a:pt x="13" y="30"/>
                    <a:pt x="13" y="30"/>
                  </a:cubicBezTo>
                  <a:cubicBezTo>
                    <a:pt x="13" y="31"/>
                    <a:pt x="13" y="31"/>
                    <a:pt x="13" y="31"/>
                  </a:cubicBezTo>
                  <a:cubicBezTo>
                    <a:pt x="13" y="31"/>
                    <a:pt x="12" y="30"/>
                    <a:pt x="12" y="30"/>
                  </a:cubicBezTo>
                  <a:cubicBezTo>
                    <a:pt x="12" y="29"/>
                    <a:pt x="12" y="30"/>
                    <a:pt x="12" y="30"/>
                  </a:cubicBezTo>
                  <a:cubicBezTo>
                    <a:pt x="12" y="30"/>
                    <a:pt x="13" y="31"/>
                    <a:pt x="13" y="32"/>
                  </a:cubicBezTo>
                  <a:cubicBezTo>
                    <a:pt x="12" y="31"/>
                    <a:pt x="12" y="31"/>
                    <a:pt x="11" y="30"/>
                  </a:cubicBezTo>
                  <a:cubicBezTo>
                    <a:pt x="11" y="30"/>
                    <a:pt x="12" y="31"/>
                    <a:pt x="12" y="31"/>
                  </a:cubicBezTo>
                  <a:cubicBezTo>
                    <a:pt x="12" y="32"/>
                    <a:pt x="11" y="30"/>
                    <a:pt x="12" y="31"/>
                  </a:cubicBezTo>
                  <a:cubicBezTo>
                    <a:pt x="11" y="31"/>
                    <a:pt x="11" y="31"/>
                    <a:pt x="11" y="31"/>
                  </a:cubicBezTo>
                  <a:cubicBezTo>
                    <a:pt x="11" y="32"/>
                    <a:pt x="11" y="32"/>
                    <a:pt x="11" y="32"/>
                  </a:cubicBezTo>
                  <a:cubicBezTo>
                    <a:pt x="11" y="32"/>
                    <a:pt x="10" y="31"/>
                    <a:pt x="11" y="32"/>
                  </a:cubicBezTo>
                  <a:cubicBezTo>
                    <a:pt x="11" y="32"/>
                    <a:pt x="11" y="32"/>
                    <a:pt x="10" y="31"/>
                  </a:cubicBezTo>
                  <a:cubicBezTo>
                    <a:pt x="10" y="31"/>
                    <a:pt x="11" y="32"/>
                    <a:pt x="10" y="31"/>
                  </a:cubicBezTo>
                  <a:cubicBezTo>
                    <a:pt x="11" y="32"/>
                    <a:pt x="10" y="31"/>
                    <a:pt x="10" y="31"/>
                  </a:cubicBezTo>
                  <a:cubicBezTo>
                    <a:pt x="10" y="31"/>
                    <a:pt x="10" y="31"/>
                    <a:pt x="10" y="31"/>
                  </a:cubicBezTo>
                  <a:cubicBezTo>
                    <a:pt x="10" y="31"/>
                    <a:pt x="10" y="31"/>
                    <a:pt x="9" y="31"/>
                  </a:cubicBezTo>
                  <a:cubicBezTo>
                    <a:pt x="10" y="31"/>
                    <a:pt x="10" y="31"/>
                    <a:pt x="10" y="31"/>
                  </a:cubicBezTo>
                  <a:cubicBezTo>
                    <a:pt x="9" y="31"/>
                    <a:pt x="9" y="31"/>
                    <a:pt x="9" y="31"/>
                  </a:cubicBezTo>
                  <a:cubicBezTo>
                    <a:pt x="9" y="30"/>
                    <a:pt x="10" y="32"/>
                    <a:pt x="10" y="32"/>
                  </a:cubicBezTo>
                  <a:cubicBezTo>
                    <a:pt x="10" y="32"/>
                    <a:pt x="10" y="32"/>
                    <a:pt x="10" y="32"/>
                  </a:cubicBezTo>
                  <a:cubicBezTo>
                    <a:pt x="10" y="32"/>
                    <a:pt x="10" y="33"/>
                    <a:pt x="10" y="33"/>
                  </a:cubicBezTo>
                  <a:cubicBezTo>
                    <a:pt x="9" y="31"/>
                    <a:pt x="9" y="31"/>
                    <a:pt x="9" y="31"/>
                  </a:cubicBezTo>
                  <a:cubicBezTo>
                    <a:pt x="8" y="31"/>
                    <a:pt x="9" y="32"/>
                    <a:pt x="9" y="31"/>
                  </a:cubicBezTo>
                  <a:cubicBezTo>
                    <a:pt x="9" y="32"/>
                    <a:pt x="9" y="32"/>
                    <a:pt x="9" y="32"/>
                  </a:cubicBezTo>
                  <a:cubicBezTo>
                    <a:pt x="9" y="32"/>
                    <a:pt x="10" y="33"/>
                    <a:pt x="9" y="33"/>
                  </a:cubicBezTo>
                  <a:cubicBezTo>
                    <a:pt x="9" y="33"/>
                    <a:pt x="8" y="32"/>
                    <a:pt x="8" y="32"/>
                  </a:cubicBezTo>
                  <a:cubicBezTo>
                    <a:pt x="8" y="32"/>
                    <a:pt x="8" y="32"/>
                    <a:pt x="9" y="32"/>
                  </a:cubicBezTo>
                  <a:cubicBezTo>
                    <a:pt x="8" y="32"/>
                    <a:pt x="8" y="32"/>
                    <a:pt x="8" y="32"/>
                  </a:cubicBezTo>
                  <a:cubicBezTo>
                    <a:pt x="8" y="32"/>
                    <a:pt x="8" y="33"/>
                    <a:pt x="8" y="33"/>
                  </a:cubicBezTo>
                  <a:cubicBezTo>
                    <a:pt x="9" y="34"/>
                    <a:pt x="9" y="34"/>
                    <a:pt x="9" y="34"/>
                  </a:cubicBezTo>
                  <a:cubicBezTo>
                    <a:pt x="9" y="34"/>
                    <a:pt x="9" y="34"/>
                    <a:pt x="9" y="34"/>
                  </a:cubicBezTo>
                  <a:cubicBezTo>
                    <a:pt x="10" y="35"/>
                    <a:pt x="9" y="35"/>
                    <a:pt x="10" y="36"/>
                  </a:cubicBezTo>
                  <a:cubicBezTo>
                    <a:pt x="10" y="36"/>
                    <a:pt x="10" y="36"/>
                    <a:pt x="9" y="36"/>
                  </a:cubicBezTo>
                  <a:cubicBezTo>
                    <a:pt x="9" y="34"/>
                    <a:pt x="8" y="34"/>
                    <a:pt x="7" y="33"/>
                  </a:cubicBezTo>
                  <a:cubicBezTo>
                    <a:pt x="7" y="33"/>
                    <a:pt x="9" y="36"/>
                    <a:pt x="7" y="34"/>
                  </a:cubicBezTo>
                  <a:cubicBezTo>
                    <a:pt x="7" y="34"/>
                    <a:pt x="7" y="33"/>
                    <a:pt x="7" y="33"/>
                  </a:cubicBezTo>
                  <a:cubicBezTo>
                    <a:pt x="7" y="33"/>
                    <a:pt x="6" y="32"/>
                    <a:pt x="6" y="33"/>
                  </a:cubicBezTo>
                  <a:cubicBezTo>
                    <a:pt x="7" y="33"/>
                    <a:pt x="7" y="34"/>
                    <a:pt x="7" y="35"/>
                  </a:cubicBezTo>
                  <a:cubicBezTo>
                    <a:pt x="7" y="34"/>
                    <a:pt x="7" y="34"/>
                    <a:pt x="7" y="34"/>
                  </a:cubicBezTo>
                  <a:cubicBezTo>
                    <a:pt x="8" y="35"/>
                    <a:pt x="8" y="36"/>
                    <a:pt x="8" y="36"/>
                  </a:cubicBezTo>
                  <a:cubicBezTo>
                    <a:pt x="8" y="36"/>
                    <a:pt x="8" y="36"/>
                    <a:pt x="7" y="35"/>
                  </a:cubicBezTo>
                  <a:cubicBezTo>
                    <a:pt x="7" y="34"/>
                    <a:pt x="7" y="35"/>
                    <a:pt x="7" y="34"/>
                  </a:cubicBezTo>
                  <a:cubicBezTo>
                    <a:pt x="7" y="34"/>
                    <a:pt x="7" y="35"/>
                    <a:pt x="6" y="34"/>
                  </a:cubicBezTo>
                  <a:cubicBezTo>
                    <a:pt x="6" y="34"/>
                    <a:pt x="6" y="33"/>
                    <a:pt x="6" y="33"/>
                  </a:cubicBezTo>
                  <a:cubicBezTo>
                    <a:pt x="5" y="33"/>
                    <a:pt x="5" y="33"/>
                    <a:pt x="5" y="33"/>
                  </a:cubicBezTo>
                  <a:cubicBezTo>
                    <a:pt x="6" y="33"/>
                    <a:pt x="6" y="33"/>
                    <a:pt x="6" y="33"/>
                  </a:cubicBezTo>
                  <a:cubicBezTo>
                    <a:pt x="6" y="34"/>
                    <a:pt x="5" y="32"/>
                    <a:pt x="5" y="33"/>
                  </a:cubicBezTo>
                  <a:cubicBezTo>
                    <a:pt x="5" y="34"/>
                    <a:pt x="5" y="34"/>
                    <a:pt x="5" y="34"/>
                  </a:cubicBezTo>
                  <a:cubicBezTo>
                    <a:pt x="6" y="35"/>
                    <a:pt x="6" y="33"/>
                    <a:pt x="6" y="34"/>
                  </a:cubicBezTo>
                  <a:cubicBezTo>
                    <a:pt x="6" y="35"/>
                    <a:pt x="6" y="34"/>
                    <a:pt x="6" y="35"/>
                  </a:cubicBezTo>
                  <a:cubicBezTo>
                    <a:pt x="6" y="35"/>
                    <a:pt x="6" y="35"/>
                    <a:pt x="6" y="35"/>
                  </a:cubicBezTo>
                  <a:cubicBezTo>
                    <a:pt x="6" y="35"/>
                    <a:pt x="7" y="37"/>
                    <a:pt x="6" y="36"/>
                  </a:cubicBezTo>
                  <a:cubicBezTo>
                    <a:pt x="5" y="35"/>
                    <a:pt x="6" y="35"/>
                    <a:pt x="5" y="35"/>
                  </a:cubicBezTo>
                  <a:cubicBezTo>
                    <a:pt x="5" y="35"/>
                    <a:pt x="4" y="34"/>
                    <a:pt x="4" y="34"/>
                  </a:cubicBezTo>
                  <a:cubicBezTo>
                    <a:pt x="5" y="35"/>
                    <a:pt x="4" y="35"/>
                    <a:pt x="5" y="36"/>
                  </a:cubicBezTo>
                  <a:cubicBezTo>
                    <a:pt x="4" y="35"/>
                    <a:pt x="5" y="35"/>
                    <a:pt x="6" y="36"/>
                  </a:cubicBezTo>
                  <a:cubicBezTo>
                    <a:pt x="6" y="37"/>
                    <a:pt x="6" y="35"/>
                    <a:pt x="7" y="36"/>
                  </a:cubicBezTo>
                  <a:cubicBezTo>
                    <a:pt x="6" y="37"/>
                    <a:pt x="7" y="38"/>
                    <a:pt x="7" y="38"/>
                  </a:cubicBezTo>
                  <a:cubicBezTo>
                    <a:pt x="7" y="38"/>
                    <a:pt x="7" y="38"/>
                    <a:pt x="7" y="38"/>
                  </a:cubicBezTo>
                  <a:cubicBezTo>
                    <a:pt x="7" y="37"/>
                    <a:pt x="7" y="37"/>
                    <a:pt x="6" y="37"/>
                  </a:cubicBezTo>
                  <a:cubicBezTo>
                    <a:pt x="6" y="37"/>
                    <a:pt x="5" y="37"/>
                    <a:pt x="5" y="36"/>
                  </a:cubicBezTo>
                  <a:cubicBezTo>
                    <a:pt x="5" y="37"/>
                    <a:pt x="5" y="37"/>
                    <a:pt x="6" y="37"/>
                  </a:cubicBezTo>
                  <a:cubicBezTo>
                    <a:pt x="5" y="37"/>
                    <a:pt x="5" y="38"/>
                    <a:pt x="5" y="38"/>
                  </a:cubicBezTo>
                  <a:cubicBezTo>
                    <a:pt x="4" y="37"/>
                    <a:pt x="4" y="38"/>
                    <a:pt x="4" y="37"/>
                  </a:cubicBezTo>
                  <a:cubicBezTo>
                    <a:pt x="4" y="37"/>
                    <a:pt x="3" y="36"/>
                    <a:pt x="3" y="35"/>
                  </a:cubicBezTo>
                  <a:cubicBezTo>
                    <a:pt x="3" y="36"/>
                    <a:pt x="3" y="36"/>
                    <a:pt x="3" y="36"/>
                  </a:cubicBezTo>
                  <a:cubicBezTo>
                    <a:pt x="3" y="36"/>
                    <a:pt x="4" y="37"/>
                    <a:pt x="3" y="36"/>
                  </a:cubicBezTo>
                  <a:cubicBezTo>
                    <a:pt x="3" y="37"/>
                    <a:pt x="4" y="38"/>
                    <a:pt x="4" y="39"/>
                  </a:cubicBezTo>
                  <a:cubicBezTo>
                    <a:pt x="4" y="38"/>
                    <a:pt x="5" y="39"/>
                    <a:pt x="5" y="39"/>
                  </a:cubicBezTo>
                  <a:cubicBezTo>
                    <a:pt x="4" y="39"/>
                    <a:pt x="3" y="39"/>
                    <a:pt x="3" y="39"/>
                  </a:cubicBezTo>
                  <a:cubicBezTo>
                    <a:pt x="3" y="40"/>
                    <a:pt x="2" y="39"/>
                    <a:pt x="2" y="39"/>
                  </a:cubicBezTo>
                  <a:cubicBezTo>
                    <a:pt x="2" y="40"/>
                    <a:pt x="3" y="41"/>
                    <a:pt x="3" y="41"/>
                  </a:cubicBezTo>
                  <a:cubicBezTo>
                    <a:pt x="2" y="41"/>
                    <a:pt x="2" y="40"/>
                    <a:pt x="2" y="41"/>
                  </a:cubicBezTo>
                  <a:cubicBezTo>
                    <a:pt x="2" y="41"/>
                    <a:pt x="2" y="41"/>
                    <a:pt x="2" y="41"/>
                  </a:cubicBezTo>
                  <a:cubicBezTo>
                    <a:pt x="2" y="41"/>
                    <a:pt x="2" y="42"/>
                    <a:pt x="1" y="40"/>
                  </a:cubicBezTo>
                  <a:cubicBezTo>
                    <a:pt x="2" y="41"/>
                    <a:pt x="2" y="41"/>
                    <a:pt x="2" y="41"/>
                  </a:cubicBezTo>
                  <a:cubicBezTo>
                    <a:pt x="2" y="42"/>
                    <a:pt x="2" y="41"/>
                    <a:pt x="2" y="41"/>
                  </a:cubicBezTo>
                  <a:cubicBezTo>
                    <a:pt x="2" y="42"/>
                    <a:pt x="2" y="42"/>
                    <a:pt x="2" y="42"/>
                  </a:cubicBezTo>
                  <a:cubicBezTo>
                    <a:pt x="2" y="43"/>
                    <a:pt x="2" y="42"/>
                    <a:pt x="2" y="42"/>
                  </a:cubicBezTo>
                  <a:cubicBezTo>
                    <a:pt x="1" y="42"/>
                    <a:pt x="1" y="42"/>
                    <a:pt x="1" y="42"/>
                  </a:cubicBezTo>
                  <a:cubicBezTo>
                    <a:pt x="1" y="41"/>
                    <a:pt x="1" y="42"/>
                    <a:pt x="0" y="42"/>
                  </a:cubicBezTo>
                  <a:cubicBezTo>
                    <a:pt x="1" y="43"/>
                    <a:pt x="1" y="43"/>
                    <a:pt x="1" y="43"/>
                  </a:cubicBezTo>
                  <a:cubicBezTo>
                    <a:pt x="0" y="42"/>
                    <a:pt x="0" y="42"/>
                    <a:pt x="0" y="42"/>
                  </a:cubicBezTo>
                  <a:cubicBezTo>
                    <a:pt x="1" y="43"/>
                    <a:pt x="1" y="44"/>
                    <a:pt x="0" y="43"/>
                  </a:cubicBezTo>
                  <a:cubicBezTo>
                    <a:pt x="2" y="44"/>
                    <a:pt x="2" y="44"/>
                    <a:pt x="2" y="44"/>
                  </a:cubicBezTo>
                  <a:cubicBezTo>
                    <a:pt x="2" y="44"/>
                    <a:pt x="1" y="44"/>
                    <a:pt x="1" y="43"/>
                  </a:cubicBezTo>
                  <a:cubicBezTo>
                    <a:pt x="1" y="42"/>
                    <a:pt x="1" y="42"/>
                    <a:pt x="1" y="43"/>
                  </a:cubicBezTo>
                  <a:cubicBezTo>
                    <a:pt x="1" y="43"/>
                    <a:pt x="1" y="43"/>
                    <a:pt x="1" y="43"/>
                  </a:cubicBezTo>
                  <a:cubicBezTo>
                    <a:pt x="2" y="44"/>
                    <a:pt x="2" y="44"/>
                    <a:pt x="2" y="44"/>
                  </a:cubicBezTo>
                  <a:cubicBezTo>
                    <a:pt x="2" y="44"/>
                    <a:pt x="2" y="44"/>
                    <a:pt x="2" y="44"/>
                  </a:cubicBezTo>
                  <a:cubicBezTo>
                    <a:pt x="2" y="44"/>
                    <a:pt x="2" y="44"/>
                    <a:pt x="3" y="44"/>
                  </a:cubicBezTo>
                  <a:cubicBezTo>
                    <a:pt x="2" y="44"/>
                    <a:pt x="2" y="44"/>
                    <a:pt x="2" y="44"/>
                  </a:cubicBezTo>
                  <a:cubicBezTo>
                    <a:pt x="3" y="44"/>
                    <a:pt x="3" y="44"/>
                    <a:pt x="3" y="44"/>
                  </a:cubicBezTo>
                  <a:cubicBezTo>
                    <a:pt x="3" y="43"/>
                    <a:pt x="4" y="44"/>
                    <a:pt x="4" y="44"/>
                  </a:cubicBezTo>
                  <a:cubicBezTo>
                    <a:pt x="4" y="43"/>
                    <a:pt x="3" y="43"/>
                    <a:pt x="3" y="43"/>
                  </a:cubicBezTo>
                  <a:cubicBezTo>
                    <a:pt x="3" y="42"/>
                    <a:pt x="3" y="42"/>
                    <a:pt x="3" y="42"/>
                  </a:cubicBezTo>
                  <a:cubicBezTo>
                    <a:pt x="3" y="42"/>
                    <a:pt x="4" y="43"/>
                    <a:pt x="4" y="43"/>
                  </a:cubicBezTo>
                  <a:cubicBezTo>
                    <a:pt x="4" y="43"/>
                    <a:pt x="4" y="43"/>
                    <a:pt x="4" y="43"/>
                  </a:cubicBezTo>
                  <a:cubicBezTo>
                    <a:pt x="4" y="43"/>
                    <a:pt x="5" y="44"/>
                    <a:pt x="5" y="44"/>
                  </a:cubicBezTo>
                  <a:cubicBezTo>
                    <a:pt x="5" y="43"/>
                    <a:pt x="6" y="43"/>
                    <a:pt x="6" y="42"/>
                  </a:cubicBezTo>
                  <a:cubicBezTo>
                    <a:pt x="6" y="42"/>
                    <a:pt x="6" y="42"/>
                    <a:pt x="6" y="42"/>
                  </a:cubicBezTo>
                  <a:cubicBezTo>
                    <a:pt x="7" y="43"/>
                    <a:pt x="7" y="42"/>
                    <a:pt x="7" y="42"/>
                  </a:cubicBezTo>
                  <a:cubicBezTo>
                    <a:pt x="7" y="41"/>
                    <a:pt x="9" y="42"/>
                    <a:pt x="8" y="41"/>
                  </a:cubicBezTo>
                  <a:cubicBezTo>
                    <a:pt x="9" y="41"/>
                    <a:pt x="10" y="41"/>
                    <a:pt x="11" y="40"/>
                  </a:cubicBezTo>
                  <a:cubicBezTo>
                    <a:pt x="10" y="40"/>
                    <a:pt x="10" y="40"/>
                    <a:pt x="10" y="40"/>
                  </a:cubicBezTo>
                  <a:cubicBezTo>
                    <a:pt x="11" y="40"/>
                    <a:pt x="10" y="39"/>
                    <a:pt x="10" y="39"/>
                  </a:cubicBezTo>
                  <a:cubicBezTo>
                    <a:pt x="11" y="40"/>
                    <a:pt x="11" y="40"/>
                    <a:pt x="11" y="40"/>
                  </a:cubicBezTo>
                  <a:cubicBezTo>
                    <a:pt x="11" y="39"/>
                    <a:pt x="12" y="40"/>
                    <a:pt x="13" y="40"/>
                  </a:cubicBezTo>
                  <a:cubicBezTo>
                    <a:pt x="13" y="40"/>
                    <a:pt x="13" y="40"/>
                    <a:pt x="13" y="40"/>
                  </a:cubicBezTo>
                  <a:cubicBezTo>
                    <a:pt x="14" y="41"/>
                    <a:pt x="14" y="39"/>
                    <a:pt x="14" y="39"/>
                  </a:cubicBezTo>
                  <a:cubicBezTo>
                    <a:pt x="14" y="39"/>
                    <a:pt x="13" y="38"/>
                    <a:pt x="14" y="38"/>
                  </a:cubicBezTo>
                  <a:cubicBezTo>
                    <a:pt x="14" y="39"/>
                    <a:pt x="14" y="39"/>
                    <a:pt x="15" y="39"/>
                  </a:cubicBezTo>
                  <a:cubicBezTo>
                    <a:pt x="15" y="39"/>
                    <a:pt x="16" y="38"/>
                    <a:pt x="16" y="38"/>
                  </a:cubicBezTo>
                  <a:cubicBezTo>
                    <a:pt x="17" y="39"/>
                    <a:pt x="18" y="37"/>
                    <a:pt x="19" y="38"/>
                  </a:cubicBezTo>
                  <a:cubicBezTo>
                    <a:pt x="19" y="37"/>
                    <a:pt x="19" y="37"/>
                    <a:pt x="19" y="37"/>
                  </a:cubicBezTo>
                  <a:cubicBezTo>
                    <a:pt x="21" y="38"/>
                    <a:pt x="21" y="36"/>
                    <a:pt x="22" y="36"/>
                  </a:cubicBezTo>
                  <a:cubicBezTo>
                    <a:pt x="21" y="35"/>
                    <a:pt x="21" y="35"/>
                    <a:pt x="21" y="35"/>
                  </a:cubicBezTo>
                  <a:cubicBezTo>
                    <a:pt x="21" y="34"/>
                    <a:pt x="22" y="35"/>
                    <a:pt x="23" y="36"/>
                  </a:cubicBezTo>
                  <a:cubicBezTo>
                    <a:pt x="23" y="35"/>
                    <a:pt x="24" y="36"/>
                    <a:pt x="23" y="35"/>
                  </a:cubicBezTo>
                  <a:cubicBezTo>
                    <a:pt x="23" y="35"/>
                    <a:pt x="24" y="35"/>
                    <a:pt x="24" y="35"/>
                  </a:cubicBezTo>
                  <a:cubicBezTo>
                    <a:pt x="24" y="35"/>
                    <a:pt x="25" y="35"/>
                    <a:pt x="25" y="34"/>
                  </a:cubicBezTo>
                  <a:cubicBezTo>
                    <a:pt x="25" y="35"/>
                    <a:pt x="25" y="35"/>
                    <a:pt x="25" y="35"/>
                  </a:cubicBezTo>
                  <a:cubicBezTo>
                    <a:pt x="25" y="34"/>
                    <a:pt x="25" y="34"/>
                    <a:pt x="25" y="34"/>
                  </a:cubicBezTo>
                  <a:cubicBezTo>
                    <a:pt x="25" y="34"/>
                    <a:pt x="25" y="33"/>
                    <a:pt x="26" y="35"/>
                  </a:cubicBezTo>
                  <a:cubicBezTo>
                    <a:pt x="26" y="33"/>
                    <a:pt x="27" y="34"/>
                    <a:pt x="27" y="33"/>
                  </a:cubicBezTo>
                  <a:cubicBezTo>
                    <a:pt x="27" y="33"/>
                    <a:pt x="27" y="33"/>
                    <a:pt x="28" y="34"/>
                  </a:cubicBezTo>
                  <a:cubicBezTo>
                    <a:pt x="28" y="33"/>
                    <a:pt x="28" y="32"/>
                    <a:pt x="29" y="33"/>
                  </a:cubicBezTo>
                  <a:cubicBezTo>
                    <a:pt x="29" y="33"/>
                    <a:pt x="28" y="32"/>
                    <a:pt x="29" y="32"/>
                  </a:cubicBezTo>
                  <a:cubicBezTo>
                    <a:pt x="29" y="33"/>
                    <a:pt x="29" y="33"/>
                    <a:pt x="29" y="33"/>
                  </a:cubicBezTo>
                  <a:cubicBezTo>
                    <a:pt x="30" y="33"/>
                    <a:pt x="30" y="31"/>
                    <a:pt x="31" y="31"/>
                  </a:cubicBezTo>
                  <a:cubicBezTo>
                    <a:pt x="32" y="31"/>
                    <a:pt x="33" y="30"/>
                    <a:pt x="35" y="29"/>
                  </a:cubicBezTo>
                  <a:cubicBezTo>
                    <a:pt x="34" y="29"/>
                    <a:pt x="34" y="29"/>
                    <a:pt x="34" y="29"/>
                  </a:cubicBezTo>
                  <a:cubicBezTo>
                    <a:pt x="35" y="30"/>
                    <a:pt x="35" y="27"/>
                    <a:pt x="36" y="29"/>
                  </a:cubicBezTo>
                  <a:cubicBezTo>
                    <a:pt x="36" y="29"/>
                    <a:pt x="36" y="29"/>
                    <a:pt x="36" y="28"/>
                  </a:cubicBezTo>
                  <a:cubicBezTo>
                    <a:pt x="37" y="29"/>
                    <a:pt x="36" y="27"/>
                    <a:pt x="37" y="28"/>
                  </a:cubicBezTo>
                  <a:cubicBezTo>
                    <a:pt x="37" y="27"/>
                    <a:pt x="37" y="27"/>
                    <a:pt x="37" y="27"/>
                  </a:cubicBezTo>
                  <a:cubicBezTo>
                    <a:pt x="37" y="27"/>
                    <a:pt x="38" y="27"/>
                    <a:pt x="38" y="26"/>
                  </a:cubicBezTo>
                  <a:cubicBezTo>
                    <a:pt x="38" y="26"/>
                    <a:pt x="38" y="26"/>
                    <a:pt x="38" y="26"/>
                  </a:cubicBezTo>
                  <a:cubicBezTo>
                    <a:pt x="37" y="25"/>
                    <a:pt x="39" y="27"/>
                    <a:pt x="38" y="26"/>
                  </a:cubicBezTo>
                  <a:cubicBezTo>
                    <a:pt x="38" y="25"/>
                    <a:pt x="39" y="26"/>
                    <a:pt x="38" y="26"/>
                  </a:cubicBezTo>
                  <a:cubicBezTo>
                    <a:pt x="39" y="25"/>
                    <a:pt x="41" y="25"/>
                    <a:pt x="42" y="25"/>
                  </a:cubicBezTo>
                  <a:cubicBezTo>
                    <a:pt x="42" y="24"/>
                    <a:pt x="41" y="23"/>
                    <a:pt x="42" y="23"/>
                  </a:cubicBezTo>
                  <a:cubicBezTo>
                    <a:pt x="42" y="23"/>
                    <a:pt x="42" y="24"/>
                    <a:pt x="42" y="23"/>
                  </a:cubicBezTo>
                  <a:cubicBezTo>
                    <a:pt x="42" y="24"/>
                    <a:pt x="41" y="22"/>
                    <a:pt x="42" y="22"/>
                  </a:cubicBezTo>
                  <a:cubicBezTo>
                    <a:pt x="42" y="23"/>
                    <a:pt x="42" y="23"/>
                    <a:pt x="43" y="23"/>
                  </a:cubicBezTo>
                  <a:cubicBezTo>
                    <a:pt x="43" y="22"/>
                    <a:pt x="42" y="22"/>
                    <a:pt x="43" y="22"/>
                  </a:cubicBezTo>
                  <a:cubicBezTo>
                    <a:pt x="43" y="22"/>
                    <a:pt x="43" y="22"/>
                    <a:pt x="43" y="22"/>
                  </a:cubicBezTo>
                  <a:cubicBezTo>
                    <a:pt x="44" y="23"/>
                    <a:pt x="44" y="22"/>
                    <a:pt x="45" y="23"/>
                  </a:cubicBezTo>
                  <a:cubicBezTo>
                    <a:pt x="48" y="22"/>
                    <a:pt x="50" y="21"/>
                    <a:pt x="53" y="20"/>
                  </a:cubicBezTo>
                  <a:cubicBezTo>
                    <a:pt x="55" y="18"/>
                    <a:pt x="57" y="18"/>
                    <a:pt x="59" y="16"/>
                  </a:cubicBezTo>
                  <a:cubicBezTo>
                    <a:pt x="59" y="14"/>
                    <a:pt x="59" y="14"/>
                    <a:pt x="60" y="14"/>
                  </a:cubicBezTo>
                  <a:cubicBezTo>
                    <a:pt x="60" y="14"/>
                    <a:pt x="60" y="14"/>
                    <a:pt x="60" y="14"/>
                  </a:cubicBezTo>
                  <a:cubicBezTo>
                    <a:pt x="60" y="15"/>
                    <a:pt x="60" y="14"/>
                    <a:pt x="61" y="15"/>
                  </a:cubicBezTo>
                  <a:cubicBezTo>
                    <a:pt x="62" y="14"/>
                    <a:pt x="63" y="14"/>
                    <a:pt x="63" y="13"/>
                  </a:cubicBezTo>
                  <a:cubicBezTo>
                    <a:pt x="63" y="13"/>
                    <a:pt x="63" y="12"/>
                    <a:pt x="63" y="12"/>
                  </a:cubicBezTo>
                  <a:cubicBezTo>
                    <a:pt x="63" y="13"/>
                    <a:pt x="63" y="13"/>
                    <a:pt x="63" y="13"/>
                  </a:cubicBezTo>
                  <a:cubicBezTo>
                    <a:pt x="63" y="13"/>
                    <a:pt x="63" y="13"/>
                    <a:pt x="63" y="13"/>
                  </a:cubicBezTo>
                  <a:cubicBezTo>
                    <a:pt x="63" y="13"/>
                    <a:pt x="64" y="13"/>
                    <a:pt x="64" y="13"/>
                  </a:cubicBezTo>
                  <a:cubicBezTo>
                    <a:pt x="67" y="13"/>
                    <a:pt x="68" y="10"/>
                    <a:pt x="70" y="9"/>
                  </a:cubicBezTo>
                  <a:cubicBezTo>
                    <a:pt x="70" y="8"/>
                    <a:pt x="71" y="8"/>
                    <a:pt x="72" y="8"/>
                  </a:cubicBezTo>
                  <a:cubicBezTo>
                    <a:pt x="73" y="6"/>
                    <a:pt x="73" y="4"/>
                    <a:pt x="76" y="4"/>
                  </a:cubicBezTo>
                  <a:cubicBezTo>
                    <a:pt x="76" y="4"/>
                    <a:pt x="74" y="1"/>
                    <a:pt x="73" y="1"/>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8" name="Rectangle 37"/>
            <p:cNvSpPr>
              <a:spLocks noChangeArrowheads="1"/>
            </p:cNvSpPr>
            <p:nvPr/>
          </p:nvSpPr>
          <p:spPr bwMode="auto">
            <a:xfrm>
              <a:off x="3775" y="1796"/>
              <a:ext cx="1" cy="1"/>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49" name="Freeform 38"/>
            <p:cNvSpPr>
              <a:spLocks/>
            </p:cNvSpPr>
            <p:nvPr/>
          </p:nvSpPr>
          <p:spPr bwMode="auto">
            <a:xfrm>
              <a:off x="3777" y="1787"/>
              <a:ext cx="2" cy="1"/>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1" y="1"/>
                    <a:pt x="0" y="0"/>
                    <a:pt x="0" y="0"/>
                  </a:cubicBezTo>
                  <a:cubicBezTo>
                    <a:pt x="0" y="0"/>
                    <a:pt x="0" y="0"/>
                    <a:pt x="0" y="0"/>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0" name="Freeform 39"/>
            <p:cNvSpPr>
              <a:spLocks/>
            </p:cNvSpPr>
            <p:nvPr/>
          </p:nvSpPr>
          <p:spPr bwMode="auto">
            <a:xfrm>
              <a:off x="3779" y="1785"/>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lnTo>
                    <a:pt x="1" y="0"/>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1" name="Freeform 40"/>
            <p:cNvSpPr>
              <a:spLocks/>
            </p:cNvSpPr>
            <p:nvPr/>
          </p:nvSpPr>
          <p:spPr bwMode="auto">
            <a:xfrm>
              <a:off x="3779" y="1781"/>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0"/>
                    <a:pt x="0" y="1"/>
                  </a:cubicBezTo>
                  <a:lnTo>
                    <a:pt x="1" y="1"/>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2" name="Freeform 41"/>
            <p:cNvSpPr>
              <a:spLocks/>
            </p:cNvSpPr>
            <p:nvPr/>
          </p:nvSpPr>
          <p:spPr bwMode="auto">
            <a:xfrm>
              <a:off x="3780" y="1782"/>
              <a:ext cx="2"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0" y="1"/>
                    <a:pt x="0" y="0"/>
                  </a:cubicBezTo>
                  <a:cubicBezTo>
                    <a:pt x="1" y="1"/>
                    <a:pt x="0" y="0"/>
                    <a:pt x="0" y="1"/>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3" name="Freeform 42"/>
            <p:cNvSpPr>
              <a:spLocks/>
            </p:cNvSpPr>
            <p:nvPr/>
          </p:nvSpPr>
          <p:spPr bwMode="auto">
            <a:xfrm>
              <a:off x="3783" y="1780"/>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4" name="Freeform 43"/>
            <p:cNvSpPr>
              <a:spLocks/>
            </p:cNvSpPr>
            <p:nvPr/>
          </p:nvSpPr>
          <p:spPr bwMode="auto">
            <a:xfrm>
              <a:off x="3786" y="17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5" name="Freeform 44"/>
            <p:cNvSpPr>
              <a:spLocks/>
            </p:cNvSpPr>
            <p:nvPr/>
          </p:nvSpPr>
          <p:spPr bwMode="auto">
            <a:xfrm>
              <a:off x="3817" y="1764"/>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6" name="Freeform 45"/>
            <p:cNvSpPr>
              <a:spLocks/>
            </p:cNvSpPr>
            <p:nvPr/>
          </p:nvSpPr>
          <p:spPr bwMode="auto">
            <a:xfrm>
              <a:off x="3829" y="1755"/>
              <a:ext cx="1"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1" y="1"/>
                    <a:pt x="1" y="1"/>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7" name="Rectangle 46"/>
            <p:cNvSpPr>
              <a:spLocks noChangeArrowheads="1"/>
            </p:cNvSpPr>
            <p:nvPr/>
          </p:nvSpPr>
          <p:spPr bwMode="auto">
            <a:xfrm>
              <a:off x="3839" y="1755"/>
              <a:ext cx="1" cy="1"/>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8" name="Freeform 47"/>
            <p:cNvSpPr>
              <a:spLocks/>
            </p:cNvSpPr>
            <p:nvPr/>
          </p:nvSpPr>
          <p:spPr bwMode="auto">
            <a:xfrm>
              <a:off x="3761" y="1934"/>
              <a:ext cx="288" cy="180"/>
            </a:xfrm>
            <a:custGeom>
              <a:avLst/>
              <a:gdLst>
                <a:gd name="T0" fmla="*/ 212 w 212"/>
                <a:gd name="T1" fmla="*/ 62 h 133"/>
                <a:gd name="T2" fmla="*/ 55 w 212"/>
                <a:gd name="T3" fmla="*/ 3 h 133"/>
                <a:gd name="T4" fmla="*/ 93 w 212"/>
                <a:gd name="T5" fmla="*/ 104 h 133"/>
                <a:gd name="T6" fmla="*/ 212 w 212"/>
                <a:gd name="T7" fmla="*/ 62 h 133"/>
              </a:gdLst>
              <a:ahLst/>
              <a:cxnLst>
                <a:cxn ang="0">
                  <a:pos x="T0" y="T1"/>
                </a:cxn>
                <a:cxn ang="0">
                  <a:pos x="T2" y="T3"/>
                </a:cxn>
                <a:cxn ang="0">
                  <a:pos x="T4" y="T5"/>
                </a:cxn>
                <a:cxn ang="0">
                  <a:pos x="T6" y="T7"/>
                </a:cxn>
              </a:cxnLst>
              <a:rect l="0" t="0" r="r" b="b"/>
              <a:pathLst>
                <a:path w="212" h="133">
                  <a:moveTo>
                    <a:pt x="212" y="62"/>
                  </a:moveTo>
                  <a:cubicBezTo>
                    <a:pt x="212" y="62"/>
                    <a:pt x="131" y="0"/>
                    <a:pt x="55" y="3"/>
                  </a:cubicBezTo>
                  <a:cubicBezTo>
                    <a:pt x="55" y="3"/>
                    <a:pt x="0" y="75"/>
                    <a:pt x="93" y="104"/>
                  </a:cubicBezTo>
                  <a:cubicBezTo>
                    <a:pt x="189" y="133"/>
                    <a:pt x="212" y="62"/>
                    <a:pt x="212" y="62"/>
                  </a:cubicBez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9" name="Freeform 5"/>
          <p:cNvSpPr>
            <a:spLocks noEditPoints="1"/>
          </p:cNvSpPr>
          <p:nvPr/>
        </p:nvSpPr>
        <p:spPr bwMode="auto">
          <a:xfrm>
            <a:off x="8248332" y="4910089"/>
            <a:ext cx="390208" cy="388104"/>
          </a:xfrm>
          <a:custGeom>
            <a:avLst/>
            <a:gdLst>
              <a:gd name="T0" fmla="*/ 943 w 956"/>
              <a:gd name="T1" fmla="*/ 770 h 953"/>
              <a:gd name="T2" fmla="*/ 678 w 956"/>
              <a:gd name="T3" fmla="*/ 504 h 953"/>
              <a:gd name="T4" fmla="*/ 871 w 956"/>
              <a:gd name="T5" fmla="*/ 393 h 953"/>
              <a:gd name="T6" fmla="*/ 888 w 956"/>
              <a:gd name="T7" fmla="*/ 361 h 953"/>
              <a:gd name="T8" fmla="*/ 867 w 956"/>
              <a:gd name="T9" fmla="*/ 331 h 953"/>
              <a:gd name="T10" fmla="*/ 50 w 956"/>
              <a:gd name="T11" fmla="*/ 5 h 953"/>
              <a:gd name="T12" fmla="*/ 13 w 956"/>
              <a:gd name="T13" fmla="*/ 13 h 953"/>
              <a:gd name="T14" fmla="*/ 5 w 956"/>
              <a:gd name="T15" fmla="*/ 50 h 953"/>
              <a:gd name="T16" fmla="*/ 331 w 956"/>
              <a:gd name="T17" fmla="*/ 867 h 953"/>
              <a:gd name="T18" fmla="*/ 361 w 956"/>
              <a:gd name="T19" fmla="*/ 889 h 953"/>
              <a:gd name="T20" fmla="*/ 393 w 956"/>
              <a:gd name="T21" fmla="*/ 872 h 953"/>
              <a:gd name="T22" fmla="*/ 504 w 956"/>
              <a:gd name="T23" fmla="*/ 678 h 953"/>
              <a:gd name="T24" fmla="*/ 769 w 956"/>
              <a:gd name="T25" fmla="*/ 943 h 953"/>
              <a:gd name="T26" fmla="*/ 793 w 956"/>
              <a:gd name="T27" fmla="*/ 953 h 953"/>
              <a:gd name="T28" fmla="*/ 818 w 956"/>
              <a:gd name="T29" fmla="*/ 943 h 953"/>
              <a:gd name="T30" fmla="*/ 943 w 956"/>
              <a:gd name="T31" fmla="*/ 818 h 953"/>
              <a:gd name="T32" fmla="*/ 943 w 956"/>
              <a:gd name="T33" fmla="*/ 770 h 953"/>
              <a:gd name="T34" fmla="*/ 943 w 956"/>
              <a:gd name="T35" fmla="*/ 770 h 953"/>
              <a:gd name="T36" fmla="*/ 943 w 956"/>
              <a:gd name="T37" fmla="*/ 770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6" h="953">
                <a:moveTo>
                  <a:pt x="943" y="770"/>
                </a:moveTo>
                <a:cubicBezTo>
                  <a:pt x="678" y="504"/>
                  <a:pt x="678" y="504"/>
                  <a:pt x="678" y="504"/>
                </a:cubicBezTo>
                <a:cubicBezTo>
                  <a:pt x="871" y="393"/>
                  <a:pt x="871" y="393"/>
                  <a:pt x="871" y="393"/>
                </a:cubicBezTo>
                <a:cubicBezTo>
                  <a:pt x="883" y="386"/>
                  <a:pt x="889" y="374"/>
                  <a:pt x="888" y="361"/>
                </a:cubicBezTo>
                <a:cubicBezTo>
                  <a:pt x="887" y="348"/>
                  <a:pt x="879" y="336"/>
                  <a:pt x="867" y="331"/>
                </a:cubicBezTo>
                <a:cubicBezTo>
                  <a:pt x="50" y="5"/>
                  <a:pt x="50" y="5"/>
                  <a:pt x="50" y="5"/>
                </a:cubicBezTo>
                <a:cubicBezTo>
                  <a:pt x="37" y="0"/>
                  <a:pt x="23" y="3"/>
                  <a:pt x="13" y="13"/>
                </a:cubicBezTo>
                <a:cubicBezTo>
                  <a:pt x="3" y="23"/>
                  <a:pt x="0" y="37"/>
                  <a:pt x="5" y="50"/>
                </a:cubicBezTo>
                <a:cubicBezTo>
                  <a:pt x="331" y="867"/>
                  <a:pt x="331" y="867"/>
                  <a:pt x="331" y="867"/>
                </a:cubicBezTo>
                <a:cubicBezTo>
                  <a:pt x="336" y="879"/>
                  <a:pt x="347" y="888"/>
                  <a:pt x="361" y="889"/>
                </a:cubicBezTo>
                <a:cubicBezTo>
                  <a:pt x="374" y="890"/>
                  <a:pt x="386" y="883"/>
                  <a:pt x="393" y="872"/>
                </a:cubicBezTo>
                <a:cubicBezTo>
                  <a:pt x="504" y="678"/>
                  <a:pt x="504" y="678"/>
                  <a:pt x="504" y="678"/>
                </a:cubicBezTo>
                <a:cubicBezTo>
                  <a:pt x="769" y="943"/>
                  <a:pt x="769" y="943"/>
                  <a:pt x="769" y="943"/>
                </a:cubicBezTo>
                <a:cubicBezTo>
                  <a:pt x="776" y="950"/>
                  <a:pt x="784" y="953"/>
                  <a:pt x="793" y="953"/>
                </a:cubicBezTo>
                <a:cubicBezTo>
                  <a:pt x="803" y="953"/>
                  <a:pt x="811" y="950"/>
                  <a:pt x="818" y="943"/>
                </a:cubicBezTo>
                <a:cubicBezTo>
                  <a:pt x="943" y="818"/>
                  <a:pt x="943" y="818"/>
                  <a:pt x="943" y="818"/>
                </a:cubicBezTo>
                <a:cubicBezTo>
                  <a:pt x="956" y="805"/>
                  <a:pt x="956" y="783"/>
                  <a:pt x="943" y="770"/>
                </a:cubicBezTo>
                <a:close/>
                <a:moveTo>
                  <a:pt x="943" y="770"/>
                </a:moveTo>
                <a:cubicBezTo>
                  <a:pt x="943" y="770"/>
                  <a:pt x="943" y="770"/>
                  <a:pt x="943" y="77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nvGrpSpPr>
          <p:cNvPr id="18466" name="Group 18465"/>
          <p:cNvGrpSpPr/>
          <p:nvPr/>
        </p:nvGrpSpPr>
        <p:grpSpPr>
          <a:xfrm>
            <a:off x="3498716" y="110953"/>
            <a:ext cx="2333123" cy="1421126"/>
            <a:chOff x="3498716" y="110953"/>
            <a:chExt cx="2333123" cy="1421126"/>
          </a:xfrm>
        </p:grpSpPr>
        <p:grpSp>
          <p:nvGrpSpPr>
            <p:cNvPr id="12" name="Group 8"/>
            <p:cNvGrpSpPr>
              <a:grpSpLocks noChangeAspect="1"/>
            </p:cNvGrpSpPr>
            <p:nvPr/>
          </p:nvGrpSpPr>
          <p:grpSpPr bwMode="auto">
            <a:xfrm>
              <a:off x="3498716" y="110953"/>
              <a:ext cx="2333123" cy="1421126"/>
              <a:chOff x="2411" y="613"/>
              <a:chExt cx="1998" cy="1217"/>
            </a:xfrm>
            <a:solidFill>
              <a:schemeClr val="bg1"/>
            </a:solidFill>
          </p:grpSpPr>
          <p:sp>
            <p:nvSpPr>
              <p:cNvPr id="16" name="Freeform 9"/>
              <p:cNvSpPr>
                <a:spLocks noEditPoints="1"/>
              </p:cNvSpPr>
              <p:nvPr/>
            </p:nvSpPr>
            <p:spPr bwMode="auto">
              <a:xfrm>
                <a:off x="3245" y="1240"/>
                <a:ext cx="1164" cy="417"/>
              </a:xfrm>
              <a:custGeom>
                <a:avLst/>
                <a:gdLst>
                  <a:gd name="T0" fmla="*/ 834 w 858"/>
                  <a:gd name="T1" fmla="*/ 0 h 308"/>
                  <a:gd name="T2" fmla="*/ 810 w 858"/>
                  <a:gd name="T3" fmla="*/ 24 h 308"/>
                  <a:gd name="T4" fmla="*/ 698 w 858"/>
                  <a:gd name="T5" fmla="*/ 135 h 308"/>
                  <a:gd name="T6" fmla="*/ 664 w 858"/>
                  <a:gd name="T7" fmla="*/ 129 h 308"/>
                  <a:gd name="T8" fmla="*/ 643 w 858"/>
                  <a:gd name="T9" fmla="*/ 133 h 308"/>
                  <a:gd name="T10" fmla="*/ 632 w 858"/>
                  <a:gd name="T11" fmla="*/ 152 h 308"/>
                  <a:gd name="T12" fmla="*/ 521 w 858"/>
                  <a:gd name="T13" fmla="*/ 260 h 308"/>
                  <a:gd name="T14" fmla="*/ 437 w 858"/>
                  <a:gd name="T15" fmla="*/ 221 h 308"/>
                  <a:gd name="T16" fmla="*/ 419 w 858"/>
                  <a:gd name="T17" fmla="*/ 213 h 308"/>
                  <a:gd name="T18" fmla="*/ 401 w 858"/>
                  <a:gd name="T19" fmla="*/ 221 h 308"/>
                  <a:gd name="T20" fmla="*/ 316 w 858"/>
                  <a:gd name="T21" fmla="*/ 260 h 308"/>
                  <a:gd name="T22" fmla="*/ 229 w 858"/>
                  <a:gd name="T23" fmla="*/ 217 h 308"/>
                  <a:gd name="T24" fmla="*/ 210 w 858"/>
                  <a:gd name="T25" fmla="*/ 208 h 308"/>
                  <a:gd name="T26" fmla="*/ 191 w 858"/>
                  <a:gd name="T27" fmla="*/ 217 h 308"/>
                  <a:gd name="T28" fmla="*/ 103 w 858"/>
                  <a:gd name="T29" fmla="*/ 260 h 308"/>
                  <a:gd name="T30" fmla="*/ 41 w 858"/>
                  <a:gd name="T31" fmla="*/ 241 h 308"/>
                  <a:gd name="T32" fmla="*/ 8 w 858"/>
                  <a:gd name="T33" fmla="*/ 247 h 308"/>
                  <a:gd name="T34" fmla="*/ 14 w 858"/>
                  <a:gd name="T35" fmla="*/ 280 h 308"/>
                  <a:gd name="T36" fmla="*/ 103 w 858"/>
                  <a:gd name="T37" fmla="*/ 308 h 308"/>
                  <a:gd name="T38" fmla="*/ 210 w 858"/>
                  <a:gd name="T39" fmla="*/ 267 h 308"/>
                  <a:gd name="T40" fmla="*/ 316 w 858"/>
                  <a:gd name="T41" fmla="*/ 308 h 308"/>
                  <a:gd name="T42" fmla="*/ 419 w 858"/>
                  <a:gd name="T43" fmla="*/ 270 h 308"/>
                  <a:gd name="T44" fmla="*/ 521 w 858"/>
                  <a:gd name="T45" fmla="*/ 308 h 308"/>
                  <a:gd name="T46" fmla="*/ 632 w 858"/>
                  <a:gd name="T47" fmla="*/ 263 h 308"/>
                  <a:gd name="T48" fmla="*/ 677 w 858"/>
                  <a:gd name="T49" fmla="*/ 181 h 308"/>
                  <a:gd name="T50" fmla="*/ 698 w 858"/>
                  <a:gd name="T51" fmla="*/ 183 h 308"/>
                  <a:gd name="T52" fmla="*/ 858 w 858"/>
                  <a:gd name="T53" fmla="*/ 24 h 308"/>
                  <a:gd name="T54" fmla="*/ 834 w 858"/>
                  <a:gd name="T55" fmla="*/ 0 h 308"/>
                  <a:gd name="T56" fmla="*/ 834 w 858"/>
                  <a:gd name="T57" fmla="*/ 0 h 308"/>
                  <a:gd name="T58" fmla="*/ 834 w 858"/>
                  <a:gd name="T5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8" h="308">
                    <a:moveTo>
                      <a:pt x="834" y="0"/>
                    </a:moveTo>
                    <a:cubicBezTo>
                      <a:pt x="820" y="0"/>
                      <a:pt x="810" y="10"/>
                      <a:pt x="810" y="24"/>
                    </a:cubicBezTo>
                    <a:cubicBezTo>
                      <a:pt x="810" y="85"/>
                      <a:pt x="760" y="135"/>
                      <a:pt x="698" y="135"/>
                    </a:cubicBezTo>
                    <a:cubicBezTo>
                      <a:pt x="687" y="135"/>
                      <a:pt x="675" y="133"/>
                      <a:pt x="664" y="129"/>
                    </a:cubicBezTo>
                    <a:cubicBezTo>
                      <a:pt x="657" y="127"/>
                      <a:pt x="649" y="128"/>
                      <a:pt x="643" y="133"/>
                    </a:cubicBezTo>
                    <a:cubicBezTo>
                      <a:pt x="636" y="137"/>
                      <a:pt x="633" y="144"/>
                      <a:pt x="632" y="152"/>
                    </a:cubicBezTo>
                    <a:cubicBezTo>
                      <a:pt x="631" y="212"/>
                      <a:pt x="582" y="260"/>
                      <a:pt x="521" y="260"/>
                    </a:cubicBezTo>
                    <a:cubicBezTo>
                      <a:pt x="489" y="260"/>
                      <a:pt x="458" y="246"/>
                      <a:pt x="437" y="221"/>
                    </a:cubicBezTo>
                    <a:cubicBezTo>
                      <a:pt x="432" y="216"/>
                      <a:pt x="426" y="213"/>
                      <a:pt x="419" y="213"/>
                    </a:cubicBezTo>
                    <a:cubicBezTo>
                      <a:pt x="412" y="213"/>
                      <a:pt x="405" y="216"/>
                      <a:pt x="401" y="221"/>
                    </a:cubicBezTo>
                    <a:cubicBezTo>
                      <a:pt x="379" y="246"/>
                      <a:pt x="349" y="260"/>
                      <a:pt x="316" y="260"/>
                    </a:cubicBezTo>
                    <a:cubicBezTo>
                      <a:pt x="282" y="260"/>
                      <a:pt x="250" y="244"/>
                      <a:pt x="229" y="217"/>
                    </a:cubicBezTo>
                    <a:cubicBezTo>
                      <a:pt x="224" y="211"/>
                      <a:pt x="217" y="208"/>
                      <a:pt x="210" y="208"/>
                    </a:cubicBezTo>
                    <a:cubicBezTo>
                      <a:pt x="203" y="208"/>
                      <a:pt x="196" y="211"/>
                      <a:pt x="191" y="217"/>
                    </a:cubicBezTo>
                    <a:cubicBezTo>
                      <a:pt x="170" y="244"/>
                      <a:pt x="138" y="260"/>
                      <a:pt x="103" y="260"/>
                    </a:cubicBezTo>
                    <a:cubicBezTo>
                      <a:pt x="81" y="260"/>
                      <a:pt x="59" y="253"/>
                      <a:pt x="41" y="241"/>
                    </a:cubicBezTo>
                    <a:cubicBezTo>
                      <a:pt x="30" y="233"/>
                      <a:pt x="15" y="236"/>
                      <a:pt x="8" y="247"/>
                    </a:cubicBezTo>
                    <a:cubicBezTo>
                      <a:pt x="0" y="258"/>
                      <a:pt x="3" y="273"/>
                      <a:pt x="14" y="280"/>
                    </a:cubicBezTo>
                    <a:cubicBezTo>
                      <a:pt x="40" y="298"/>
                      <a:pt x="71" y="308"/>
                      <a:pt x="103" y="308"/>
                    </a:cubicBezTo>
                    <a:cubicBezTo>
                      <a:pt x="143" y="308"/>
                      <a:pt x="181" y="293"/>
                      <a:pt x="210" y="267"/>
                    </a:cubicBezTo>
                    <a:cubicBezTo>
                      <a:pt x="239" y="293"/>
                      <a:pt x="276" y="308"/>
                      <a:pt x="316" y="308"/>
                    </a:cubicBezTo>
                    <a:cubicBezTo>
                      <a:pt x="354" y="308"/>
                      <a:pt x="390" y="294"/>
                      <a:pt x="419" y="270"/>
                    </a:cubicBezTo>
                    <a:cubicBezTo>
                      <a:pt x="447" y="294"/>
                      <a:pt x="484" y="308"/>
                      <a:pt x="521" y="308"/>
                    </a:cubicBezTo>
                    <a:cubicBezTo>
                      <a:pt x="563" y="308"/>
                      <a:pt x="603" y="292"/>
                      <a:pt x="632" y="263"/>
                    </a:cubicBezTo>
                    <a:cubicBezTo>
                      <a:pt x="655" y="240"/>
                      <a:pt x="671" y="212"/>
                      <a:pt x="677" y="181"/>
                    </a:cubicBezTo>
                    <a:cubicBezTo>
                      <a:pt x="684" y="182"/>
                      <a:pt x="691" y="183"/>
                      <a:pt x="698" y="183"/>
                    </a:cubicBezTo>
                    <a:cubicBezTo>
                      <a:pt x="786" y="183"/>
                      <a:pt x="858" y="111"/>
                      <a:pt x="858" y="24"/>
                    </a:cubicBezTo>
                    <a:cubicBezTo>
                      <a:pt x="858" y="10"/>
                      <a:pt x="847" y="0"/>
                      <a:pt x="834" y="0"/>
                    </a:cubicBezTo>
                    <a:close/>
                    <a:moveTo>
                      <a:pt x="834" y="0"/>
                    </a:moveTo>
                    <a:cubicBezTo>
                      <a:pt x="834" y="0"/>
                      <a:pt x="834" y="0"/>
                      <a:pt x="8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10"/>
              <p:cNvSpPr>
                <a:spLocks noEditPoints="1"/>
              </p:cNvSpPr>
              <p:nvPr/>
            </p:nvSpPr>
            <p:spPr bwMode="auto">
              <a:xfrm>
                <a:off x="2929" y="613"/>
                <a:ext cx="777" cy="875"/>
              </a:xfrm>
              <a:custGeom>
                <a:avLst/>
                <a:gdLst>
                  <a:gd name="T0" fmla="*/ 209 w 573"/>
                  <a:gd name="T1" fmla="*/ 638 h 646"/>
                  <a:gd name="T2" fmla="*/ 224 w 573"/>
                  <a:gd name="T3" fmla="*/ 608 h 646"/>
                  <a:gd name="T4" fmla="*/ 194 w 573"/>
                  <a:gd name="T5" fmla="*/ 592 h 646"/>
                  <a:gd name="T6" fmla="*/ 159 w 573"/>
                  <a:gd name="T7" fmla="*/ 598 h 646"/>
                  <a:gd name="T8" fmla="*/ 48 w 573"/>
                  <a:gd name="T9" fmla="*/ 487 h 646"/>
                  <a:gd name="T10" fmla="*/ 86 w 573"/>
                  <a:gd name="T11" fmla="*/ 403 h 646"/>
                  <a:gd name="T12" fmla="*/ 94 w 573"/>
                  <a:gd name="T13" fmla="*/ 385 h 646"/>
                  <a:gd name="T14" fmla="*/ 86 w 573"/>
                  <a:gd name="T15" fmla="*/ 367 h 646"/>
                  <a:gd name="T16" fmla="*/ 48 w 573"/>
                  <a:gd name="T17" fmla="*/ 284 h 646"/>
                  <a:gd name="T18" fmla="*/ 159 w 573"/>
                  <a:gd name="T19" fmla="*/ 173 h 646"/>
                  <a:gd name="T20" fmla="*/ 194 w 573"/>
                  <a:gd name="T21" fmla="*/ 178 h 646"/>
                  <a:gd name="T22" fmla="*/ 215 w 573"/>
                  <a:gd name="T23" fmla="*/ 175 h 646"/>
                  <a:gd name="T24" fmla="*/ 225 w 573"/>
                  <a:gd name="T25" fmla="*/ 156 h 646"/>
                  <a:gd name="T26" fmla="*/ 336 w 573"/>
                  <a:gd name="T27" fmla="*/ 48 h 646"/>
                  <a:gd name="T28" fmla="*/ 424 w 573"/>
                  <a:gd name="T29" fmla="*/ 91 h 646"/>
                  <a:gd name="T30" fmla="*/ 443 w 573"/>
                  <a:gd name="T31" fmla="*/ 100 h 646"/>
                  <a:gd name="T32" fmla="*/ 462 w 573"/>
                  <a:gd name="T33" fmla="*/ 91 h 646"/>
                  <a:gd name="T34" fmla="*/ 549 w 573"/>
                  <a:gd name="T35" fmla="*/ 48 h 646"/>
                  <a:gd name="T36" fmla="*/ 573 w 573"/>
                  <a:gd name="T37" fmla="*/ 24 h 646"/>
                  <a:gd name="T38" fmla="*/ 549 w 573"/>
                  <a:gd name="T39" fmla="*/ 0 h 646"/>
                  <a:gd name="T40" fmla="*/ 443 w 573"/>
                  <a:gd name="T41" fmla="*/ 41 h 646"/>
                  <a:gd name="T42" fmla="*/ 336 w 573"/>
                  <a:gd name="T43" fmla="*/ 0 h 646"/>
                  <a:gd name="T44" fmla="*/ 225 w 573"/>
                  <a:gd name="T45" fmla="*/ 45 h 646"/>
                  <a:gd name="T46" fmla="*/ 181 w 573"/>
                  <a:gd name="T47" fmla="*/ 126 h 646"/>
                  <a:gd name="T48" fmla="*/ 159 w 573"/>
                  <a:gd name="T49" fmla="*/ 125 h 646"/>
                  <a:gd name="T50" fmla="*/ 0 w 573"/>
                  <a:gd name="T51" fmla="*/ 284 h 646"/>
                  <a:gd name="T52" fmla="*/ 36 w 573"/>
                  <a:gd name="T53" fmla="*/ 385 h 646"/>
                  <a:gd name="T54" fmla="*/ 0 w 573"/>
                  <a:gd name="T55" fmla="*/ 487 h 646"/>
                  <a:gd name="T56" fmla="*/ 159 w 573"/>
                  <a:gd name="T57" fmla="*/ 646 h 646"/>
                  <a:gd name="T58" fmla="*/ 209 w 573"/>
                  <a:gd name="T59" fmla="*/ 638 h 646"/>
                  <a:gd name="T60" fmla="*/ 209 w 573"/>
                  <a:gd name="T61" fmla="*/ 638 h 646"/>
                  <a:gd name="T62" fmla="*/ 209 w 573"/>
                  <a:gd name="T63" fmla="*/ 63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3" h="646">
                    <a:moveTo>
                      <a:pt x="209" y="638"/>
                    </a:moveTo>
                    <a:cubicBezTo>
                      <a:pt x="221" y="634"/>
                      <a:pt x="228" y="620"/>
                      <a:pt x="224" y="608"/>
                    </a:cubicBezTo>
                    <a:cubicBezTo>
                      <a:pt x="220" y="595"/>
                      <a:pt x="206" y="588"/>
                      <a:pt x="194" y="592"/>
                    </a:cubicBezTo>
                    <a:cubicBezTo>
                      <a:pt x="183" y="596"/>
                      <a:pt x="171" y="598"/>
                      <a:pt x="159" y="598"/>
                    </a:cubicBezTo>
                    <a:cubicBezTo>
                      <a:pt x="98" y="598"/>
                      <a:pt x="48" y="548"/>
                      <a:pt x="48" y="487"/>
                    </a:cubicBezTo>
                    <a:cubicBezTo>
                      <a:pt x="48" y="455"/>
                      <a:pt x="62" y="425"/>
                      <a:pt x="86" y="403"/>
                    </a:cubicBezTo>
                    <a:cubicBezTo>
                      <a:pt x="91" y="399"/>
                      <a:pt x="94" y="392"/>
                      <a:pt x="94" y="385"/>
                    </a:cubicBezTo>
                    <a:cubicBezTo>
                      <a:pt x="94" y="379"/>
                      <a:pt x="91" y="372"/>
                      <a:pt x="86" y="367"/>
                    </a:cubicBezTo>
                    <a:cubicBezTo>
                      <a:pt x="62" y="346"/>
                      <a:pt x="48" y="316"/>
                      <a:pt x="48" y="284"/>
                    </a:cubicBezTo>
                    <a:cubicBezTo>
                      <a:pt x="48" y="223"/>
                      <a:pt x="98" y="173"/>
                      <a:pt x="159" y="173"/>
                    </a:cubicBezTo>
                    <a:cubicBezTo>
                      <a:pt x="171" y="173"/>
                      <a:pt x="183" y="175"/>
                      <a:pt x="194" y="178"/>
                    </a:cubicBezTo>
                    <a:cubicBezTo>
                      <a:pt x="201" y="181"/>
                      <a:pt x="209" y="180"/>
                      <a:pt x="215" y="175"/>
                    </a:cubicBezTo>
                    <a:cubicBezTo>
                      <a:pt x="221" y="171"/>
                      <a:pt x="225" y="164"/>
                      <a:pt x="225" y="156"/>
                    </a:cubicBezTo>
                    <a:cubicBezTo>
                      <a:pt x="227" y="96"/>
                      <a:pt x="276" y="48"/>
                      <a:pt x="336" y="48"/>
                    </a:cubicBezTo>
                    <a:cubicBezTo>
                      <a:pt x="371" y="48"/>
                      <a:pt x="403" y="64"/>
                      <a:pt x="424" y="91"/>
                    </a:cubicBezTo>
                    <a:cubicBezTo>
                      <a:pt x="429" y="97"/>
                      <a:pt x="436" y="100"/>
                      <a:pt x="443" y="100"/>
                    </a:cubicBezTo>
                    <a:cubicBezTo>
                      <a:pt x="450" y="100"/>
                      <a:pt x="457" y="97"/>
                      <a:pt x="462" y="91"/>
                    </a:cubicBezTo>
                    <a:cubicBezTo>
                      <a:pt x="483" y="64"/>
                      <a:pt x="515" y="48"/>
                      <a:pt x="549" y="48"/>
                    </a:cubicBezTo>
                    <a:cubicBezTo>
                      <a:pt x="563" y="48"/>
                      <a:pt x="573" y="37"/>
                      <a:pt x="573" y="24"/>
                    </a:cubicBezTo>
                    <a:cubicBezTo>
                      <a:pt x="573" y="11"/>
                      <a:pt x="563" y="0"/>
                      <a:pt x="549" y="0"/>
                    </a:cubicBezTo>
                    <a:cubicBezTo>
                      <a:pt x="509" y="0"/>
                      <a:pt x="472" y="15"/>
                      <a:pt x="443" y="41"/>
                    </a:cubicBezTo>
                    <a:cubicBezTo>
                      <a:pt x="414" y="15"/>
                      <a:pt x="376" y="0"/>
                      <a:pt x="336" y="0"/>
                    </a:cubicBezTo>
                    <a:cubicBezTo>
                      <a:pt x="295" y="0"/>
                      <a:pt x="255" y="16"/>
                      <a:pt x="225" y="45"/>
                    </a:cubicBezTo>
                    <a:cubicBezTo>
                      <a:pt x="202" y="68"/>
                      <a:pt x="187" y="96"/>
                      <a:pt x="181" y="126"/>
                    </a:cubicBezTo>
                    <a:cubicBezTo>
                      <a:pt x="174" y="125"/>
                      <a:pt x="166" y="125"/>
                      <a:pt x="159" y="125"/>
                    </a:cubicBezTo>
                    <a:cubicBezTo>
                      <a:pt x="71" y="125"/>
                      <a:pt x="0" y="196"/>
                      <a:pt x="0" y="284"/>
                    </a:cubicBezTo>
                    <a:cubicBezTo>
                      <a:pt x="0" y="321"/>
                      <a:pt x="13" y="357"/>
                      <a:pt x="36" y="385"/>
                    </a:cubicBezTo>
                    <a:cubicBezTo>
                      <a:pt x="13" y="414"/>
                      <a:pt x="0" y="449"/>
                      <a:pt x="0" y="487"/>
                    </a:cubicBezTo>
                    <a:cubicBezTo>
                      <a:pt x="0" y="574"/>
                      <a:pt x="71" y="646"/>
                      <a:pt x="159" y="646"/>
                    </a:cubicBezTo>
                    <a:cubicBezTo>
                      <a:pt x="176" y="646"/>
                      <a:pt x="193" y="643"/>
                      <a:pt x="209" y="638"/>
                    </a:cubicBezTo>
                    <a:close/>
                    <a:moveTo>
                      <a:pt x="209" y="638"/>
                    </a:moveTo>
                    <a:cubicBezTo>
                      <a:pt x="209" y="638"/>
                      <a:pt x="209" y="638"/>
                      <a:pt x="209" y="6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59" name="Freeform 11"/>
              <p:cNvSpPr>
                <a:spLocks noEditPoints="1"/>
              </p:cNvSpPr>
              <p:nvPr/>
            </p:nvSpPr>
            <p:spPr bwMode="auto">
              <a:xfrm>
                <a:off x="3777" y="613"/>
                <a:ext cx="632" cy="554"/>
              </a:xfrm>
              <a:custGeom>
                <a:avLst/>
                <a:gdLst>
                  <a:gd name="T0" fmla="*/ 11 w 466"/>
                  <a:gd name="T1" fmla="*/ 89 h 409"/>
                  <a:gd name="T2" fmla="*/ 45 w 466"/>
                  <a:gd name="T3" fmla="*/ 87 h 409"/>
                  <a:gd name="T4" fmla="*/ 129 w 466"/>
                  <a:gd name="T5" fmla="*/ 48 h 409"/>
                  <a:gd name="T6" fmla="*/ 240 w 466"/>
                  <a:gd name="T7" fmla="*/ 156 h 409"/>
                  <a:gd name="T8" fmla="*/ 251 w 466"/>
                  <a:gd name="T9" fmla="*/ 175 h 409"/>
                  <a:gd name="T10" fmla="*/ 272 w 466"/>
                  <a:gd name="T11" fmla="*/ 178 h 409"/>
                  <a:gd name="T12" fmla="*/ 306 w 466"/>
                  <a:gd name="T13" fmla="*/ 173 h 409"/>
                  <a:gd name="T14" fmla="*/ 418 w 466"/>
                  <a:gd name="T15" fmla="*/ 284 h 409"/>
                  <a:gd name="T16" fmla="*/ 380 w 466"/>
                  <a:gd name="T17" fmla="*/ 367 h 409"/>
                  <a:gd name="T18" fmla="*/ 378 w 466"/>
                  <a:gd name="T19" fmla="*/ 401 h 409"/>
                  <a:gd name="T20" fmla="*/ 396 w 466"/>
                  <a:gd name="T21" fmla="*/ 409 h 409"/>
                  <a:gd name="T22" fmla="*/ 412 w 466"/>
                  <a:gd name="T23" fmla="*/ 403 h 409"/>
                  <a:gd name="T24" fmla="*/ 466 w 466"/>
                  <a:gd name="T25" fmla="*/ 284 h 409"/>
                  <a:gd name="T26" fmla="*/ 306 w 466"/>
                  <a:gd name="T27" fmla="*/ 125 h 409"/>
                  <a:gd name="T28" fmla="*/ 285 w 466"/>
                  <a:gd name="T29" fmla="*/ 126 h 409"/>
                  <a:gd name="T30" fmla="*/ 240 w 466"/>
                  <a:gd name="T31" fmla="*/ 45 h 409"/>
                  <a:gd name="T32" fmla="*/ 129 w 466"/>
                  <a:gd name="T33" fmla="*/ 0 h 409"/>
                  <a:gd name="T34" fmla="*/ 9 w 466"/>
                  <a:gd name="T35" fmla="*/ 55 h 409"/>
                  <a:gd name="T36" fmla="*/ 11 w 466"/>
                  <a:gd name="T37" fmla="*/ 89 h 409"/>
                  <a:gd name="T38" fmla="*/ 11 w 466"/>
                  <a:gd name="T39" fmla="*/ 89 h 409"/>
                  <a:gd name="T40" fmla="*/ 11 w 466"/>
                  <a:gd name="T41" fmla="*/ 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409">
                    <a:moveTo>
                      <a:pt x="11" y="89"/>
                    </a:moveTo>
                    <a:cubicBezTo>
                      <a:pt x="21" y="98"/>
                      <a:pt x="36" y="97"/>
                      <a:pt x="45" y="87"/>
                    </a:cubicBezTo>
                    <a:cubicBezTo>
                      <a:pt x="66" y="62"/>
                      <a:pt x="97" y="48"/>
                      <a:pt x="129" y="48"/>
                    </a:cubicBezTo>
                    <a:cubicBezTo>
                      <a:pt x="190" y="48"/>
                      <a:pt x="239" y="96"/>
                      <a:pt x="240" y="156"/>
                    </a:cubicBezTo>
                    <a:cubicBezTo>
                      <a:pt x="241" y="164"/>
                      <a:pt x="244" y="171"/>
                      <a:pt x="251" y="175"/>
                    </a:cubicBezTo>
                    <a:cubicBezTo>
                      <a:pt x="257" y="180"/>
                      <a:pt x="265" y="181"/>
                      <a:pt x="272" y="178"/>
                    </a:cubicBezTo>
                    <a:cubicBezTo>
                      <a:pt x="283" y="175"/>
                      <a:pt x="295" y="173"/>
                      <a:pt x="306" y="173"/>
                    </a:cubicBezTo>
                    <a:cubicBezTo>
                      <a:pt x="368" y="173"/>
                      <a:pt x="418" y="223"/>
                      <a:pt x="418" y="284"/>
                    </a:cubicBezTo>
                    <a:cubicBezTo>
                      <a:pt x="418" y="316"/>
                      <a:pt x="404" y="346"/>
                      <a:pt x="380" y="367"/>
                    </a:cubicBezTo>
                    <a:cubicBezTo>
                      <a:pt x="370" y="376"/>
                      <a:pt x="369" y="391"/>
                      <a:pt x="378" y="401"/>
                    </a:cubicBezTo>
                    <a:cubicBezTo>
                      <a:pt x="383" y="407"/>
                      <a:pt x="389" y="409"/>
                      <a:pt x="396" y="409"/>
                    </a:cubicBezTo>
                    <a:cubicBezTo>
                      <a:pt x="402" y="409"/>
                      <a:pt x="407" y="407"/>
                      <a:pt x="412" y="403"/>
                    </a:cubicBezTo>
                    <a:cubicBezTo>
                      <a:pt x="446" y="373"/>
                      <a:pt x="466" y="330"/>
                      <a:pt x="466" y="284"/>
                    </a:cubicBezTo>
                    <a:cubicBezTo>
                      <a:pt x="466" y="196"/>
                      <a:pt x="394" y="125"/>
                      <a:pt x="306" y="125"/>
                    </a:cubicBezTo>
                    <a:cubicBezTo>
                      <a:pt x="299" y="125"/>
                      <a:pt x="292" y="125"/>
                      <a:pt x="285" y="126"/>
                    </a:cubicBezTo>
                    <a:cubicBezTo>
                      <a:pt x="279" y="96"/>
                      <a:pt x="263" y="68"/>
                      <a:pt x="240" y="45"/>
                    </a:cubicBezTo>
                    <a:cubicBezTo>
                      <a:pt x="211" y="16"/>
                      <a:pt x="171" y="0"/>
                      <a:pt x="129" y="0"/>
                    </a:cubicBezTo>
                    <a:cubicBezTo>
                      <a:pt x="83" y="0"/>
                      <a:pt x="39" y="20"/>
                      <a:pt x="9" y="55"/>
                    </a:cubicBezTo>
                    <a:cubicBezTo>
                      <a:pt x="0" y="65"/>
                      <a:pt x="1" y="81"/>
                      <a:pt x="11" y="89"/>
                    </a:cubicBezTo>
                    <a:close/>
                    <a:moveTo>
                      <a:pt x="11" y="89"/>
                    </a:moveTo>
                    <a:cubicBezTo>
                      <a:pt x="11" y="89"/>
                      <a:pt x="11" y="89"/>
                      <a:pt x="11"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60" name="Freeform 12"/>
              <p:cNvSpPr>
                <a:spLocks noEditPoints="1"/>
              </p:cNvSpPr>
              <p:nvPr/>
            </p:nvSpPr>
            <p:spPr bwMode="auto">
              <a:xfrm>
                <a:off x="2648" y="1428"/>
                <a:ext cx="317" cy="213"/>
              </a:xfrm>
              <a:custGeom>
                <a:avLst/>
                <a:gdLst>
                  <a:gd name="T0" fmla="*/ 117 w 234"/>
                  <a:gd name="T1" fmla="*/ 0 h 157"/>
                  <a:gd name="T2" fmla="*/ 0 w 234"/>
                  <a:gd name="T3" fmla="*/ 79 h 157"/>
                  <a:gd name="T4" fmla="*/ 117 w 234"/>
                  <a:gd name="T5" fmla="*/ 157 h 157"/>
                  <a:gd name="T6" fmla="*/ 234 w 234"/>
                  <a:gd name="T7" fmla="*/ 79 h 157"/>
                  <a:gd name="T8" fmla="*/ 117 w 234"/>
                  <a:gd name="T9" fmla="*/ 0 h 157"/>
                  <a:gd name="T10" fmla="*/ 117 w 234"/>
                  <a:gd name="T11" fmla="*/ 109 h 157"/>
                  <a:gd name="T12" fmla="*/ 48 w 234"/>
                  <a:gd name="T13" fmla="*/ 79 h 157"/>
                  <a:gd name="T14" fmla="*/ 117 w 234"/>
                  <a:gd name="T15" fmla="*/ 48 h 157"/>
                  <a:gd name="T16" fmla="*/ 186 w 234"/>
                  <a:gd name="T17" fmla="*/ 79 h 157"/>
                  <a:gd name="T18" fmla="*/ 117 w 234"/>
                  <a:gd name="T19" fmla="*/ 109 h 157"/>
                  <a:gd name="T20" fmla="*/ 117 w 234"/>
                  <a:gd name="T21" fmla="*/ 109 h 157"/>
                  <a:gd name="T22" fmla="*/ 117 w 234"/>
                  <a:gd name="T23" fmla="*/ 10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4" h="157">
                    <a:moveTo>
                      <a:pt x="117" y="0"/>
                    </a:moveTo>
                    <a:cubicBezTo>
                      <a:pt x="51" y="0"/>
                      <a:pt x="0" y="35"/>
                      <a:pt x="0" y="79"/>
                    </a:cubicBezTo>
                    <a:cubicBezTo>
                      <a:pt x="0" y="123"/>
                      <a:pt x="51" y="157"/>
                      <a:pt x="117" y="157"/>
                    </a:cubicBezTo>
                    <a:cubicBezTo>
                      <a:pt x="183" y="157"/>
                      <a:pt x="234" y="123"/>
                      <a:pt x="234" y="79"/>
                    </a:cubicBezTo>
                    <a:cubicBezTo>
                      <a:pt x="234" y="35"/>
                      <a:pt x="183" y="0"/>
                      <a:pt x="117" y="0"/>
                    </a:cubicBezTo>
                    <a:close/>
                    <a:moveTo>
                      <a:pt x="117" y="109"/>
                    </a:moveTo>
                    <a:cubicBezTo>
                      <a:pt x="75" y="109"/>
                      <a:pt x="48" y="91"/>
                      <a:pt x="48" y="79"/>
                    </a:cubicBezTo>
                    <a:cubicBezTo>
                      <a:pt x="48" y="67"/>
                      <a:pt x="75" y="48"/>
                      <a:pt x="117" y="48"/>
                    </a:cubicBezTo>
                    <a:cubicBezTo>
                      <a:pt x="158" y="48"/>
                      <a:pt x="186" y="67"/>
                      <a:pt x="186" y="79"/>
                    </a:cubicBezTo>
                    <a:cubicBezTo>
                      <a:pt x="186" y="91"/>
                      <a:pt x="158" y="109"/>
                      <a:pt x="117" y="109"/>
                    </a:cubicBezTo>
                    <a:close/>
                    <a:moveTo>
                      <a:pt x="117" y="109"/>
                    </a:moveTo>
                    <a:cubicBezTo>
                      <a:pt x="117" y="109"/>
                      <a:pt x="117" y="109"/>
                      <a:pt x="117" y="1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61" name="Freeform 13"/>
              <p:cNvSpPr>
                <a:spLocks noEditPoints="1"/>
              </p:cNvSpPr>
              <p:nvPr/>
            </p:nvSpPr>
            <p:spPr bwMode="auto">
              <a:xfrm>
                <a:off x="2411" y="1619"/>
                <a:ext cx="281" cy="211"/>
              </a:xfrm>
              <a:custGeom>
                <a:avLst/>
                <a:gdLst>
                  <a:gd name="T0" fmla="*/ 183 w 207"/>
                  <a:gd name="T1" fmla="*/ 54 h 156"/>
                  <a:gd name="T2" fmla="*/ 159 w 207"/>
                  <a:gd name="T3" fmla="*/ 78 h 156"/>
                  <a:gd name="T4" fmla="*/ 103 w 207"/>
                  <a:gd name="T5" fmla="*/ 108 h 156"/>
                  <a:gd name="T6" fmla="*/ 48 w 207"/>
                  <a:gd name="T7" fmla="*/ 78 h 156"/>
                  <a:gd name="T8" fmla="*/ 103 w 207"/>
                  <a:gd name="T9" fmla="*/ 48 h 156"/>
                  <a:gd name="T10" fmla="*/ 127 w 207"/>
                  <a:gd name="T11" fmla="*/ 24 h 156"/>
                  <a:gd name="T12" fmla="*/ 103 w 207"/>
                  <a:gd name="T13" fmla="*/ 0 h 156"/>
                  <a:gd name="T14" fmla="*/ 0 w 207"/>
                  <a:gd name="T15" fmla="*/ 78 h 156"/>
                  <a:gd name="T16" fmla="*/ 103 w 207"/>
                  <a:gd name="T17" fmla="*/ 156 h 156"/>
                  <a:gd name="T18" fmla="*/ 207 w 207"/>
                  <a:gd name="T19" fmla="*/ 78 h 156"/>
                  <a:gd name="T20" fmla="*/ 183 w 207"/>
                  <a:gd name="T21" fmla="*/ 54 h 156"/>
                  <a:gd name="T22" fmla="*/ 183 w 207"/>
                  <a:gd name="T23" fmla="*/ 54 h 156"/>
                  <a:gd name="T24" fmla="*/ 183 w 207"/>
                  <a:gd name="T25" fmla="*/ 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156">
                    <a:moveTo>
                      <a:pt x="183" y="54"/>
                    </a:moveTo>
                    <a:cubicBezTo>
                      <a:pt x="169" y="54"/>
                      <a:pt x="159" y="65"/>
                      <a:pt x="159" y="78"/>
                    </a:cubicBezTo>
                    <a:cubicBezTo>
                      <a:pt x="159" y="92"/>
                      <a:pt x="135" y="108"/>
                      <a:pt x="103" y="108"/>
                    </a:cubicBezTo>
                    <a:cubicBezTo>
                      <a:pt x="71" y="108"/>
                      <a:pt x="48" y="92"/>
                      <a:pt x="48" y="78"/>
                    </a:cubicBezTo>
                    <a:cubicBezTo>
                      <a:pt x="48" y="64"/>
                      <a:pt x="71" y="48"/>
                      <a:pt x="103" y="48"/>
                    </a:cubicBezTo>
                    <a:cubicBezTo>
                      <a:pt x="116" y="48"/>
                      <a:pt x="127" y="38"/>
                      <a:pt x="127" y="24"/>
                    </a:cubicBezTo>
                    <a:cubicBezTo>
                      <a:pt x="127" y="11"/>
                      <a:pt x="116" y="0"/>
                      <a:pt x="103" y="0"/>
                    </a:cubicBezTo>
                    <a:cubicBezTo>
                      <a:pt x="45" y="0"/>
                      <a:pt x="0" y="34"/>
                      <a:pt x="0" y="78"/>
                    </a:cubicBezTo>
                    <a:cubicBezTo>
                      <a:pt x="0" y="122"/>
                      <a:pt x="45" y="156"/>
                      <a:pt x="103" y="156"/>
                    </a:cubicBezTo>
                    <a:cubicBezTo>
                      <a:pt x="161" y="156"/>
                      <a:pt x="207" y="122"/>
                      <a:pt x="207" y="78"/>
                    </a:cubicBezTo>
                    <a:cubicBezTo>
                      <a:pt x="207" y="65"/>
                      <a:pt x="196" y="54"/>
                      <a:pt x="183" y="54"/>
                    </a:cubicBezTo>
                    <a:close/>
                    <a:moveTo>
                      <a:pt x="183" y="54"/>
                    </a:moveTo>
                    <a:cubicBezTo>
                      <a:pt x="183" y="54"/>
                      <a:pt x="183" y="54"/>
                      <a:pt x="183"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18465" name="TextBox 18464"/>
            <p:cNvSpPr txBox="1"/>
            <p:nvPr/>
          </p:nvSpPr>
          <p:spPr>
            <a:xfrm>
              <a:off x="4378850" y="312316"/>
              <a:ext cx="1314632"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do I really need to post this?</a:t>
              </a:r>
            </a:p>
          </p:txBody>
        </p:sp>
      </p:grpSp>
      <p:sp>
        <p:nvSpPr>
          <p:cNvPr id="18467" name="Rectangle 18466"/>
          <p:cNvSpPr/>
          <p:nvPr/>
        </p:nvSpPr>
        <p:spPr>
          <a:xfrm>
            <a:off x="3597450" y="4121779"/>
            <a:ext cx="4960763" cy="289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7" name="TextBox 66"/>
          <p:cNvSpPr txBox="1"/>
          <p:nvPr/>
        </p:nvSpPr>
        <p:spPr>
          <a:xfrm>
            <a:off x="3528647" y="4103889"/>
            <a:ext cx="5678853" cy="307777"/>
          </a:xfrm>
          <a:prstGeom prst="rect">
            <a:avLst/>
          </a:prstGeom>
          <a:noFill/>
        </p:spPr>
        <p:txBody>
          <a:bodyPr wrap="square" rtlCol="0">
            <a:spAutoFit/>
          </a:bodyPr>
          <a:lstStyle/>
          <a:p>
            <a:r>
              <a:rPr lang="en-US" sz="1400" dirty="0">
                <a:solidFill>
                  <a:srgbClr val="6D6562"/>
                </a:solidFill>
                <a:latin typeface="Arial" panose="020B0604020202020204" pitchFamily="34" charset="0"/>
                <a:cs typeface="Arial" panose="020B0604020202020204" pitchFamily="34" charset="0"/>
              </a:rPr>
              <a:t>have the house to myself everybody gone #</a:t>
            </a:r>
            <a:r>
              <a:rPr lang="en-US" sz="1400" dirty="0" err="1">
                <a:solidFill>
                  <a:srgbClr val="6D6562"/>
                </a:solidFill>
                <a:latin typeface="Arial" panose="020B0604020202020204" pitchFamily="34" charset="0"/>
                <a:cs typeface="Arial" panose="020B0604020202020204" pitchFamily="34" charset="0"/>
              </a:rPr>
              <a:t>HomeAlone</a:t>
            </a:r>
            <a:endParaRPr lang="en-US" sz="1400" dirty="0">
              <a:solidFill>
                <a:srgbClr val="6D65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56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63"/>
                                        </p:tgtEl>
                                        <p:attrNameLst>
                                          <p:attrName>style.visibility</p:attrName>
                                        </p:attrNameLst>
                                      </p:cBhvr>
                                      <p:to>
                                        <p:strVal val="visible"/>
                                      </p:to>
                                    </p:set>
                                    <p:animEffect transition="in" filter="fade">
                                      <p:cBhvr>
                                        <p:cTn id="7" dur="500"/>
                                        <p:tgtEl>
                                          <p:spTgt spid="18463"/>
                                        </p:tgtEl>
                                      </p:cBhvr>
                                    </p:animEffect>
                                  </p:childTnLst>
                                </p:cTn>
                              </p:par>
                              <p:par>
                                <p:cTn id="8" presetID="35" presetClass="path" presetSubtype="0" repeatCount="indefinite" accel="50000" decel="50000" autoRev="1" fill="hold" grpId="1" nodeType="withEffect">
                                  <p:stCondLst>
                                    <p:cond delay="0"/>
                                  </p:stCondLst>
                                  <p:childTnLst>
                                    <p:animMotion origin="layout" path="M -3.125E-6 -3.7037E-7 L -0.05507 -3.7037E-7 " pathEditMode="relative" rAng="0" ptsTypes="AA">
                                      <p:cBhvr>
                                        <p:cTn id="9" dur="5000" fill="hold"/>
                                        <p:tgtEl>
                                          <p:spTgt spid="18463"/>
                                        </p:tgtEl>
                                        <p:attrNameLst>
                                          <p:attrName>ppt_x</p:attrName>
                                          <p:attrName>ppt_y</p:attrName>
                                        </p:attrNameLst>
                                      </p:cBhvr>
                                      <p:rCtr x="-2760" y="0"/>
                                    </p:animMotion>
                                  </p:childTnLst>
                                </p:cTn>
                              </p:par>
                              <p:par>
                                <p:cTn id="10" presetID="10" presetClass="entr" presetSubtype="0" fill="hold" grpId="0" nodeType="withEffect">
                                  <p:stCondLst>
                                    <p:cond delay="600"/>
                                  </p:stCondLst>
                                  <p:childTnLst>
                                    <p:set>
                                      <p:cBhvr>
                                        <p:cTn id="11" dur="1" fill="hold">
                                          <p:stCondLst>
                                            <p:cond delay="0"/>
                                          </p:stCondLst>
                                        </p:cTn>
                                        <p:tgtEl>
                                          <p:spTgt spid="18464"/>
                                        </p:tgtEl>
                                        <p:attrNameLst>
                                          <p:attrName>style.visibility</p:attrName>
                                        </p:attrNameLst>
                                      </p:cBhvr>
                                      <p:to>
                                        <p:strVal val="visible"/>
                                      </p:to>
                                    </p:set>
                                    <p:animEffect transition="in" filter="fade">
                                      <p:cBhvr>
                                        <p:cTn id="12" dur="500"/>
                                        <p:tgtEl>
                                          <p:spTgt spid="18464"/>
                                        </p:tgtEl>
                                      </p:cBhvr>
                                    </p:animEffect>
                                  </p:childTnLst>
                                </p:cTn>
                              </p:par>
                              <p:par>
                                <p:cTn id="13" presetID="35" presetClass="path" presetSubtype="0" repeatCount="indefinite" accel="50000" decel="50000" autoRev="1" fill="hold" grpId="1" nodeType="withEffect">
                                  <p:stCondLst>
                                    <p:cond delay="600"/>
                                  </p:stCondLst>
                                  <p:childTnLst>
                                    <p:animMotion origin="layout" path="M -3.125E-6 -3.7037E-7 L -0.05507 -3.7037E-7 " pathEditMode="relative" rAng="0" ptsTypes="AA">
                                      <p:cBhvr>
                                        <p:cTn id="14" dur="5000" fill="hold"/>
                                        <p:tgtEl>
                                          <p:spTgt spid="18464"/>
                                        </p:tgtEl>
                                        <p:attrNameLst>
                                          <p:attrName>ppt_x</p:attrName>
                                          <p:attrName>ppt_y</p:attrName>
                                        </p:attrNameLst>
                                      </p:cBhvr>
                                      <p:rCtr x="-2760" y="0"/>
                                    </p:animMotion>
                                  </p:childTnLst>
                                </p:cTn>
                              </p:par>
                              <p:par>
                                <p:cTn id="15" presetID="10" presetClass="entr" presetSubtype="0" fill="hold" grpId="0" nodeType="withEffect">
                                  <p:stCondLst>
                                    <p:cond delay="1500"/>
                                  </p:stCondLst>
                                  <p:childTnLst>
                                    <p:set>
                                      <p:cBhvr>
                                        <p:cTn id="16" dur="1" fill="hold">
                                          <p:stCondLst>
                                            <p:cond delay="0"/>
                                          </p:stCondLst>
                                        </p:cTn>
                                        <p:tgtEl>
                                          <p:spTgt spid="18462"/>
                                        </p:tgtEl>
                                        <p:attrNameLst>
                                          <p:attrName>style.visibility</p:attrName>
                                        </p:attrNameLst>
                                      </p:cBhvr>
                                      <p:to>
                                        <p:strVal val="visible"/>
                                      </p:to>
                                    </p:set>
                                    <p:animEffect transition="in" filter="fade">
                                      <p:cBhvr>
                                        <p:cTn id="17" dur="500"/>
                                        <p:tgtEl>
                                          <p:spTgt spid="18462"/>
                                        </p:tgtEl>
                                      </p:cBhvr>
                                    </p:animEffect>
                                  </p:childTnLst>
                                </p:cTn>
                              </p:par>
                              <p:par>
                                <p:cTn id="18" presetID="35" presetClass="path" presetSubtype="0" repeatCount="indefinite" accel="50000" decel="50000" autoRev="1" fill="hold" grpId="1" nodeType="withEffect">
                                  <p:stCondLst>
                                    <p:cond delay="1500"/>
                                  </p:stCondLst>
                                  <p:childTnLst>
                                    <p:animMotion origin="layout" path="M -3.125E-6 -3.7037E-7 L -0.05507 -3.7037E-7 " pathEditMode="relative" rAng="0" ptsTypes="AA">
                                      <p:cBhvr>
                                        <p:cTn id="19" dur="5000" fill="hold"/>
                                        <p:tgtEl>
                                          <p:spTgt spid="18462"/>
                                        </p:tgtEl>
                                        <p:attrNameLst>
                                          <p:attrName>ppt_x</p:attrName>
                                          <p:attrName>ppt_y</p:attrName>
                                        </p:attrNameLst>
                                      </p:cBhvr>
                                      <p:rCtr x="-2760" y="0"/>
                                    </p:animMotion>
                                  </p:childTnLst>
                                </p:cTn>
                              </p:par>
                              <p:par>
                                <p:cTn id="20" presetID="2" presetClass="entr" presetSubtype="8" decel="10000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3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8" decel="100000" fill="hold" nodeType="withEffect">
                                  <p:stCondLst>
                                    <p:cond delay="60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0-#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300" fill="hold"/>
                                        <p:tgtEl>
                                          <p:spTgt spid="4"/>
                                        </p:tgtEl>
                                        <p:attrNameLst>
                                          <p:attrName>ppt_w</p:attrName>
                                        </p:attrNameLst>
                                      </p:cBhvr>
                                      <p:tavLst>
                                        <p:tav tm="0">
                                          <p:val>
                                            <p:fltVal val="0"/>
                                          </p:val>
                                        </p:tav>
                                        <p:tav tm="100000">
                                          <p:val>
                                            <p:strVal val="#ppt_w"/>
                                          </p:val>
                                        </p:tav>
                                      </p:tavLst>
                                    </p:anim>
                                    <p:anim calcmode="lin" valueType="num">
                                      <p:cBhvr>
                                        <p:cTn id="35" dur="300" fill="hold"/>
                                        <p:tgtEl>
                                          <p:spTgt spid="4"/>
                                        </p:tgtEl>
                                        <p:attrNameLst>
                                          <p:attrName>ppt_h</p:attrName>
                                        </p:attrNameLst>
                                      </p:cBhvr>
                                      <p:tavLst>
                                        <p:tav tm="0">
                                          <p:val>
                                            <p:fltVal val="0"/>
                                          </p:val>
                                        </p:tav>
                                        <p:tav tm="100000">
                                          <p:val>
                                            <p:strVal val="#ppt_h"/>
                                          </p:val>
                                        </p:tav>
                                      </p:tavLst>
                                    </p:anim>
                                    <p:animEffect transition="in" filter="fade">
                                      <p:cBhvr>
                                        <p:cTn id="36" dur="300"/>
                                        <p:tgtEl>
                                          <p:spTgt spid="4"/>
                                        </p:tgtEl>
                                      </p:cBhvr>
                                    </p:animEffect>
                                  </p:childTnLst>
                                </p:cTn>
                              </p:par>
                              <p:par>
                                <p:cTn id="37" presetID="6" presetClass="emph" presetSubtype="0" decel="100000" fill="hold" nodeType="withEffect">
                                  <p:stCondLst>
                                    <p:cond delay="300"/>
                                  </p:stCondLst>
                                  <p:childTnLst>
                                    <p:animScale>
                                      <p:cBhvr>
                                        <p:cTn id="38" dur="400" fill="hold"/>
                                        <p:tgtEl>
                                          <p:spTgt spid="4"/>
                                        </p:tgtEl>
                                      </p:cBhvr>
                                      <p:by x="80000" y="80000"/>
                                    </p:animScale>
                                  </p:childTnLst>
                                </p:cTn>
                              </p:par>
                              <p:par>
                                <p:cTn id="39" presetID="1" presetClass="entr" presetSubtype="0" fill="hold" grpId="0" nodeType="withEffect">
                                  <p:stCondLst>
                                    <p:cond delay="300"/>
                                  </p:stCondLst>
                                  <p:iterate type="lt">
                                    <p:tmAbs val="100"/>
                                  </p:iterate>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6300"/>
                                  </p:stCondLst>
                                  <p:iterate type="lt">
                                    <p:tmAbs val="100"/>
                                  </p:iterate>
                                  <p:childTnLst>
                                    <p:set>
                                      <p:cBhvr>
                                        <p:cTn id="42" dur="1" fill="hold">
                                          <p:stCondLst>
                                            <p:cond delay="0"/>
                                          </p:stCondLst>
                                        </p:cTn>
                                        <p:tgtEl>
                                          <p:spTgt spid="14"/>
                                        </p:tgtEl>
                                        <p:attrNameLst>
                                          <p:attrName>style.visibility</p:attrName>
                                        </p:attrNameLst>
                                      </p:cBhvr>
                                      <p:to>
                                        <p:strVal val="visible"/>
                                      </p:to>
                                    </p:set>
                                  </p:childTnLst>
                                </p:cTn>
                              </p:par>
                              <p:par>
                                <p:cTn id="43" presetID="2" presetClass="entr" presetSubtype="4" fill="hold" grpId="0" nodeType="withEffect">
                                  <p:stCondLst>
                                    <p:cond delay="540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par>
                                <p:cTn id="47" presetID="22" presetClass="entr" presetSubtype="8" fill="hold" nodeType="withEffect">
                                  <p:stCondLst>
                                    <p:cond delay="7200"/>
                                  </p:stCondLst>
                                  <p:childTnLst>
                                    <p:set>
                                      <p:cBhvr>
                                        <p:cTn id="48" dur="1" fill="hold">
                                          <p:stCondLst>
                                            <p:cond delay="0"/>
                                          </p:stCondLst>
                                        </p:cTn>
                                        <p:tgtEl>
                                          <p:spTgt spid="18466"/>
                                        </p:tgtEl>
                                        <p:attrNameLst>
                                          <p:attrName>style.visibility</p:attrName>
                                        </p:attrNameLst>
                                      </p:cBhvr>
                                      <p:to>
                                        <p:strVal val="visible"/>
                                      </p:to>
                                    </p:set>
                                    <p:animEffect transition="in" filter="wipe(left)">
                                      <p:cBhvr>
                                        <p:cTn id="49" dur="500"/>
                                        <p:tgtEl>
                                          <p:spTgt spid="18466"/>
                                        </p:tgtEl>
                                      </p:cBhvr>
                                    </p:animEffect>
                                  </p:childTnLst>
                                </p:cTn>
                              </p:par>
                              <p:par>
                                <p:cTn id="50" presetID="63" presetClass="path" presetSubtype="0" accel="50000" decel="50000" fill="hold" grpId="1" nodeType="withEffect">
                                  <p:stCondLst>
                                    <p:cond delay="8100"/>
                                  </p:stCondLst>
                                  <p:childTnLst>
                                    <p:animMotion origin="layout" path="M 1.875E-6 -2.96296E-6 L 0.09648 0.07408 " pathEditMode="relative" rAng="0" ptsTypes="AA">
                                      <p:cBhvr>
                                        <p:cTn id="51" dur="800" fill="hold"/>
                                        <p:tgtEl>
                                          <p:spTgt spid="9"/>
                                        </p:tgtEl>
                                        <p:attrNameLst>
                                          <p:attrName>ppt_x</p:attrName>
                                          <p:attrName>ppt_y</p:attrName>
                                        </p:attrNameLst>
                                      </p:cBhvr>
                                      <p:rCtr x="4818" y="3704"/>
                                    </p:animMotion>
                                  </p:childTnLst>
                                </p:cTn>
                              </p:par>
                              <p:par>
                                <p:cTn id="52" presetID="1" presetClass="entr" presetSubtype="0" fill="hold" grpId="0" nodeType="withEffect">
                                  <p:stCondLst>
                                    <p:cond delay="8100"/>
                                  </p:stCondLst>
                                  <p:childTnLst>
                                    <p:set>
                                      <p:cBhvr>
                                        <p:cTn id="53" dur="1" fill="hold">
                                          <p:stCondLst>
                                            <p:cond delay="0"/>
                                          </p:stCondLst>
                                        </p:cTn>
                                        <p:tgtEl>
                                          <p:spTgt spid="18467"/>
                                        </p:tgtEl>
                                        <p:attrNameLst>
                                          <p:attrName>style.visibility</p:attrName>
                                        </p:attrNameLst>
                                      </p:cBhvr>
                                      <p:to>
                                        <p:strVal val="visible"/>
                                      </p:to>
                                    </p:set>
                                  </p:childTnLst>
                                </p:cTn>
                              </p:par>
                              <p:par>
                                <p:cTn id="54" presetID="1" presetClass="entr" presetSubtype="0" fill="hold" grpId="0" nodeType="withEffect">
                                  <p:stCondLst>
                                    <p:cond delay="8100"/>
                                  </p:stCondLst>
                                  <p:childTnLst>
                                    <p:set>
                                      <p:cBhvr>
                                        <p:cTn id="55" dur="1" fill="hold">
                                          <p:stCondLst>
                                            <p:cond delay="0"/>
                                          </p:stCondLst>
                                        </p:cTn>
                                        <p:tgtEl>
                                          <p:spTgt spid="67"/>
                                        </p:tgtEl>
                                        <p:attrNameLst>
                                          <p:attrName>style.visibility</p:attrName>
                                        </p:attrNameLst>
                                      </p:cBhvr>
                                      <p:to>
                                        <p:strVal val="visible"/>
                                      </p:to>
                                    </p:set>
                                  </p:childTnLst>
                                </p:cTn>
                              </p:par>
                              <p:par>
                                <p:cTn id="56" presetID="22" presetClass="exit" presetSubtype="2" fill="hold" grpId="1" nodeType="withEffect">
                                  <p:stCondLst>
                                    <p:cond delay="8100"/>
                                  </p:stCondLst>
                                  <p:childTnLst>
                                    <p:animEffect transition="out" filter="wipe(right)">
                                      <p:cBhvr>
                                        <p:cTn id="57" dur="500"/>
                                        <p:tgtEl>
                                          <p:spTgt spid="67"/>
                                        </p:tgtEl>
                                      </p:cBhvr>
                                    </p:animEffect>
                                    <p:set>
                                      <p:cBhvr>
                                        <p:cTn id="58"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2" grpId="0" animBg="1"/>
      <p:bldP spid="18462" grpId="1" animBg="1"/>
      <p:bldP spid="18463" grpId="0" animBg="1"/>
      <p:bldP spid="18463" grpId="1" animBg="1"/>
      <p:bldP spid="18464" grpId="0" animBg="1"/>
      <p:bldP spid="18464" grpId="1" animBg="1"/>
      <p:bldP spid="6" grpId="0"/>
      <p:bldP spid="14" grpId="0"/>
      <p:bldP spid="15" grpId="0" animBg="1"/>
      <p:bldP spid="17" grpId="0" animBg="1"/>
      <p:bldP spid="9" grpId="0" animBg="1"/>
      <p:bldP spid="9" grpId="1" animBg="1"/>
      <p:bldP spid="18467" grpId="0" animBg="1"/>
      <p:bldP spid="67" grpId="0"/>
      <p:bldP spid="67"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 name="Rectangle 1574"/>
          <p:cNvSpPr/>
          <p:nvPr/>
        </p:nvSpPr>
        <p:spPr>
          <a:xfrm>
            <a:off x="-38893" y="0"/>
            <a:ext cx="12230593" cy="6857999"/>
          </a:xfrm>
          <a:prstGeom prst="rect">
            <a:avLst/>
          </a:prstGeom>
          <a:solidFill>
            <a:srgbClr val="6D6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622253" y="2081298"/>
            <a:ext cx="1380372" cy="1376805"/>
          </a:xfrm>
          <a:prstGeom prst="rect">
            <a:avLst/>
          </a:prstGeom>
        </p:spPr>
      </p:pic>
      <p:sp>
        <p:nvSpPr>
          <p:cNvPr id="1781" name="Rectangle 1780"/>
          <p:cNvSpPr/>
          <p:nvPr/>
        </p:nvSpPr>
        <p:spPr>
          <a:xfrm>
            <a:off x="4517324" y="1209199"/>
            <a:ext cx="2956259" cy="646331"/>
          </a:xfrm>
          <a:prstGeom prst="rect">
            <a:avLst/>
          </a:prstGeom>
          <a:solidFill>
            <a:srgbClr val="18C1E6"/>
          </a:solidFill>
        </p:spPr>
        <p:txBody>
          <a:bodyPr wrap="none">
            <a:spAutoFit/>
          </a:bodyPr>
          <a:lstStyle/>
          <a:p>
            <a:r>
              <a:rPr lang="en-US" sz="3600" b="1" dirty="0">
                <a:solidFill>
                  <a:schemeClr val="bg1"/>
                </a:solidFill>
                <a:latin typeface="Arial" panose="020B0604020202020204" pitchFamily="34" charset="0"/>
                <a:cs typeface="Arial" panose="020B0604020202020204" pitchFamily="34" charset="0"/>
              </a:rPr>
              <a:t>#</a:t>
            </a:r>
            <a:r>
              <a:rPr lang="en-US" sz="3600" b="1" dirty="0" err="1">
                <a:solidFill>
                  <a:schemeClr val="bg1"/>
                </a:solidFill>
                <a:latin typeface="Arial" panose="020B0604020202020204" pitchFamily="34" charset="0"/>
                <a:cs typeface="Arial" panose="020B0604020202020204" pitchFamily="34" charset="0"/>
              </a:rPr>
              <a:t>PostWisely</a:t>
            </a:r>
            <a:endParaRPr lang="en-US" sz="3600" b="1" dirty="0">
              <a:solidFill>
                <a:schemeClr val="bg1"/>
              </a:solidFill>
              <a:latin typeface="Arial" panose="020B0604020202020204" pitchFamily="34" charset="0"/>
              <a:cs typeface="Arial" panose="020B0604020202020204" pitchFamily="34" charset="0"/>
            </a:endParaRPr>
          </a:p>
        </p:txBody>
      </p:sp>
      <p:pic>
        <p:nvPicPr>
          <p:cNvPr id="19339" name="Picture 19338"/>
          <p:cNvPicPr>
            <a:picLocks noChangeAspect="1"/>
          </p:cNvPicPr>
          <p:nvPr/>
        </p:nvPicPr>
        <p:blipFill>
          <a:blip r:embed="rId4"/>
          <a:stretch>
            <a:fillRect/>
          </a:stretch>
        </p:blipFill>
        <p:spPr>
          <a:xfrm>
            <a:off x="4282140" y="891168"/>
            <a:ext cx="1677000" cy="1878533"/>
          </a:xfrm>
          <a:prstGeom prst="rect">
            <a:avLst/>
          </a:prstGeom>
        </p:spPr>
      </p:pic>
      <p:pic>
        <p:nvPicPr>
          <p:cNvPr id="19340" name="Picture 19339"/>
          <p:cNvPicPr>
            <a:picLocks noChangeAspect="1"/>
          </p:cNvPicPr>
          <p:nvPr/>
        </p:nvPicPr>
        <p:blipFill>
          <a:blip r:embed="rId5"/>
          <a:stretch>
            <a:fillRect/>
          </a:stretch>
        </p:blipFill>
        <p:spPr>
          <a:xfrm>
            <a:off x="6202380" y="907252"/>
            <a:ext cx="1677000" cy="1846367"/>
          </a:xfrm>
          <a:prstGeom prst="rect">
            <a:avLst/>
          </a:prstGeom>
        </p:spPr>
      </p:pic>
      <p:pic>
        <p:nvPicPr>
          <p:cNvPr id="19341" name="Picture 19340"/>
          <p:cNvPicPr>
            <a:picLocks noChangeAspect="1"/>
          </p:cNvPicPr>
          <p:nvPr/>
        </p:nvPicPr>
        <p:blipFill>
          <a:blip r:embed="rId6"/>
          <a:stretch>
            <a:fillRect/>
          </a:stretch>
        </p:blipFill>
        <p:spPr>
          <a:xfrm>
            <a:off x="3200400" y="1593896"/>
            <a:ext cx="1677000" cy="1814200"/>
          </a:xfrm>
          <a:prstGeom prst="rect">
            <a:avLst/>
          </a:prstGeom>
        </p:spPr>
      </p:pic>
      <p:pic>
        <p:nvPicPr>
          <p:cNvPr id="19342" name="Picture 19341"/>
          <p:cNvPicPr>
            <a:picLocks noChangeAspect="1"/>
          </p:cNvPicPr>
          <p:nvPr/>
        </p:nvPicPr>
        <p:blipFill>
          <a:blip r:embed="rId7"/>
          <a:stretch>
            <a:fillRect/>
          </a:stretch>
        </p:blipFill>
        <p:spPr>
          <a:xfrm>
            <a:off x="5120640" y="1542429"/>
            <a:ext cx="1677000" cy="1865667"/>
          </a:xfrm>
          <a:prstGeom prst="rect">
            <a:avLst/>
          </a:prstGeom>
        </p:spPr>
      </p:pic>
      <p:pic>
        <p:nvPicPr>
          <p:cNvPr id="19343" name="Picture 19342"/>
          <p:cNvPicPr>
            <a:picLocks noChangeAspect="1"/>
          </p:cNvPicPr>
          <p:nvPr/>
        </p:nvPicPr>
        <p:blipFill>
          <a:blip r:embed="rId8"/>
          <a:stretch>
            <a:fillRect/>
          </a:stretch>
        </p:blipFill>
        <p:spPr>
          <a:xfrm>
            <a:off x="6984576" y="1774029"/>
            <a:ext cx="1593150" cy="1634067"/>
          </a:xfrm>
          <a:prstGeom prst="rect">
            <a:avLst/>
          </a:prstGeom>
        </p:spPr>
      </p:pic>
      <p:pic>
        <p:nvPicPr>
          <p:cNvPr id="19344" name="Picture 19343"/>
          <p:cNvPicPr>
            <a:picLocks noChangeAspect="1"/>
          </p:cNvPicPr>
          <p:nvPr/>
        </p:nvPicPr>
        <p:blipFill>
          <a:blip r:embed="rId9"/>
          <a:stretch>
            <a:fillRect/>
          </a:stretch>
        </p:blipFill>
        <p:spPr>
          <a:xfrm>
            <a:off x="2589243" y="2255806"/>
            <a:ext cx="1586700" cy="1679100"/>
          </a:xfrm>
          <a:prstGeom prst="rect">
            <a:avLst/>
          </a:prstGeom>
        </p:spPr>
      </p:pic>
      <p:pic>
        <p:nvPicPr>
          <p:cNvPr id="19345" name="Picture 19344"/>
          <p:cNvPicPr>
            <a:picLocks noChangeAspect="1"/>
          </p:cNvPicPr>
          <p:nvPr/>
        </p:nvPicPr>
        <p:blipFill>
          <a:blip r:embed="rId10"/>
          <a:stretch>
            <a:fillRect/>
          </a:stretch>
        </p:blipFill>
        <p:spPr>
          <a:xfrm>
            <a:off x="4088191" y="2255806"/>
            <a:ext cx="1677000" cy="1878533"/>
          </a:xfrm>
          <a:prstGeom prst="rect">
            <a:avLst/>
          </a:prstGeom>
        </p:spPr>
      </p:pic>
      <p:pic>
        <p:nvPicPr>
          <p:cNvPr id="19346" name="Picture 19345"/>
          <p:cNvPicPr>
            <a:picLocks noChangeAspect="1"/>
          </p:cNvPicPr>
          <p:nvPr/>
        </p:nvPicPr>
        <p:blipFill>
          <a:blip r:embed="rId11"/>
          <a:stretch>
            <a:fillRect/>
          </a:stretch>
        </p:blipFill>
        <p:spPr>
          <a:xfrm>
            <a:off x="6261835" y="2455239"/>
            <a:ext cx="1593150" cy="1679100"/>
          </a:xfrm>
          <a:prstGeom prst="rect">
            <a:avLst/>
          </a:prstGeom>
        </p:spPr>
      </p:pic>
      <p:pic>
        <p:nvPicPr>
          <p:cNvPr id="19348" name="Picture 19347"/>
          <p:cNvPicPr>
            <a:picLocks noChangeAspect="1"/>
          </p:cNvPicPr>
          <p:nvPr/>
        </p:nvPicPr>
        <p:blipFill>
          <a:blip r:embed="rId12"/>
          <a:stretch>
            <a:fillRect/>
          </a:stretch>
        </p:blipFill>
        <p:spPr>
          <a:xfrm>
            <a:off x="5280782" y="2730379"/>
            <a:ext cx="1677000" cy="1872100"/>
          </a:xfrm>
          <a:prstGeom prst="rect">
            <a:avLst/>
          </a:prstGeom>
        </p:spPr>
      </p:pic>
      <p:pic>
        <p:nvPicPr>
          <p:cNvPr id="3" name="Picture 2"/>
          <p:cNvPicPr>
            <a:picLocks noChangeAspect="1"/>
          </p:cNvPicPr>
          <p:nvPr/>
        </p:nvPicPr>
        <p:blipFill>
          <a:blip r:embed="rId13"/>
          <a:stretch>
            <a:fillRect/>
          </a:stretch>
        </p:blipFill>
        <p:spPr>
          <a:xfrm>
            <a:off x="3800650" y="3934906"/>
            <a:ext cx="1390782" cy="1387188"/>
          </a:xfrm>
          <a:prstGeom prst="rect">
            <a:avLst/>
          </a:prstGeom>
        </p:spPr>
      </p:pic>
      <p:pic>
        <p:nvPicPr>
          <p:cNvPr id="5" name="Picture 4"/>
          <p:cNvPicPr>
            <a:picLocks noChangeAspect="1"/>
          </p:cNvPicPr>
          <p:nvPr/>
        </p:nvPicPr>
        <p:blipFill>
          <a:blip r:embed="rId14"/>
          <a:stretch>
            <a:fillRect/>
          </a:stretch>
        </p:blipFill>
        <p:spPr>
          <a:xfrm>
            <a:off x="8112863" y="3262603"/>
            <a:ext cx="1418268" cy="1414603"/>
          </a:xfrm>
          <a:prstGeom prst="rect">
            <a:avLst/>
          </a:prstGeom>
        </p:spPr>
      </p:pic>
      <p:pic>
        <p:nvPicPr>
          <p:cNvPr id="6" name="Picture 5"/>
          <p:cNvPicPr>
            <a:picLocks noChangeAspect="1"/>
          </p:cNvPicPr>
          <p:nvPr/>
        </p:nvPicPr>
        <p:blipFill>
          <a:blip r:embed="rId15"/>
          <a:stretch>
            <a:fillRect/>
          </a:stretch>
        </p:blipFill>
        <p:spPr>
          <a:xfrm>
            <a:off x="1538349" y="2255806"/>
            <a:ext cx="1555854" cy="1551834"/>
          </a:xfrm>
          <a:prstGeom prst="rect">
            <a:avLst/>
          </a:prstGeom>
        </p:spPr>
      </p:pic>
      <p:pic>
        <p:nvPicPr>
          <p:cNvPr id="25" name="Picture 24"/>
          <p:cNvPicPr>
            <a:picLocks noChangeAspect="1"/>
          </p:cNvPicPr>
          <p:nvPr/>
        </p:nvPicPr>
        <p:blipFill>
          <a:blip r:embed="rId14"/>
          <a:stretch>
            <a:fillRect/>
          </a:stretch>
        </p:blipFill>
        <p:spPr>
          <a:xfrm>
            <a:off x="2308061" y="3594669"/>
            <a:ext cx="1418268" cy="1414603"/>
          </a:xfrm>
          <a:prstGeom prst="rect">
            <a:avLst/>
          </a:prstGeom>
        </p:spPr>
      </p:pic>
      <p:grpSp>
        <p:nvGrpSpPr>
          <p:cNvPr id="11" name="Group 9"/>
          <p:cNvGrpSpPr>
            <a:grpSpLocks noChangeAspect="1"/>
          </p:cNvGrpSpPr>
          <p:nvPr/>
        </p:nvGrpSpPr>
        <p:grpSpPr bwMode="auto">
          <a:xfrm>
            <a:off x="6735763" y="3932238"/>
            <a:ext cx="1512887" cy="1509712"/>
            <a:chOff x="4243" y="2477"/>
            <a:chExt cx="953" cy="951"/>
          </a:xfrm>
        </p:grpSpPr>
        <p:sp>
          <p:nvSpPr>
            <p:cNvPr id="13" name="Oval 10"/>
            <p:cNvSpPr>
              <a:spLocks noChangeArrowheads="1"/>
            </p:cNvSpPr>
            <p:nvPr/>
          </p:nvSpPr>
          <p:spPr bwMode="auto">
            <a:xfrm>
              <a:off x="4243" y="2477"/>
              <a:ext cx="953" cy="951"/>
            </a:xfrm>
            <a:prstGeom prst="ellipse">
              <a:avLst/>
            </a:prstGeom>
            <a:solidFill>
              <a:srgbClr val="18C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 name="Freeform 11"/>
            <p:cNvSpPr>
              <a:spLocks noEditPoints="1"/>
            </p:cNvSpPr>
            <p:nvPr/>
          </p:nvSpPr>
          <p:spPr bwMode="auto">
            <a:xfrm>
              <a:off x="4473" y="2678"/>
              <a:ext cx="530" cy="533"/>
            </a:xfrm>
            <a:custGeom>
              <a:avLst/>
              <a:gdLst>
                <a:gd name="T0" fmla="*/ 180 w 244"/>
                <a:gd name="T1" fmla="*/ 147 h 246"/>
                <a:gd name="T2" fmla="*/ 159 w 244"/>
                <a:gd name="T3" fmla="*/ 136 h 246"/>
                <a:gd name="T4" fmla="*/ 153 w 244"/>
                <a:gd name="T5" fmla="*/ 137 h 246"/>
                <a:gd name="T6" fmla="*/ 142 w 244"/>
                <a:gd name="T7" fmla="*/ 149 h 246"/>
                <a:gd name="T8" fmla="*/ 136 w 244"/>
                <a:gd name="T9" fmla="*/ 149 h 246"/>
                <a:gd name="T10" fmla="*/ 112 w 244"/>
                <a:gd name="T11" fmla="*/ 133 h 246"/>
                <a:gd name="T12" fmla="*/ 96 w 244"/>
                <a:gd name="T13" fmla="*/ 112 h 246"/>
                <a:gd name="T14" fmla="*/ 97 w 244"/>
                <a:gd name="T15" fmla="*/ 105 h 246"/>
                <a:gd name="T16" fmla="*/ 102 w 244"/>
                <a:gd name="T17" fmla="*/ 100 h 246"/>
                <a:gd name="T18" fmla="*/ 105 w 244"/>
                <a:gd name="T19" fmla="*/ 95 h 246"/>
                <a:gd name="T20" fmla="*/ 105 w 244"/>
                <a:gd name="T21" fmla="*/ 90 h 246"/>
                <a:gd name="T22" fmla="*/ 97 w 244"/>
                <a:gd name="T23" fmla="*/ 67 h 246"/>
                <a:gd name="T24" fmla="*/ 90 w 244"/>
                <a:gd name="T25" fmla="*/ 61 h 246"/>
                <a:gd name="T26" fmla="*/ 84 w 244"/>
                <a:gd name="T27" fmla="*/ 61 h 246"/>
                <a:gd name="T28" fmla="*/ 76 w 244"/>
                <a:gd name="T29" fmla="*/ 64 h 246"/>
                <a:gd name="T30" fmla="*/ 64 w 244"/>
                <a:gd name="T31" fmla="*/ 90 h 246"/>
                <a:gd name="T32" fmla="*/ 75 w 244"/>
                <a:gd name="T33" fmla="*/ 122 h 246"/>
                <a:gd name="T34" fmla="*/ 126 w 244"/>
                <a:gd name="T35" fmla="*/ 170 h 246"/>
                <a:gd name="T36" fmla="*/ 162 w 244"/>
                <a:gd name="T37" fmla="*/ 179 h 246"/>
                <a:gd name="T38" fmla="*/ 183 w 244"/>
                <a:gd name="T39" fmla="*/ 165 h 246"/>
                <a:gd name="T40" fmla="*/ 186 w 244"/>
                <a:gd name="T41" fmla="*/ 150 h 246"/>
                <a:gd name="T42" fmla="*/ 180 w 244"/>
                <a:gd name="T43" fmla="*/ 147 h 246"/>
                <a:gd name="T44" fmla="*/ 124 w 244"/>
                <a:gd name="T45" fmla="*/ 219 h 246"/>
                <a:gd name="T46" fmla="*/ 69 w 244"/>
                <a:gd name="T47" fmla="*/ 203 h 246"/>
                <a:gd name="T48" fmla="*/ 31 w 244"/>
                <a:gd name="T49" fmla="*/ 215 h 246"/>
                <a:gd name="T50" fmla="*/ 43 w 244"/>
                <a:gd name="T51" fmla="*/ 178 h 246"/>
                <a:gd name="T52" fmla="*/ 24 w 244"/>
                <a:gd name="T53" fmla="*/ 120 h 246"/>
                <a:gd name="T54" fmla="*/ 124 w 244"/>
                <a:gd name="T55" fmla="*/ 20 h 246"/>
                <a:gd name="T56" fmla="*/ 223 w 244"/>
                <a:gd name="T57" fmla="*/ 120 h 246"/>
                <a:gd name="T58" fmla="*/ 124 w 244"/>
                <a:gd name="T59" fmla="*/ 219 h 246"/>
                <a:gd name="T60" fmla="*/ 124 w 244"/>
                <a:gd name="T61" fmla="*/ 0 h 246"/>
                <a:gd name="T62" fmla="*/ 4 w 244"/>
                <a:gd name="T63" fmla="*/ 120 h 246"/>
                <a:gd name="T64" fmla="*/ 21 w 244"/>
                <a:gd name="T65" fmla="*/ 181 h 246"/>
                <a:gd name="T66" fmla="*/ 0 w 244"/>
                <a:gd name="T67" fmla="*/ 246 h 246"/>
                <a:gd name="T68" fmla="*/ 66 w 244"/>
                <a:gd name="T69" fmla="*/ 224 h 246"/>
                <a:gd name="T70" fmla="*/ 124 w 244"/>
                <a:gd name="T71" fmla="*/ 239 h 246"/>
                <a:gd name="T72" fmla="*/ 244 w 244"/>
                <a:gd name="T73" fmla="*/ 120 h 246"/>
                <a:gd name="T74" fmla="*/ 124 w 244"/>
                <a:gd name="T7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246">
                  <a:moveTo>
                    <a:pt x="180" y="147"/>
                  </a:moveTo>
                  <a:cubicBezTo>
                    <a:pt x="177" y="145"/>
                    <a:pt x="162" y="137"/>
                    <a:pt x="159" y="136"/>
                  </a:cubicBezTo>
                  <a:cubicBezTo>
                    <a:pt x="157" y="135"/>
                    <a:pt x="155" y="134"/>
                    <a:pt x="153" y="137"/>
                  </a:cubicBezTo>
                  <a:cubicBezTo>
                    <a:pt x="150" y="140"/>
                    <a:pt x="144" y="147"/>
                    <a:pt x="142" y="149"/>
                  </a:cubicBezTo>
                  <a:cubicBezTo>
                    <a:pt x="141" y="151"/>
                    <a:pt x="139" y="151"/>
                    <a:pt x="136" y="149"/>
                  </a:cubicBezTo>
                  <a:cubicBezTo>
                    <a:pt x="133" y="148"/>
                    <a:pt x="123" y="144"/>
                    <a:pt x="112" y="133"/>
                  </a:cubicBezTo>
                  <a:cubicBezTo>
                    <a:pt x="103" y="125"/>
                    <a:pt x="97" y="115"/>
                    <a:pt x="96" y="112"/>
                  </a:cubicBezTo>
                  <a:cubicBezTo>
                    <a:pt x="94" y="108"/>
                    <a:pt x="96" y="107"/>
                    <a:pt x="97" y="105"/>
                  </a:cubicBezTo>
                  <a:cubicBezTo>
                    <a:pt x="99" y="104"/>
                    <a:pt x="100" y="102"/>
                    <a:pt x="102" y="100"/>
                  </a:cubicBezTo>
                  <a:cubicBezTo>
                    <a:pt x="104" y="98"/>
                    <a:pt x="104" y="97"/>
                    <a:pt x="105" y="95"/>
                  </a:cubicBezTo>
                  <a:cubicBezTo>
                    <a:pt x="106" y="93"/>
                    <a:pt x="106" y="91"/>
                    <a:pt x="105" y="90"/>
                  </a:cubicBezTo>
                  <a:cubicBezTo>
                    <a:pt x="104" y="88"/>
                    <a:pt x="99" y="73"/>
                    <a:pt x="97" y="67"/>
                  </a:cubicBezTo>
                  <a:cubicBezTo>
                    <a:pt x="94" y="61"/>
                    <a:pt x="92" y="62"/>
                    <a:pt x="90" y="61"/>
                  </a:cubicBezTo>
                  <a:cubicBezTo>
                    <a:pt x="88" y="61"/>
                    <a:pt x="86" y="61"/>
                    <a:pt x="84" y="61"/>
                  </a:cubicBezTo>
                  <a:cubicBezTo>
                    <a:pt x="82" y="61"/>
                    <a:pt x="79" y="62"/>
                    <a:pt x="76" y="64"/>
                  </a:cubicBezTo>
                  <a:cubicBezTo>
                    <a:pt x="73" y="67"/>
                    <a:pt x="65" y="75"/>
                    <a:pt x="64" y="90"/>
                  </a:cubicBezTo>
                  <a:cubicBezTo>
                    <a:pt x="64" y="105"/>
                    <a:pt x="74" y="120"/>
                    <a:pt x="75" y="122"/>
                  </a:cubicBezTo>
                  <a:cubicBezTo>
                    <a:pt x="77" y="124"/>
                    <a:pt x="95" y="156"/>
                    <a:pt x="126" y="170"/>
                  </a:cubicBezTo>
                  <a:cubicBezTo>
                    <a:pt x="156" y="183"/>
                    <a:pt x="157" y="179"/>
                    <a:pt x="162" y="179"/>
                  </a:cubicBezTo>
                  <a:cubicBezTo>
                    <a:pt x="168" y="178"/>
                    <a:pt x="181" y="172"/>
                    <a:pt x="183" y="165"/>
                  </a:cubicBezTo>
                  <a:cubicBezTo>
                    <a:pt x="186" y="158"/>
                    <a:pt x="186" y="152"/>
                    <a:pt x="186" y="150"/>
                  </a:cubicBezTo>
                  <a:cubicBezTo>
                    <a:pt x="185" y="149"/>
                    <a:pt x="183" y="148"/>
                    <a:pt x="180" y="147"/>
                  </a:cubicBezTo>
                  <a:close/>
                  <a:moveTo>
                    <a:pt x="124" y="219"/>
                  </a:moveTo>
                  <a:cubicBezTo>
                    <a:pt x="104" y="219"/>
                    <a:pt x="85" y="213"/>
                    <a:pt x="69" y="203"/>
                  </a:cubicBezTo>
                  <a:cubicBezTo>
                    <a:pt x="31" y="215"/>
                    <a:pt x="31" y="215"/>
                    <a:pt x="31" y="215"/>
                  </a:cubicBezTo>
                  <a:cubicBezTo>
                    <a:pt x="43" y="178"/>
                    <a:pt x="43" y="178"/>
                    <a:pt x="43" y="178"/>
                  </a:cubicBezTo>
                  <a:cubicBezTo>
                    <a:pt x="31" y="162"/>
                    <a:pt x="24" y="141"/>
                    <a:pt x="24" y="120"/>
                  </a:cubicBezTo>
                  <a:cubicBezTo>
                    <a:pt x="24" y="65"/>
                    <a:pt x="69" y="20"/>
                    <a:pt x="124" y="20"/>
                  </a:cubicBezTo>
                  <a:cubicBezTo>
                    <a:pt x="179" y="20"/>
                    <a:pt x="223" y="65"/>
                    <a:pt x="223" y="120"/>
                  </a:cubicBezTo>
                  <a:cubicBezTo>
                    <a:pt x="223" y="174"/>
                    <a:pt x="179" y="219"/>
                    <a:pt x="124" y="219"/>
                  </a:cubicBezTo>
                  <a:close/>
                  <a:moveTo>
                    <a:pt x="124" y="0"/>
                  </a:moveTo>
                  <a:cubicBezTo>
                    <a:pt x="58" y="0"/>
                    <a:pt x="4" y="53"/>
                    <a:pt x="4" y="120"/>
                  </a:cubicBezTo>
                  <a:cubicBezTo>
                    <a:pt x="4" y="142"/>
                    <a:pt x="10" y="163"/>
                    <a:pt x="21" y="181"/>
                  </a:cubicBezTo>
                  <a:cubicBezTo>
                    <a:pt x="0" y="246"/>
                    <a:pt x="0" y="246"/>
                    <a:pt x="0" y="246"/>
                  </a:cubicBezTo>
                  <a:cubicBezTo>
                    <a:pt x="66" y="224"/>
                    <a:pt x="66" y="224"/>
                    <a:pt x="66" y="224"/>
                  </a:cubicBezTo>
                  <a:cubicBezTo>
                    <a:pt x="83" y="234"/>
                    <a:pt x="103" y="239"/>
                    <a:pt x="124" y="239"/>
                  </a:cubicBezTo>
                  <a:cubicBezTo>
                    <a:pt x="190" y="239"/>
                    <a:pt x="244" y="186"/>
                    <a:pt x="244" y="120"/>
                  </a:cubicBezTo>
                  <a:cubicBezTo>
                    <a:pt x="244" y="53"/>
                    <a:pt x="190" y="0"/>
                    <a:pt x="1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13795210"/>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9342"/>
                                        </p:tgtEl>
                                        <p:attrNameLst>
                                          <p:attrName>style.visibility</p:attrName>
                                        </p:attrNameLst>
                                      </p:cBhvr>
                                      <p:to>
                                        <p:strVal val="visible"/>
                                      </p:to>
                                    </p:set>
                                    <p:anim calcmode="lin" valueType="num">
                                      <p:cBhvr additive="base">
                                        <p:cTn id="7" dur="500" fill="hold"/>
                                        <p:tgtEl>
                                          <p:spTgt spid="19342"/>
                                        </p:tgtEl>
                                        <p:attrNameLst>
                                          <p:attrName>ppt_x</p:attrName>
                                        </p:attrNameLst>
                                      </p:cBhvr>
                                      <p:tavLst>
                                        <p:tav tm="0">
                                          <p:val>
                                            <p:strVal val="0-#ppt_w/2"/>
                                          </p:val>
                                        </p:tav>
                                        <p:tav tm="100000">
                                          <p:val>
                                            <p:strVal val="#ppt_x"/>
                                          </p:val>
                                        </p:tav>
                                      </p:tavLst>
                                    </p:anim>
                                    <p:anim calcmode="lin" valueType="num">
                                      <p:cBhvr additive="base">
                                        <p:cTn id="8" dur="500" fill="hold"/>
                                        <p:tgtEl>
                                          <p:spTgt spid="1934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00"/>
                                  </p:stCondLst>
                                  <p:childTnLst>
                                    <p:set>
                                      <p:cBhvr>
                                        <p:cTn id="10" dur="1" fill="hold">
                                          <p:stCondLst>
                                            <p:cond delay="0"/>
                                          </p:stCondLst>
                                        </p:cTn>
                                        <p:tgtEl>
                                          <p:spTgt spid="19339"/>
                                        </p:tgtEl>
                                        <p:attrNameLst>
                                          <p:attrName>style.visibility</p:attrName>
                                        </p:attrNameLst>
                                      </p:cBhvr>
                                      <p:to>
                                        <p:strVal val="visible"/>
                                      </p:to>
                                    </p:set>
                                    <p:anim calcmode="lin" valueType="num">
                                      <p:cBhvr additive="base">
                                        <p:cTn id="11" dur="500" fill="hold"/>
                                        <p:tgtEl>
                                          <p:spTgt spid="19339"/>
                                        </p:tgtEl>
                                        <p:attrNameLst>
                                          <p:attrName>ppt_x</p:attrName>
                                        </p:attrNameLst>
                                      </p:cBhvr>
                                      <p:tavLst>
                                        <p:tav tm="0">
                                          <p:val>
                                            <p:strVal val="0-#ppt_w/2"/>
                                          </p:val>
                                        </p:tav>
                                        <p:tav tm="100000">
                                          <p:val>
                                            <p:strVal val="#ppt_x"/>
                                          </p:val>
                                        </p:tav>
                                      </p:tavLst>
                                    </p:anim>
                                    <p:anim calcmode="lin" valueType="num">
                                      <p:cBhvr additive="base">
                                        <p:cTn id="12" dur="500" fill="hold"/>
                                        <p:tgtEl>
                                          <p:spTgt spid="19339"/>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19341"/>
                                        </p:tgtEl>
                                        <p:attrNameLst>
                                          <p:attrName>style.visibility</p:attrName>
                                        </p:attrNameLst>
                                      </p:cBhvr>
                                      <p:to>
                                        <p:strVal val="visible"/>
                                      </p:to>
                                    </p:set>
                                    <p:anim calcmode="lin" valueType="num">
                                      <p:cBhvr additive="base">
                                        <p:cTn id="15" dur="500" fill="hold"/>
                                        <p:tgtEl>
                                          <p:spTgt spid="19341"/>
                                        </p:tgtEl>
                                        <p:attrNameLst>
                                          <p:attrName>ppt_x</p:attrName>
                                        </p:attrNameLst>
                                      </p:cBhvr>
                                      <p:tavLst>
                                        <p:tav tm="0">
                                          <p:val>
                                            <p:strVal val="0-#ppt_w/2"/>
                                          </p:val>
                                        </p:tav>
                                        <p:tav tm="100000">
                                          <p:val>
                                            <p:strVal val="#ppt_x"/>
                                          </p:val>
                                        </p:tav>
                                      </p:tavLst>
                                    </p:anim>
                                    <p:anim calcmode="lin" valueType="num">
                                      <p:cBhvr additive="base">
                                        <p:cTn id="16" dur="500" fill="hold"/>
                                        <p:tgtEl>
                                          <p:spTgt spid="19341"/>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600"/>
                                  </p:stCondLst>
                                  <p:childTnLst>
                                    <p:set>
                                      <p:cBhvr>
                                        <p:cTn id="18" dur="1" fill="hold">
                                          <p:stCondLst>
                                            <p:cond delay="0"/>
                                          </p:stCondLst>
                                        </p:cTn>
                                        <p:tgtEl>
                                          <p:spTgt spid="19345"/>
                                        </p:tgtEl>
                                        <p:attrNameLst>
                                          <p:attrName>style.visibility</p:attrName>
                                        </p:attrNameLst>
                                      </p:cBhvr>
                                      <p:to>
                                        <p:strVal val="visible"/>
                                      </p:to>
                                    </p:set>
                                    <p:anim calcmode="lin" valueType="num">
                                      <p:cBhvr additive="base">
                                        <p:cTn id="19" dur="500" fill="hold"/>
                                        <p:tgtEl>
                                          <p:spTgt spid="19345"/>
                                        </p:tgtEl>
                                        <p:attrNameLst>
                                          <p:attrName>ppt_x</p:attrName>
                                        </p:attrNameLst>
                                      </p:cBhvr>
                                      <p:tavLst>
                                        <p:tav tm="0">
                                          <p:val>
                                            <p:strVal val="0-#ppt_w/2"/>
                                          </p:val>
                                        </p:tav>
                                        <p:tav tm="100000">
                                          <p:val>
                                            <p:strVal val="#ppt_x"/>
                                          </p:val>
                                        </p:tav>
                                      </p:tavLst>
                                    </p:anim>
                                    <p:anim calcmode="lin" valueType="num">
                                      <p:cBhvr additive="base">
                                        <p:cTn id="20" dur="500" fill="hold"/>
                                        <p:tgtEl>
                                          <p:spTgt spid="19345"/>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800"/>
                                  </p:stCondLst>
                                  <p:childTnLst>
                                    <p:set>
                                      <p:cBhvr>
                                        <p:cTn id="22" dur="1" fill="hold">
                                          <p:stCondLst>
                                            <p:cond delay="0"/>
                                          </p:stCondLst>
                                        </p:cTn>
                                        <p:tgtEl>
                                          <p:spTgt spid="19344"/>
                                        </p:tgtEl>
                                        <p:attrNameLst>
                                          <p:attrName>style.visibility</p:attrName>
                                        </p:attrNameLst>
                                      </p:cBhvr>
                                      <p:to>
                                        <p:strVal val="visible"/>
                                      </p:to>
                                    </p:set>
                                    <p:anim calcmode="lin" valueType="num">
                                      <p:cBhvr additive="base">
                                        <p:cTn id="23" dur="500" fill="hold"/>
                                        <p:tgtEl>
                                          <p:spTgt spid="19344"/>
                                        </p:tgtEl>
                                        <p:attrNameLst>
                                          <p:attrName>ppt_x</p:attrName>
                                        </p:attrNameLst>
                                      </p:cBhvr>
                                      <p:tavLst>
                                        <p:tav tm="0">
                                          <p:val>
                                            <p:strVal val="0-#ppt_w/2"/>
                                          </p:val>
                                        </p:tav>
                                        <p:tav tm="100000">
                                          <p:val>
                                            <p:strVal val="#ppt_x"/>
                                          </p:val>
                                        </p:tav>
                                      </p:tavLst>
                                    </p:anim>
                                    <p:anim calcmode="lin" valueType="num">
                                      <p:cBhvr additive="base">
                                        <p:cTn id="24" dur="500" fill="hold"/>
                                        <p:tgtEl>
                                          <p:spTgt spid="19344"/>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600"/>
                                  </p:stCondLst>
                                  <p:childTnLst>
                                    <p:set>
                                      <p:cBhvr>
                                        <p:cTn id="26" dur="1" fill="hold">
                                          <p:stCondLst>
                                            <p:cond delay="0"/>
                                          </p:stCondLst>
                                        </p:cTn>
                                        <p:tgtEl>
                                          <p:spTgt spid="19340"/>
                                        </p:tgtEl>
                                        <p:attrNameLst>
                                          <p:attrName>style.visibility</p:attrName>
                                        </p:attrNameLst>
                                      </p:cBhvr>
                                      <p:to>
                                        <p:strVal val="visible"/>
                                      </p:to>
                                    </p:set>
                                    <p:anim calcmode="lin" valueType="num">
                                      <p:cBhvr additive="base">
                                        <p:cTn id="27" dur="500" fill="hold"/>
                                        <p:tgtEl>
                                          <p:spTgt spid="19340"/>
                                        </p:tgtEl>
                                        <p:attrNameLst>
                                          <p:attrName>ppt_x</p:attrName>
                                        </p:attrNameLst>
                                      </p:cBhvr>
                                      <p:tavLst>
                                        <p:tav tm="0">
                                          <p:val>
                                            <p:strVal val="1+#ppt_w/2"/>
                                          </p:val>
                                        </p:tav>
                                        <p:tav tm="100000">
                                          <p:val>
                                            <p:strVal val="#ppt_x"/>
                                          </p:val>
                                        </p:tav>
                                      </p:tavLst>
                                    </p:anim>
                                    <p:anim calcmode="lin" valueType="num">
                                      <p:cBhvr additive="base">
                                        <p:cTn id="28" dur="500" fill="hold"/>
                                        <p:tgtEl>
                                          <p:spTgt spid="19340"/>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00"/>
                                  </p:stCondLst>
                                  <p:childTnLst>
                                    <p:set>
                                      <p:cBhvr>
                                        <p:cTn id="30" dur="1" fill="hold">
                                          <p:stCondLst>
                                            <p:cond delay="0"/>
                                          </p:stCondLst>
                                        </p:cTn>
                                        <p:tgtEl>
                                          <p:spTgt spid="19346"/>
                                        </p:tgtEl>
                                        <p:attrNameLst>
                                          <p:attrName>style.visibility</p:attrName>
                                        </p:attrNameLst>
                                      </p:cBhvr>
                                      <p:to>
                                        <p:strVal val="visible"/>
                                      </p:to>
                                    </p:set>
                                    <p:anim calcmode="lin" valueType="num">
                                      <p:cBhvr additive="base">
                                        <p:cTn id="31" dur="500" fill="hold"/>
                                        <p:tgtEl>
                                          <p:spTgt spid="19346"/>
                                        </p:tgtEl>
                                        <p:attrNameLst>
                                          <p:attrName>ppt_x</p:attrName>
                                        </p:attrNameLst>
                                      </p:cBhvr>
                                      <p:tavLst>
                                        <p:tav tm="0">
                                          <p:val>
                                            <p:strVal val="1+#ppt_w/2"/>
                                          </p:val>
                                        </p:tav>
                                        <p:tav tm="100000">
                                          <p:val>
                                            <p:strVal val="#ppt_x"/>
                                          </p:val>
                                        </p:tav>
                                      </p:tavLst>
                                    </p:anim>
                                    <p:anim calcmode="lin" valueType="num">
                                      <p:cBhvr additive="base">
                                        <p:cTn id="32" dur="500" fill="hold"/>
                                        <p:tgtEl>
                                          <p:spTgt spid="19346"/>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300"/>
                                  </p:stCondLst>
                                  <p:childTnLst>
                                    <p:set>
                                      <p:cBhvr>
                                        <p:cTn id="34" dur="1" fill="hold">
                                          <p:stCondLst>
                                            <p:cond delay="0"/>
                                          </p:stCondLst>
                                        </p:cTn>
                                        <p:tgtEl>
                                          <p:spTgt spid="19348"/>
                                        </p:tgtEl>
                                        <p:attrNameLst>
                                          <p:attrName>style.visibility</p:attrName>
                                        </p:attrNameLst>
                                      </p:cBhvr>
                                      <p:to>
                                        <p:strVal val="visible"/>
                                      </p:to>
                                    </p:set>
                                    <p:anim calcmode="lin" valueType="num">
                                      <p:cBhvr additive="base">
                                        <p:cTn id="35" dur="500" fill="hold"/>
                                        <p:tgtEl>
                                          <p:spTgt spid="19348"/>
                                        </p:tgtEl>
                                        <p:attrNameLst>
                                          <p:attrName>ppt_x</p:attrName>
                                        </p:attrNameLst>
                                      </p:cBhvr>
                                      <p:tavLst>
                                        <p:tav tm="0">
                                          <p:val>
                                            <p:strVal val="1+#ppt_w/2"/>
                                          </p:val>
                                        </p:tav>
                                        <p:tav tm="100000">
                                          <p:val>
                                            <p:strVal val="#ppt_x"/>
                                          </p:val>
                                        </p:tav>
                                      </p:tavLst>
                                    </p:anim>
                                    <p:anim calcmode="lin" valueType="num">
                                      <p:cBhvr additive="base">
                                        <p:cTn id="36" dur="500" fill="hold"/>
                                        <p:tgtEl>
                                          <p:spTgt spid="19348"/>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600"/>
                                  </p:stCondLst>
                                  <p:childTnLst>
                                    <p:set>
                                      <p:cBhvr>
                                        <p:cTn id="38" dur="1" fill="hold">
                                          <p:stCondLst>
                                            <p:cond delay="0"/>
                                          </p:stCondLst>
                                        </p:cTn>
                                        <p:tgtEl>
                                          <p:spTgt spid="19343"/>
                                        </p:tgtEl>
                                        <p:attrNameLst>
                                          <p:attrName>style.visibility</p:attrName>
                                        </p:attrNameLst>
                                      </p:cBhvr>
                                      <p:to>
                                        <p:strVal val="visible"/>
                                      </p:to>
                                    </p:set>
                                    <p:anim calcmode="lin" valueType="num">
                                      <p:cBhvr additive="base">
                                        <p:cTn id="39" dur="500" fill="hold"/>
                                        <p:tgtEl>
                                          <p:spTgt spid="19343"/>
                                        </p:tgtEl>
                                        <p:attrNameLst>
                                          <p:attrName>ppt_x</p:attrName>
                                        </p:attrNameLst>
                                      </p:cBhvr>
                                      <p:tavLst>
                                        <p:tav tm="0">
                                          <p:val>
                                            <p:strVal val="1+#ppt_w/2"/>
                                          </p:val>
                                        </p:tav>
                                        <p:tav tm="100000">
                                          <p:val>
                                            <p:strVal val="#ppt_x"/>
                                          </p:val>
                                        </p:tav>
                                      </p:tavLst>
                                    </p:anim>
                                    <p:anim calcmode="lin" valueType="num">
                                      <p:cBhvr additive="base">
                                        <p:cTn id="40" dur="500" fill="hold"/>
                                        <p:tgtEl>
                                          <p:spTgt spid="19343"/>
                                        </p:tgtEl>
                                        <p:attrNameLst>
                                          <p:attrName>ppt_y</p:attrName>
                                        </p:attrNameLst>
                                      </p:cBhvr>
                                      <p:tavLst>
                                        <p:tav tm="0">
                                          <p:val>
                                            <p:strVal val="#ppt_y"/>
                                          </p:val>
                                        </p:tav>
                                        <p:tav tm="100000">
                                          <p:val>
                                            <p:strVal val="#ppt_y"/>
                                          </p:val>
                                        </p:tav>
                                      </p:tavLst>
                                    </p:anim>
                                  </p:childTnLst>
                                </p:cTn>
                              </p:par>
                              <p:par>
                                <p:cTn id="41" presetID="42" presetClass="path" presetSubtype="0" decel="100000" fill="hold" nodeType="withEffect">
                                  <p:stCondLst>
                                    <p:cond delay="2200"/>
                                  </p:stCondLst>
                                  <p:childTnLst>
                                    <p:animMotion origin="layout" path="M -2.08333E-6 3.7037E-7 L -2.08333E-6 0.25 " pathEditMode="relative" rAng="0" ptsTypes="AA">
                                      <p:cBhvr>
                                        <p:cTn id="42" dur="200" fill="hold"/>
                                        <p:tgtEl>
                                          <p:spTgt spid="19342"/>
                                        </p:tgtEl>
                                        <p:attrNameLst>
                                          <p:attrName>ppt_x</p:attrName>
                                          <p:attrName>ppt_y</p:attrName>
                                        </p:attrNameLst>
                                      </p:cBhvr>
                                      <p:rCtr x="0" y="12500"/>
                                    </p:animMotion>
                                  </p:childTnLst>
                                </p:cTn>
                              </p:par>
                              <p:par>
                                <p:cTn id="43" presetID="42" presetClass="path" presetSubtype="0" decel="100000" fill="hold" nodeType="withEffect">
                                  <p:stCondLst>
                                    <p:cond delay="2300"/>
                                  </p:stCondLst>
                                  <p:childTnLst>
                                    <p:animMotion origin="layout" path="M -1.875E-6 1.85185E-6 L -1.875E-6 0.25 " pathEditMode="relative" rAng="0" ptsTypes="AA">
                                      <p:cBhvr>
                                        <p:cTn id="44" dur="200" fill="hold"/>
                                        <p:tgtEl>
                                          <p:spTgt spid="19339"/>
                                        </p:tgtEl>
                                        <p:attrNameLst>
                                          <p:attrName>ppt_x</p:attrName>
                                          <p:attrName>ppt_y</p:attrName>
                                        </p:attrNameLst>
                                      </p:cBhvr>
                                      <p:rCtr x="0" y="12500"/>
                                    </p:animMotion>
                                  </p:childTnLst>
                                </p:cTn>
                              </p:par>
                              <p:par>
                                <p:cTn id="45" presetID="42" presetClass="path" presetSubtype="0" decel="100000" fill="hold" nodeType="withEffect">
                                  <p:stCondLst>
                                    <p:cond delay="2200"/>
                                  </p:stCondLst>
                                  <p:childTnLst>
                                    <p:animMotion origin="layout" path="M 5.55112E-17 -3.33333E-6 L 5.55112E-17 0.25 " pathEditMode="relative" rAng="0" ptsTypes="AA">
                                      <p:cBhvr>
                                        <p:cTn id="46" dur="200" fill="hold"/>
                                        <p:tgtEl>
                                          <p:spTgt spid="19341"/>
                                        </p:tgtEl>
                                        <p:attrNameLst>
                                          <p:attrName>ppt_x</p:attrName>
                                          <p:attrName>ppt_y</p:attrName>
                                        </p:attrNameLst>
                                      </p:cBhvr>
                                      <p:rCtr x="0" y="12500"/>
                                    </p:animMotion>
                                  </p:childTnLst>
                                </p:cTn>
                              </p:par>
                              <p:par>
                                <p:cTn id="47" presetID="42" presetClass="path" presetSubtype="0" decel="100000" fill="hold" nodeType="withEffect">
                                  <p:stCondLst>
                                    <p:cond delay="2600"/>
                                  </p:stCondLst>
                                  <p:childTnLst>
                                    <p:animMotion origin="layout" path="M 3.54167E-6 -7.40741E-7 L 3.54167E-6 0.33611 " pathEditMode="relative" rAng="0" ptsTypes="AA">
                                      <p:cBhvr>
                                        <p:cTn id="48" dur="200" fill="hold"/>
                                        <p:tgtEl>
                                          <p:spTgt spid="19345"/>
                                        </p:tgtEl>
                                        <p:attrNameLst>
                                          <p:attrName>ppt_x</p:attrName>
                                          <p:attrName>ppt_y</p:attrName>
                                        </p:attrNameLst>
                                      </p:cBhvr>
                                      <p:rCtr x="0" y="16806"/>
                                    </p:animMotion>
                                  </p:childTnLst>
                                </p:cTn>
                              </p:par>
                              <p:par>
                                <p:cTn id="49" presetID="42" presetClass="path" presetSubtype="0" decel="100000" fill="hold" nodeType="withEffect">
                                  <p:stCondLst>
                                    <p:cond delay="2500"/>
                                  </p:stCondLst>
                                  <p:childTnLst>
                                    <p:animMotion origin="layout" path="M -3.95833E-6 1.11111E-6 L -3.95833E-6 0.25 " pathEditMode="relative" rAng="0" ptsTypes="AA">
                                      <p:cBhvr>
                                        <p:cTn id="50" dur="200" fill="hold"/>
                                        <p:tgtEl>
                                          <p:spTgt spid="19344"/>
                                        </p:tgtEl>
                                        <p:attrNameLst>
                                          <p:attrName>ppt_x</p:attrName>
                                          <p:attrName>ppt_y</p:attrName>
                                        </p:attrNameLst>
                                      </p:cBhvr>
                                      <p:rCtr x="0" y="12500"/>
                                    </p:animMotion>
                                  </p:childTnLst>
                                </p:cTn>
                              </p:par>
                              <p:par>
                                <p:cTn id="51" presetID="42" presetClass="path" presetSubtype="0" decel="100000" fill="hold" nodeType="withEffect">
                                  <p:stCondLst>
                                    <p:cond delay="2400"/>
                                  </p:stCondLst>
                                  <p:childTnLst>
                                    <p:animMotion origin="layout" path="M -3.95833E-6 1.85185E-6 L -3.95833E-6 0.25 " pathEditMode="relative" rAng="0" ptsTypes="AA">
                                      <p:cBhvr>
                                        <p:cTn id="52" dur="200" fill="hold"/>
                                        <p:tgtEl>
                                          <p:spTgt spid="19340"/>
                                        </p:tgtEl>
                                        <p:attrNameLst>
                                          <p:attrName>ppt_x</p:attrName>
                                          <p:attrName>ppt_y</p:attrName>
                                        </p:attrNameLst>
                                      </p:cBhvr>
                                      <p:rCtr x="0" y="12500"/>
                                    </p:animMotion>
                                  </p:childTnLst>
                                </p:cTn>
                              </p:par>
                              <p:par>
                                <p:cTn id="53" presetID="42" presetClass="path" presetSubtype="0" decel="100000" fill="hold" nodeType="withEffect">
                                  <p:stCondLst>
                                    <p:cond delay="2500"/>
                                  </p:stCondLst>
                                  <p:childTnLst>
                                    <p:animMotion origin="layout" path="M 3.75E-6 -4.07407E-6 L 3.75E-6 0.32199 " pathEditMode="relative" rAng="0" ptsTypes="AA">
                                      <p:cBhvr>
                                        <p:cTn id="54" dur="200" fill="hold"/>
                                        <p:tgtEl>
                                          <p:spTgt spid="19346"/>
                                        </p:tgtEl>
                                        <p:attrNameLst>
                                          <p:attrName>ppt_x</p:attrName>
                                          <p:attrName>ppt_y</p:attrName>
                                        </p:attrNameLst>
                                      </p:cBhvr>
                                      <p:rCtr x="0" y="16088"/>
                                    </p:animMotion>
                                  </p:childTnLst>
                                </p:cTn>
                              </p:par>
                              <p:par>
                                <p:cTn id="55" presetID="42" presetClass="path" presetSubtype="0" decel="100000" fill="hold" nodeType="withEffect">
                                  <p:stCondLst>
                                    <p:cond delay="2300"/>
                                  </p:stCondLst>
                                  <p:childTnLst>
                                    <p:animMotion origin="layout" path="M -2.91667E-6 -7.40741E-7 L -2.91667E-6 0.32986 " pathEditMode="relative" rAng="0" ptsTypes="AA">
                                      <p:cBhvr>
                                        <p:cTn id="56" dur="200" fill="hold"/>
                                        <p:tgtEl>
                                          <p:spTgt spid="19348"/>
                                        </p:tgtEl>
                                        <p:attrNameLst>
                                          <p:attrName>ppt_x</p:attrName>
                                          <p:attrName>ppt_y</p:attrName>
                                        </p:attrNameLst>
                                      </p:cBhvr>
                                      <p:rCtr x="0" y="16481"/>
                                    </p:animMotion>
                                  </p:childTnLst>
                                </p:cTn>
                              </p:par>
                              <p:par>
                                <p:cTn id="57" presetID="42" presetClass="path" presetSubtype="0" decel="100000" fill="hold" nodeType="withEffect">
                                  <p:stCondLst>
                                    <p:cond delay="2600"/>
                                  </p:stCondLst>
                                  <p:childTnLst>
                                    <p:animMotion origin="layout" path="M -1.04167E-6 2.22222E-6 L -1.04167E-6 0.25 " pathEditMode="relative" rAng="0" ptsTypes="AA">
                                      <p:cBhvr>
                                        <p:cTn id="58" dur="200" fill="hold"/>
                                        <p:tgtEl>
                                          <p:spTgt spid="19343"/>
                                        </p:tgtEl>
                                        <p:attrNameLst>
                                          <p:attrName>ppt_x</p:attrName>
                                          <p:attrName>ppt_y</p:attrName>
                                        </p:attrNameLst>
                                      </p:cBhvr>
                                      <p:rCtr x="0" y="12500"/>
                                    </p:animMotion>
                                  </p:childTnLst>
                                </p:cTn>
                              </p:par>
                              <p:par>
                                <p:cTn id="59" presetID="42" presetClass="entr" presetSubtype="0" fill="hold" grpId="0" nodeType="withEffect">
                                  <p:stCondLst>
                                    <p:cond delay="2100"/>
                                  </p:stCondLst>
                                  <p:childTnLst>
                                    <p:set>
                                      <p:cBhvr>
                                        <p:cTn id="60" dur="1" fill="hold">
                                          <p:stCondLst>
                                            <p:cond delay="0"/>
                                          </p:stCondLst>
                                        </p:cTn>
                                        <p:tgtEl>
                                          <p:spTgt spid="1781"/>
                                        </p:tgtEl>
                                        <p:attrNameLst>
                                          <p:attrName>style.visibility</p:attrName>
                                        </p:attrNameLst>
                                      </p:cBhvr>
                                      <p:to>
                                        <p:strVal val="visible"/>
                                      </p:to>
                                    </p:set>
                                    <p:animEffect transition="in" filter="fade">
                                      <p:cBhvr>
                                        <p:cTn id="61" dur="500"/>
                                        <p:tgtEl>
                                          <p:spTgt spid="1781"/>
                                        </p:tgtEl>
                                      </p:cBhvr>
                                    </p:animEffect>
                                    <p:anim calcmode="lin" valueType="num">
                                      <p:cBhvr>
                                        <p:cTn id="62" dur="500" fill="hold"/>
                                        <p:tgtEl>
                                          <p:spTgt spid="1781"/>
                                        </p:tgtEl>
                                        <p:attrNameLst>
                                          <p:attrName>ppt_x</p:attrName>
                                        </p:attrNameLst>
                                      </p:cBhvr>
                                      <p:tavLst>
                                        <p:tav tm="0">
                                          <p:val>
                                            <p:strVal val="#ppt_x"/>
                                          </p:val>
                                        </p:tav>
                                        <p:tav tm="100000">
                                          <p:val>
                                            <p:strVal val="#ppt_x"/>
                                          </p:val>
                                        </p:tav>
                                      </p:tavLst>
                                    </p:anim>
                                    <p:anim calcmode="lin" valueType="num">
                                      <p:cBhvr>
                                        <p:cTn id="63" dur="500" fill="hold"/>
                                        <p:tgtEl>
                                          <p:spTgt spid="1781"/>
                                        </p:tgtEl>
                                        <p:attrNameLst>
                                          <p:attrName>ppt_y</p:attrName>
                                        </p:attrNameLst>
                                      </p:cBhvr>
                                      <p:tavLst>
                                        <p:tav tm="0">
                                          <p:val>
                                            <p:strVal val="#ppt_y+.1"/>
                                          </p:val>
                                        </p:tav>
                                        <p:tav tm="100000">
                                          <p:val>
                                            <p:strVal val="#ppt_y"/>
                                          </p:val>
                                        </p:tav>
                                      </p:tavLst>
                                    </p:anim>
                                  </p:childTnLst>
                                </p:cTn>
                              </p:par>
                              <p:par>
                                <p:cTn id="64" presetID="2" presetClass="entr" presetSubtype="2" decel="100000" fill="hold" nodeType="withEffect">
                                  <p:stCondLst>
                                    <p:cond delay="800"/>
                                  </p:stCondLst>
                                  <p:childTnLst>
                                    <p:set>
                                      <p:cBhvr>
                                        <p:cTn id="65" dur="1" fill="hold">
                                          <p:stCondLst>
                                            <p:cond delay="0"/>
                                          </p:stCondLst>
                                        </p:cTn>
                                        <p:tgtEl>
                                          <p:spTgt spid="2"/>
                                        </p:tgtEl>
                                        <p:attrNameLst>
                                          <p:attrName>style.visibility</p:attrName>
                                        </p:attrNameLst>
                                      </p:cBhvr>
                                      <p:to>
                                        <p:strVal val="visible"/>
                                      </p:to>
                                    </p:set>
                                    <p:anim calcmode="lin" valueType="num">
                                      <p:cBhvr additive="base">
                                        <p:cTn id="66" dur="500" fill="hold"/>
                                        <p:tgtEl>
                                          <p:spTgt spid="2"/>
                                        </p:tgtEl>
                                        <p:attrNameLst>
                                          <p:attrName>ppt_x</p:attrName>
                                        </p:attrNameLst>
                                      </p:cBhvr>
                                      <p:tavLst>
                                        <p:tav tm="0">
                                          <p:val>
                                            <p:strVal val="1+#ppt_w/2"/>
                                          </p:val>
                                        </p:tav>
                                        <p:tav tm="100000">
                                          <p:val>
                                            <p:strVal val="#ppt_x"/>
                                          </p:val>
                                        </p:tav>
                                      </p:tavLst>
                                    </p:anim>
                                    <p:anim calcmode="lin" valueType="num">
                                      <p:cBhvr additive="base">
                                        <p:cTn id="67" dur="500" fill="hold"/>
                                        <p:tgtEl>
                                          <p:spTgt spid="2"/>
                                        </p:tgtEl>
                                        <p:attrNameLst>
                                          <p:attrName>ppt_y</p:attrName>
                                        </p:attrNameLst>
                                      </p:cBhvr>
                                      <p:tavLst>
                                        <p:tav tm="0">
                                          <p:val>
                                            <p:strVal val="#ppt_y"/>
                                          </p:val>
                                        </p:tav>
                                        <p:tav tm="100000">
                                          <p:val>
                                            <p:strVal val="#ppt_y"/>
                                          </p:val>
                                        </p:tav>
                                      </p:tavLst>
                                    </p:anim>
                                  </p:childTnLst>
                                </p:cTn>
                              </p:par>
                              <p:par>
                                <p:cTn id="68" presetID="42" presetClass="path" presetSubtype="0" decel="100000" fill="hold" nodeType="withEffect">
                                  <p:stCondLst>
                                    <p:cond delay="2500"/>
                                  </p:stCondLst>
                                  <p:childTnLst>
                                    <p:animMotion origin="layout" path="M -2.08333E-6 -3.7037E-6 L -2.08333E-6 0.25 " pathEditMode="relative" rAng="0" ptsTypes="AA">
                                      <p:cBhvr>
                                        <p:cTn id="69" dur="200" fill="hold"/>
                                        <p:tgtEl>
                                          <p:spTgt spid="2"/>
                                        </p:tgtEl>
                                        <p:attrNameLst>
                                          <p:attrName>ppt_x</p:attrName>
                                          <p:attrName>ppt_y</p:attrName>
                                        </p:attrNameLst>
                                      </p:cBhvr>
                                      <p:rCtr x="0" y="12500"/>
                                    </p:animMotion>
                                  </p:childTnLst>
                                </p:cTn>
                              </p:par>
                              <p:par>
                                <p:cTn id="70" presetID="2" presetClass="entr" presetSubtype="8" decel="100000" fill="hold" nodeType="withEffect">
                                  <p:stCondLst>
                                    <p:cond delay="800"/>
                                  </p:stCondLst>
                                  <p:childTnLst>
                                    <p:set>
                                      <p:cBhvr>
                                        <p:cTn id="71" dur="1" fill="hold">
                                          <p:stCondLst>
                                            <p:cond delay="0"/>
                                          </p:stCondLst>
                                        </p:cTn>
                                        <p:tgtEl>
                                          <p:spTgt spid="3"/>
                                        </p:tgtEl>
                                        <p:attrNameLst>
                                          <p:attrName>style.visibility</p:attrName>
                                        </p:attrNameLst>
                                      </p:cBhvr>
                                      <p:to>
                                        <p:strVal val="visible"/>
                                      </p:to>
                                    </p:set>
                                    <p:anim calcmode="lin" valueType="num">
                                      <p:cBhvr additive="base">
                                        <p:cTn id="72" dur="500" fill="hold"/>
                                        <p:tgtEl>
                                          <p:spTgt spid="3"/>
                                        </p:tgtEl>
                                        <p:attrNameLst>
                                          <p:attrName>ppt_x</p:attrName>
                                        </p:attrNameLst>
                                      </p:cBhvr>
                                      <p:tavLst>
                                        <p:tav tm="0">
                                          <p:val>
                                            <p:strVal val="0-#ppt_w/2"/>
                                          </p:val>
                                        </p:tav>
                                        <p:tav tm="100000">
                                          <p:val>
                                            <p:strVal val="#ppt_x"/>
                                          </p:val>
                                        </p:tav>
                                      </p:tavLst>
                                    </p:anim>
                                    <p:anim calcmode="lin" valueType="num">
                                      <p:cBhvr additive="base">
                                        <p:cTn id="73" dur="500" fill="hold"/>
                                        <p:tgtEl>
                                          <p:spTgt spid="3"/>
                                        </p:tgtEl>
                                        <p:attrNameLst>
                                          <p:attrName>ppt_y</p:attrName>
                                        </p:attrNameLst>
                                      </p:cBhvr>
                                      <p:tavLst>
                                        <p:tav tm="0">
                                          <p:val>
                                            <p:strVal val="#ppt_y"/>
                                          </p:val>
                                        </p:tav>
                                        <p:tav tm="100000">
                                          <p:val>
                                            <p:strVal val="#ppt_y"/>
                                          </p:val>
                                        </p:tav>
                                      </p:tavLst>
                                    </p:anim>
                                  </p:childTnLst>
                                </p:cTn>
                              </p:par>
                              <p:par>
                                <p:cTn id="74" presetID="42" presetClass="path" presetSubtype="0" decel="100000" fill="hold" nodeType="withEffect">
                                  <p:stCondLst>
                                    <p:cond delay="1800"/>
                                  </p:stCondLst>
                                  <p:childTnLst>
                                    <p:animMotion origin="layout" path="M 0 1.11022E-16 L 0 0.25162 " pathEditMode="relative" rAng="0" ptsTypes="AA">
                                      <p:cBhvr>
                                        <p:cTn id="75" dur="200" fill="hold"/>
                                        <p:tgtEl>
                                          <p:spTgt spid="3"/>
                                        </p:tgtEl>
                                        <p:attrNameLst>
                                          <p:attrName>ppt_x</p:attrName>
                                          <p:attrName>ppt_y</p:attrName>
                                        </p:attrNameLst>
                                      </p:cBhvr>
                                      <p:rCtr x="0" y="12569"/>
                                    </p:animMotion>
                                  </p:childTnLst>
                                </p:cTn>
                              </p:par>
                              <p:par>
                                <p:cTn id="76" presetID="2" presetClass="entr" presetSubtype="2" decel="100000" fill="hold" nodeType="withEffect">
                                  <p:stCondLst>
                                    <p:cond delay="1300"/>
                                  </p:stCondLst>
                                  <p:childTnLst>
                                    <p:set>
                                      <p:cBhvr>
                                        <p:cTn id="77" dur="1" fill="hold">
                                          <p:stCondLst>
                                            <p:cond delay="0"/>
                                          </p:stCondLst>
                                        </p:cTn>
                                        <p:tgtEl>
                                          <p:spTgt spid="5"/>
                                        </p:tgtEl>
                                        <p:attrNameLst>
                                          <p:attrName>style.visibility</p:attrName>
                                        </p:attrNameLst>
                                      </p:cBhvr>
                                      <p:to>
                                        <p:strVal val="visible"/>
                                      </p:to>
                                    </p:set>
                                    <p:anim calcmode="lin" valueType="num">
                                      <p:cBhvr additive="base">
                                        <p:cTn id="78" dur="500" fill="hold"/>
                                        <p:tgtEl>
                                          <p:spTgt spid="5"/>
                                        </p:tgtEl>
                                        <p:attrNameLst>
                                          <p:attrName>ppt_x</p:attrName>
                                        </p:attrNameLst>
                                      </p:cBhvr>
                                      <p:tavLst>
                                        <p:tav tm="0">
                                          <p:val>
                                            <p:strVal val="1+#ppt_w/2"/>
                                          </p:val>
                                        </p:tav>
                                        <p:tav tm="100000">
                                          <p:val>
                                            <p:strVal val="#ppt_x"/>
                                          </p:val>
                                        </p:tav>
                                      </p:tavLst>
                                    </p:anim>
                                    <p:anim calcmode="lin" valueType="num">
                                      <p:cBhvr additive="base">
                                        <p:cTn id="79" dur="500" fill="hold"/>
                                        <p:tgtEl>
                                          <p:spTgt spid="5"/>
                                        </p:tgtEl>
                                        <p:attrNameLst>
                                          <p:attrName>ppt_y</p:attrName>
                                        </p:attrNameLst>
                                      </p:cBhvr>
                                      <p:tavLst>
                                        <p:tav tm="0">
                                          <p:val>
                                            <p:strVal val="#ppt_y"/>
                                          </p:val>
                                        </p:tav>
                                        <p:tav tm="100000">
                                          <p:val>
                                            <p:strVal val="#ppt_y"/>
                                          </p:val>
                                        </p:tav>
                                      </p:tavLst>
                                    </p:anim>
                                  </p:childTnLst>
                                </p:cTn>
                              </p:par>
                              <p:par>
                                <p:cTn id="80" presetID="42" presetClass="path" presetSubtype="0" decel="100000" fill="hold" nodeType="withEffect">
                                  <p:stCondLst>
                                    <p:cond delay="2100"/>
                                  </p:stCondLst>
                                  <p:childTnLst>
                                    <p:animMotion origin="layout" path="M -0.00313 -3.7037E-6 L -0.00313 0.25 " pathEditMode="relative" rAng="0" ptsTypes="AA">
                                      <p:cBhvr>
                                        <p:cTn id="81" dur="200" fill="hold"/>
                                        <p:tgtEl>
                                          <p:spTgt spid="5"/>
                                        </p:tgtEl>
                                        <p:attrNameLst>
                                          <p:attrName>ppt_x</p:attrName>
                                          <p:attrName>ppt_y</p:attrName>
                                        </p:attrNameLst>
                                      </p:cBhvr>
                                      <p:rCtr x="0" y="12500"/>
                                    </p:animMotion>
                                  </p:childTnLst>
                                </p:cTn>
                              </p:par>
                              <p:par>
                                <p:cTn id="82" presetID="2" presetClass="entr" presetSubtype="8" decel="100000" fill="hold" nodeType="withEffect">
                                  <p:stCondLst>
                                    <p:cond delay="300"/>
                                  </p:stCondLst>
                                  <p:childTnLst>
                                    <p:set>
                                      <p:cBhvr>
                                        <p:cTn id="83" dur="1" fill="hold">
                                          <p:stCondLst>
                                            <p:cond delay="0"/>
                                          </p:stCondLst>
                                        </p:cTn>
                                        <p:tgtEl>
                                          <p:spTgt spid="6"/>
                                        </p:tgtEl>
                                        <p:attrNameLst>
                                          <p:attrName>style.visibility</p:attrName>
                                        </p:attrNameLst>
                                      </p:cBhvr>
                                      <p:to>
                                        <p:strVal val="visible"/>
                                      </p:to>
                                    </p:set>
                                    <p:anim calcmode="lin" valueType="num">
                                      <p:cBhvr additive="base">
                                        <p:cTn id="84" dur="500" fill="hold"/>
                                        <p:tgtEl>
                                          <p:spTgt spid="6"/>
                                        </p:tgtEl>
                                        <p:attrNameLst>
                                          <p:attrName>ppt_x</p:attrName>
                                        </p:attrNameLst>
                                      </p:cBhvr>
                                      <p:tavLst>
                                        <p:tav tm="0">
                                          <p:val>
                                            <p:strVal val="0-#ppt_w/2"/>
                                          </p:val>
                                        </p:tav>
                                        <p:tav tm="100000">
                                          <p:val>
                                            <p:strVal val="#ppt_x"/>
                                          </p:val>
                                        </p:tav>
                                      </p:tavLst>
                                    </p:anim>
                                    <p:anim calcmode="lin" valueType="num">
                                      <p:cBhvr additive="base">
                                        <p:cTn id="85" dur="500" fill="hold"/>
                                        <p:tgtEl>
                                          <p:spTgt spid="6"/>
                                        </p:tgtEl>
                                        <p:attrNameLst>
                                          <p:attrName>ppt_y</p:attrName>
                                        </p:attrNameLst>
                                      </p:cBhvr>
                                      <p:tavLst>
                                        <p:tav tm="0">
                                          <p:val>
                                            <p:strVal val="#ppt_y"/>
                                          </p:val>
                                        </p:tav>
                                        <p:tav tm="100000">
                                          <p:val>
                                            <p:strVal val="#ppt_y"/>
                                          </p:val>
                                        </p:tav>
                                      </p:tavLst>
                                    </p:anim>
                                  </p:childTnLst>
                                </p:cTn>
                              </p:par>
                              <p:par>
                                <p:cTn id="86" presetID="42" presetClass="path" presetSubtype="0" decel="100000" fill="hold" nodeType="withEffect">
                                  <p:stCondLst>
                                    <p:cond delay="2300"/>
                                  </p:stCondLst>
                                  <p:childTnLst>
                                    <p:animMotion origin="layout" path="M -3.95833E-6 3.7037E-7 L -3.95833E-6 0.25 " pathEditMode="relative" rAng="0" ptsTypes="AA">
                                      <p:cBhvr>
                                        <p:cTn id="87" dur="200" fill="hold"/>
                                        <p:tgtEl>
                                          <p:spTgt spid="6"/>
                                        </p:tgtEl>
                                        <p:attrNameLst>
                                          <p:attrName>ppt_x</p:attrName>
                                          <p:attrName>ppt_y</p:attrName>
                                        </p:attrNameLst>
                                      </p:cBhvr>
                                      <p:rCtr x="0" y="12500"/>
                                    </p:animMotion>
                                  </p:childTnLst>
                                </p:cTn>
                              </p:par>
                              <p:par>
                                <p:cTn id="88" presetID="2" presetClass="entr" presetSubtype="8" decel="100000" fill="hold" nodeType="withEffect">
                                  <p:stCondLst>
                                    <p:cond delay="110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0-#ppt_w/2"/>
                                          </p:val>
                                        </p:tav>
                                        <p:tav tm="100000">
                                          <p:val>
                                            <p:strVal val="#ppt_x"/>
                                          </p:val>
                                        </p:tav>
                                      </p:tavLst>
                                    </p:anim>
                                    <p:anim calcmode="lin" valueType="num">
                                      <p:cBhvr additive="base">
                                        <p:cTn id="91" dur="500" fill="hold"/>
                                        <p:tgtEl>
                                          <p:spTgt spid="25"/>
                                        </p:tgtEl>
                                        <p:attrNameLst>
                                          <p:attrName>ppt_y</p:attrName>
                                        </p:attrNameLst>
                                      </p:cBhvr>
                                      <p:tavLst>
                                        <p:tav tm="0">
                                          <p:val>
                                            <p:strVal val="#ppt_y"/>
                                          </p:val>
                                        </p:tav>
                                        <p:tav tm="100000">
                                          <p:val>
                                            <p:strVal val="#ppt_y"/>
                                          </p:val>
                                        </p:tav>
                                      </p:tavLst>
                                    </p:anim>
                                  </p:childTnLst>
                                </p:cTn>
                              </p:par>
                              <p:par>
                                <p:cTn id="92" presetID="42" presetClass="path" presetSubtype="0" decel="100000" fill="hold" nodeType="withEffect">
                                  <p:stCondLst>
                                    <p:cond delay="2100"/>
                                  </p:stCondLst>
                                  <p:childTnLst>
                                    <p:animMotion origin="layout" path="M -0.00313 -3.33333E-6 L -0.00313 0.25 " pathEditMode="relative" rAng="0" ptsTypes="AA">
                                      <p:cBhvr>
                                        <p:cTn id="93" dur="200" fill="hold"/>
                                        <p:tgtEl>
                                          <p:spTgt spid="25"/>
                                        </p:tgtEl>
                                        <p:attrNameLst>
                                          <p:attrName>ppt_x</p:attrName>
                                          <p:attrName>ppt_y</p:attrName>
                                        </p:attrNameLst>
                                      </p:cBhvr>
                                      <p:rCtr x="0" y="12500"/>
                                    </p:animMotion>
                                  </p:childTnLst>
                                </p:cTn>
                              </p:par>
                              <p:par>
                                <p:cTn id="94" presetID="2" presetClass="entr" presetSubtype="2" decel="100000" fill="hold" nodeType="withEffect">
                                  <p:stCondLst>
                                    <p:cond delay="80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500" fill="hold"/>
                                        <p:tgtEl>
                                          <p:spTgt spid="11"/>
                                        </p:tgtEl>
                                        <p:attrNameLst>
                                          <p:attrName>ppt_x</p:attrName>
                                        </p:attrNameLst>
                                      </p:cBhvr>
                                      <p:tavLst>
                                        <p:tav tm="0">
                                          <p:val>
                                            <p:strVal val="1+#ppt_w/2"/>
                                          </p:val>
                                        </p:tav>
                                        <p:tav tm="100000">
                                          <p:val>
                                            <p:strVal val="#ppt_x"/>
                                          </p:val>
                                        </p:tav>
                                      </p:tavLst>
                                    </p:anim>
                                    <p:anim calcmode="lin" valueType="num">
                                      <p:cBhvr additive="base">
                                        <p:cTn id="97" dur="500" fill="hold"/>
                                        <p:tgtEl>
                                          <p:spTgt spid="11"/>
                                        </p:tgtEl>
                                        <p:attrNameLst>
                                          <p:attrName>ppt_y</p:attrName>
                                        </p:attrNameLst>
                                      </p:cBhvr>
                                      <p:tavLst>
                                        <p:tav tm="0">
                                          <p:val>
                                            <p:strVal val="#ppt_y"/>
                                          </p:val>
                                        </p:tav>
                                        <p:tav tm="100000">
                                          <p:val>
                                            <p:strVal val="#ppt_y"/>
                                          </p:val>
                                        </p:tav>
                                      </p:tavLst>
                                    </p:anim>
                                  </p:childTnLst>
                                </p:cTn>
                              </p:par>
                              <p:par>
                                <p:cTn id="98" presetID="42" presetClass="path" presetSubtype="0" decel="100000" fill="hold" nodeType="withEffect">
                                  <p:stCondLst>
                                    <p:cond delay="2300"/>
                                  </p:stCondLst>
                                  <p:childTnLst>
                                    <p:animMotion origin="layout" path="M -0.00312 -4.81481E-6 L -0.00312 0.25 " pathEditMode="relative" rAng="0" ptsTypes="AA">
                                      <p:cBhvr>
                                        <p:cTn id="99" dur="20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rot="5400000">
            <a:off x="2667000" y="-2667000"/>
            <a:ext cx="6858000" cy="12192000"/>
          </a:xfrm>
          <a:prstGeom prst="rect">
            <a:avLst/>
          </a:pr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nvGrpSpPr>
          <p:cNvPr id="552" name="Group 551"/>
          <p:cNvGrpSpPr/>
          <p:nvPr/>
        </p:nvGrpSpPr>
        <p:grpSpPr>
          <a:xfrm>
            <a:off x="-187569" y="-365132"/>
            <a:ext cx="12567138" cy="7526352"/>
            <a:chOff x="-204788" y="-385763"/>
            <a:chExt cx="12601576" cy="7546976"/>
          </a:xfrm>
        </p:grpSpPr>
        <p:grpSp>
          <p:nvGrpSpPr>
            <p:cNvPr id="548" name="Group 547"/>
            <p:cNvGrpSpPr/>
            <p:nvPr/>
          </p:nvGrpSpPr>
          <p:grpSpPr>
            <a:xfrm>
              <a:off x="6086475" y="-385763"/>
              <a:ext cx="6310313" cy="3770314"/>
              <a:chOff x="6086475" y="-385763"/>
              <a:chExt cx="6310313" cy="3770314"/>
            </a:xfrm>
          </p:grpSpPr>
          <p:sp>
            <p:nvSpPr>
              <p:cNvPr id="384" name="Freeform 42"/>
              <p:cNvSpPr>
                <a:spLocks/>
              </p:cNvSpPr>
              <p:nvPr/>
            </p:nvSpPr>
            <p:spPr bwMode="auto">
              <a:xfrm>
                <a:off x="6086475" y="27606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5" name="Freeform 43"/>
              <p:cNvSpPr>
                <a:spLocks/>
              </p:cNvSpPr>
              <p:nvPr/>
            </p:nvSpPr>
            <p:spPr bwMode="auto">
              <a:xfrm>
                <a:off x="6086475"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6" name="Freeform 44"/>
              <p:cNvSpPr>
                <a:spLocks/>
              </p:cNvSpPr>
              <p:nvPr/>
            </p:nvSpPr>
            <p:spPr bwMode="auto">
              <a:xfrm>
                <a:off x="6086475" y="1498600"/>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7" name="Freeform 45"/>
              <p:cNvSpPr>
                <a:spLocks/>
              </p:cNvSpPr>
              <p:nvPr/>
            </p:nvSpPr>
            <p:spPr bwMode="auto">
              <a:xfrm>
                <a:off x="6086475" y="868362"/>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8" name="Freeform 46"/>
              <p:cNvSpPr>
                <a:spLocks/>
              </p:cNvSpPr>
              <p:nvPr/>
            </p:nvSpPr>
            <p:spPr bwMode="auto">
              <a:xfrm>
                <a:off x="6086475" y="2381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9" name="Freeform 47"/>
              <p:cNvSpPr>
                <a:spLocks/>
              </p:cNvSpPr>
              <p:nvPr/>
            </p:nvSpPr>
            <p:spPr bwMode="auto">
              <a:xfrm>
                <a:off x="6086475" y="-385763"/>
                <a:ext cx="631825" cy="623888"/>
              </a:xfrm>
              <a:custGeom>
                <a:avLst/>
                <a:gdLst>
                  <a:gd name="T0" fmla="*/ 0 w 96"/>
                  <a:gd name="T1" fmla="*/ 95 h 95"/>
                  <a:gd name="T2" fmla="*/ 96 w 96"/>
                  <a:gd name="T3" fmla="*/ 0 h 95"/>
                  <a:gd name="T4" fmla="*/ 0 w 96"/>
                  <a:gd name="T5" fmla="*/ 95 h 95"/>
                </a:gdLst>
                <a:ahLst/>
                <a:cxnLst>
                  <a:cxn ang="0">
                    <a:pos x="T0" y="T1"/>
                  </a:cxn>
                  <a:cxn ang="0">
                    <a:pos x="T2" y="T3"/>
                  </a:cxn>
                  <a:cxn ang="0">
                    <a:pos x="T4" y="T5"/>
                  </a:cxn>
                </a:cxnLst>
                <a:rect l="0" t="0" r="r" b="b"/>
                <a:pathLst>
                  <a:path w="96" h="95">
                    <a:moveTo>
                      <a:pt x="0" y="95"/>
                    </a:moveTo>
                    <a:cubicBezTo>
                      <a:pt x="4" y="6"/>
                      <a:pt x="7" y="3"/>
                      <a:pt x="96" y="0"/>
                    </a:cubicBezTo>
                    <a:lnTo>
                      <a:pt x="0"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1" name="Freeform 159"/>
              <p:cNvSpPr>
                <a:spLocks/>
              </p:cNvSpPr>
              <p:nvPr/>
            </p:nvSpPr>
            <p:spPr bwMode="auto">
              <a:xfrm>
                <a:off x="11764963" y="27606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2" name="Freeform 160"/>
              <p:cNvSpPr>
                <a:spLocks/>
              </p:cNvSpPr>
              <p:nvPr/>
            </p:nvSpPr>
            <p:spPr bwMode="auto">
              <a:xfrm>
                <a:off x="11764963" y="2130425"/>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3" name="Freeform 161"/>
              <p:cNvSpPr>
                <a:spLocks/>
              </p:cNvSpPr>
              <p:nvPr/>
            </p:nvSpPr>
            <p:spPr bwMode="auto">
              <a:xfrm>
                <a:off x="11764963"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4" name="Freeform 162"/>
              <p:cNvSpPr>
                <a:spLocks/>
              </p:cNvSpPr>
              <p:nvPr/>
            </p:nvSpPr>
            <p:spPr bwMode="auto">
              <a:xfrm>
                <a:off x="11764963" y="868362"/>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5" name="Freeform 163"/>
              <p:cNvSpPr>
                <a:spLocks/>
              </p:cNvSpPr>
              <p:nvPr/>
            </p:nvSpPr>
            <p:spPr bwMode="auto">
              <a:xfrm>
                <a:off x="11764963" y="2381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6" name="Freeform 164"/>
              <p:cNvSpPr>
                <a:spLocks/>
              </p:cNvSpPr>
              <p:nvPr/>
            </p:nvSpPr>
            <p:spPr bwMode="auto">
              <a:xfrm>
                <a:off x="11764963"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92" y="89"/>
                      <a:pt x="89" y="92"/>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11" name="Freeform 169"/>
              <p:cNvSpPr>
                <a:spLocks/>
              </p:cNvSpPr>
              <p:nvPr/>
            </p:nvSpPr>
            <p:spPr bwMode="auto">
              <a:xfrm>
                <a:off x="11131550"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2" name="Freeform 170"/>
              <p:cNvSpPr>
                <a:spLocks/>
              </p:cNvSpPr>
              <p:nvPr/>
            </p:nvSpPr>
            <p:spPr bwMode="auto">
              <a:xfrm>
                <a:off x="7977187" y="238125"/>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3" name="Freeform 171"/>
              <p:cNvSpPr>
                <a:spLocks/>
              </p:cNvSpPr>
              <p:nvPr/>
            </p:nvSpPr>
            <p:spPr bwMode="auto">
              <a:xfrm>
                <a:off x="11131550" y="868362"/>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4" name="Freeform 172"/>
              <p:cNvSpPr>
                <a:spLocks/>
              </p:cNvSpPr>
              <p:nvPr/>
            </p:nvSpPr>
            <p:spPr bwMode="auto">
              <a:xfrm>
                <a:off x="11131550" y="1498600"/>
                <a:ext cx="633413"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5" name="Freeform 173"/>
              <p:cNvSpPr>
                <a:spLocks/>
              </p:cNvSpPr>
              <p:nvPr/>
            </p:nvSpPr>
            <p:spPr bwMode="auto">
              <a:xfrm>
                <a:off x="11131550" y="2130425"/>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6" name="Freeform 174"/>
              <p:cNvSpPr>
                <a:spLocks/>
              </p:cNvSpPr>
              <p:nvPr/>
            </p:nvSpPr>
            <p:spPr bwMode="auto">
              <a:xfrm>
                <a:off x="11131550" y="2760662"/>
                <a:ext cx="633413"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0" name="Freeform 178"/>
              <p:cNvSpPr>
                <a:spLocks/>
              </p:cNvSpPr>
              <p:nvPr/>
            </p:nvSpPr>
            <p:spPr bwMode="auto">
              <a:xfrm>
                <a:off x="10499725"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1" name="Freeform 179"/>
              <p:cNvSpPr>
                <a:spLocks/>
              </p:cNvSpPr>
              <p:nvPr/>
            </p:nvSpPr>
            <p:spPr bwMode="auto">
              <a:xfrm>
                <a:off x="8609013" y="238125"/>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2" name="Freeform 180"/>
              <p:cNvSpPr>
                <a:spLocks/>
              </p:cNvSpPr>
              <p:nvPr/>
            </p:nvSpPr>
            <p:spPr bwMode="auto">
              <a:xfrm>
                <a:off x="10499725" y="868362"/>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3" name="Freeform 181"/>
              <p:cNvSpPr>
                <a:spLocks/>
              </p:cNvSpPr>
              <p:nvPr/>
            </p:nvSpPr>
            <p:spPr bwMode="auto">
              <a:xfrm>
                <a:off x="10499725"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4" name="Freeform 182"/>
              <p:cNvSpPr>
                <a:spLocks/>
              </p:cNvSpPr>
              <p:nvPr/>
            </p:nvSpPr>
            <p:spPr bwMode="auto">
              <a:xfrm>
                <a:off x="10499725"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5" name="Freeform 183"/>
              <p:cNvSpPr>
                <a:spLocks/>
              </p:cNvSpPr>
              <p:nvPr/>
            </p:nvSpPr>
            <p:spPr bwMode="auto">
              <a:xfrm>
                <a:off x="10499725" y="2760662"/>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9" name="Freeform 187"/>
              <p:cNvSpPr>
                <a:spLocks/>
              </p:cNvSpPr>
              <p:nvPr/>
            </p:nvSpPr>
            <p:spPr bwMode="auto">
              <a:xfrm>
                <a:off x="9874250" y="-385763"/>
                <a:ext cx="625475" cy="623888"/>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0" name="Freeform 188"/>
              <p:cNvSpPr>
                <a:spLocks/>
              </p:cNvSpPr>
              <p:nvPr/>
            </p:nvSpPr>
            <p:spPr bwMode="auto">
              <a:xfrm>
                <a:off x="9240838" y="238125"/>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1" name="Freeform 189"/>
              <p:cNvSpPr>
                <a:spLocks/>
              </p:cNvSpPr>
              <p:nvPr/>
            </p:nvSpPr>
            <p:spPr bwMode="auto">
              <a:xfrm>
                <a:off x="9874250" y="868362"/>
                <a:ext cx="625475"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92" y="7"/>
                      <a:pt x="89" y="4"/>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2" name="Freeform 190"/>
              <p:cNvSpPr>
                <a:spLocks/>
              </p:cNvSpPr>
              <p:nvPr/>
            </p:nvSpPr>
            <p:spPr bwMode="auto">
              <a:xfrm>
                <a:off x="9874250" y="1498600"/>
                <a:ext cx="625475" cy="631825"/>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3" name="Freeform 191"/>
              <p:cNvSpPr>
                <a:spLocks/>
              </p:cNvSpPr>
              <p:nvPr/>
            </p:nvSpPr>
            <p:spPr bwMode="auto">
              <a:xfrm>
                <a:off x="9874250" y="21304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4" name="Freeform 192"/>
              <p:cNvSpPr>
                <a:spLocks/>
              </p:cNvSpPr>
              <p:nvPr/>
            </p:nvSpPr>
            <p:spPr bwMode="auto">
              <a:xfrm>
                <a:off x="9874250" y="2760662"/>
                <a:ext cx="625475" cy="623888"/>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7" name="Freeform 195"/>
              <p:cNvSpPr>
                <a:spLocks/>
              </p:cNvSpPr>
              <p:nvPr/>
            </p:nvSpPr>
            <p:spPr bwMode="auto">
              <a:xfrm>
                <a:off x="9874250" y="2381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89" y="4"/>
                      <a:pt x="92" y="7"/>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8" name="Freeform 196"/>
              <p:cNvSpPr>
                <a:spLocks/>
              </p:cNvSpPr>
              <p:nvPr/>
            </p:nvSpPr>
            <p:spPr bwMode="auto">
              <a:xfrm>
                <a:off x="9240838" y="-385763"/>
                <a:ext cx="633413"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7" y="92"/>
                      <a:pt x="4" y="89"/>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0" name="Freeform 198"/>
              <p:cNvSpPr>
                <a:spLocks/>
              </p:cNvSpPr>
              <p:nvPr/>
            </p:nvSpPr>
            <p:spPr bwMode="auto">
              <a:xfrm>
                <a:off x="9240838" y="868362"/>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1" name="Freeform 199"/>
              <p:cNvSpPr>
                <a:spLocks/>
              </p:cNvSpPr>
              <p:nvPr/>
            </p:nvSpPr>
            <p:spPr bwMode="auto">
              <a:xfrm>
                <a:off x="9240838"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2" name="Freeform 200"/>
              <p:cNvSpPr>
                <a:spLocks/>
              </p:cNvSpPr>
              <p:nvPr/>
            </p:nvSpPr>
            <p:spPr bwMode="auto">
              <a:xfrm>
                <a:off x="9240838" y="2130425"/>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3" name="Freeform 201"/>
              <p:cNvSpPr>
                <a:spLocks/>
              </p:cNvSpPr>
              <p:nvPr/>
            </p:nvSpPr>
            <p:spPr bwMode="auto">
              <a:xfrm>
                <a:off x="9240838" y="2760662"/>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7" name="Freeform 206"/>
              <p:cNvSpPr>
                <a:spLocks/>
              </p:cNvSpPr>
              <p:nvPr/>
            </p:nvSpPr>
            <p:spPr bwMode="auto">
              <a:xfrm>
                <a:off x="8609013"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8" name="Freeform 207"/>
              <p:cNvSpPr>
                <a:spLocks/>
              </p:cNvSpPr>
              <p:nvPr/>
            </p:nvSpPr>
            <p:spPr bwMode="auto">
              <a:xfrm>
                <a:off x="10499725" y="2381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9" name="Freeform 208"/>
              <p:cNvSpPr>
                <a:spLocks/>
              </p:cNvSpPr>
              <p:nvPr/>
            </p:nvSpPr>
            <p:spPr bwMode="auto">
              <a:xfrm>
                <a:off x="8609013" y="868363"/>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0" name="Freeform 209"/>
              <p:cNvSpPr>
                <a:spLocks/>
              </p:cNvSpPr>
              <p:nvPr/>
            </p:nvSpPr>
            <p:spPr bwMode="auto">
              <a:xfrm>
                <a:off x="8609013" y="1498600"/>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1" name="Freeform 210"/>
              <p:cNvSpPr>
                <a:spLocks/>
              </p:cNvSpPr>
              <p:nvPr/>
            </p:nvSpPr>
            <p:spPr bwMode="auto">
              <a:xfrm>
                <a:off x="8609013" y="2130425"/>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2" name="Freeform 211"/>
              <p:cNvSpPr>
                <a:spLocks/>
              </p:cNvSpPr>
              <p:nvPr/>
            </p:nvSpPr>
            <p:spPr bwMode="auto">
              <a:xfrm>
                <a:off x="8609013" y="27606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6" name="Freeform 215"/>
              <p:cNvSpPr>
                <a:spLocks/>
              </p:cNvSpPr>
              <p:nvPr/>
            </p:nvSpPr>
            <p:spPr bwMode="auto">
              <a:xfrm>
                <a:off x="7977188"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7" name="Freeform 216"/>
              <p:cNvSpPr>
                <a:spLocks/>
              </p:cNvSpPr>
              <p:nvPr/>
            </p:nvSpPr>
            <p:spPr bwMode="auto">
              <a:xfrm>
                <a:off x="11131550" y="238125"/>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90"/>
                      <a:pt x="7" y="93"/>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8" name="Freeform 217"/>
              <p:cNvSpPr>
                <a:spLocks/>
              </p:cNvSpPr>
              <p:nvPr/>
            </p:nvSpPr>
            <p:spPr bwMode="auto">
              <a:xfrm>
                <a:off x="7977188"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9" name="Freeform 218"/>
              <p:cNvSpPr>
                <a:spLocks/>
              </p:cNvSpPr>
              <p:nvPr/>
            </p:nvSpPr>
            <p:spPr bwMode="auto">
              <a:xfrm>
                <a:off x="7977188"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0" name="Freeform 219"/>
              <p:cNvSpPr>
                <a:spLocks/>
              </p:cNvSpPr>
              <p:nvPr/>
            </p:nvSpPr>
            <p:spPr bwMode="auto">
              <a:xfrm>
                <a:off x="7977188"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1" name="Freeform 220"/>
              <p:cNvSpPr>
                <a:spLocks/>
              </p:cNvSpPr>
              <p:nvPr/>
            </p:nvSpPr>
            <p:spPr bwMode="auto">
              <a:xfrm>
                <a:off x="7977188" y="27606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4" name="Freeform 223"/>
              <p:cNvSpPr>
                <a:spLocks/>
              </p:cNvSpPr>
              <p:nvPr/>
            </p:nvSpPr>
            <p:spPr bwMode="auto">
              <a:xfrm>
                <a:off x="7350125" y="2760663"/>
                <a:ext cx="627063" cy="623888"/>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5" name="Freeform 224"/>
              <p:cNvSpPr>
                <a:spLocks/>
              </p:cNvSpPr>
              <p:nvPr/>
            </p:nvSpPr>
            <p:spPr bwMode="auto">
              <a:xfrm>
                <a:off x="7350125" y="2130425"/>
                <a:ext cx="627063"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6" name="Freeform 225"/>
              <p:cNvSpPr>
                <a:spLocks/>
              </p:cNvSpPr>
              <p:nvPr/>
            </p:nvSpPr>
            <p:spPr bwMode="auto">
              <a:xfrm>
                <a:off x="7350125" y="868363"/>
                <a:ext cx="627063"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92" y="7"/>
                      <a:pt x="89" y="4"/>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7" name="Freeform 226"/>
              <p:cNvSpPr>
                <a:spLocks/>
              </p:cNvSpPr>
              <p:nvPr/>
            </p:nvSpPr>
            <p:spPr bwMode="auto">
              <a:xfrm>
                <a:off x="7350125" y="1498600"/>
                <a:ext cx="627063" cy="631825"/>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8" name="Freeform 227"/>
              <p:cNvSpPr>
                <a:spLocks/>
              </p:cNvSpPr>
              <p:nvPr/>
            </p:nvSpPr>
            <p:spPr bwMode="auto">
              <a:xfrm>
                <a:off x="7350125" y="238125"/>
                <a:ext cx="627063"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9" name="Freeform 228"/>
              <p:cNvSpPr>
                <a:spLocks/>
              </p:cNvSpPr>
              <p:nvPr/>
            </p:nvSpPr>
            <p:spPr bwMode="auto">
              <a:xfrm>
                <a:off x="7350125" y="-385763"/>
                <a:ext cx="627063" cy="623888"/>
              </a:xfrm>
              <a:custGeom>
                <a:avLst/>
                <a:gdLst>
                  <a:gd name="T0" fmla="*/ 0 w 95"/>
                  <a:gd name="T1" fmla="*/ 95 h 95"/>
                  <a:gd name="T2" fmla="*/ 95 w 95"/>
                  <a:gd name="T3" fmla="*/ 0 h 95"/>
                  <a:gd name="T4" fmla="*/ 0 w 95"/>
                  <a:gd name="T5" fmla="*/ 95 h 95"/>
                </a:gdLst>
                <a:ahLst/>
                <a:cxnLst>
                  <a:cxn ang="0">
                    <a:pos x="T0" y="T1"/>
                  </a:cxn>
                  <a:cxn ang="0">
                    <a:pos x="T2" y="T3"/>
                  </a:cxn>
                  <a:cxn ang="0">
                    <a:pos x="T4" y="T5"/>
                  </a:cxn>
                </a:cxnLst>
                <a:rect l="0" t="0" r="r" b="b"/>
                <a:pathLst>
                  <a:path w="95" h="95">
                    <a:moveTo>
                      <a:pt x="0" y="95"/>
                    </a:moveTo>
                    <a:cubicBezTo>
                      <a:pt x="89" y="92"/>
                      <a:pt x="92" y="89"/>
                      <a:pt x="95" y="0"/>
                    </a:cubicBezTo>
                    <a:lnTo>
                      <a:pt x="0"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4" name="Freeform 233"/>
              <p:cNvSpPr>
                <a:spLocks/>
              </p:cNvSpPr>
              <p:nvPr/>
            </p:nvSpPr>
            <p:spPr bwMode="auto">
              <a:xfrm>
                <a:off x="6718300"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5" name="Freeform 234"/>
              <p:cNvSpPr>
                <a:spLocks/>
              </p:cNvSpPr>
              <p:nvPr/>
            </p:nvSpPr>
            <p:spPr bwMode="auto">
              <a:xfrm>
                <a:off x="6718300" y="2381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8" name="Freeform 287"/>
              <p:cNvSpPr>
                <a:spLocks/>
              </p:cNvSpPr>
              <p:nvPr/>
            </p:nvSpPr>
            <p:spPr bwMode="auto">
              <a:xfrm>
                <a:off x="6718300"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 name="Freeform 288"/>
              <p:cNvSpPr>
                <a:spLocks/>
              </p:cNvSpPr>
              <p:nvPr/>
            </p:nvSpPr>
            <p:spPr bwMode="auto">
              <a:xfrm>
                <a:off x="6718300"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0" name="Freeform 289"/>
              <p:cNvSpPr>
                <a:spLocks/>
              </p:cNvSpPr>
              <p:nvPr/>
            </p:nvSpPr>
            <p:spPr bwMode="auto">
              <a:xfrm>
                <a:off x="6718300"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1" name="Freeform 290"/>
              <p:cNvSpPr>
                <a:spLocks/>
              </p:cNvSpPr>
              <p:nvPr/>
            </p:nvSpPr>
            <p:spPr bwMode="auto">
              <a:xfrm>
                <a:off x="6718300" y="27606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49" name="Group 548"/>
            <p:cNvGrpSpPr/>
            <p:nvPr/>
          </p:nvGrpSpPr>
          <p:grpSpPr>
            <a:xfrm>
              <a:off x="6086475" y="3384550"/>
              <a:ext cx="6310313" cy="3776662"/>
              <a:chOff x="6086475" y="3384550"/>
              <a:chExt cx="6310313" cy="3776662"/>
            </a:xfrm>
          </p:grpSpPr>
          <p:sp>
            <p:nvSpPr>
              <p:cNvPr id="374" name="Freeform 32"/>
              <p:cNvSpPr>
                <a:spLocks/>
              </p:cNvSpPr>
              <p:nvPr/>
            </p:nvSpPr>
            <p:spPr bwMode="auto">
              <a:xfrm>
                <a:off x="6086475" y="4014787"/>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5" name="Freeform 33"/>
              <p:cNvSpPr>
                <a:spLocks/>
              </p:cNvSpPr>
              <p:nvPr/>
            </p:nvSpPr>
            <p:spPr bwMode="auto">
              <a:xfrm>
                <a:off x="6086475"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6" name="Freeform 34"/>
              <p:cNvSpPr>
                <a:spLocks/>
              </p:cNvSpPr>
              <p:nvPr/>
            </p:nvSpPr>
            <p:spPr bwMode="auto">
              <a:xfrm>
                <a:off x="6086475"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7" name="Freeform 35"/>
              <p:cNvSpPr>
                <a:spLocks/>
              </p:cNvSpPr>
              <p:nvPr/>
            </p:nvSpPr>
            <p:spPr bwMode="auto">
              <a:xfrm>
                <a:off x="6086475" y="58991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8" name="Freeform 36"/>
              <p:cNvSpPr>
                <a:spLocks/>
              </p:cNvSpPr>
              <p:nvPr/>
            </p:nvSpPr>
            <p:spPr bwMode="auto">
              <a:xfrm>
                <a:off x="6086475" y="6529387"/>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3" name="Freeform 41"/>
              <p:cNvSpPr>
                <a:spLocks/>
              </p:cNvSpPr>
              <p:nvPr/>
            </p:nvSpPr>
            <p:spPr bwMode="auto">
              <a:xfrm>
                <a:off x="6086475"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3" name="Freeform 81"/>
              <p:cNvSpPr>
                <a:spLocks/>
              </p:cNvSpPr>
              <p:nvPr/>
            </p:nvSpPr>
            <p:spPr bwMode="auto">
              <a:xfrm>
                <a:off x="6718300" y="6529387"/>
                <a:ext cx="631825" cy="631825"/>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4" name="Freeform 82"/>
              <p:cNvSpPr>
                <a:spLocks/>
              </p:cNvSpPr>
              <p:nvPr/>
            </p:nvSpPr>
            <p:spPr bwMode="auto">
              <a:xfrm>
                <a:off x="6718300" y="58991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5" name="Freeform 83"/>
              <p:cNvSpPr>
                <a:spLocks/>
              </p:cNvSpPr>
              <p:nvPr/>
            </p:nvSpPr>
            <p:spPr bwMode="auto">
              <a:xfrm>
                <a:off x="6718300" y="5275262"/>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6" name="Freeform 84"/>
              <p:cNvSpPr>
                <a:spLocks/>
              </p:cNvSpPr>
              <p:nvPr/>
            </p:nvSpPr>
            <p:spPr bwMode="auto">
              <a:xfrm>
                <a:off x="6718300" y="46450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7" name="Freeform 85"/>
              <p:cNvSpPr>
                <a:spLocks/>
              </p:cNvSpPr>
              <p:nvPr/>
            </p:nvSpPr>
            <p:spPr bwMode="auto">
              <a:xfrm>
                <a:off x="6718300" y="4014787"/>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2" name="Freeform 90"/>
              <p:cNvSpPr>
                <a:spLocks/>
              </p:cNvSpPr>
              <p:nvPr/>
            </p:nvSpPr>
            <p:spPr bwMode="auto">
              <a:xfrm>
                <a:off x="7350125" y="6529387"/>
                <a:ext cx="627063" cy="631825"/>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3" name="Freeform 91"/>
              <p:cNvSpPr>
                <a:spLocks/>
              </p:cNvSpPr>
              <p:nvPr/>
            </p:nvSpPr>
            <p:spPr bwMode="auto">
              <a:xfrm>
                <a:off x="7350125" y="5899150"/>
                <a:ext cx="627063"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4" name="Freeform 92"/>
              <p:cNvSpPr>
                <a:spLocks/>
              </p:cNvSpPr>
              <p:nvPr/>
            </p:nvSpPr>
            <p:spPr bwMode="auto">
              <a:xfrm>
                <a:off x="7350125" y="5275262"/>
                <a:ext cx="627063" cy="623888"/>
              </a:xfrm>
              <a:custGeom>
                <a:avLst/>
                <a:gdLst>
                  <a:gd name="T0" fmla="*/ 0 w 95"/>
                  <a:gd name="T1" fmla="*/ 0 h 95"/>
                  <a:gd name="T2" fmla="*/ 95 w 95"/>
                  <a:gd name="T3" fmla="*/ 95 h 95"/>
                  <a:gd name="T4" fmla="*/ 0 w 95"/>
                  <a:gd name="T5" fmla="*/ 0 h 95"/>
                </a:gdLst>
                <a:ahLst/>
                <a:cxnLst>
                  <a:cxn ang="0">
                    <a:pos x="T0" y="T1"/>
                  </a:cxn>
                  <a:cxn ang="0">
                    <a:pos x="T2" y="T3"/>
                  </a:cxn>
                  <a:cxn ang="0">
                    <a:pos x="T4" y="T5"/>
                  </a:cxn>
                </a:cxnLst>
                <a:rect l="0" t="0" r="r" b="b"/>
                <a:pathLst>
                  <a:path w="95" h="95">
                    <a:moveTo>
                      <a:pt x="0" y="0"/>
                    </a:moveTo>
                    <a:cubicBezTo>
                      <a:pt x="3" y="89"/>
                      <a:pt x="6" y="92"/>
                      <a:pt x="95"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5" name="Freeform 93"/>
              <p:cNvSpPr>
                <a:spLocks/>
              </p:cNvSpPr>
              <p:nvPr/>
            </p:nvSpPr>
            <p:spPr bwMode="auto">
              <a:xfrm>
                <a:off x="7350125" y="4645025"/>
                <a:ext cx="627063"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6" name="Freeform 94"/>
              <p:cNvSpPr>
                <a:spLocks/>
              </p:cNvSpPr>
              <p:nvPr/>
            </p:nvSpPr>
            <p:spPr bwMode="auto">
              <a:xfrm>
                <a:off x="7350125" y="4014787"/>
                <a:ext cx="627063"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7" name="Freeform 95"/>
              <p:cNvSpPr>
                <a:spLocks/>
              </p:cNvSpPr>
              <p:nvPr/>
            </p:nvSpPr>
            <p:spPr bwMode="auto">
              <a:xfrm>
                <a:off x="7977187" y="4014787"/>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8" name="Freeform 96"/>
              <p:cNvSpPr>
                <a:spLocks/>
              </p:cNvSpPr>
              <p:nvPr/>
            </p:nvSpPr>
            <p:spPr bwMode="auto">
              <a:xfrm>
                <a:off x="7977187"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9" name="Freeform 97"/>
              <p:cNvSpPr>
                <a:spLocks/>
              </p:cNvSpPr>
              <p:nvPr/>
            </p:nvSpPr>
            <p:spPr bwMode="auto">
              <a:xfrm>
                <a:off x="7977187"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0" name="Freeform 98"/>
              <p:cNvSpPr>
                <a:spLocks/>
              </p:cNvSpPr>
              <p:nvPr/>
            </p:nvSpPr>
            <p:spPr bwMode="auto">
              <a:xfrm>
                <a:off x="7977187" y="5899150"/>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1" name="Freeform 99"/>
              <p:cNvSpPr>
                <a:spLocks/>
              </p:cNvSpPr>
              <p:nvPr/>
            </p:nvSpPr>
            <p:spPr bwMode="auto">
              <a:xfrm>
                <a:off x="7977187" y="6529387"/>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6" name="Freeform 104"/>
              <p:cNvSpPr>
                <a:spLocks/>
              </p:cNvSpPr>
              <p:nvPr/>
            </p:nvSpPr>
            <p:spPr bwMode="auto">
              <a:xfrm>
                <a:off x="8609013" y="4014787"/>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7" name="Freeform 105"/>
              <p:cNvSpPr>
                <a:spLocks/>
              </p:cNvSpPr>
              <p:nvPr/>
            </p:nvSpPr>
            <p:spPr bwMode="auto">
              <a:xfrm>
                <a:off x="8609013"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8" name="Freeform 106"/>
              <p:cNvSpPr>
                <a:spLocks/>
              </p:cNvSpPr>
              <p:nvPr/>
            </p:nvSpPr>
            <p:spPr bwMode="auto">
              <a:xfrm>
                <a:off x="8609013"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9" name="Freeform 107"/>
              <p:cNvSpPr>
                <a:spLocks/>
              </p:cNvSpPr>
              <p:nvPr/>
            </p:nvSpPr>
            <p:spPr bwMode="auto">
              <a:xfrm>
                <a:off x="8609013" y="58991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0" name="Freeform 108"/>
              <p:cNvSpPr>
                <a:spLocks/>
              </p:cNvSpPr>
              <p:nvPr/>
            </p:nvSpPr>
            <p:spPr bwMode="auto">
              <a:xfrm>
                <a:off x="8609013" y="6529387"/>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9" name="Freeform 117"/>
              <p:cNvSpPr>
                <a:spLocks/>
              </p:cNvSpPr>
              <p:nvPr/>
            </p:nvSpPr>
            <p:spPr bwMode="auto">
              <a:xfrm>
                <a:off x="9240838" y="6529387"/>
                <a:ext cx="633413" cy="631825"/>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0" name="Freeform 118"/>
              <p:cNvSpPr>
                <a:spLocks/>
              </p:cNvSpPr>
              <p:nvPr/>
            </p:nvSpPr>
            <p:spPr bwMode="auto">
              <a:xfrm>
                <a:off x="9240838" y="58991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1" name="Freeform 119"/>
              <p:cNvSpPr>
                <a:spLocks/>
              </p:cNvSpPr>
              <p:nvPr/>
            </p:nvSpPr>
            <p:spPr bwMode="auto">
              <a:xfrm>
                <a:off x="9240838" y="5275262"/>
                <a:ext cx="633413"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2" name="Freeform 120"/>
              <p:cNvSpPr>
                <a:spLocks/>
              </p:cNvSpPr>
              <p:nvPr/>
            </p:nvSpPr>
            <p:spPr bwMode="auto">
              <a:xfrm>
                <a:off x="9240838" y="4645025"/>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3" name="Freeform 121"/>
              <p:cNvSpPr>
                <a:spLocks/>
              </p:cNvSpPr>
              <p:nvPr/>
            </p:nvSpPr>
            <p:spPr bwMode="auto">
              <a:xfrm>
                <a:off x="9240838" y="4014787"/>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8" name="Freeform 126"/>
              <p:cNvSpPr>
                <a:spLocks/>
              </p:cNvSpPr>
              <p:nvPr/>
            </p:nvSpPr>
            <p:spPr bwMode="auto">
              <a:xfrm>
                <a:off x="9874250" y="6529387"/>
                <a:ext cx="625475" cy="631825"/>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9" name="Freeform 127"/>
              <p:cNvSpPr>
                <a:spLocks/>
              </p:cNvSpPr>
              <p:nvPr/>
            </p:nvSpPr>
            <p:spPr bwMode="auto">
              <a:xfrm>
                <a:off x="9874250" y="5899150"/>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0" name="Freeform 128"/>
              <p:cNvSpPr>
                <a:spLocks/>
              </p:cNvSpPr>
              <p:nvPr/>
            </p:nvSpPr>
            <p:spPr bwMode="auto">
              <a:xfrm>
                <a:off x="9874250" y="5275262"/>
                <a:ext cx="625475" cy="623888"/>
              </a:xfrm>
              <a:custGeom>
                <a:avLst/>
                <a:gdLst>
                  <a:gd name="T0" fmla="*/ 0 w 95"/>
                  <a:gd name="T1" fmla="*/ 0 h 95"/>
                  <a:gd name="T2" fmla="*/ 95 w 95"/>
                  <a:gd name="T3" fmla="*/ 95 h 95"/>
                  <a:gd name="T4" fmla="*/ 0 w 95"/>
                  <a:gd name="T5" fmla="*/ 0 h 95"/>
                </a:gdLst>
                <a:ahLst/>
                <a:cxnLst>
                  <a:cxn ang="0">
                    <a:pos x="T0" y="T1"/>
                  </a:cxn>
                  <a:cxn ang="0">
                    <a:pos x="T2" y="T3"/>
                  </a:cxn>
                  <a:cxn ang="0">
                    <a:pos x="T4" y="T5"/>
                  </a:cxn>
                </a:cxnLst>
                <a:rect l="0" t="0" r="r" b="b"/>
                <a:pathLst>
                  <a:path w="95" h="95">
                    <a:moveTo>
                      <a:pt x="0" y="0"/>
                    </a:moveTo>
                    <a:cubicBezTo>
                      <a:pt x="3" y="89"/>
                      <a:pt x="6" y="92"/>
                      <a:pt x="95"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1" name="Freeform 129"/>
              <p:cNvSpPr>
                <a:spLocks/>
              </p:cNvSpPr>
              <p:nvPr/>
            </p:nvSpPr>
            <p:spPr bwMode="auto">
              <a:xfrm>
                <a:off x="9874250" y="4645025"/>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2" name="Freeform 130"/>
              <p:cNvSpPr>
                <a:spLocks/>
              </p:cNvSpPr>
              <p:nvPr/>
            </p:nvSpPr>
            <p:spPr bwMode="auto">
              <a:xfrm>
                <a:off x="9874250" y="4014787"/>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3" name="Freeform 131"/>
              <p:cNvSpPr>
                <a:spLocks/>
              </p:cNvSpPr>
              <p:nvPr/>
            </p:nvSpPr>
            <p:spPr bwMode="auto">
              <a:xfrm>
                <a:off x="10499725" y="4014787"/>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4" name="Freeform 132"/>
              <p:cNvSpPr>
                <a:spLocks/>
              </p:cNvSpPr>
              <p:nvPr/>
            </p:nvSpPr>
            <p:spPr bwMode="auto">
              <a:xfrm>
                <a:off x="10499725"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5" name="Freeform 133"/>
              <p:cNvSpPr>
                <a:spLocks/>
              </p:cNvSpPr>
              <p:nvPr/>
            </p:nvSpPr>
            <p:spPr bwMode="auto">
              <a:xfrm>
                <a:off x="10499725"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6" name="Freeform 134"/>
              <p:cNvSpPr>
                <a:spLocks/>
              </p:cNvSpPr>
              <p:nvPr/>
            </p:nvSpPr>
            <p:spPr bwMode="auto">
              <a:xfrm>
                <a:off x="10499725" y="6529387"/>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1" name="Freeform 139"/>
              <p:cNvSpPr>
                <a:spLocks/>
              </p:cNvSpPr>
              <p:nvPr/>
            </p:nvSpPr>
            <p:spPr bwMode="auto">
              <a:xfrm>
                <a:off x="11131550" y="4014787"/>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2" name="Freeform 140"/>
              <p:cNvSpPr>
                <a:spLocks/>
              </p:cNvSpPr>
              <p:nvPr/>
            </p:nvSpPr>
            <p:spPr bwMode="auto">
              <a:xfrm>
                <a:off x="11131550"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3" name="Freeform 141"/>
              <p:cNvSpPr>
                <a:spLocks/>
              </p:cNvSpPr>
              <p:nvPr/>
            </p:nvSpPr>
            <p:spPr bwMode="auto">
              <a:xfrm>
                <a:off x="11131550" y="5275262"/>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4" name="Freeform 142"/>
              <p:cNvSpPr>
                <a:spLocks/>
              </p:cNvSpPr>
              <p:nvPr/>
            </p:nvSpPr>
            <p:spPr bwMode="auto">
              <a:xfrm>
                <a:off x="11131550" y="6529387"/>
                <a:ext cx="633413"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9" name="Freeform 147"/>
              <p:cNvSpPr>
                <a:spLocks/>
              </p:cNvSpPr>
              <p:nvPr/>
            </p:nvSpPr>
            <p:spPr bwMode="auto">
              <a:xfrm>
                <a:off x="11764963" y="4014787"/>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0" name="Freeform 148"/>
              <p:cNvSpPr>
                <a:spLocks/>
              </p:cNvSpPr>
              <p:nvPr/>
            </p:nvSpPr>
            <p:spPr bwMode="auto">
              <a:xfrm>
                <a:off x="11764963"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1" name="Freeform 149"/>
              <p:cNvSpPr>
                <a:spLocks/>
              </p:cNvSpPr>
              <p:nvPr/>
            </p:nvSpPr>
            <p:spPr bwMode="auto">
              <a:xfrm>
                <a:off x="11764963"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2" name="Freeform 150"/>
              <p:cNvSpPr>
                <a:spLocks/>
              </p:cNvSpPr>
              <p:nvPr/>
            </p:nvSpPr>
            <p:spPr bwMode="auto">
              <a:xfrm>
                <a:off x="11764963" y="6529387"/>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3"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7" name="Freeform 155"/>
              <p:cNvSpPr>
                <a:spLocks/>
              </p:cNvSpPr>
              <p:nvPr/>
            </p:nvSpPr>
            <p:spPr bwMode="auto">
              <a:xfrm>
                <a:off x="11764963" y="58991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8" name="Freeform 156"/>
              <p:cNvSpPr>
                <a:spLocks/>
              </p:cNvSpPr>
              <p:nvPr/>
            </p:nvSpPr>
            <p:spPr bwMode="auto">
              <a:xfrm>
                <a:off x="11131550" y="5899150"/>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9" name="Freeform 157"/>
              <p:cNvSpPr>
                <a:spLocks/>
              </p:cNvSpPr>
              <p:nvPr/>
            </p:nvSpPr>
            <p:spPr bwMode="auto">
              <a:xfrm>
                <a:off x="10499725" y="58991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0" name="Freeform 158"/>
              <p:cNvSpPr>
                <a:spLocks/>
              </p:cNvSpPr>
              <p:nvPr/>
            </p:nvSpPr>
            <p:spPr bwMode="auto">
              <a:xfrm>
                <a:off x="11764963" y="3384550"/>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7" name="Freeform 175"/>
              <p:cNvSpPr>
                <a:spLocks/>
              </p:cNvSpPr>
              <p:nvPr/>
            </p:nvSpPr>
            <p:spPr bwMode="auto">
              <a:xfrm>
                <a:off x="11131550" y="33845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6" name="Freeform 184"/>
              <p:cNvSpPr>
                <a:spLocks/>
              </p:cNvSpPr>
              <p:nvPr/>
            </p:nvSpPr>
            <p:spPr bwMode="auto">
              <a:xfrm>
                <a:off x="10499725"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5" name="Freeform 193"/>
              <p:cNvSpPr>
                <a:spLocks/>
              </p:cNvSpPr>
              <p:nvPr/>
            </p:nvSpPr>
            <p:spPr bwMode="auto">
              <a:xfrm>
                <a:off x="9874250" y="3384550"/>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4" name="Freeform 202"/>
              <p:cNvSpPr>
                <a:spLocks/>
              </p:cNvSpPr>
              <p:nvPr/>
            </p:nvSpPr>
            <p:spPr bwMode="auto">
              <a:xfrm>
                <a:off x="9240838" y="3384550"/>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3" name="Freeform 212"/>
              <p:cNvSpPr>
                <a:spLocks/>
              </p:cNvSpPr>
              <p:nvPr/>
            </p:nvSpPr>
            <p:spPr bwMode="auto">
              <a:xfrm>
                <a:off x="8609013" y="33845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2" name="Freeform 221"/>
              <p:cNvSpPr>
                <a:spLocks/>
              </p:cNvSpPr>
              <p:nvPr/>
            </p:nvSpPr>
            <p:spPr bwMode="auto">
              <a:xfrm>
                <a:off x="7977188"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3" name="Freeform 222"/>
              <p:cNvSpPr>
                <a:spLocks/>
              </p:cNvSpPr>
              <p:nvPr/>
            </p:nvSpPr>
            <p:spPr bwMode="auto">
              <a:xfrm>
                <a:off x="7350125" y="3384550"/>
                <a:ext cx="627063"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2" name="Freeform 291"/>
              <p:cNvSpPr>
                <a:spLocks/>
              </p:cNvSpPr>
              <p:nvPr/>
            </p:nvSpPr>
            <p:spPr bwMode="auto">
              <a:xfrm>
                <a:off x="6718300"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50" name="Group 549"/>
            <p:cNvGrpSpPr/>
            <p:nvPr/>
          </p:nvGrpSpPr>
          <p:grpSpPr>
            <a:xfrm>
              <a:off x="-204788" y="3384550"/>
              <a:ext cx="6291263" cy="3776663"/>
              <a:chOff x="-204788" y="3384550"/>
              <a:chExt cx="6291263" cy="3776663"/>
            </a:xfrm>
          </p:grpSpPr>
          <p:sp>
            <p:nvSpPr>
              <p:cNvPr id="347" name="Freeform 5"/>
              <p:cNvSpPr>
                <a:spLocks/>
              </p:cNvSpPr>
              <p:nvPr/>
            </p:nvSpPr>
            <p:spPr bwMode="auto">
              <a:xfrm>
                <a:off x="4827587" y="5899150"/>
                <a:ext cx="625475"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6" y="93"/>
                      <a:pt x="3" y="90"/>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8" name="Freeform 6"/>
              <p:cNvSpPr>
                <a:spLocks/>
              </p:cNvSpPr>
              <p:nvPr/>
            </p:nvSpPr>
            <p:spPr bwMode="auto">
              <a:xfrm>
                <a:off x="4195762" y="5899150"/>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6"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9" name="Freeform 7"/>
              <p:cNvSpPr>
                <a:spLocks/>
              </p:cNvSpPr>
              <p:nvPr/>
            </p:nvSpPr>
            <p:spPr bwMode="auto">
              <a:xfrm>
                <a:off x="4195762" y="4014787"/>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0" name="Freeform 8"/>
              <p:cNvSpPr>
                <a:spLocks/>
              </p:cNvSpPr>
              <p:nvPr/>
            </p:nvSpPr>
            <p:spPr bwMode="auto">
              <a:xfrm>
                <a:off x="4195762"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6"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1" name="Freeform 9"/>
              <p:cNvSpPr>
                <a:spLocks/>
              </p:cNvSpPr>
              <p:nvPr/>
            </p:nvSpPr>
            <p:spPr bwMode="auto">
              <a:xfrm>
                <a:off x="4195762"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2" name="Freeform 10"/>
              <p:cNvSpPr>
                <a:spLocks/>
              </p:cNvSpPr>
              <p:nvPr/>
            </p:nvSpPr>
            <p:spPr bwMode="auto">
              <a:xfrm>
                <a:off x="4195762" y="6529387"/>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3" y="7"/>
                      <a:pt x="6"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7" name="Freeform 15"/>
              <p:cNvSpPr>
                <a:spLocks/>
              </p:cNvSpPr>
              <p:nvPr/>
            </p:nvSpPr>
            <p:spPr bwMode="auto">
              <a:xfrm>
                <a:off x="4827587" y="4014787"/>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89" y="4"/>
                      <a:pt x="92" y="7"/>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8" name="Freeform 16"/>
              <p:cNvSpPr>
                <a:spLocks/>
              </p:cNvSpPr>
              <p:nvPr/>
            </p:nvSpPr>
            <p:spPr bwMode="auto">
              <a:xfrm>
                <a:off x="4827587" y="4645025"/>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3" y="7"/>
                      <a:pt x="6" y="4"/>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9" name="Freeform 17"/>
              <p:cNvSpPr>
                <a:spLocks/>
              </p:cNvSpPr>
              <p:nvPr/>
            </p:nvSpPr>
            <p:spPr bwMode="auto">
              <a:xfrm>
                <a:off x="4827587" y="5275262"/>
                <a:ext cx="625475" cy="623888"/>
              </a:xfrm>
              <a:custGeom>
                <a:avLst/>
                <a:gdLst>
                  <a:gd name="T0" fmla="*/ 0 w 95"/>
                  <a:gd name="T1" fmla="*/ 0 h 95"/>
                  <a:gd name="T2" fmla="*/ 95 w 95"/>
                  <a:gd name="T3" fmla="*/ 95 h 95"/>
                  <a:gd name="T4" fmla="*/ 0 w 95"/>
                  <a:gd name="T5" fmla="*/ 0 h 95"/>
                </a:gdLst>
                <a:ahLst/>
                <a:cxnLst>
                  <a:cxn ang="0">
                    <a:pos x="T0" y="T1"/>
                  </a:cxn>
                  <a:cxn ang="0">
                    <a:pos x="T2" y="T3"/>
                  </a:cxn>
                  <a:cxn ang="0">
                    <a:pos x="T4" y="T5"/>
                  </a:cxn>
                </a:cxnLst>
                <a:rect l="0" t="0" r="r" b="b"/>
                <a:pathLst>
                  <a:path w="95" h="95">
                    <a:moveTo>
                      <a:pt x="0" y="0"/>
                    </a:moveTo>
                    <a:cubicBezTo>
                      <a:pt x="89" y="3"/>
                      <a:pt x="92" y="6"/>
                      <a:pt x="95"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0" name="Freeform 18"/>
              <p:cNvSpPr>
                <a:spLocks/>
              </p:cNvSpPr>
              <p:nvPr/>
            </p:nvSpPr>
            <p:spPr bwMode="auto">
              <a:xfrm>
                <a:off x="4827587" y="6529387"/>
                <a:ext cx="625475" cy="631825"/>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6" y="92"/>
                      <a:pt x="3" y="89"/>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8" name="Freeform 26"/>
              <p:cNvSpPr>
                <a:spLocks/>
              </p:cNvSpPr>
              <p:nvPr/>
            </p:nvSpPr>
            <p:spPr bwMode="auto">
              <a:xfrm>
                <a:off x="5453062" y="6529387"/>
                <a:ext cx="633413"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0" name="Freeform 28"/>
              <p:cNvSpPr>
                <a:spLocks/>
              </p:cNvSpPr>
              <p:nvPr/>
            </p:nvSpPr>
            <p:spPr bwMode="auto">
              <a:xfrm>
                <a:off x="5453062" y="5899150"/>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1" name="Freeform 29"/>
              <p:cNvSpPr>
                <a:spLocks/>
              </p:cNvSpPr>
              <p:nvPr/>
            </p:nvSpPr>
            <p:spPr bwMode="auto">
              <a:xfrm>
                <a:off x="5453062" y="5275262"/>
                <a:ext cx="633413"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7" y="92"/>
                      <a:pt x="4" y="89"/>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2" name="Freeform 30"/>
              <p:cNvSpPr>
                <a:spLocks/>
              </p:cNvSpPr>
              <p:nvPr/>
            </p:nvSpPr>
            <p:spPr bwMode="auto">
              <a:xfrm>
                <a:off x="5453062"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3" name="Freeform 31"/>
              <p:cNvSpPr>
                <a:spLocks/>
              </p:cNvSpPr>
              <p:nvPr/>
            </p:nvSpPr>
            <p:spPr bwMode="auto">
              <a:xfrm>
                <a:off x="5453062" y="4014787"/>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2" name="Freeform 50"/>
              <p:cNvSpPr>
                <a:spLocks/>
              </p:cNvSpPr>
              <p:nvPr/>
            </p:nvSpPr>
            <p:spPr bwMode="auto">
              <a:xfrm>
                <a:off x="5453062" y="3384550"/>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9" name="Freeform 67"/>
              <p:cNvSpPr>
                <a:spLocks/>
              </p:cNvSpPr>
              <p:nvPr/>
            </p:nvSpPr>
            <p:spPr bwMode="auto">
              <a:xfrm>
                <a:off x="4827587" y="3384550"/>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8" name="Freeform 76"/>
              <p:cNvSpPr>
                <a:spLocks/>
              </p:cNvSpPr>
              <p:nvPr/>
            </p:nvSpPr>
            <p:spPr bwMode="auto">
              <a:xfrm>
                <a:off x="4195762"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 name="Freeform 318"/>
              <p:cNvSpPr>
                <a:spLocks/>
              </p:cNvSpPr>
              <p:nvPr/>
            </p:nvSpPr>
            <p:spPr bwMode="auto">
              <a:xfrm>
                <a:off x="2930525" y="4014788"/>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 name="Freeform 319"/>
              <p:cNvSpPr>
                <a:spLocks/>
              </p:cNvSpPr>
              <p:nvPr/>
            </p:nvSpPr>
            <p:spPr bwMode="auto">
              <a:xfrm>
                <a:off x="2930525"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 name="Freeform 320"/>
              <p:cNvSpPr>
                <a:spLocks/>
              </p:cNvSpPr>
              <p:nvPr/>
            </p:nvSpPr>
            <p:spPr bwMode="auto">
              <a:xfrm>
                <a:off x="2930525" y="5275263"/>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 name="Freeform 321"/>
              <p:cNvSpPr>
                <a:spLocks/>
              </p:cNvSpPr>
              <p:nvPr/>
            </p:nvSpPr>
            <p:spPr bwMode="auto">
              <a:xfrm>
                <a:off x="2930525" y="6529388"/>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 name="Freeform 326"/>
              <p:cNvSpPr>
                <a:spLocks/>
              </p:cNvSpPr>
              <p:nvPr/>
            </p:nvSpPr>
            <p:spPr bwMode="auto">
              <a:xfrm>
                <a:off x="3562350" y="4014788"/>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 name="Freeform 327"/>
              <p:cNvSpPr>
                <a:spLocks/>
              </p:cNvSpPr>
              <p:nvPr/>
            </p:nvSpPr>
            <p:spPr bwMode="auto">
              <a:xfrm>
                <a:off x="3562350"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 name="Freeform 328"/>
              <p:cNvSpPr>
                <a:spLocks/>
              </p:cNvSpPr>
              <p:nvPr/>
            </p:nvSpPr>
            <p:spPr bwMode="auto">
              <a:xfrm>
                <a:off x="3562350" y="52752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 name="Freeform 329"/>
              <p:cNvSpPr>
                <a:spLocks/>
              </p:cNvSpPr>
              <p:nvPr/>
            </p:nvSpPr>
            <p:spPr bwMode="auto">
              <a:xfrm>
                <a:off x="3562350" y="6529388"/>
                <a:ext cx="633413"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 name="Freeform 334"/>
              <p:cNvSpPr>
                <a:spLocks/>
              </p:cNvSpPr>
              <p:nvPr/>
            </p:nvSpPr>
            <p:spPr bwMode="auto">
              <a:xfrm>
                <a:off x="3562350" y="58991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 name="Freeform 335"/>
              <p:cNvSpPr>
                <a:spLocks/>
              </p:cNvSpPr>
              <p:nvPr/>
            </p:nvSpPr>
            <p:spPr bwMode="auto">
              <a:xfrm>
                <a:off x="2930525" y="58991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 name="Freeform 336"/>
              <p:cNvSpPr>
                <a:spLocks/>
              </p:cNvSpPr>
              <p:nvPr/>
            </p:nvSpPr>
            <p:spPr bwMode="auto">
              <a:xfrm>
                <a:off x="3562350" y="3384550"/>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2" name="Freeform 351"/>
              <p:cNvSpPr>
                <a:spLocks/>
              </p:cNvSpPr>
              <p:nvPr/>
            </p:nvSpPr>
            <p:spPr bwMode="auto">
              <a:xfrm>
                <a:off x="2930525" y="33845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 name="Freeform 415"/>
              <p:cNvSpPr>
                <a:spLocks/>
              </p:cNvSpPr>
              <p:nvPr/>
            </p:nvSpPr>
            <p:spPr bwMode="auto">
              <a:xfrm>
                <a:off x="-204788" y="6529388"/>
                <a:ext cx="631825" cy="631825"/>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Freeform 416"/>
              <p:cNvSpPr>
                <a:spLocks/>
              </p:cNvSpPr>
              <p:nvPr/>
            </p:nvSpPr>
            <p:spPr bwMode="auto">
              <a:xfrm>
                <a:off x="-204788" y="58991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8" name="Freeform 417"/>
              <p:cNvSpPr>
                <a:spLocks/>
              </p:cNvSpPr>
              <p:nvPr/>
            </p:nvSpPr>
            <p:spPr bwMode="auto">
              <a:xfrm>
                <a:off x="-204788" y="52752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418"/>
              <p:cNvSpPr>
                <a:spLocks/>
              </p:cNvSpPr>
              <p:nvPr/>
            </p:nvSpPr>
            <p:spPr bwMode="auto">
              <a:xfrm>
                <a:off x="-204788" y="46450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 name="Freeform 419"/>
              <p:cNvSpPr>
                <a:spLocks/>
              </p:cNvSpPr>
              <p:nvPr/>
            </p:nvSpPr>
            <p:spPr bwMode="auto">
              <a:xfrm>
                <a:off x="-204788" y="4014788"/>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424"/>
              <p:cNvSpPr>
                <a:spLocks/>
              </p:cNvSpPr>
              <p:nvPr/>
            </p:nvSpPr>
            <p:spPr bwMode="auto">
              <a:xfrm>
                <a:off x="427037" y="6529388"/>
                <a:ext cx="625475" cy="631825"/>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reeform 425"/>
              <p:cNvSpPr>
                <a:spLocks/>
              </p:cNvSpPr>
              <p:nvPr/>
            </p:nvSpPr>
            <p:spPr bwMode="auto">
              <a:xfrm>
                <a:off x="427037" y="5899150"/>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426"/>
              <p:cNvSpPr>
                <a:spLocks/>
              </p:cNvSpPr>
              <p:nvPr/>
            </p:nvSpPr>
            <p:spPr bwMode="auto">
              <a:xfrm>
                <a:off x="427037" y="5275263"/>
                <a:ext cx="625475" cy="623888"/>
              </a:xfrm>
              <a:custGeom>
                <a:avLst/>
                <a:gdLst>
                  <a:gd name="T0" fmla="*/ 0 w 95"/>
                  <a:gd name="T1" fmla="*/ 0 h 95"/>
                  <a:gd name="T2" fmla="*/ 95 w 95"/>
                  <a:gd name="T3" fmla="*/ 95 h 95"/>
                  <a:gd name="T4" fmla="*/ 0 w 95"/>
                  <a:gd name="T5" fmla="*/ 0 h 95"/>
                </a:gdLst>
                <a:ahLst/>
                <a:cxnLst>
                  <a:cxn ang="0">
                    <a:pos x="T0" y="T1"/>
                  </a:cxn>
                  <a:cxn ang="0">
                    <a:pos x="T2" y="T3"/>
                  </a:cxn>
                  <a:cxn ang="0">
                    <a:pos x="T4" y="T5"/>
                  </a:cxn>
                </a:cxnLst>
                <a:rect l="0" t="0" r="r" b="b"/>
                <a:pathLst>
                  <a:path w="95" h="95">
                    <a:moveTo>
                      <a:pt x="0" y="0"/>
                    </a:moveTo>
                    <a:cubicBezTo>
                      <a:pt x="3" y="89"/>
                      <a:pt x="6" y="92"/>
                      <a:pt x="95"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427"/>
              <p:cNvSpPr>
                <a:spLocks/>
              </p:cNvSpPr>
              <p:nvPr/>
            </p:nvSpPr>
            <p:spPr bwMode="auto">
              <a:xfrm>
                <a:off x="427037" y="4645025"/>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428"/>
              <p:cNvSpPr>
                <a:spLocks/>
              </p:cNvSpPr>
              <p:nvPr/>
            </p:nvSpPr>
            <p:spPr bwMode="auto">
              <a:xfrm>
                <a:off x="427037" y="4014788"/>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 name="Freeform 429"/>
              <p:cNvSpPr>
                <a:spLocks/>
              </p:cNvSpPr>
              <p:nvPr/>
            </p:nvSpPr>
            <p:spPr bwMode="auto">
              <a:xfrm>
                <a:off x="1052512" y="4014788"/>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 name="Freeform 430"/>
              <p:cNvSpPr>
                <a:spLocks/>
              </p:cNvSpPr>
              <p:nvPr/>
            </p:nvSpPr>
            <p:spPr bwMode="auto">
              <a:xfrm>
                <a:off x="1052512"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431"/>
              <p:cNvSpPr>
                <a:spLocks/>
              </p:cNvSpPr>
              <p:nvPr/>
            </p:nvSpPr>
            <p:spPr bwMode="auto">
              <a:xfrm>
                <a:off x="1052512" y="52752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432"/>
              <p:cNvSpPr>
                <a:spLocks/>
              </p:cNvSpPr>
              <p:nvPr/>
            </p:nvSpPr>
            <p:spPr bwMode="auto">
              <a:xfrm>
                <a:off x="1052512" y="6529388"/>
                <a:ext cx="633413"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 name="Freeform 437"/>
              <p:cNvSpPr>
                <a:spLocks/>
              </p:cNvSpPr>
              <p:nvPr/>
            </p:nvSpPr>
            <p:spPr bwMode="auto">
              <a:xfrm>
                <a:off x="1685925" y="4014788"/>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 name="Freeform 438"/>
              <p:cNvSpPr>
                <a:spLocks/>
              </p:cNvSpPr>
              <p:nvPr/>
            </p:nvSpPr>
            <p:spPr bwMode="auto">
              <a:xfrm>
                <a:off x="1685925"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 name="Freeform 439"/>
              <p:cNvSpPr>
                <a:spLocks/>
              </p:cNvSpPr>
              <p:nvPr/>
            </p:nvSpPr>
            <p:spPr bwMode="auto">
              <a:xfrm>
                <a:off x="1685925" y="5275263"/>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 name="Freeform 440"/>
              <p:cNvSpPr>
                <a:spLocks/>
              </p:cNvSpPr>
              <p:nvPr/>
            </p:nvSpPr>
            <p:spPr bwMode="auto">
              <a:xfrm>
                <a:off x="1685925" y="6529388"/>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 name="Freeform 445"/>
              <p:cNvSpPr>
                <a:spLocks/>
              </p:cNvSpPr>
              <p:nvPr/>
            </p:nvSpPr>
            <p:spPr bwMode="auto">
              <a:xfrm>
                <a:off x="2317750" y="4014788"/>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 name="Freeform 446"/>
              <p:cNvSpPr>
                <a:spLocks/>
              </p:cNvSpPr>
              <p:nvPr/>
            </p:nvSpPr>
            <p:spPr bwMode="auto">
              <a:xfrm>
                <a:off x="2317750"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 name="Freeform 447"/>
              <p:cNvSpPr>
                <a:spLocks/>
              </p:cNvSpPr>
              <p:nvPr/>
            </p:nvSpPr>
            <p:spPr bwMode="auto">
              <a:xfrm>
                <a:off x="2317750" y="52752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 name="Freeform 448"/>
              <p:cNvSpPr>
                <a:spLocks/>
              </p:cNvSpPr>
              <p:nvPr/>
            </p:nvSpPr>
            <p:spPr bwMode="auto">
              <a:xfrm>
                <a:off x="2317750" y="6529388"/>
                <a:ext cx="633413"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3"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 name="Freeform 453"/>
              <p:cNvSpPr>
                <a:spLocks/>
              </p:cNvSpPr>
              <p:nvPr/>
            </p:nvSpPr>
            <p:spPr bwMode="auto">
              <a:xfrm>
                <a:off x="2317750" y="58991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5" name="Freeform 454"/>
              <p:cNvSpPr>
                <a:spLocks/>
              </p:cNvSpPr>
              <p:nvPr/>
            </p:nvSpPr>
            <p:spPr bwMode="auto">
              <a:xfrm>
                <a:off x="1685925" y="58991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6" name="Freeform 455"/>
              <p:cNvSpPr>
                <a:spLocks/>
              </p:cNvSpPr>
              <p:nvPr/>
            </p:nvSpPr>
            <p:spPr bwMode="auto">
              <a:xfrm>
                <a:off x="1052512" y="58991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456"/>
              <p:cNvSpPr>
                <a:spLocks/>
              </p:cNvSpPr>
              <p:nvPr/>
            </p:nvSpPr>
            <p:spPr bwMode="auto">
              <a:xfrm>
                <a:off x="2317750" y="3384550"/>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 name="Freeform 472"/>
              <p:cNvSpPr>
                <a:spLocks/>
              </p:cNvSpPr>
              <p:nvPr/>
            </p:nvSpPr>
            <p:spPr bwMode="auto">
              <a:xfrm>
                <a:off x="1685925" y="33845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1" name="Freeform 480"/>
              <p:cNvSpPr>
                <a:spLocks/>
              </p:cNvSpPr>
              <p:nvPr/>
            </p:nvSpPr>
            <p:spPr bwMode="auto">
              <a:xfrm>
                <a:off x="1052512" y="3384550"/>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0" name="Freeform 489"/>
              <p:cNvSpPr>
                <a:spLocks/>
              </p:cNvSpPr>
              <p:nvPr/>
            </p:nvSpPr>
            <p:spPr bwMode="auto">
              <a:xfrm>
                <a:off x="427037" y="3384550"/>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9" name="Freeform 498"/>
              <p:cNvSpPr>
                <a:spLocks/>
              </p:cNvSpPr>
              <p:nvPr/>
            </p:nvSpPr>
            <p:spPr bwMode="auto">
              <a:xfrm>
                <a:off x="-204788"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51" name="Group 550"/>
            <p:cNvGrpSpPr/>
            <p:nvPr/>
          </p:nvGrpSpPr>
          <p:grpSpPr>
            <a:xfrm>
              <a:off x="-204788" y="-385763"/>
              <a:ext cx="6291263" cy="3770314"/>
              <a:chOff x="-204788" y="-385763"/>
              <a:chExt cx="6291263" cy="3770314"/>
            </a:xfrm>
          </p:grpSpPr>
          <p:sp>
            <p:nvSpPr>
              <p:cNvPr id="393" name="Freeform 51"/>
              <p:cNvSpPr>
                <a:spLocks/>
              </p:cNvSpPr>
              <p:nvPr/>
            </p:nvSpPr>
            <p:spPr bwMode="auto">
              <a:xfrm>
                <a:off x="5453062" y="2760662"/>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4" name="Freeform 52"/>
              <p:cNvSpPr>
                <a:spLocks/>
              </p:cNvSpPr>
              <p:nvPr/>
            </p:nvSpPr>
            <p:spPr bwMode="auto">
              <a:xfrm>
                <a:off x="5453062" y="21304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5" name="Freeform 53"/>
              <p:cNvSpPr>
                <a:spLocks/>
              </p:cNvSpPr>
              <p:nvPr/>
            </p:nvSpPr>
            <p:spPr bwMode="auto">
              <a:xfrm>
                <a:off x="5453062"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6" name="Freeform 54"/>
              <p:cNvSpPr>
                <a:spLocks/>
              </p:cNvSpPr>
              <p:nvPr/>
            </p:nvSpPr>
            <p:spPr bwMode="auto">
              <a:xfrm>
                <a:off x="5453062" y="868362"/>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7" name="Freeform 55"/>
              <p:cNvSpPr>
                <a:spLocks/>
              </p:cNvSpPr>
              <p:nvPr/>
            </p:nvSpPr>
            <p:spPr bwMode="auto">
              <a:xfrm>
                <a:off x="5453062" y="2381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8" name="Freeform 56"/>
              <p:cNvSpPr>
                <a:spLocks/>
              </p:cNvSpPr>
              <p:nvPr/>
            </p:nvSpPr>
            <p:spPr bwMode="auto">
              <a:xfrm>
                <a:off x="5453062"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93" y="89"/>
                      <a:pt x="89" y="92"/>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3" name="Freeform 61"/>
              <p:cNvSpPr>
                <a:spLocks/>
              </p:cNvSpPr>
              <p:nvPr/>
            </p:nvSpPr>
            <p:spPr bwMode="auto">
              <a:xfrm>
                <a:off x="4827587" y="-385763"/>
                <a:ext cx="625475" cy="623888"/>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4" name="Freeform 62"/>
              <p:cNvSpPr>
                <a:spLocks/>
              </p:cNvSpPr>
              <p:nvPr/>
            </p:nvSpPr>
            <p:spPr bwMode="auto">
              <a:xfrm>
                <a:off x="4827587" y="238125"/>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5" name="Freeform 63"/>
              <p:cNvSpPr>
                <a:spLocks/>
              </p:cNvSpPr>
              <p:nvPr/>
            </p:nvSpPr>
            <p:spPr bwMode="auto">
              <a:xfrm>
                <a:off x="4827587" y="868362"/>
                <a:ext cx="625475"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92" y="7"/>
                      <a:pt x="89" y="4"/>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6" name="Freeform 64"/>
              <p:cNvSpPr>
                <a:spLocks/>
              </p:cNvSpPr>
              <p:nvPr/>
            </p:nvSpPr>
            <p:spPr bwMode="auto">
              <a:xfrm>
                <a:off x="4827587" y="1498600"/>
                <a:ext cx="625475" cy="631825"/>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7" name="Freeform 65"/>
              <p:cNvSpPr>
                <a:spLocks/>
              </p:cNvSpPr>
              <p:nvPr/>
            </p:nvSpPr>
            <p:spPr bwMode="auto">
              <a:xfrm>
                <a:off x="4827587" y="21304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8" name="Freeform 66"/>
              <p:cNvSpPr>
                <a:spLocks/>
              </p:cNvSpPr>
              <p:nvPr/>
            </p:nvSpPr>
            <p:spPr bwMode="auto">
              <a:xfrm>
                <a:off x="4827587" y="2760662"/>
                <a:ext cx="625475" cy="623888"/>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2" name="Freeform 70"/>
              <p:cNvSpPr>
                <a:spLocks/>
              </p:cNvSpPr>
              <p:nvPr/>
            </p:nvSpPr>
            <p:spPr bwMode="auto">
              <a:xfrm>
                <a:off x="4195762"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3" name="Freeform 71"/>
              <p:cNvSpPr>
                <a:spLocks/>
              </p:cNvSpPr>
              <p:nvPr/>
            </p:nvSpPr>
            <p:spPr bwMode="auto">
              <a:xfrm>
                <a:off x="4195762" y="2381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4" name="Freeform 72"/>
              <p:cNvSpPr>
                <a:spLocks/>
              </p:cNvSpPr>
              <p:nvPr/>
            </p:nvSpPr>
            <p:spPr bwMode="auto">
              <a:xfrm>
                <a:off x="4195762" y="868362"/>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5" name="Freeform 73"/>
              <p:cNvSpPr>
                <a:spLocks/>
              </p:cNvSpPr>
              <p:nvPr/>
            </p:nvSpPr>
            <p:spPr bwMode="auto">
              <a:xfrm>
                <a:off x="4195762"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6"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6" name="Freeform 74"/>
              <p:cNvSpPr>
                <a:spLocks/>
              </p:cNvSpPr>
              <p:nvPr/>
            </p:nvSpPr>
            <p:spPr bwMode="auto">
              <a:xfrm>
                <a:off x="4195762"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7" name="Freeform 75"/>
              <p:cNvSpPr>
                <a:spLocks/>
              </p:cNvSpPr>
              <p:nvPr/>
            </p:nvSpPr>
            <p:spPr bwMode="auto">
              <a:xfrm>
                <a:off x="4195762" y="2760662"/>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 name="Freeform 337"/>
              <p:cNvSpPr>
                <a:spLocks/>
              </p:cNvSpPr>
              <p:nvPr/>
            </p:nvSpPr>
            <p:spPr bwMode="auto">
              <a:xfrm>
                <a:off x="3562350" y="27606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 name="Freeform 338"/>
              <p:cNvSpPr>
                <a:spLocks/>
              </p:cNvSpPr>
              <p:nvPr/>
            </p:nvSpPr>
            <p:spPr bwMode="auto">
              <a:xfrm>
                <a:off x="3562350" y="2130425"/>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 name="Freeform 339"/>
              <p:cNvSpPr>
                <a:spLocks/>
              </p:cNvSpPr>
              <p:nvPr/>
            </p:nvSpPr>
            <p:spPr bwMode="auto">
              <a:xfrm>
                <a:off x="3562350"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 name="Freeform 340"/>
              <p:cNvSpPr>
                <a:spLocks/>
              </p:cNvSpPr>
              <p:nvPr/>
            </p:nvSpPr>
            <p:spPr bwMode="auto">
              <a:xfrm>
                <a:off x="3562350" y="2381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 name="Freeform 341"/>
              <p:cNvSpPr>
                <a:spLocks/>
              </p:cNvSpPr>
              <p:nvPr/>
            </p:nvSpPr>
            <p:spPr bwMode="auto">
              <a:xfrm>
                <a:off x="3562350"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92" y="89"/>
                      <a:pt x="89" y="92"/>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 name="Freeform 346"/>
              <p:cNvSpPr>
                <a:spLocks/>
              </p:cNvSpPr>
              <p:nvPr/>
            </p:nvSpPr>
            <p:spPr bwMode="auto">
              <a:xfrm>
                <a:off x="2930525"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 name="Freeform 347"/>
              <p:cNvSpPr>
                <a:spLocks/>
              </p:cNvSpPr>
              <p:nvPr/>
            </p:nvSpPr>
            <p:spPr bwMode="auto">
              <a:xfrm>
                <a:off x="2930525"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9" name="Freeform 348"/>
              <p:cNvSpPr>
                <a:spLocks/>
              </p:cNvSpPr>
              <p:nvPr/>
            </p:nvSpPr>
            <p:spPr bwMode="auto">
              <a:xfrm>
                <a:off x="2930525" y="1498600"/>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0" name="Freeform 349"/>
              <p:cNvSpPr>
                <a:spLocks/>
              </p:cNvSpPr>
              <p:nvPr/>
            </p:nvSpPr>
            <p:spPr bwMode="auto">
              <a:xfrm>
                <a:off x="2930525" y="21304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1" name="Freeform 350"/>
              <p:cNvSpPr>
                <a:spLocks/>
              </p:cNvSpPr>
              <p:nvPr/>
            </p:nvSpPr>
            <p:spPr bwMode="auto">
              <a:xfrm>
                <a:off x="2930525" y="27606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3" name="Freeform 352"/>
              <p:cNvSpPr>
                <a:spLocks/>
              </p:cNvSpPr>
              <p:nvPr/>
            </p:nvSpPr>
            <p:spPr bwMode="auto">
              <a:xfrm>
                <a:off x="2930525" y="2381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90"/>
                      <a:pt x="7" y="93"/>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457"/>
              <p:cNvSpPr>
                <a:spLocks/>
              </p:cNvSpPr>
              <p:nvPr/>
            </p:nvSpPr>
            <p:spPr bwMode="auto">
              <a:xfrm>
                <a:off x="2317750" y="27606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458"/>
              <p:cNvSpPr>
                <a:spLocks/>
              </p:cNvSpPr>
              <p:nvPr/>
            </p:nvSpPr>
            <p:spPr bwMode="auto">
              <a:xfrm>
                <a:off x="2317750" y="2130425"/>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459"/>
              <p:cNvSpPr>
                <a:spLocks/>
              </p:cNvSpPr>
              <p:nvPr/>
            </p:nvSpPr>
            <p:spPr bwMode="auto">
              <a:xfrm>
                <a:off x="2317750"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460"/>
              <p:cNvSpPr>
                <a:spLocks/>
              </p:cNvSpPr>
              <p:nvPr/>
            </p:nvSpPr>
            <p:spPr bwMode="auto">
              <a:xfrm>
                <a:off x="2317750" y="868363"/>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Freeform 461"/>
              <p:cNvSpPr>
                <a:spLocks/>
              </p:cNvSpPr>
              <p:nvPr/>
            </p:nvSpPr>
            <p:spPr bwMode="auto">
              <a:xfrm>
                <a:off x="2317750" y="2381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462"/>
              <p:cNvSpPr>
                <a:spLocks/>
              </p:cNvSpPr>
              <p:nvPr/>
            </p:nvSpPr>
            <p:spPr bwMode="auto">
              <a:xfrm>
                <a:off x="2317750"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92" y="89"/>
                      <a:pt x="89" y="92"/>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8" name="Freeform 467"/>
              <p:cNvSpPr>
                <a:spLocks/>
              </p:cNvSpPr>
              <p:nvPr/>
            </p:nvSpPr>
            <p:spPr bwMode="auto">
              <a:xfrm>
                <a:off x="1685925"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 name="Freeform 468"/>
              <p:cNvSpPr>
                <a:spLocks/>
              </p:cNvSpPr>
              <p:nvPr/>
            </p:nvSpPr>
            <p:spPr bwMode="auto">
              <a:xfrm>
                <a:off x="1685925"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 name="Freeform 469"/>
              <p:cNvSpPr>
                <a:spLocks/>
              </p:cNvSpPr>
              <p:nvPr/>
            </p:nvSpPr>
            <p:spPr bwMode="auto">
              <a:xfrm>
                <a:off x="1685925" y="1498600"/>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 name="Freeform 470"/>
              <p:cNvSpPr>
                <a:spLocks/>
              </p:cNvSpPr>
              <p:nvPr/>
            </p:nvSpPr>
            <p:spPr bwMode="auto">
              <a:xfrm>
                <a:off x="1685925" y="21304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 name="Freeform 471"/>
              <p:cNvSpPr>
                <a:spLocks/>
              </p:cNvSpPr>
              <p:nvPr/>
            </p:nvSpPr>
            <p:spPr bwMode="auto">
              <a:xfrm>
                <a:off x="1685925" y="27606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6" name="Freeform 475"/>
              <p:cNvSpPr>
                <a:spLocks/>
              </p:cNvSpPr>
              <p:nvPr/>
            </p:nvSpPr>
            <p:spPr bwMode="auto">
              <a:xfrm>
                <a:off x="1052512"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7" name="Freeform 476"/>
              <p:cNvSpPr>
                <a:spLocks/>
              </p:cNvSpPr>
              <p:nvPr/>
            </p:nvSpPr>
            <p:spPr bwMode="auto">
              <a:xfrm>
                <a:off x="1052512" y="868363"/>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8" name="Freeform 477"/>
              <p:cNvSpPr>
                <a:spLocks/>
              </p:cNvSpPr>
              <p:nvPr/>
            </p:nvSpPr>
            <p:spPr bwMode="auto">
              <a:xfrm>
                <a:off x="1052512"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9" name="Freeform 478"/>
              <p:cNvSpPr>
                <a:spLocks/>
              </p:cNvSpPr>
              <p:nvPr/>
            </p:nvSpPr>
            <p:spPr bwMode="auto">
              <a:xfrm>
                <a:off x="1052512" y="21304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0" name="Freeform 479"/>
              <p:cNvSpPr>
                <a:spLocks/>
              </p:cNvSpPr>
              <p:nvPr/>
            </p:nvSpPr>
            <p:spPr bwMode="auto">
              <a:xfrm>
                <a:off x="1052512" y="27606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4" name="Freeform 483"/>
              <p:cNvSpPr>
                <a:spLocks/>
              </p:cNvSpPr>
              <p:nvPr/>
            </p:nvSpPr>
            <p:spPr bwMode="auto">
              <a:xfrm>
                <a:off x="427037" y="-385763"/>
                <a:ext cx="625475" cy="623888"/>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5" name="Freeform 484"/>
              <p:cNvSpPr>
                <a:spLocks/>
              </p:cNvSpPr>
              <p:nvPr/>
            </p:nvSpPr>
            <p:spPr bwMode="auto">
              <a:xfrm>
                <a:off x="-204788" y="238125"/>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6" name="Freeform 485"/>
              <p:cNvSpPr>
                <a:spLocks/>
              </p:cNvSpPr>
              <p:nvPr/>
            </p:nvSpPr>
            <p:spPr bwMode="auto">
              <a:xfrm>
                <a:off x="427037" y="868363"/>
                <a:ext cx="625475"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92" y="7"/>
                      <a:pt x="89" y="4"/>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7" name="Freeform 486"/>
              <p:cNvSpPr>
                <a:spLocks/>
              </p:cNvSpPr>
              <p:nvPr/>
            </p:nvSpPr>
            <p:spPr bwMode="auto">
              <a:xfrm>
                <a:off x="427037" y="1498600"/>
                <a:ext cx="625475" cy="631825"/>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8" name="Freeform 487"/>
              <p:cNvSpPr>
                <a:spLocks/>
              </p:cNvSpPr>
              <p:nvPr/>
            </p:nvSpPr>
            <p:spPr bwMode="auto">
              <a:xfrm>
                <a:off x="427037" y="21304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9" name="Freeform 488"/>
              <p:cNvSpPr>
                <a:spLocks/>
              </p:cNvSpPr>
              <p:nvPr/>
            </p:nvSpPr>
            <p:spPr bwMode="auto">
              <a:xfrm>
                <a:off x="427037" y="2760663"/>
                <a:ext cx="625475" cy="623888"/>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2" name="Freeform 491"/>
              <p:cNvSpPr>
                <a:spLocks/>
              </p:cNvSpPr>
              <p:nvPr/>
            </p:nvSpPr>
            <p:spPr bwMode="auto">
              <a:xfrm>
                <a:off x="427037" y="2381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89" y="4"/>
                      <a:pt x="92" y="7"/>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3" name="Freeform 492"/>
              <p:cNvSpPr>
                <a:spLocks/>
              </p:cNvSpPr>
              <p:nvPr/>
            </p:nvSpPr>
            <p:spPr bwMode="auto">
              <a:xfrm>
                <a:off x="-204788" y="-3857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7" y="92"/>
                      <a:pt x="4" y="89"/>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494"/>
              <p:cNvSpPr>
                <a:spLocks/>
              </p:cNvSpPr>
              <p:nvPr/>
            </p:nvSpPr>
            <p:spPr bwMode="auto">
              <a:xfrm>
                <a:off x="-204788"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495"/>
              <p:cNvSpPr>
                <a:spLocks/>
              </p:cNvSpPr>
              <p:nvPr/>
            </p:nvSpPr>
            <p:spPr bwMode="auto">
              <a:xfrm>
                <a:off x="-204788"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496"/>
              <p:cNvSpPr>
                <a:spLocks/>
              </p:cNvSpPr>
              <p:nvPr/>
            </p:nvSpPr>
            <p:spPr bwMode="auto">
              <a:xfrm>
                <a:off x="-204788" y="2130425"/>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497"/>
              <p:cNvSpPr>
                <a:spLocks/>
              </p:cNvSpPr>
              <p:nvPr/>
            </p:nvSpPr>
            <p:spPr bwMode="auto">
              <a:xfrm>
                <a:off x="-204788" y="27606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0" name="Freeform 499"/>
              <p:cNvSpPr>
                <a:spLocks/>
              </p:cNvSpPr>
              <p:nvPr/>
            </p:nvSpPr>
            <p:spPr bwMode="auto">
              <a:xfrm>
                <a:off x="1052512" y="2381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1" name="Freeform 500"/>
              <p:cNvSpPr>
                <a:spLocks/>
              </p:cNvSpPr>
              <p:nvPr/>
            </p:nvSpPr>
            <p:spPr bwMode="auto">
              <a:xfrm>
                <a:off x="1685925" y="2381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90"/>
                      <a:pt x="7" y="93"/>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553" name="Rectangle 5"/>
          <p:cNvSpPr>
            <a:spLocks noChangeArrowheads="1"/>
          </p:cNvSpPr>
          <p:nvPr/>
        </p:nvSpPr>
        <p:spPr bwMode="auto">
          <a:xfrm rot="18920284">
            <a:off x="6311271" y="-4812131"/>
            <a:ext cx="7283544" cy="14460771"/>
          </a:xfrm>
          <a:custGeom>
            <a:avLst/>
            <a:gdLst>
              <a:gd name="connsiteX0" fmla="*/ 0 w 5874106"/>
              <a:gd name="connsiteY0" fmla="*/ 0 h 10973777"/>
              <a:gd name="connsiteX1" fmla="*/ 5874106 w 5874106"/>
              <a:gd name="connsiteY1" fmla="*/ 0 h 10973777"/>
              <a:gd name="connsiteX2" fmla="*/ 5874106 w 5874106"/>
              <a:gd name="connsiteY2" fmla="*/ 10973777 h 10973777"/>
              <a:gd name="connsiteX3" fmla="*/ 0 w 5874106"/>
              <a:gd name="connsiteY3" fmla="*/ 10973777 h 10973777"/>
              <a:gd name="connsiteX4" fmla="*/ 0 w 5874106"/>
              <a:gd name="connsiteY4" fmla="*/ 0 h 10973777"/>
              <a:gd name="connsiteX0" fmla="*/ 0 w 5874106"/>
              <a:gd name="connsiteY0" fmla="*/ 0 h 10973777"/>
              <a:gd name="connsiteX1" fmla="*/ 5867230 w 5874106"/>
              <a:gd name="connsiteY1" fmla="*/ 5770240 h 10973777"/>
              <a:gd name="connsiteX2" fmla="*/ 5874106 w 5874106"/>
              <a:gd name="connsiteY2" fmla="*/ 10973777 h 10973777"/>
              <a:gd name="connsiteX3" fmla="*/ 0 w 5874106"/>
              <a:gd name="connsiteY3" fmla="*/ 10973777 h 10973777"/>
              <a:gd name="connsiteX4" fmla="*/ 0 w 5874106"/>
              <a:gd name="connsiteY4" fmla="*/ 0 h 10973777"/>
              <a:gd name="connsiteX0" fmla="*/ 0 w 5867230"/>
              <a:gd name="connsiteY0" fmla="*/ 0 h 10973777"/>
              <a:gd name="connsiteX1" fmla="*/ 5867230 w 5867230"/>
              <a:gd name="connsiteY1" fmla="*/ 5770240 h 10973777"/>
              <a:gd name="connsiteX2" fmla="*/ 0 w 5867230"/>
              <a:gd name="connsiteY2" fmla="*/ 10973777 h 10973777"/>
              <a:gd name="connsiteX3" fmla="*/ 0 w 5867230"/>
              <a:gd name="connsiteY3" fmla="*/ 0 h 10973777"/>
              <a:gd name="connsiteX0" fmla="*/ 0 w 6167054"/>
              <a:gd name="connsiteY0" fmla="*/ 0 h 10973777"/>
              <a:gd name="connsiteX1" fmla="*/ 6167054 w 6167054"/>
              <a:gd name="connsiteY1" fmla="*/ 5477017 h 10973777"/>
              <a:gd name="connsiteX2" fmla="*/ 0 w 6167054"/>
              <a:gd name="connsiteY2" fmla="*/ 10973777 h 10973777"/>
              <a:gd name="connsiteX3" fmla="*/ 0 w 6167054"/>
              <a:gd name="connsiteY3" fmla="*/ 0 h 10973777"/>
              <a:gd name="connsiteX0" fmla="*/ 0 w 7283544"/>
              <a:gd name="connsiteY0" fmla="*/ 0 h 10973777"/>
              <a:gd name="connsiteX1" fmla="*/ 7283544 w 7283544"/>
              <a:gd name="connsiteY1" fmla="*/ 6472329 h 10973777"/>
              <a:gd name="connsiteX2" fmla="*/ 0 w 7283544"/>
              <a:gd name="connsiteY2" fmla="*/ 10973777 h 10973777"/>
              <a:gd name="connsiteX3" fmla="*/ 0 w 7283544"/>
              <a:gd name="connsiteY3" fmla="*/ 0 h 10973777"/>
              <a:gd name="connsiteX0" fmla="*/ 0 w 7283544"/>
              <a:gd name="connsiteY0" fmla="*/ 0 h 13238730"/>
              <a:gd name="connsiteX1" fmla="*/ 7283544 w 7283544"/>
              <a:gd name="connsiteY1" fmla="*/ 6472329 h 13238730"/>
              <a:gd name="connsiteX2" fmla="*/ 4039 w 7283544"/>
              <a:gd name="connsiteY2" fmla="*/ 13238730 h 13238730"/>
              <a:gd name="connsiteX3" fmla="*/ 0 w 7283544"/>
              <a:gd name="connsiteY3" fmla="*/ 0 h 13238730"/>
              <a:gd name="connsiteX0" fmla="*/ 0 w 7283544"/>
              <a:gd name="connsiteY0" fmla="*/ 0 h 13044318"/>
              <a:gd name="connsiteX1" fmla="*/ 7283544 w 7283544"/>
              <a:gd name="connsiteY1" fmla="*/ 6472329 h 13044318"/>
              <a:gd name="connsiteX2" fmla="*/ 2767 w 7283544"/>
              <a:gd name="connsiteY2" fmla="*/ 13044318 h 13044318"/>
              <a:gd name="connsiteX3" fmla="*/ 0 w 7283544"/>
              <a:gd name="connsiteY3" fmla="*/ 0 h 13044318"/>
            </a:gdLst>
            <a:ahLst/>
            <a:cxnLst>
              <a:cxn ang="0">
                <a:pos x="connsiteX0" y="connsiteY0"/>
              </a:cxn>
              <a:cxn ang="0">
                <a:pos x="connsiteX1" y="connsiteY1"/>
              </a:cxn>
              <a:cxn ang="0">
                <a:pos x="connsiteX2" y="connsiteY2"/>
              </a:cxn>
              <a:cxn ang="0">
                <a:pos x="connsiteX3" y="connsiteY3"/>
              </a:cxn>
            </a:cxnLst>
            <a:rect l="l" t="t" r="r" b="b"/>
            <a:pathLst>
              <a:path w="7283544" h="13044318">
                <a:moveTo>
                  <a:pt x="0" y="0"/>
                </a:moveTo>
                <a:lnTo>
                  <a:pt x="7283544" y="6472329"/>
                </a:lnTo>
                <a:lnTo>
                  <a:pt x="2767" y="13044318"/>
                </a:lnTo>
                <a:cubicBezTo>
                  <a:pt x="1421" y="8631408"/>
                  <a:pt x="1346" y="4412910"/>
                  <a:pt x="0" y="0"/>
                </a:cubicBezTo>
                <a:close/>
              </a:path>
            </a:pathLst>
          </a:cu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54" name="Rectangle 5"/>
          <p:cNvSpPr>
            <a:spLocks noChangeArrowheads="1"/>
          </p:cNvSpPr>
          <p:nvPr/>
        </p:nvSpPr>
        <p:spPr bwMode="auto">
          <a:xfrm rot="18920284">
            <a:off x="2424562" y="4124782"/>
            <a:ext cx="5897715" cy="5796976"/>
          </a:xfrm>
          <a:custGeom>
            <a:avLst/>
            <a:gdLst>
              <a:gd name="connsiteX0" fmla="*/ 0 w 5692904"/>
              <a:gd name="connsiteY0" fmla="*/ 0 h 5787408"/>
              <a:gd name="connsiteX1" fmla="*/ 5692904 w 5692904"/>
              <a:gd name="connsiteY1" fmla="*/ 0 h 5787408"/>
              <a:gd name="connsiteX2" fmla="*/ 5692904 w 5692904"/>
              <a:gd name="connsiteY2" fmla="*/ 5787408 h 5787408"/>
              <a:gd name="connsiteX3" fmla="*/ 0 w 5692904"/>
              <a:gd name="connsiteY3" fmla="*/ 5787408 h 5787408"/>
              <a:gd name="connsiteX4" fmla="*/ 0 w 5692904"/>
              <a:gd name="connsiteY4" fmla="*/ 0 h 5787408"/>
              <a:gd name="connsiteX0" fmla="*/ 0 w 5692904"/>
              <a:gd name="connsiteY0" fmla="*/ 0 h 5787408"/>
              <a:gd name="connsiteX1" fmla="*/ 5692904 w 5692904"/>
              <a:gd name="connsiteY1" fmla="*/ 0 h 5787408"/>
              <a:gd name="connsiteX2" fmla="*/ 5692904 w 5692904"/>
              <a:gd name="connsiteY2" fmla="*/ 5787408 h 5787408"/>
              <a:gd name="connsiteX3" fmla="*/ 0 w 5692904"/>
              <a:gd name="connsiteY3" fmla="*/ 0 h 5787408"/>
              <a:gd name="connsiteX0" fmla="*/ 0 w 5897715"/>
              <a:gd name="connsiteY0" fmla="*/ 0 h 5796976"/>
              <a:gd name="connsiteX1" fmla="*/ 5897715 w 5897715"/>
              <a:gd name="connsiteY1" fmla="*/ 9568 h 5796976"/>
              <a:gd name="connsiteX2" fmla="*/ 5897715 w 5897715"/>
              <a:gd name="connsiteY2" fmla="*/ 5796976 h 5796976"/>
              <a:gd name="connsiteX3" fmla="*/ 0 w 5897715"/>
              <a:gd name="connsiteY3" fmla="*/ 0 h 5796976"/>
            </a:gdLst>
            <a:ahLst/>
            <a:cxnLst>
              <a:cxn ang="0">
                <a:pos x="connsiteX0" y="connsiteY0"/>
              </a:cxn>
              <a:cxn ang="0">
                <a:pos x="connsiteX1" y="connsiteY1"/>
              </a:cxn>
              <a:cxn ang="0">
                <a:pos x="connsiteX2" y="connsiteY2"/>
              </a:cxn>
              <a:cxn ang="0">
                <a:pos x="connsiteX3" y="connsiteY3"/>
              </a:cxn>
            </a:cxnLst>
            <a:rect l="l" t="t" r="r" b="b"/>
            <a:pathLst>
              <a:path w="5897715" h="5796976">
                <a:moveTo>
                  <a:pt x="0" y="0"/>
                </a:moveTo>
                <a:lnTo>
                  <a:pt x="5897715" y="9568"/>
                </a:lnTo>
                <a:lnTo>
                  <a:pt x="5897715" y="5796976"/>
                </a:lnTo>
                <a:lnTo>
                  <a:pt x="0" y="0"/>
                </a:lnTo>
                <a:close/>
              </a:path>
            </a:pathLst>
          </a:cu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55" name="Rectangle 5"/>
          <p:cNvSpPr>
            <a:spLocks noChangeArrowheads="1"/>
          </p:cNvSpPr>
          <p:nvPr/>
        </p:nvSpPr>
        <p:spPr bwMode="auto">
          <a:xfrm rot="18920284">
            <a:off x="-4066727" y="-1098266"/>
            <a:ext cx="7904806" cy="7960437"/>
          </a:xfrm>
          <a:custGeom>
            <a:avLst/>
            <a:gdLst>
              <a:gd name="connsiteX0" fmla="*/ 0 w 5749582"/>
              <a:gd name="connsiteY0" fmla="*/ 0 h 6212956"/>
              <a:gd name="connsiteX1" fmla="*/ 5749582 w 5749582"/>
              <a:gd name="connsiteY1" fmla="*/ 0 h 6212956"/>
              <a:gd name="connsiteX2" fmla="*/ 5749582 w 5749582"/>
              <a:gd name="connsiteY2" fmla="*/ 6212956 h 6212956"/>
              <a:gd name="connsiteX3" fmla="*/ 0 w 5749582"/>
              <a:gd name="connsiteY3" fmla="*/ 6212956 h 6212956"/>
              <a:gd name="connsiteX4" fmla="*/ 0 w 5749582"/>
              <a:gd name="connsiteY4" fmla="*/ 0 h 6212956"/>
              <a:gd name="connsiteX0" fmla="*/ 2830562 w 5749582"/>
              <a:gd name="connsiteY0" fmla="*/ 3033047 h 6212956"/>
              <a:gd name="connsiteX1" fmla="*/ 5749582 w 5749582"/>
              <a:gd name="connsiteY1" fmla="*/ 0 h 6212956"/>
              <a:gd name="connsiteX2" fmla="*/ 5749582 w 5749582"/>
              <a:gd name="connsiteY2" fmla="*/ 6212956 h 6212956"/>
              <a:gd name="connsiteX3" fmla="*/ 0 w 5749582"/>
              <a:gd name="connsiteY3" fmla="*/ 6212956 h 6212956"/>
              <a:gd name="connsiteX4" fmla="*/ 2830562 w 5749582"/>
              <a:gd name="connsiteY4" fmla="*/ 3033047 h 6212956"/>
              <a:gd name="connsiteX0" fmla="*/ 0 w 5749582"/>
              <a:gd name="connsiteY0" fmla="*/ 6212956 h 6212956"/>
              <a:gd name="connsiteX1" fmla="*/ 5749582 w 5749582"/>
              <a:gd name="connsiteY1" fmla="*/ 0 h 6212956"/>
              <a:gd name="connsiteX2" fmla="*/ 5749582 w 5749582"/>
              <a:gd name="connsiteY2" fmla="*/ 6212956 h 6212956"/>
              <a:gd name="connsiteX3" fmla="*/ 0 w 5749582"/>
              <a:gd name="connsiteY3" fmla="*/ 6212956 h 6212956"/>
              <a:gd name="connsiteX0" fmla="*/ 0 w 5749582"/>
              <a:gd name="connsiteY0" fmla="*/ 5760232 h 5760232"/>
              <a:gd name="connsiteX1" fmla="*/ 5730700 w 5749582"/>
              <a:gd name="connsiteY1" fmla="*/ 0 h 5760232"/>
              <a:gd name="connsiteX2" fmla="*/ 5749582 w 5749582"/>
              <a:gd name="connsiteY2" fmla="*/ 5760232 h 5760232"/>
              <a:gd name="connsiteX3" fmla="*/ 0 w 5749582"/>
              <a:gd name="connsiteY3" fmla="*/ 5760232 h 5760232"/>
              <a:gd name="connsiteX0" fmla="*/ 0 w 5749582"/>
              <a:gd name="connsiteY0" fmla="*/ 9100829 h 9100829"/>
              <a:gd name="connsiteX1" fmla="*/ 5710989 w 5749582"/>
              <a:gd name="connsiteY1" fmla="*/ 0 h 9100829"/>
              <a:gd name="connsiteX2" fmla="*/ 5749582 w 5749582"/>
              <a:gd name="connsiteY2" fmla="*/ 9100829 h 9100829"/>
              <a:gd name="connsiteX3" fmla="*/ 0 w 5749582"/>
              <a:gd name="connsiteY3" fmla="*/ 9100829 h 9100829"/>
              <a:gd name="connsiteX0" fmla="*/ 0 w 7904806"/>
              <a:gd name="connsiteY0" fmla="*/ 9113545 h 9113545"/>
              <a:gd name="connsiteX1" fmla="*/ 7866213 w 7904806"/>
              <a:gd name="connsiteY1" fmla="*/ 0 h 9113545"/>
              <a:gd name="connsiteX2" fmla="*/ 7904806 w 7904806"/>
              <a:gd name="connsiteY2" fmla="*/ 9100829 h 9113545"/>
              <a:gd name="connsiteX3" fmla="*/ 0 w 7904806"/>
              <a:gd name="connsiteY3" fmla="*/ 9113545 h 9113545"/>
              <a:gd name="connsiteX0" fmla="*/ 0 w 7904806"/>
              <a:gd name="connsiteY0" fmla="*/ 7960437 h 7960437"/>
              <a:gd name="connsiteX1" fmla="*/ 7862240 w 7904806"/>
              <a:gd name="connsiteY1" fmla="*/ 0 h 7960437"/>
              <a:gd name="connsiteX2" fmla="*/ 7904806 w 7904806"/>
              <a:gd name="connsiteY2" fmla="*/ 7947721 h 7960437"/>
              <a:gd name="connsiteX3" fmla="*/ 0 w 7904806"/>
              <a:gd name="connsiteY3" fmla="*/ 7960437 h 7960437"/>
            </a:gdLst>
            <a:ahLst/>
            <a:cxnLst>
              <a:cxn ang="0">
                <a:pos x="connsiteX0" y="connsiteY0"/>
              </a:cxn>
              <a:cxn ang="0">
                <a:pos x="connsiteX1" y="connsiteY1"/>
              </a:cxn>
              <a:cxn ang="0">
                <a:pos x="connsiteX2" y="connsiteY2"/>
              </a:cxn>
              <a:cxn ang="0">
                <a:pos x="connsiteX3" y="connsiteY3"/>
              </a:cxn>
            </a:cxnLst>
            <a:rect l="l" t="t" r="r" b="b"/>
            <a:pathLst>
              <a:path w="7904806" h="7960437">
                <a:moveTo>
                  <a:pt x="0" y="7960437"/>
                </a:moveTo>
                <a:lnTo>
                  <a:pt x="7862240" y="0"/>
                </a:lnTo>
                <a:lnTo>
                  <a:pt x="7904806" y="7947721"/>
                </a:lnTo>
                <a:lnTo>
                  <a:pt x="0" y="7960437"/>
                </a:lnTo>
                <a:close/>
              </a:path>
            </a:pathLst>
          </a:cu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 name="Freeform 142"/>
          <p:cNvSpPr>
            <a:spLocks/>
          </p:cNvSpPr>
          <p:nvPr/>
        </p:nvSpPr>
        <p:spPr bwMode="auto">
          <a:xfrm>
            <a:off x="1047456" y="2116512"/>
            <a:ext cx="436862" cy="340066"/>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a:p>
        </p:txBody>
      </p:sp>
      <p:grpSp>
        <p:nvGrpSpPr>
          <p:cNvPr id="2" name="Group 1"/>
          <p:cNvGrpSpPr/>
          <p:nvPr/>
        </p:nvGrpSpPr>
        <p:grpSpPr>
          <a:xfrm>
            <a:off x="10004128" y="5922772"/>
            <a:ext cx="1918644" cy="643024"/>
            <a:chOff x="3080094" y="2928995"/>
            <a:chExt cx="2983813" cy="1000010"/>
          </a:xfrm>
        </p:grpSpPr>
        <p:sp>
          <p:nvSpPr>
            <p:cNvPr id="251" name="Freeform 9"/>
            <p:cNvSpPr>
              <a:spLocks/>
            </p:cNvSpPr>
            <p:nvPr/>
          </p:nvSpPr>
          <p:spPr bwMode="auto">
            <a:xfrm>
              <a:off x="3080094" y="2928995"/>
              <a:ext cx="470275" cy="475680"/>
            </a:xfrm>
            <a:custGeom>
              <a:avLst/>
              <a:gdLst>
                <a:gd name="T0" fmla="*/ 64 w 64"/>
                <a:gd name="T1" fmla="*/ 32 h 64"/>
                <a:gd name="T2" fmla="*/ 32 w 64"/>
                <a:gd name="T3" fmla="*/ 64 h 64"/>
                <a:gd name="T4" fmla="*/ 0 w 64"/>
                <a:gd name="T5" fmla="*/ 32 h 64"/>
                <a:gd name="T6" fmla="*/ 32 w 64"/>
                <a:gd name="T7" fmla="*/ 0 h 64"/>
                <a:gd name="T8" fmla="*/ 64 w 64"/>
                <a:gd name="T9" fmla="*/ 32 h 64"/>
              </a:gdLst>
              <a:ahLst/>
              <a:cxnLst>
                <a:cxn ang="0">
                  <a:pos x="T0" y="T1"/>
                </a:cxn>
                <a:cxn ang="0">
                  <a:pos x="T2" y="T3"/>
                </a:cxn>
                <a:cxn ang="0">
                  <a:pos x="T4" y="T5"/>
                </a:cxn>
                <a:cxn ang="0">
                  <a:pos x="T6" y="T7"/>
                </a:cxn>
                <a:cxn ang="0">
                  <a:pos x="T8" y="T9"/>
                </a:cxn>
              </a:cxnLst>
              <a:rect l="0" t="0" r="r" b="b"/>
              <a:pathLst>
                <a:path w="64" h="64">
                  <a:moveTo>
                    <a:pt x="64" y="32"/>
                  </a:moveTo>
                  <a:cubicBezTo>
                    <a:pt x="34" y="33"/>
                    <a:pt x="33" y="34"/>
                    <a:pt x="32" y="64"/>
                  </a:cubicBezTo>
                  <a:cubicBezTo>
                    <a:pt x="31" y="34"/>
                    <a:pt x="30" y="33"/>
                    <a:pt x="0" y="32"/>
                  </a:cubicBezTo>
                  <a:cubicBezTo>
                    <a:pt x="30" y="31"/>
                    <a:pt x="31" y="30"/>
                    <a:pt x="32" y="0"/>
                  </a:cubicBezTo>
                  <a:cubicBezTo>
                    <a:pt x="33" y="30"/>
                    <a:pt x="34" y="31"/>
                    <a:pt x="64" y="32"/>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 name="Freeform 10"/>
            <p:cNvSpPr>
              <a:spLocks/>
            </p:cNvSpPr>
            <p:nvPr/>
          </p:nvSpPr>
          <p:spPr bwMode="auto">
            <a:xfrm>
              <a:off x="3544963" y="2928995"/>
              <a:ext cx="470275" cy="475680"/>
            </a:xfrm>
            <a:custGeom>
              <a:avLst/>
              <a:gdLst>
                <a:gd name="T0" fmla="*/ 64 w 64"/>
                <a:gd name="T1" fmla="*/ 32 h 64"/>
                <a:gd name="T2" fmla="*/ 32 w 64"/>
                <a:gd name="T3" fmla="*/ 64 h 64"/>
                <a:gd name="T4" fmla="*/ 0 w 64"/>
                <a:gd name="T5" fmla="*/ 32 h 64"/>
                <a:gd name="T6" fmla="*/ 32 w 64"/>
                <a:gd name="T7" fmla="*/ 0 h 64"/>
                <a:gd name="T8" fmla="*/ 64 w 64"/>
                <a:gd name="T9" fmla="*/ 32 h 64"/>
              </a:gdLst>
              <a:ahLst/>
              <a:cxnLst>
                <a:cxn ang="0">
                  <a:pos x="T0" y="T1"/>
                </a:cxn>
                <a:cxn ang="0">
                  <a:pos x="T2" y="T3"/>
                </a:cxn>
                <a:cxn ang="0">
                  <a:pos x="T4" y="T5"/>
                </a:cxn>
                <a:cxn ang="0">
                  <a:pos x="T6" y="T7"/>
                </a:cxn>
                <a:cxn ang="0">
                  <a:pos x="T8" y="T9"/>
                </a:cxn>
              </a:cxnLst>
              <a:rect l="0" t="0" r="r" b="b"/>
              <a:pathLst>
                <a:path w="64" h="64">
                  <a:moveTo>
                    <a:pt x="64" y="32"/>
                  </a:moveTo>
                  <a:cubicBezTo>
                    <a:pt x="34" y="33"/>
                    <a:pt x="34" y="34"/>
                    <a:pt x="32" y="64"/>
                  </a:cubicBezTo>
                  <a:cubicBezTo>
                    <a:pt x="31" y="34"/>
                    <a:pt x="30" y="33"/>
                    <a:pt x="0" y="32"/>
                  </a:cubicBezTo>
                  <a:cubicBezTo>
                    <a:pt x="30" y="31"/>
                    <a:pt x="31" y="30"/>
                    <a:pt x="32" y="0"/>
                  </a:cubicBezTo>
                  <a:cubicBezTo>
                    <a:pt x="33" y="30"/>
                    <a:pt x="34" y="31"/>
                    <a:pt x="64" y="32"/>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 name="Freeform 11"/>
            <p:cNvSpPr>
              <a:spLocks/>
            </p:cNvSpPr>
            <p:nvPr/>
          </p:nvSpPr>
          <p:spPr bwMode="auto">
            <a:xfrm>
              <a:off x="3317934" y="3172241"/>
              <a:ext cx="459464" cy="248651"/>
            </a:xfrm>
            <a:custGeom>
              <a:avLst/>
              <a:gdLst>
                <a:gd name="T0" fmla="*/ 32 w 63"/>
                <a:gd name="T1" fmla="*/ 0 h 33"/>
                <a:gd name="T2" fmla="*/ 63 w 63"/>
                <a:gd name="T3" fmla="*/ 33 h 33"/>
                <a:gd name="T4" fmla="*/ 0 w 63"/>
                <a:gd name="T5" fmla="*/ 33 h 33"/>
                <a:gd name="T6" fmla="*/ 32 w 63"/>
                <a:gd name="T7" fmla="*/ 0 h 33"/>
              </a:gdLst>
              <a:ahLst/>
              <a:cxnLst>
                <a:cxn ang="0">
                  <a:pos x="T0" y="T1"/>
                </a:cxn>
                <a:cxn ang="0">
                  <a:pos x="T2" y="T3"/>
                </a:cxn>
                <a:cxn ang="0">
                  <a:pos x="T4" y="T5"/>
                </a:cxn>
                <a:cxn ang="0">
                  <a:pos x="T6" y="T7"/>
                </a:cxn>
              </a:cxnLst>
              <a:rect l="0" t="0" r="r" b="b"/>
              <a:pathLst>
                <a:path w="63" h="33">
                  <a:moveTo>
                    <a:pt x="32" y="0"/>
                  </a:moveTo>
                  <a:cubicBezTo>
                    <a:pt x="33" y="30"/>
                    <a:pt x="34" y="31"/>
                    <a:pt x="63" y="33"/>
                  </a:cubicBezTo>
                  <a:cubicBezTo>
                    <a:pt x="0" y="33"/>
                    <a:pt x="0" y="33"/>
                    <a:pt x="0" y="33"/>
                  </a:cubicBezTo>
                  <a:cubicBezTo>
                    <a:pt x="29" y="31"/>
                    <a:pt x="30" y="30"/>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nvGrpSpPr>
            <p:cNvPr id="254" name="Group 253"/>
            <p:cNvGrpSpPr/>
            <p:nvPr/>
          </p:nvGrpSpPr>
          <p:grpSpPr>
            <a:xfrm>
              <a:off x="3350366" y="3539812"/>
              <a:ext cx="2670297" cy="389193"/>
              <a:chOff x="4467155" y="3576749"/>
              <a:chExt cx="3560396" cy="518924"/>
            </a:xfrm>
          </p:grpSpPr>
          <p:sp>
            <p:nvSpPr>
              <p:cNvPr id="255" name="Freeform 12"/>
              <p:cNvSpPr>
                <a:spLocks/>
              </p:cNvSpPr>
              <p:nvPr/>
            </p:nvSpPr>
            <p:spPr bwMode="auto">
              <a:xfrm>
                <a:off x="4467155" y="3576749"/>
                <a:ext cx="526131" cy="504509"/>
              </a:xfrm>
              <a:custGeom>
                <a:avLst/>
                <a:gdLst>
                  <a:gd name="T0" fmla="*/ 0 w 73"/>
                  <a:gd name="T1" fmla="*/ 0 h 70"/>
                  <a:gd name="T2" fmla="*/ 0 w 73"/>
                  <a:gd name="T3" fmla="*/ 6 h 70"/>
                  <a:gd name="T4" fmla="*/ 29 w 73"/>
                  <a:gd name="T5" fmla="*/ 6 h 70"/>
                  <a:gd name="T6" fmla="*/ 29 w 73"/>
                  <a:gd name="T7" fmla="*/ 70 h 70"/>
                  <a:gd name="T8" fmla="*/ 43 w 73"/>
                  <a:gd name="T9" fmla="*/ 70 h 70"/>
                  <a:gd name="T10" fmla="*/ 43 w 73"/>
                  <a:gd name="T11" fmla="*/ 6 h 70"/>
                  <a:gd name="T12" fmla="*/ 73 w 73"/>
                  <a:gd name="T13" fmla="*/ 6 h 70"/>
                  <a:gd name="T14" fmla="*/ 73 w 73"/>
                  <a:gd name="T15" fmla="*/ 0 h 70"/>
                  <a:gd name="T16" fmla="*/ 0 w 73"/>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0">
                    <a:moveTo>
                      <a:pt x="0" y="0"/>
                    </a:moveTo>
                    <a:lnTo>
                      <a:pt x="0" y="6"/>
                    </a:lnTo>
                    <a:lnTo>
                      <a:pt x="29" y="6"/>
                    </a:lnTo>
                    <a:lnTo>
                      <a:pt x="29" y="70"/>
                    </a:lnTo>
                    <a:lnTo>
                      <a:pt x="43" y="70"/>
                    </a:lnTo>
                    <a:lnTo>
                      <a:pt x="43" y="6"/>
                    </a:lnTo>
                    <a:lnTo>
                      <a:pt x="73" y="6"/>
                    </a:lnTo>
                    <a:lnTo>
                      <a:pt x="7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 name="Freeform 13"/>
              <p:cNvSpPr>
                <a:spLocks noEditPoints="1"/>
              </p:cNvSpPr>
              <p:nvPr/>
            </p:nvSpPr>
            <p:spPr bwMode="auto">
              <a:xfrm>
                <a:off x="4921214" y="3576749"/>
                <a:ext cx="475680" cy="504509"/>
              </a:xfrm>
              <a:custGeom>
                <a:avLst/>
                <a:gdLst>
                  <a:gd name="T0" fmla="*/ 51 w 66"/>
                  <a:gd name="T1" fmla="*/ 70 h 70"/>
                  <a:gd name="T2" fmla="*/ 42 w 66"/>
                  <a:gd name="T3" fmla="*/ 48 h 70"/>
                  <a:gd name="T4" fmla="*/ 18 w 66"/>
                  <a:gd name="T5" fmla="*/ 48 h 70"/>
                  <a:gd name="T6" fmla="*/ 8 w 66"/>
                  <a:gd name="T7" fmla="*/ 70 h 70"/>
                  <a:gd name="T8" fmla="*/ 0 w 66"/>
                  <a:gd name="T9" fmla="*/ 70 h 70"/>
                  <a:gd name="T10" fmla="*/ 31 w 66"/>
                  <a:gd name="T11" fmla="*/ 0 h 70"/>
                  <a:gd name="T12" fmla="*/ 34 w 66"/>
                  <a:gd name="T13" fmla="*/ 0 h 70"/>
                  <a:gd name="T14" fmla="*/ 66 w 66"/>
                  <a:gd name="T15" fmla="*/ 70 h 70"/>
                  <a:gd name="T16" fmla="*/ 51 w 66"/>
                  <a:gd name="T17" fmla="*/ 70 h 70"/>
                  <a:gd name="T18" fmla="*/ 30 w 66"/>
                  <a:gd name="T19" fmla="*/ 19 h 70"/>
                  <a:gd name="T20" fmla="*/ 19 w 66"/>
                  <a:gd name="T21" fmla="*/ 43 h 70"/>
                  <a:gd name="T22" fmla="*/ 40 w 66"/>
                  <a:gd name="T23" fmla="*/ 43 h 70"/>
                  <a:gd name="T24" fmla="*/ 30 w 66"/>
                  <a:gd name="T25" fmla="*/ 19 h 70"/>
                  <a:gd name="T26" fmla="*/ 30 w 66"/>
                  <a:gd name="T27" fmla="*/ 1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70">
                    <a:moveTo>
                      <a:pt x="51" y="70"/>
                    </a:moveTo>
                    <a:lnTo>
                      <a:pt x="42" y="48"/>
                    </a:lnTo>
                    <a:lnTo>
                      <a:pt x="18" y="48"/>
                    </a:lnTo>
                    <a:lnTo>
                      <a:pt x="8" y="70"/>
                    </a:lnTo>
                    <a:lnTo>
                      <a:pt x="0" y="70"/>
                    </a:lnTo>
                    <a:lnTo>
                      <a:pt x="31" y="0"/>
                    </a:lnTo>
                    <a:lnTo>
                      <a:pt x="34" y="0"/>
                    </a:lnTo>
                    <a:lnTo>
                      <a:pt x="66" y="70"/>
                    </a:lnTo>
                    <a:lnTo>
                      <a:pt x="51" y="70"/>
                    </a:lnTo>
                    <a:close/>
                    <a:moveTo>
                      <a:pt x="30" y="19"/>
                    </a:moveTo>
                    <a:lnTo>
                      <a:pt x="19" y="43"/>
                    </a:lnTo>
                    <a:lnTo>
                      <a:pt x="40" y="43"/>
                    </a:lnTo>
                    <a:lnTo>
                      <a:pt x="30" y="19"/>
                    </a:lnTo>
                    <a:lnTo>
                      <a:pt x="3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 name="Freeform 14"/>
              <p:cNvSpPr>
                <a:spLocks noEditPoints="1"/>
              </p:cNvSpPr>
              <p:nvPr/>
            </p:nvSpPr>
            <p:spPr bwMode="auto">
              <a:xfrm>
                <a:off x="6002305" y="3576749"/>
                <a:ext cx="468473" cy="504509"/>
              </a:xfrm>
              <a:custGeom>
                <a:avLst/>
                <a:gdLst>
                  <a:gd name="T0" fmla="*/ 52 w 65"/>
                  <a:gd name="T1" fmla="*/ 70 h 70"/>
                  <a:gd name="T2" fmla="*/ 42 w 65"/>
                  <a:gd name="T3" fmla="*/ 48 h 70"/>
                  <a:gd name="T4" fmla="*/ 18 w 65"/>
                  <a:gd name="T5" fmla="*/ 48 h 70"/>
                  <a:gd name="T6" fmla="*/ 8 w 65"/>
                  <a:gd name="T7" fmla="*/ 70 h 70"/>
                  <a:gd name="T8" fmla="*/ 0 w 65"/>
                  <a:gd name="T9" fmla="*/ 70 h 70"/>
                  <a:gd name="T10" fmla="*/ 31 w 65"/>
                  <a:gd name="T11" fmla="*/ 0 h 70"/>
                  <a:gd name="T12" fmla="*/ 34 w 65"/>
                  <a:gd name="T13" fmla="*/ 0 h 70"/>
                  <a:gd name="T14" fmla="*/ 65 w 65"/>
                  <a:gd name="T15" fmla="*/ 70 h 70"/>
                  <a:gd name="T16" fmla="*/ 52 w 65"/>
                  <a:gd name="T17" fmla="*/ 70 h 70"/>
                  <a:gd name="T18" fmla="*/ 30 w 65"/>
                  <a:gd name="T19" fmla="*/ 19 h 70"/>
                  <a:gd name="T20" fmla="*/ 20 w 65"/>
                  <a:gd name="T21" fmla="*/ 43 h 70"/>
                  <a:gd name="T22" fmla="*/ 40 w 65"/>
                  <a:gd name="T23" fmla="*/ 43 h 70"/>
                  <a:gd name="T24" fmla="*/ 30 w 65"/>
                  <a:gd name="T25" fmla="*/ 19 h 70"/>
                  <a:gd name="T26" fmla="*/ 30 w 65"/>
                  <a:gd name="T27" fmla="*/ 1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0">
                    <a:moveTo>
                      <a:pt x="52" y="70"/>
                    </a:moveTo>
                    <a:lnTo>
                      <a:pt x="42" y="48"/>
                    </a:lnTo>
                    <a:lnTo>
                      <a:pt x="18" y="48"/>
                    </a:lnTo>
                    <a:lnTo>
                      <a:pt x="8" y="70"/>
                    </a:lnTo>
                    <a:lnTo>
                      <a:pt x="0" y="70"/>
                    </a:lnTo>
                    <a:lnTo>
                      <a:pt x="31" y="0"/>
                    </a:lnTo>
                    <a:lnTo>
                      <a:pt x="34" y="0"/>
                    </a:lnTo>
                    <a:lnTo>
                      <a:pt x="65" y="70"/>
                    </a:lnTo>
                    <a:lnTo>
                      <a:pt x="52" y="70"/>
                    </a:lnTo>
                    <a:close/>
                    <a:moveTo>
                      <a:pt x="30" y="19"/>
                    </a:moveTo>
                    <a:lnTo>
                      <a:pt x="20" y="43"/>
                    </a:lnTo>
                    <a:lnTo>
                      <a:pt x="40" y="43"/>
                    </a:lnTo>
                    <a:lnTo>
                      <a:pt x="30" y="19"/>
                    </a:lnTo>
                    <a:lnTo>
                      <a:pt x="3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 name="Freeform 15"/>
              <p:cNvSpPr>
                <a:spLocks/>
              </p:cNvSpPr>
              <p:nvPr/>
            </p:nvSpPr>
            <p:spPr bwMode="auto">
              <a:xfrm>
                <a:off x="5346443" y="3576749"/>
                <a:ext cx="713521" cy="504509"/>
              </a:xfrm>
              <a:custGeom>
                <a:avLst/>
                <a:gdLst>
                  <a:gd name="T0" fmla="*/ 69 w 73"/>
                  <a:gd name="T1" fmla="*/ 0 h 51"/>
                  <a:gd name="T2" fmla="*/ 73 w 73"/>
                  <a:gd name="T3" fmla="*/ 0 h 51"/>
                  <a:gd name="T4" fmla="*/ 55 w 73"/>
                  <a:gd name="T5" fmla="*/ 51 h 51"/>
                  <a:gd name="T6" fmla="*/ 52 w 73"/>
                  <a:gd name="T7" fmla="*/ 51 h 51"/>
                  <a:gd name="T8" fmla="*/ 37 w 73"/>
                  <a:gd name="T9" fmla="*/ 17 h 51"/>
                  <a:gd name="T10" fmla="*/ 36 w 73"/>
                  <a:gd name="T11" fmla="*/ 17 h 51"/>
                  <a:gd name="T12" fmla="*/ 22 w 73"/>
                  <a:gd name="T13" fmla="*/ 51 h 51"/>
                  <a:gd name="T14" fmla="*/ 19 w 73"/>
                  <a:gd name="T15" fmla="*/ 51 h 51"/>
                  <a:gd name="T16" fmla="*/ 0 w 73"/>
                  <a:gd name="T17" fmla="*/ 0 h 51"/>
                  <a:gd name="T18" fmla="*/ 9 w 73"/>
                  <a:gd name="T19" fmla="*/ 0 h 51"/>
                  <a:gd name="T20" fmla="*/ 23 w 73"/>
                  <a:gd name="T21" fmla="*/ 38 h 51"/>
                  <a:gd name="T22" fmla="*/ 23 w 73"/>
                  <a:gd name="T23" fmla="*/ 38 h 51"/>
                  <a:gd name="T24" fmla="*/ 36 w 73"/>
                  <a:gd name="T25" fmla="*/ 5 h 51"/>
                  <a:gd name="T26" fmla="*/ 41 w 73"/>
                  <a:gd name="T27" fmla="*/ 5 h 51"/>
                  <a:gd name="T28" fmla="*/ 55 w 73"/>
                  <a:gd name="T29" fmla="*/ 37 h 51"/>
                  <a:gd name="T30" fmla="*/ 55 w 73"/>
                  <a:gd name="T31" fmla="*/ 37 h 51"/>
                  <a:gd name="T32" fmla="*/ 69 w 73"/>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51">
                    <a:moveTo>
                      <a:pt x="69" y="0"/>
                    </a:moveTo>
                    <a:cubicBezTo>
                      <a:pt x="73" y="0"/>
                      <a:pt x="73" y="0"/>
                      <a:pt x="73" y="0"/>
                    </a:cubicBezTo>
                    <a:cubicBezTo>
                      <a:pt x="70" y="8"/>
                      <a:pt x="58" y="41"/>
                      <a:pt x="55" y="51"/>
                    </a:cubicBezTo>
                    <a:cubicBezTo>
                      <a:pt x="52" y="51"/>
                      <a:pt x="52" y="51"/>
                      <a:pt x="52" y="51"/>
                    </a:cubicBezTo>
                    <a:cubicBezTo>
                      <a:pt x="37" y="17"/>
                      <a:pt x="37" y="17"/>
                      <a:pt x="37" y="17"/>
                    </a:cubicBezTo>
                    <a:cubicBezTo>
                      <a:pt x="36" y="17"/>
                      <a:pt x="36" y="17"/>
                      <a:pt x="36" y="17"/>
                    </a:cubicBezTo>
                    <a:cubicBezTo>
                      <a:pt x="22" y="51"/>
                      <a:pt x="22" y="51"/>
                      <a:pt x="22" y="51"/>
                    </a:cubicBezTo>
                    <a:cubicBezTo>
                      <a:pt x="19" y="51"/>
                      <a:pt x="19" y="51"/>
                      <a:pt x="19" y="51"/>
                    </a:cubicBezTo>
                    <a:cubicBezTo>
                      <a:pt x="0" y="0"/>
                      <a:pt x="0" y="0"/>
                      <a:pt x="0" y="0"/>
                    </a:cubicBezTo>
                    <a:cubicBezTo>
                      <a:pt x="9" y="0"/>
                      <a:pt x="9" y="0"/>
                      <a:pt x="9" y="0"/>
                    </a:cubicBezTo>
                    <a:cubicBezTo>
                      <a:pt x="23" y="38"/>
                      <a:pt x="23" y="38"/>
                      <a:pt x="23" y="38"/>
                    </a:cubicBezTo>
                    <a:cubicBezTo>
                      <a:pt x="23" y="38"/>
                      <a:pt x="23" y="38"/>
                      <a:pt x="23" y="38"/>
                    </a:cubicBezTo>
                    <a:cubicBezTo>
                      <a:pt x="36" y="5"/>
                      <a:pt x="36" y="5"/>
                      <a:pt x="36" y="5"/>
                    </a:cubicBezTo>
                    <a:cubicBezTo>
                      <a:pt x="41" y="5"/>
                      <a:pt x="41" y="5"/>
                      <a:pt x="41" y="5"/>
                    </a:cubicBezTo>
                    <a:cubicBezTo>
                      <a:pt x="55" y="37"/>
                      <a:pt x="55" y="37"/>
                      <a:pt x="55" y="37"/>
                    </a:cubicBezTo>
                    <a:cubicBezTo>
                      <a:pt x="55" y="37"/>
                      <a:pt x="55" y="37"/>
                      <a:pt x="55" y="37"/>
                    </a:cubicBez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 name="Freeform 16"/>
              <p:cNvSpPr>
                <a:spLocks/>
              </p:cNvSpPr>
              <p:nvPr/>
            </p:nvSpPr>
            <p:spPr bwMode="auto">
              <a:xfrm>
                <a:off x="6492400" y="3576749"/>
                <a:ext cx="461266" cy="504509"/>
              </a:xfrm>
              <a:custGeom>
                <a:avLst/>
                <a:gdLst>
                  <a:gd name="T0" fmla="*/ 7 w 64"/>
                  <a:gd name="T1" fmla="*/ 0 h 70"/>
                  <a:gd name="T2" fmla="*/ 64 w 64"/>
                  <a:gd name="T3" fmla="*/ 0 h 70"/>
                  <a:gd name="T4" fmla="*/ 19 w 64"/>
                  <a:gd name="T5" fmla="*/ 65 h 70"/>
                  <a:gd name="T6" fmla="*/ 64 w 64"/>
                  <a:gd name="T7" fmla="*/ 65 h 70"/>
                  <a:gd name="T8" fmla="*/ 64 w 64"/>
                  <a:gd name="T9" fmla="*/ 70 h 70"/>
                  <a:gd name="T10" fmla="*/ 0 w 64"/>
                  <a:gd name="T11" fmla="*/ 70 h 70"/>
                  <a:gd name="T12" fmla="*/ 45 w 64"/>
                  <a:gd name="T13" fmla="*/ 6 h 70"/>
                  <a:gd name="T14" fmla="*/ 7 w 64"/>
                  <a:gd name="T15" fmla="*/ 6 h 70"/>
                  <a:gd name="T16" fmla="*/ 7 w 64"/>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0">
                    <a:moveTo>
                      <a:pt x="7" y="0"/>
                    </a:moveTo>
                    <a:lnTo>
                      <a:pt x="64" y="0"/>
                    </a:lnTo>
                    <a:lnTo>
                      <a:pt x="19" y="65"/>
                    </a:lnTo>
                    <a:lnTo>
                      <a:pt x="64" y="65"/>
                    </a:lnTo>
                    <a:lnTo>
                      <a:pt x="64" y="70"/>
                    </a:lnTo>
                    <a:lnTo>
                      <a:pt x="0" y="70"/>
                    </a:lnTo>
                    <a:lnTo>
                      <a:pt x="45" y="6"/>
                    </a:lnTo>
                    <a:lnTo>
                      <a:pt x="7" y="6"/>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 name="Freeform 17"/>
              <p:cNvSpPr>
                <a:spLocks/>
              </p:cNvSpPr>
              <p:nvPr/>
            </p:nvSpPr>
            <p:spPr bwMode="auto">
              <a:xfrm>
                <a:off x="7032946" y="3576749"/>
                <a:ext cx="432437" cy="518924"/>
              </a:xfrm>
              <a:custGeom>
                <a:avLst/>
                <a:gdLst>
                  <a:gd name="T0" fmla="*/ 38 w 44"/>
                  <a:gd name="T1" fmla="*/ 0 h 52"/>
                  <a:gd name="T2" fmla="*/ 38 w 44"/>
                  <a:gd name="T3" fmla="*/ 29 h 52"/>
                  <a:gd name="T4" fmla="*/ 33 w 44"/>
                  <a:gd name="T5" fmla="*/ 45 h 52"/>
                  <a:gd name="T6" fmla="*/ 24 w 44"/>
                  <a:gd name="T7" fmla="*/ 48 h 52"/>
                  <a:gd name="T8" fmla="*/ 15 w 44"/>
                  <a:gd name="T9" fmla="*/ 45 h 52"/>
                  <a:gd name="T10" fmla="*/ 10 w 44"/>
                  <a:gd name="T11" fmla="*/ 30 h 52"/>
                  <a:gd name="T12" fmla="*/ 10 w 44"/>
                  <a:gd name="T13" fmla="*/ 0 h 52"/>
                  <a:gd name="T14" fmla="*/ 0 w 44"/>
                  <a:gd name="T15" fmla="*/ 0 h 52"/>
                  <a:gd name="T16" fmla="*/ 0 w 44"/>
                  <a:gd name="T17" fmla="*/ 30 h 52"/>
                  <a:gd name="T18" fmla="*/ 7 w 44"/>
                  <a:gd name="T19" fmla="*/ 47 h 52"/>
                  <a:gd name="T20" fmla="*/ 23 w 44"/>
                  <a:gd name="T21" fmla="*/ 52 h 52"/>
                  <a:gd name="T22" fmla="*/ 37 w 44"/>
                  <a:gd name="T23" fmla="*/ 47 h 52"/>
                  <a:gd name="T24" fmla="*/ 44 w 44"/>
                  <a:gd name="T25" fmla="*/ 28 h 52"/>
                  <a:gd name="T26" fmla="*/ 44 w 44"/>
                  <a:gd name="T27" fmla="*/ 21 h 52"/>
                  <a:gd name="T28" fmla="*/ 44 w 44"/>
                  <a:gd name="T29" fmla="*/ 0 h 52"/>
                  <a:gd name="T30" fmla="*/ 38 w 44"/>
                  <a:gd name="T3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2">
                    <a:moveTo>
                      <a:pt x="38" y="0"/>
                    </a:moveTo>
                    <a:cubicBezTo>
                      <a:pt x="38" y="29"/>
                      <a:pt x="38" y="29"/>
                      <a:pt x="38" y="29"/>
                    </a:cubicBezTo>
                    <a:cubicBezTo>
                      <a:pt x="38" y="35"/>
                      <a:pt x="37" y="41"/>
                      <a:pt x="33" y="45"/>
                    </a:cubicBezTo>
                    <a:cubicBezTo>
                      <a:pt x="31" y="47"/>
                      <a:pt x="27" y="48"/>
                      <a:pt x="24" y="48"/>
                    </a:cubicBezTo>
                    <a:cubicBezTo>
                      <a:pt x="22" y="48"/>
                      <a:pt x="18" y="48"/>
                      <a:pt x="15" y="45"/>
                    </a:cubicBezTo>
                    <a:cubicBezTo>
                      <a:pt x="12" y="43"/>
                      <a:pt x="10" y="39"/>
                      <a:pt x="10" y="30"/>
                    </a:cubicBezTo>
                    <a:cubicBezTo>
                      <a:pt x="10" y="0"/>
                      <a:pt x="10" y="0"/>
                      <a:pt x="10" y="0"/>
                    </a:cubicBezTo>
                    <a:cubicBezTo>
                      <a:pt x="0" y="0"/>
                      <a:pt x="0" y="0"/>
                      <a:pt x="0" y="0"/>
                    </a:cubicBezTo>
                    <a:cubicBezTo>
                      <a:pt x="0" y="30"/>
                      <a:pt x="0" y="30"/>
                      <a:pt x="0" y="30"/>
                    </a:cubicBezTo>
                    <a:cubicBezTo>
                      <a:pt x="0" y="40"/>
                      <a:pt x="3" y="44"/>
                      <a:pt x="7" y="47"/>
                    </a:cubicBezTo>
                    <a:cubicBezTo>
                      <a:pt x="12" y="52"/>
                      <a:pt x="19" y="52"/>
                      <a:pt x="23" y="52"/>
                    </a:cubicBezTo>
                    <a:cubicBezTo>
                      <a:pt x="27" y="52"/>
                      <a:pt x="33" y="51"/>
                      <a:pt x="37" y="47"/>
                    </a:cubicBezTo>
                    <a:cubicBezTo>
                      <a:pt x="43" y="42"/>
                      <a:pt x="44" y="35"/>
                      <a:pt x="44" y="28"/>
                    </a:cubicBezTo>
                    <a:cubicBezTo>
                      <a:pt x="44" y="21"/>
                      <a:pt x="44" y="21"/>
                      <a:pt x="44" y="21"/>
                    </a:cubicBezTo>
                    <a:cubicBezTo>
                      <a:pt x="44" y="0"/>
                      <a:pt x="44" y="0"/>
                      <a:pt x="44" y="0"/>
                    </a:cubicBez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 name="Freeform 18"/>
              <p:cNvSpPr>
                <a:spLocks/>
              </p:cNvSpPr>
              <p:nvPr/>
            </p:nvSpPr>
            <p:spPr bwMode="auto">
              <a:xfrm>
                <a:off x="7566285" y="3576749"/>
                <a:ext cx="461266" cy="504509"/>
              </a:xfrm>
              <a:custGeom>
                <a:avLst/>
                <a:gdLst>
                  <a:gd name="T0" fmla="*/ 64 w 64"/>
                  <a:gd name="T1" fmla="*/ 70 h 70"/>
                  <a:gd name="T2" fmla="*/ 64 w 64"/>
                  <a:gd name="T3" fmla="*/ 0 h 70"/>
                  <a:gd name="T4" fmla="*/ 57 w 64"/>
                  <a:gd name="T5" fmla="*/ 0 h 70"/>
                  <a:gd name="T6" fmla="*/ 57 w 64"/>
                  <a:gd name="T7" fmla="*/ 50 h 70"/>
                  <a:gd name="T8" fmla="*/ 0 w 64"/>
                  <a:gd name="T9" fmla="*/ 0 h 70"/>
                  <a:gd name="T10" fmla="*/ 0 w 64"/>
                  <a:gd name="T11" fmla="*/ 70 h 70"/>
                  <a:gd name="T12" fmla="*/ 8 w 64"/>
                  <a:gd name="T13" fmla="*/ 70 h 70"/>
                  <a:gd name="T14" fmla="*/ 8 w 64"/>
                  <a:gd name="T15" fmla="*/ 22 h 70"/>
                  <a:gd name="T16" fmla="*/ 64 w 64"/>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0">
                    <a:moveTo>
                      <a:pt x="64" y="70"/>
                    </a:moveTo>
                    <a:lnTo>
                      <a:pt x="64" y="0"/>
                    </a:lnTo>
                    <a:lnTo>
                      <a:pt x="57" y="0"/>
                    </a:lnTo>
                    <a:lnTo>
                      <a:pt x="57" y="50"/>
                    </a:lnTo>
                    <a:lnTo>
                      <a:pt x="0" y="0"/>
                    </a:lnTo>
                    <a:lnTo>
                      <a:pt x="0" y="70"/>
                    </a:lnTo>
                    <a:lnTo>
                      <a:pt x="8" y="70"/>
                    </a:lnTo>
                    <a:lnTo>
                      <a:pt x="8" y="22"/>
                    </a:lnTo>
                    <a:lnTo>
                      <a:pt x="6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66" name="Group 265"/>
            <p:cNvGrpSpPr/>
            <p:nvPr/>
          </p:nvGrpSpPr>
          <p:grpSpPr>
            <a:xfrm>
              <a:off x="4177402" y="2928996"/>
              <a:ext cx="1886505" cy="535141"/>
              <a:chOff x="5569869" y="2762327"/>
              <a:chExt cx="2515340" cy="713521"/>
            </a:xfrm>
          </p:grpSpPr>
          <p:sp>
            <p:nvSpPr>
              <p:cNvPr id="271" name="Freeform 19"/>
              <p:cNvSpPr>
                <a:spLocks/>
              </p:cNvSpPr>
              <p:nvPr/>
            </p:nvSpPr>
            <p:spPr bwMode="auto">
              <a:xfrm>
                <a:off x="5569869" y="2964131"/>
                <a:ext cx="454059" cy="511717"/>
              </a:xfrm>
              <a:custGeom>
                <a:avLst/>
                <a:gdLst>
                  <a:gd name="T0" fmla="*/ 46 w 46"/>
                  <a:gd name="T1" fmla="*/ 0 h 52"/>
                  <a:gd name="T2" fmla="*/ 37 w 46"/>
                  <a:gd name="T3" fmla="*/ 0 h 52"/>
                  <a:gd name="T4" fmla="*/ 37 w 46"/>
                  <a:gd name="T5" fmla="*/ 27 h 52"/>
                  <a:gd name="T6" fmla="*/ 34 w 46"/>
                  <a:gd name="T7" fmla="*/ 41 h 52"/>
                  <a:gd name="T8" fmla="*/ 24 w 46"/>
                  <a:gd name="T9" fmla="*/ 46 h 52"/>
                  <a:gd name="T10" fmla="*/ 13 w 46"/>
                  <a:gd name="T11" fmla="*/ 41 h 52"/>
                  <a:gd name="T12" fmla="*/ 9 w 46"/>
                  <a:gd name="T13" fmla="*/ 26 h 52"/>
                  <a:gd name="T14" fmla="*/ 9 w 46"/>
                  <a:gd name="T15" fmla="*/ 11 h 52"/>
                  <a:gd name="T16" fmla="*/ 0 w 46"/>
                  <a:gd name="T17" fmla="*/ 11 h 52"/>
                  <a:gd name="T18" fmla="*/ 0 w 46"/>
                  <a:gd name="T19" fmla="*/ 26 h 52"/>
                  <a:gd name="T20" fmla="*/ 23 w 46"/>
                  <a:gd name="T21" fmla="*/ 52 h 52"/>
                  <a:gd name="T22" fmla="*/ 46 w 46"/>
                  <a:gd name="T23" fmla="*/ 28 h 52"/>
                  <a:gd name="T24" fmla="*/ 46 w 46"/>
                  <a:gd name="T2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0"/>
                    </a:moveTo>
                    <a:cubicBezTo>
                      <a:pt x="37" y="0"/>
                      <a:pt x="37" y="0"/>
                      <a:pt x="37" y="0"/>
                    </a:cubicBezTo>
                    <a:cubicBezTo>
                      <a:pt x="37" y="27"/>
                      <a:pt x="37" y="27"/>
                      <a:pt x="37" y="27"/>
                    </a:cubicBezTo>
                    <a:cubicBezTo>
                      <a:pt x="37" y="33"/>
                      <a:pt x="37" y="38"/>
                      <a:pt x="34" y="41"/>
                    </a:cubicBezTo>
                    <a:cubicBezTo>
                      <a:pt x="31" y="45"/>
                      <a:pt x="28" y="46"/>
                      <a:pt x="24" y="46"/>
                    </a:cubicBezTo>
                    <a:cubicBezTo>
                      <a:pt x="19" y="46"/>
                      <a:pt x="15" y="45"/>
                      <a:pt x="13" y="41"/>
                    </a:cubicBezTo>
                    <a:cubicBezTo>
                      <a:pt x="10" y="37"/>
                      <a:pt x="9" y="32"/>
                      <a:pt x="9" y="26"/>
                    </a:cubicBezTo>
                    <a:cubicBezTo>
                      <a:pt x="9" y="11"/>
                      <a:pt x="9" y="11"/>
                      <a:pt x="9" y="11"/>
                    </a:cubicBezTo>
                    <a:cubicBezTo>
                      <a:pt x="0" y="11"/>
                      <a:pt x="0" y="11"/>
                      <a:pt x="0" y="11"/>
                    </a:cubicBezTo>
                    <a:cubicBezTo>
                      <a:pt x="0" y="26"/>
                      <a:pt x="0" y="26"/>
                      <a:pt x="0" y="26"/>
                    </a:cubicBezTo>
                    <a:cubicBezTo>
                      <a:pt x="0" y="43"/>
                      <a:pt x="8" y="52"/>
                      <a:pt x="23" y="52"/>
                    </a:cubicBezTo>
                    <a:cubicBezTo>
                      <a:pt x="39" y="52"/>
                      <a:pt x="46" y="40"/>
                      <a:pt x="46" y="28"/>
                    </a:cubicBezTo>
                    <a:lnTo>
                      <a:pt x="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 name="Freeform 20"/>
              <p:cNvSpPr>
                <a:spLocks/>
              </p:cNvSpPr>
              <p:nvPr/>
            </p:nvSpPr>
            <p:spPr bwMode="auto">
              <a:xfrm>
                <a:off x="6052756" y="2964131"/>
                <a:ext cx="194597" cy="511717"/>
              </a:xfrm>
              <a:custGeom>
                <a:avLst/>
                <a:gdLst>
                  <a:gd name="T0" fmla="*/ 11 w 20"/>
                  <a:gd name="T1" fmla="*/ 33 h 52"/>
                  <a:gd name="T2" fmla="*/ 0 w 20"/>
                  <a:gd name="T3" fmla="*/ 47 h 52"/>
                  <a:gd name="T4" fmla="*/ 3 w 20"/>
                  <a:gd name="T5" fmla="*/ 52 h 52"/>
                  <a:gd name="T6" fmla="*/ 20 w 20"/>
                  <a:gd name="T7" fmla="*/ 30 h 52"/>
                  <a:gd name="T8" fmla="*/ 20 w 20"/>
                  <a:gd name="T9" fmla="*/ 0 h 52"/>
                  <a:gd name="T10" fmla="*/ 11 w 20"/>
                  <a:gd name="T11" fmla="*/ 0 h 52"/>
                  <a:gd name="T12" fmla="*/ 11 w 20"/>
                  <a:gd name="T13" fmla="*/ 33 h 52"/>
                </a:gdLst>
                <a:ahLst/>
                <a:cxnLst>
                  <a:cxn ang="0">
                    <a:pos x="T0" y="T1"/>
                  </a:cxn>
                  <a:cxn ang="0">
                    <a:pos x="T2" y="T3"/>
                  </a:cxn>
                  <a:cxn ang="0">
                    <a:pos x="T4" y="T5"/>
                  </a:cxn>
                  <a:cxn ang="0">
                    <a:pos x="T6" y="T7"/>
                  </a:cxn>
                  <a:cxn ang="0">
                    <a:pos x="T8" y="T9"/>
                  </a:cxn>
                  <a:cxn ang="0">
                    <a:pos x="T10" y="T11"/>
                  </a:cxn>
                  <a:cxn ang="0">
                    <a:pos x="T12" y="T13"/>
                  </a:cxn>
                </a:cxnLst>
                <a:rect l="0" t="0" r="r" b="b"/>
                <a:pathLst>
                  <a:path w="20" h="52">
                    <a:moveTo>
                      <a:pt x="11" y="33"/>
                    </a:moveTo>
                    <a:cubicBezTo>
                      <a:pt x="11" y="44"/>
                      <a:pt x="0" y="47"/>
                      <a:pt x="0" y="47"/>
                    </a:cubicBezTo>
                    <a:cubicBezTo>
                      <a:pt x="3" y="52"/>
                      <a:pt x="3" y="52"/>
                      <a:pt x="3" y="52"/>
                    </a:cubicBezTo>
                    <a:cubicBezTo>
                      <a:pt x="3" y="52"/>
                      <a:pt x="20" y="50"/>
                      <a:pt x="20" y="30"/>
                    </a:cubicBezTo>
                    <a:cubicBezTo>
                      <a:pt x="20" y="0"/>
                      <a:pt x="20" y="0"/>
                      <a:pt x="20" y="0"/>
                    </a:cubicBezTo>
                    <a:cubicBezTo>
                      <a:pt x="11" y="0"/>
                      <a:pt x="11" y="0"/>
                      <a:pt x="11" y="0"/>
                    </a:cubicBezTo>
                    <a:lnTo>
                      <a:pt x="11"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 name="Rectangle 21"/>
              <p:cNvSpPr>
                <a:spLocks noChangeArrowheads="1"/>
              </p:cNvSpPr>
              <p:nvPr/>
            </p:nvSpPr>
            <p:spPr bwMode="auto">
              <a:xfrm>
                <a:off x="6377084" y="2791156"/>
                <a:ext cx="79280" cy="5045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 name="Freeform 22"/>
              <p:cNvSpPr>
                <a:spLocks noEditPoints="1"/>
              </p:cNvSpPr>
              <p:nvPr/>
            </p:nvSpPr>
            <p:spPr bwMode="auto">
              <a:xfrm>
                <a:off x="6550059" y="2949716"/>
                <a:ext cx="1463078" cy="526131"/>
              </a:xfrm>
              <a:custGeom>
                <a:avLst/>
                <a:gdLst>
                  <a:gd name="T0" fmla="*/ 140 w 149"/>
                  <a:gd name="T1" fmla="*/ 22 h 53"/>
                  <a:gd name="T2" fmla="*/ 135 w 149"/>
                  <a:gd name="T3" fmla="*/ 29 h 53"/>
                  <a:gd name="T4" fmla="*/ 30 w 149"/>
                  <a:gd name="T5" fmla="*/ 29 h 53"/>
                  <a:gd name="T6" fmla="*/ 30 w 149"/>
                  <a:gd name="T7" fmla="*/ 0 h 53"/>
                  <a:gd name="T8" fmla="*/ 18 w 149"/>
                  <a:gd name="T9" fmla="*/ 0 h 53"/>
                  <a:gd name="T10" fmla="*/ 0 w 149"/>
                  <a:gd name="T11" fmla="*/ 20 h 53"/>
                  <a:gd name="T12" fmla="*/ 14 w 149"/>
                  <a:gd name="T13" fmla="*/ 36 h 53"/>
                  <a:gd name="T14" fmla="*/ 22 w 149"/>
                  <a:gd name="T15" fmla="*/ 36 h 53"/>
                  <a:gd name="T16" fmla="*/ 10 w 149"/>
                  <a:gd name="T17" fmla="*/ 49 h 53"/>
                  <a:gd name="T18" fmla="*/ 13 w 149"/>
                  <a:gd name="T19" fmla="*/ 53 h 53"/>
                  <a:gd name="T20" fmla="*/ 30 w 149"/>
                  <a:gd name="T21" fmla="*/ 36 h 53"/>
                  <a:gd name="T22" fmla="*/ 138 w 149"/>
                  <a:gd name="T23" fmla="*/ 36 h 53"/>
                  <a:gd name="T24" fmla="*/ 149 w 149"/>
                  <a:gd name="T25" fmla="*/ 24 h 53"/>
                  <a:gd name="T26" fmla="*/ 149 w 149"/>
                  <a:gd name="T27" fmla="*/ 1 h 53"/>
                  <a:gd name="T28" fmla="*/ 140 w 149"/>
                  <a:gd name="T29" fmla="*/ 1 h 53"/>
                  <a:gd name="T30" fmla="*/ 140 w 149"/>
                  <a:gd name="T31" fmla="*/ 22 h 53"/>
                  <a:gd name="T32" fmla="*/ 18 w 149"/>
                  <a:gd name="T33" fmla="*/ 6 h 53"/>
                  <a:gd name="T34" fmla="*/ 22 w 149"/>
                  <a:gd name="T35" fmla="*/ 6 h 53"/>
                  <a:gd name="T36" fmla="*/ 22 w 149"/>
                  <a:gd name="T37" fmla="*/ 29 h 53"/>
                  <a:gd name="T38" fmla="*/ 15 w 149"/>
                  <a:gd name="T39" fmla="*/ 29 h 53"/>
                  <a:gd name="T40" fmla="*/ 8 w 149"/>
                  <a:gd name="T41" fmla="*/ 19 h 53"/>
                  <a:gd name="T42" fmla="*/ 18 w 149"/>
                  <a:gd name="T43"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53">
                    <a:moveTo>
                      <a:pt x="140" y="22"/>
                    </a:moveTo>
                    <a:cubicBezTo>
                      <a:pt x="140" y="28"/>
                      <a:pt x="137" y="29"/>
                      <a:pt x="135" y="29"/>
                    </a:cubicBezTo>
                    <a:cubicBezTo>
                      <a:pt x="30" y="29"/>
                      <a:pt x="30" y="29"/>
                      <a:pt x="30" y="29"/>
                    </a:cubicBezTo>
                    <a:cubicBezTo>
                      <a:pt x="30" y="0"/>
                      <a:pt x="30" y="0"/>
                      <a:pt x="30" y="0"/>
                    </a:cubicBezTo>
                    <a:cubicBezTo>
                      <a:pt x="18" y="0"/>
                      <a:pt x="18" y="0"/>
                      <a:pt x="18" y="0"/>
                    </a:cubicBezTo>
                    <a:cubicBezTo>
                      <a:pt x="7" y="0"/>
                      <a:pt x="0" y="9"/>
                      <a:pt x="0" y="20"/>
                    </a:cubicBezTo>
                    <a:cubicBezTo>
                      <a:pt x="0" y="26"/>
                      <a:pt x="3" y="36"/>
                      <a:pt x="14" y="36"/>
                    </a:cubicBezTo>
                    <a:cubicBezTo>
                      <a:pt x="22" y="36"/>
                      <a:pt x="22" y="36"/>
                      <a:pt x="22" y="36"/>
                    </a:cubicBezTo>
                    <a:cubicBezTo>
                      <a:pt x="20" y="46"/>
                      <a:pt x="10" y="49"/>
                      <a:pt x="10" y="49"/>
                    </a:cubicBezTo>
                    <a:cubicBezTo>
                      <a:pt x="13" y="53"/>
                      <a:pt x="13" y="53"/>
                      <a:pt x="13" y="53"/>
                    </a:cubicBezTo>
                    <a:cubicBezTo>
                      <a:pt x="13" y="53"/>
                      <a:pt x="28" y="51"/>
                      <a:pt x="30" y="36"/>
                    </a:cubicBezTo>
                    <a:cubicBezTo>
                      <a:pt x="138" y="36"/>
                      <a:pt x="138" y="36"/>
                      <a:pt x="138" y="36"/>
                    </a:cubicBezTo>
                    <a:cubicBezTo>
                      <a:pt x="145" y="36"/>
                      <a:pt x="149" y="31"/>
                      <a:pt x="149" y="24"/>
                    </a:cubicBezTo>
                    <a:cubicBezTo>
                      <a:pt x="149" y="1"/>
                      <a:pt x="149" y="1"/>
                      <a:pt x="149" y="1"/>
                    </a:cubicBezTo>
                    <a:cubicBezTo>
                      <a:pt x="140" y="1"/>
                      <a:pt x="140" y="1"/>
                      <a:pt x="140" y="1"/>
                    </a:cubicBezTo>
                    <a:lnTo>
                      <a:pt x="140" y="22"/>
                    </a:lnTo>
                    <a:close/>
                    <a:moveTo>
                      <a:pt x="18" y="6"/>
                    </a:moveTo>
                    <a:cubicBezTo>
                      <a:pt x="22" y="6"/>
                      <a:pt x="22" y="6"/>
                      <a:pt x="22" y="6"/>
                    </a:cubicBezTo>
                    <a:cubicBezTo>
                      <a:pt x="22" y="29"/>
                      <a:pt x="22" y="29"/>
                      <a:pt x="22" y="29"/>
                    </a:cubicBezTo>
                    <a:cubicBezTo>
                      <a:pt x="15" y="29"/>
                      <a:pt x="15" y="29"/>
                      <a:pt x="15" y="29"/>
                    </a:cubicBezTo>
                    <a:cubicBezTo>
                      <a:pt x="14" y="29"/>
                      <a:pt x="8" y="29"/>
                      <a:pt x="8" y="19"/>
                    </a:cubicBezTo>
                    <a:cubicBezTo>
                      <a:pt x="8" y="11"/>
                      <a:pt x="12" y="6"/>
                      <a:pt x="18"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 name="Freeform 23"/>
              <p:cNvSpPr>
                <a:spLocks/>
              </p:cNvSpPr>
              <p:nvPr/>
            </p:nvSpPr>
            <p:spPr bwMode="auto">
              <a:xfrm>
                <a:off x="7977100" y="2762327"/>
                <a:ext cx="108109" cy="108109"/>
              </a:xfrm>
              <a:custGeom>
                <a:avLst/>
                <a:gdLst>
                  <a:gd name="T0" fmla="*/ 7 w 15"/>
                  <a:gd name="T1" fmla="*/ 0 h 15"/>
                  <a:gd name="T2" fmla="*/ 0 w 15"/>
                  <a:gd name="T3" fmla="*/ 7 h 15"/>
                  <a:gd name="T4" fmla="*/ 7 w 15"/>
                  <a:gd name="T5" fmla="*/ 15 h 15"/>
                  <a:gd name="T6" fmla="*/ 15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lnTo>
                      <a:pt x="0" y="7"/>
                    </a:lnTo>
                    <a:lnTo>
                      <a:pt x="7" y="15"/>
                    </a:lnTo>
                    <a:lnTo>
                      <a:pt x="15" y="7"/>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 name="Freeform 24"/>
              <p:cNvSpPr>
                <a:spLocks/>
              </p:cNvSpPr>
              <p:nvPr/>
            </p:nvSpPr>
            <p:spPr bwMode="auto">
              <a:xfrm>
                <a:off x="7868991" y="2762327"/>
                <a:ext cx="108109" cy="108109"/>
              </a:xfrm>
              <a:custGeom>
                <a:avLst/>
                <a:gdLst>
                  <a:gd name="T0" fmla="*/ 0 w 15"/>
                  <a:gd name="T1" fmla="*/ 7 h 15"/>
                  <a:gd name="T2" fmla="*/ 8 w 15"/>
                  <a:gd name="T3" fmla="*/ 15 h 15"/>
                  <a:gd name="T4" fmla="*/ 15 w 15"/>
                  <a:gd name="T5" fmla="*/ 7 h 15"/>
                  <a:gd name="T6" fmla="*/ 8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lnTo>
                      <a:pt x="8" y="15"/>
                    </a:lnTo>
                    <a:lnTo>
                      <a:pt x="15" y="7"/>
                    </a:lnTo>
                    <a:lnTo>
                      <a:pt x="8"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 name="Freeform 25"/>
              <p:cNvSpPr>
                <a:spLocks/>
              </p:cNvSpPr>
              <p:nvPr/>
            </p:nvSpPr>
            <p:spPr bwMode="auto">
              <a:xfrm>
                <a:off x="6146451" y="2762327"/>
                <a:ext cx="108109" cy="108109"/>
              </a:xfrm>
              <a:custGeom>
                <a:avLst/>
                <a:gdLst>
                  <a:gd name="T0" fmla="*/ 0 w 15"/>
                  <a:gd name="T1" fmla="*/ 7 h 15"/>
                  <a:gd name="T2" fmla="*/ 9 w 15"/>
                  <a:gd name="T3" fmla="*/ 15 h 15"/>
                  <a:gd name="T4" fmla="*/ 15 w 15"/>
                  <a:gd name="T5" fmla="*/ 7 h 15"/>
                  <a:gd name="T6" fmla="*/ 9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lnTo>
                      <a:pt x="9" y="15"/>
                    </a:lnTo>
                    <a:lnTo>
                      <a:pt x="15" y="7"/>
                    </a:lnTo>
                    <a:lnTo>
                      <a:pt x="9"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 name="Freeform 26"/>
              <p:cNvSpPr>
                <a:spLocks/>
              </p:cNvSpPr>
              <p:nvPr/>
            </p:nvSpPr>
            <p:spPr bwMode="auto">
              <a:xfrm>
                <a:off x="5750051" y="2762327"/>
                <a:ext cx="108109" cy="108109"/>
              </a:xfrm>
              <a:custGeom>
                <a:avLst/>
                <a:gdLst>
                  <a:gd name="T0" fmla="*/ 15 w 15"/>
                  <a:gd name="T1" fmla="*/ 7 h 15"/>
                  <a:gd name="T2" fmla="*/ 6 w 15"/>
                  <a:gd name="T3" fmla="*/ 0 h 15"/>
                  <a:gd name="T4" fmla="*/ 0 w 15"/>
                  <a:gd name="T5" fmla="*/ 7 h 15"/>
                  <a:gd name="T6" fmla="*/ 6 w 15"/>
                  <a:gd name="T7" fmla="*/ 15 h 15"/>
                  <a:gd name="T8" fmla="*/ 15 w 15"/>
                  <a:gd name="T9" fmla="*/ 7 h 15"/>
                </a:gdLst>
                <a:ahLst/>
                <a:cxnLst>
                  <a:cxn ang="0">
                    <a:pos x="T0" y="T1"/>
                  </a:cxn>
                  <a:cxn ang="0">
                    <a:pos x="T2" y="T3"/>
                  </a:cxn>
                  <a:cxn ang="0">
                    <a:pos x="T4" y="T5"/>
                  </a:cxn>
                  <a:cxn ang="0">
                    <a:pos x="T6" y="T7"/>
                  </a:cxn>
                  <a:cxn ang="0">
                    <a:pos x="T8" y="T9"/>
                  </a:cxn>
                </a:cxnLst>
                <a:rect l="0" t="0" r="r" b="b"/>
                <a:pathLst>
                  <a:path w="15" h="15">
                    <a:moveTo>
                      <a:pt x="15" y="7"/>
                    </a:moveTo>
                    <a:lnTo>
                      <a:pt x="6" y="0"/>
                    </a:lnTo>
                    <a:lnTo>
                      <a:pt x="0" y="7"/>
                    </a:lnTo>
                    <a:lnTo>
                      <a:pt x="6" y="15"/>
                    </a:lnTo>
                    <a:lnTo>
                      <a:pt x="15"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294" name="Title 1"/>
          <p:cNvSpPr>
            <a:spLocks noGrp="1"/>
          </p:cNvSpPr>
          <p:nvPr>
            <p:ph type="ctrTitle"/>
          </p:nvPr>
        </p:nvSpPr>
        <p:spPr>
          <a:xfrm>
            <a:off x="1471358" y="2905063"/>
            <a:ext cx="9985082" cy="548197"/>
          </a:xfrm>
        </p:spPr>
        <p:txBody>
          <a:bodyPr anchor="t">
            <a:noAutofit/>
          </a:bodyPr>
          <a:lstStyle/>
          <a:p>
            <a:pPr algn="l"/>
            <a:r>
              <a:rPr lang="en-US" sz="4000" b="1" dirty="0">
                <a:solidFill>
                  <a:srgbClr val="EB7320"/>
                </a:solidFill>
                <a:latin typeface="+mn-lt"/>
              </a:rPr>
              <a:t>Vibrant, Transformative … Forging Ahead</a:t>
            </a:r>
          </a:p>
        </p:txBody>
      </p:sp>
      <p:sp>
        <p:nvSpPr>
          <p:cNvPr id="295" name="Subtitle 4"/>
          <p:cNvSpPr>
            <a:spLocks noGrp="1"/>
          </p:cNvSpPr>
          <p:nvPr>
            <p:ph type="subTitle" idx="1"/>
          </p:nvPr>
        </p:nvSpPr>
        <p:spPr>
          <a:xfrm>
            <a:off x="1503157" y="3752815"/>
            <a:ext cx="6697594" cy="305904"/>
          </a:xfrm>
        </p:spPr>
        <p:txBody>
          <a:bodyPr>
            <a:noAutofit/>
          </a:bodyPr>
          <a:lstStyle/>
          <a:p>
            <a:pPr algn="l"/>
            <a:r>
              <a:rPr lang="en-US" b="1" dirty="0">
                <a:solidFill>
                  <a:schemeClr val="bg1">
                    <a:lumMod val="65000"/>
                  </a:schemeClr>
                </a:solidFill>
              </a:rPr>
              <a:t>ADIOC 2017 </a:t>
            </a:r>
            <a:r>
              <a:rPr lang="en-US" dirty="0">
                <a:solidFill>
                  <a:schemeClr val="bg1">
                    <a:lumMod val="65000"/>
                  </a:schemeClr>
                </a:solidFill>
              </a:rPr>
              <a:t>| Abu Dhabi, 15 February 2017</a:t>
            </a:r>
          </a:p>
        </p:txBody>
      </p:sp>
      <p:sp>
        <p:nvSpPr>
          <p:cNvPr id="296" name="Title 1"/>
          <p:cNvSpPr txBox="1">
            <a:spLocks/>
          </p:cNvSpPr>
          <p:nvPr/>
        </p:nvSpPr>
        <p:spPr>
          <a:xfrm>
            <a:off x="1431832" y="2280398"/>
            <a:ext cx="10004036" cy="54819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bg1"/>
                </a:solidFill>
                <a:latin typeface="+mn-lt"/>
              </a:rPr>
              <a:t>UAE DEFENSE INDUSTRY </a:t>
            </a:r>
          </a:p>
        </p:txBody>
      </p:sp>
    </p:spTree>
    <p:extLst>
      <p:ext uri="{BB962C8B-B14F-4D97-AF65-F5344CB8AC3E}">
        <p14:creationId xmlns:p14="http://schemas.microsoft.com/office/powerpoint/2010/main" val="121852575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75E-6 3.7037E-6 L 0.7427 1.30694 " pathEditMode="relative" rAng="0" ptsTypes="AA">
                                      <p:cBhvr>
                                        <p:cTn id="6" dur="500" fill="hold"/>
                                        <p:tgtEl>
                                          <p:spTgt spid="553"/>
                                        </p:tgtEl>
                                        <p:attrNameLst>
                                          <p:attrName>ppt_x</p:attrName>
                                          <p:attrName>ppt_y</p:attrName>
                                        </p:attrNameLst>
                                      </p:cBhvr>
                                      <p:rCtr x="37135" y="65347"/>
                                    </p:animMotion>
                                  </p:childTnLst>
                                </p:cTn>
                              </p:par>
                              <p:par>
                                <p:cTn id="7" presetID="42" presetClass="path" presetSubtype="0" accel="50000" decel="50000" fill="hold" grpId="0" nodeType="withEffect">
                                  <p:stCondLst>
                                    <p:cond delay="700"/>
                                  </p:stCondLst>
                                  <p:childTnLst>
                                    <p:animMotion origin="layout" path="M -3.33333E-6 -4.07407E-6 L -0.41458 0.7125 " pathEditMode="relative" rAng="0" ptsTypes="AA">
                                      <p:cBhvr>
                                        <p:cTn id="8" dur="500" fill="hold"/>
                                        <p:tgtEl>
                                          <p:spTgt spid="554"/>
                                        </p:tgtEl>
                                        <p:attrNameLst>
                                          <p:attrName>ppt_x</p:attrName>
                                          <p:attrName>ppt_y</p:attrName>
                                        </p:attrNameLst>
                                      </p:cBhvr>
                                      <p:rCtr x="-20729" y="35625"/>
                                    </p:animMotion>
                                  </p:childTnLst>
                                </p:cTn>
                              </p:par>
                              <p:par>
                                <p:cTn id="9" presetID="42" presetClass="path" presetSubtype="0" accel="50000" decel="50000" fill="hold" grpId="0" nodeType="withEffect">
                                  <p:stCondLst>
                                    <p:cond delay="1300"/>
                                  </p:stCondLst>
                                  <p:childTnLst>
                                    <p:animMotion origin="layout" path="M -5E-6 1.11111E-6 L -0.34493 -0.61667 " pathEditMode="relative" rAng="0" ptsTypes="AA">
                                      <p:cBhvr>
                                        <p:cTn id="10" dur="500" fill="hold"/>
                                        <p:tgtEl>
                                          <p:spTgt spid="555"/>
                                        </p:tgtEl>
                                        <p:attrNameLst>
                                          <p:attrName>ppt_x</p:attrName>
                                          <p:attrName>ppt_y</p:attrName>
                                        </p:attrNameLst>
                                      </p:cBhvr>
                                      <p:rCtr x="-17240" y="-30833"/>
                                    </p:animMotion>
                                  </p:childTnLst>
                                </p:cTn>
                              </p:par>
                              <p:par>
                                <p:cTn id="11" presetID="2" presetClass="entr" presetSubtype="8" decel="100000" fill="hold" grpId="0" nodeType="withEffect">
                                  <p:stCondLst>
                                    <p:cond delay="1500"/>
                                  </p:stCondLst>
                                  <p:childTnLst>
                                    <p:set>
                                      <p:cBhvr>
                                        <p:cTn id="12" dur="1" fill="hold">
                                          <p:stCondLst>
                                            <p:cond delay="0"/>
                                          </p:stCondLst>
                                        </p:cTn>
                                        <p:tgtEl>
                                          <p:spTgt spid="250"/>
                                        </p:tgtEl>
                                        <p:attrNameLst>
                                          <p:attrName>style.visibility</p:attrName>
                                        </p:attrNameLst>
                                      </p:cBhvr>
                                      <p:to>
                                        <p:strVal val="visible"/>
                                      </p:to>
                                    </p:set>
                                    <p:anim calcmode="lin" valueType="num">
                                      <p:cBhvr additive="base">
                                        <p:cTn id="13" dur="500" fill="hold"/>
                                        <p:tgtEl>
                                          <p:spTgt spid="250"/>
                                        </p:tgtEl>
                                        <p:attrNameLst>
                                          <p:attrName>ppt_x</p:attrName>
                                        </p:attrNameLst>
                                      </p:cBhvr>
                                      <p:tavLst>
                                        <p:tav tm="0">
                                          <p:val>
                                            <p:strVal val="0-#ppt_w/2"/>
                                          </p:val>
                                        </p:tav>
                                        <p:tav tm="100000">
                                          <p:val>
                                            <p:strVal val="#ppt_x"/>
                                          </p:val>
                                        </p:tav>
                                      </p:tavLst>
                                    </p:anim>
                                    <p:anim calcmode="lin" valueType="num">
                                      <p:cBhvr additive="base">
                                        <p:cTn id="14" dur="500" fill="hold"/>
                                        <p:tgtEl>
                                          <p:spTgt spid="250"/>
                                        </p:tgtEl>
                                        <p:attrNameLst>
                                          <p:attrName>ppt_y</p:attrName>
                                        </p:attrNameLst>
                                      </p:cBhvr>
                                      <p:tavLst>
                                        <p:tav tm="0">
                                          <p:val>
                                            <p:strVal val="#ppt_y"/>
                                          </p:val>
                                        </p:tav>
                                        <p:tav tm="100000">
                                          <p:val>
                                            <p:strVal val="#ppt_y"/>
                                          </p:val>
                                        </p:tav>
                                      </p:tavLst>
                                    </p:anim>
                                  </p:childTnLst>
                                </p:cTn>
                              </p:par>
                              <p:par>
                                <p:cTn id="15" presetID="2" presetClass="entr" presetSubtype="4" decel="100000" fill="hold" grpId="0" nodeType="withEffect">
                                  <p:stCondLst>
                                    <p:cond delay="1700"/>
                                  </p:stCondLst>
                                  <p:childTnLst>
                                    <p:set>
                                      <p:cBhvr>
                                        <p:cTn id="16" dur="1" fill="hold">
                                          <p:stCondLst>
                                            <p:cond delay="0"/>
                                          </p:stCondLst>
                                        </p:cTn>
                                        <p:tgtEl>
                                          <p:spTgt spid="296"/>
                                        </p:tgtEl>
                                        <p:attrNameLst>
                                          <p:attrName>style.visibility</p:attrName>
                                        </p:attrNameLst>
                                      </p:cBhvr>
                                      <p:to>
                                        <p:strVal val="visible"/>
                                      </p:to>
                                    </p:set>
                                    <p:anim calcmode="lin" valueType="num">
                                      <p:cBhvr additive="base">
                                        <p:cTn id="17" dur="500" fill="hold"/>
                                        <p:tgtEl>
                                          <p:spTgt spid="296"/>
                                        </p:tgtEl>
                                        <p:attrNameLst>
                                          <p:attrName>ppt_x</p:attrName>
                                        </p:attrNameLst>
                                      </p:cBhvr>
                                      <p:tavLst>
                                        <p:tav tm="0">
                                          <p:val>
                                            <p:strVal val="#ppt_x"/>
                                          </p:val>
                                        </p:tav>
                                        <p:tav tm="100000">
                                          <p:val>
                                            <p:strVal val="#ppt_x"/>
                                          </p:val>
                                        </p:tav>
                                      </p:tavLst>
                                    </p:anim>
                                    <p:anim calcmode="lin" valueType="num">
                                      <p:cBhvr additive="base">
                                        <p:cTn id="18" dur="500" fill="hold"/>
                                        <p:tgtEl>
                                          <p:spTgt spid="296"/>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2000"/>
                                  </p:stCondLst>
                                  <p:childTnLst>
                                    <p:set>
                                      <p:cBhvr>
                                        <p:cTn id="20" dur="1" fill="hold">
                                          <p:stCondLst>
                                            <p:cond delay="0"/>
                                          </p:stCondLst>
                                        </p:cTn>
                                        <p:tgtEl>
                                          <p:spTgt spid="294"/>
                                        </p:tgtEl>
                                        <p:attrNameLst>
                                          <p:attrName>style.visibility</p:attrName>
                                        </p:attrNameLst>
                                      </p:cBhvr>
                                      <p:to>
                                        <p:strVal val="visible"/>
                                      </p:to>
                                    </p:set>
                                    <p:anim calcmode="lin" valueType="num">
                                      <p:cBhvr additive="base">
                                        <p:cTn id="21" dur="500" fill="hold"/>
                                        <p:tgtEl>
                                          <p:spTgt spid="294"/>
                                        </p:tgtEl>
                                        <p:attrNameLst>
                                          <p:attrName>ppt_x</p:attrName>
                                        </p:attrNameLst>
                                      </p:cBhvr>
                                      <p:tavLst>
                                        <p:tav tm="0">
                                          <p:val>
                                            <p:strVal val="#ppt_x"/>
                                          </p:val>
                                        </p:tav>
                                        <p:tav tm="100000">
                                          <p:val>
                                            <p:strVal val="#ppt_x"/>
                                          </p:val>
                                        </p:tav>
                                      </p:tavLst>
                                    </p:anim>
                                    <p:anim calcmode="lin" valueType="num">
                                      <p:cBhvr additive="base">
                                        <p:cTn id="22" dur="500" fill="hold"/>
                                        <p:tgtEl>
                                          <p:spTgt spid="294"/>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200"/>
                                  </p:stCondLst>
                                  <p:childTnLst>
                                    <p:set>
                                      <p:cBhvr>
                                        <p:cTn id="24" dur="1" fill="hold">
                                          <p:stCondLst>
                                            <p:cond delay="0"/>
                                          </p:stCondLst>
                                        </p:cTn>
                                        <p:tgtEl>
                                          <p:spTgt spid="295">
                                            <p:txEl>
                                              <p:pRg st="0" end="0"/>
                                            </p:txEl>
                                          </p:spTgt>
                                        </p:tgtEl>
                                        <p:attrNameLst>
                                          <p:attrName>style.visibility</p:attrName>
                                        </p:attrNameLst>
                                      </p:cBhvr>
                                      <p:to>
                                        <p:strVal val="visible"/>
                                      </p:to>
                                    </p:set>
                                    <p:anim calcmode="lin" valueType="num">
                                      <p:cBhvr additive="base">
                                        <p:cTn id="25" dur="500" fill="hold"/>
                                        <p:tgtEl>
                                          <p:spTgt spid="29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5">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2" decel="100000" fill="hold" nodeType="withEffect">
                                  <p:stCondLst>
                                    <p:cond delay="240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0" animBg="1"/>
      <p:bldP spid="554" grpId="0" animBg="1"/>
      <p:bldP spid="555" grpId="0" animBg="1"/>
      <p:bldP spid="250" grpId="0" animBg="1"/>
      <p:bldP spid="294" grpId="0"/>
      <p:bldP spid="295" grpId="0" build="p"/>
      <p:bldP spid="29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angle 5"/>
          <p:cNvSpPr>
            <a:spLocks noChangeArrowheads="1"/>
          </p:cNvSpPr>
          <p:nvPr/>
        </p:nvSpPr>
        <p:spPr bwMode="auto">
          <a:xfrm rot="5400000">
            <a:off x="2667000" y="-2667000"/>
            <a:ext cx="6858000" cy="12192000"/>
          </a:xfrm>
          <a:prstGeom prst="rect">
            <a:avLst/>
          </a:pr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9" name="Rectangle 5"/>
          <p:cNvSpPr>
            <a:spLocks noChangeArrowheads="1"/>
          </p:cNvSpPr>
          <p:nvPr/>
        </p:nvSpPr>
        <p:spPr bwMode="auto">
          <a:xfrm rot="5400000">
            <a:off x="2667000" y="-2667000"/>
            <a:ext cx="6858000" cy="12192000"/>
          </a:xfrm>
          <a:prstGeom prst="rect">
            <a:avLst/>
          </a:pr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nvGrpSpPr>
          <p:cNvPr id="552" name="Group 551"/>
          <p:cNvGrpSpPr/>
          <p:nvPr/>
        </p:nvGrpSpPr>
        <p:grpSpPr>
          <a:xfrm>
            <a:off x="-187569" y="-365132"/>
            <a:ext cx="12567138" cy="7526352"/>
            <a:chOff x="-204788" y="-385763"/>
            <a:chExt cx="12601576" cy="7546976"/>
          </a:xfrm>
        </p:grpSpPr>
        <p:grpSp>
          <p:nvGrpSpPr>
            <p:cNvPr id="548" name="Group 547"/>
            <p:cNvGrpSpPr/>
            <p:nvPr/>
          </p:nvGrpSpPr>
          <p:grpSpPr>
            <a:xfrm>
              <a:off x="6086475" y="-385763"/>
              <a:ext cx="6310313" cy="3770314"/>
              <a:chOff x="6086475" y="-385763"/>
              <a:chExt cx="6310313" cy="3770314"/>
            </a:xfrm>
          </p:grpSpPr>
          <p:sp>
            <p:nvSpPr>
              <p:cNvPr id="384" name="Freeform 42"/>
              <p:cNvSpPr>
                <a:spLocks/>
              </p:cNvSpPr>
              <p:nvPr/>
            </p:nvSpPr>
            <p:spPr bwMode="auto">
              <a:xfrm>
                <a:off x="6086475" y="27606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5" name="Freeform 43"/>
              <p:cNvSpPr>
                <a:spLocks/>
              </p:cNvSpPr>
              <p:nvPr/>
            </p:nvSpPr>
            <p:spPr bwMode="auto">
              <a:xfrm>
                <a:off x="6086475"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6" name="Freeform 44"/>
              <p:cNvSpPr>
                <a:spLocks/>
              </p:cNvSpPr>
              <p:nvPr/>
            </p:nvSpPr>
            <p:spPr bwMode="auto">
              <a:xfrm>
                <a:off x="6086475" y="1498600"/>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7" name="Freeform 45"/>
              <p:cNvSpPr>
                <a:spLocks/>
              </p:cNvSpPr>
              <p:nvPr/>
            </p:nvSpPr>
            <p:spPr bwMode="auto">
              <a:xfrm>
                <a:off x="6086475" y="868362"/>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8" name="Freeform 46"/>
              <p:cNvSpPr>
                <a:spLocks/>
              </p:cNvSpPr>
              <p:nvPr/>
            </p:nvSpPr>
            <p:spPr bwMode="auto">
              <a:xfrm>
                <a:off x="6086475" y="2381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9" name="Freeform 47"/>
              <p:cNvSpPr>
                <a:spLocks/>
              </p:cNvSpPr>
              <p:nvPr/>
            </p:nvSpPr>
            <p:spPr bwMode="auto">
              <a:xfrm>
                <a:off x="6086475" y="-385763"/>
                <a:ext cx="631825" cy="623888"/>
              </a:xfrm>
              <a:custGeom>
                <a:avLst/>
                <a:gdLst>
                  <a:gd name="T0" fmla="*/ 0 w 96"/>
                  <a:gd name="T1" fmla="*/ 95 h 95"/>
                  <a:gd name="T2" fmla="*/ 96 w 96"/>
                  <a:gd name="T3" fmla="*/ 0 h 95"/>
                  <a:gd name="T4" fmla="*/ 0 w 96"/>
                  <a:gd name="T5" fmla="*/ 95 h 95"/>
                </a:gdLst>
                <a:ahLst/>
                <a:cxnLst>
                  <a:cxn ang="0">
                    <a:pos x="T0" y="T1"/>
                  </a:cxn>
                  <a:cxn ang="0">
                    <a:pos x="T2" y="T3"/>
                  </a:cxn>
                  <a:cxn ang="0">
                    <a:pos x="T4" y="T5"/>
                  </a:cxn>
                </a:cxnLst>
                <a:rect l="0" t="0" r="r" b="b"/>
                <a:pathLst>
                  <a:path w="96" h="95">
                    <a:moveTo>
                      <a:pt x="0" y="95"/>
                    </a:moveTo>
                    <a:cubicBezTo>
                      <a:pt x="4" y="6"/>
                      <a:pt x="7" y="3"/>
                      <a:pt x="96" y="0"/>
                    </a:cubicBezTo>
                    <a:lnTo>
                      <a:pt x="0"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1" name="Freeform 159"/>
              <p:cNvSpPr>
                <a:spLocks/>
              </p:cNvSpPr>
              <p:nvPr/>
            </p:nvSpPr>
            <p:spPr bwMode="auto">
              <a:xfrm>
                <a:off x="11764963" y="27606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2" name="Freeform 160"/>
              <p:cNvSpPr>
                <a:spLocks/>
              </p:cNvSpPr>
              <p:nvPr/>
            </p:nvSpPr>
            <p:spPr bwMode="auto">
              <a:xfrm>
                <a:off x="11764963" y="2130425"/>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3" name="Freeform 161"/>
              <p:cNvSpPr>
                <a:spLocks/>
              </p:cNvSpPr>
              <p:nvPr/>
            </p:nvSpPr>
            <p:spPr bwMode="auto">
              <a:xfrm>
                <a:off x="11764963"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4" name="Freeform 162"/>
              <p:cNvSpPr>
                <a:spLocks/>
              </p:cNvSpPr>
              <p:nvPr/>
            </p:nvSpPr>
            <p:spPr bwMode="auto">
              <a:xfrm>
                <a:off x="11764963" y="868362"/>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5" name="Freeform 163"/>
              <p:cNvSpPr>
                <a:spLocks/>
              </p:cNvSpPr>
              <p:nvPr/>
            </p:nvSpPr>
            <p:spPr bwMode="auto">
              <a:xfrm>
                <a:off x="11764963" y="2381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6" name="Freeform 164"/>
              <p:cNvSpPr>
                <a:spLocks/>
              </p:cNvSpPr>
              <p:nvPr/>
            </p:nvSpPr>
            <p:spPr bwMode="auto">
              <a:xfrm>
                <a:off x="11764963"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92" y="89"/>
                      <a:pt x="89" y="92"/>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11" name="Freeform 169"/>
              <p:cNvSpPr>
                <a:spLocks/>
              </p:cNvSpPr>
              <p:nvPr/>
            </p:nvSpPr>
            <p:spPr bwMode="auto">
              <a:xfrm>
                <a:off x="11131550"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2" name="Freeform 170"/>
              <p:cNvSpPr>
                <a:spLocks/>
              </p:cNvSpPr>
              <p:nvPr/>
            </p:nvSpPr>
            <p:spPr bwMode="auto">
              <a:xfrm>
                <a:off x="7977187" y="238125"/>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3" name="Freeform 171"/>
              <p:cNvSpPr>
                <a:spLocks/>
              </p:cNvSpPr>
              <p:nvPr/>
            </p:nvSpPr>
            <p:spPr bwMode="auto">
              <a:xfrm>
                <a:off x="11131550" y="868362"/>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4" name="Freeform 172"/>
              <p:cNvSpPr>
                <a:spLocks/>
              </p:cNvSpPr>
              <p:nvPr/>
            </p:nvSpPr>
            <p:spPr bwMode="auto">
              <a:xfrm>
                <a:off x="11131550" y="1498600"/>
                <a:ext cx="633413"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5" name="Freeform 173"/>
              <p:cNvSpPr>
                <a:spLocks/>
              </p:cNvSpPr>
              <p:nvPr/>
            </p:nvSpPr>
            <p:spPr bwMode="auto">
              <a:xfrm>
                <a:off x="11131550" y="2130425"/>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6" name="Freeform 174"/>
              <p:cNvSpPr>
                <a:spLocks/>
              </p:cNvSpPr>
              <p:nvPr/>
            </p:nvSpPr>
            <p:spPr bwMode="auto">
              <a:xfrm>
                <a:off x="11131550" y="2760662"/>
                <a:ext cx="633413"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0" name="Freeform 178"/>
              <p:cNvSpPr>
                <a:spLocks/>
              </p:cNvSpPr>
              <p:nvPr/>
            </p:nvSpPr>
            <p:spPr bwMode="auto">
              <a:xfrm>
                <a:off x="10499725"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1" name="Freeform 179"/>
              <p:cNvSpPr>
                <a:spLocks/>
              </p:cNvSpPr>
              <p:nvPr/>
            </p:nvSpPr>
            <p:spPr bwMode="auto">
              <a:xfrm>
                <a:off x="8609013" y="238125"/>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2" name="Freeform 180"/>
              <p:cNvSpPr>
                <a:spLocks/>
              </p:cNvSpPr>
              <p:nvPr/>
            </p:nvSpPr>
            <p:spPr bwMode="auto">
              <a:xfrm>
                <a:off x="10499725" y="868362"/>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3" name="Freeform 181"/>
              <p:cNvSpPr>
                <a:spLocks/>
              </p:cNvSpPr>
              <p:nvPr/>
            </p:nvSpPr>
            <p:spPr bwMode="auto">
              <a:xfrm>
                <a:off x="10499725"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4" name="Freeform 182"/>
              <p:cNvSpPr>
                <a:spLocks/>
              </p:cNvSpPr>
              <p:nvPr/>
            </p:nvSpPr>
            <p:spPr bwMode="auto">
              <a:xfrm>
                <a:off x="10499725"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5" name="Freeform 183"/>
              <p:cNvSpPr>
                <a:spLocks/>
              </p:cNvSpPr>
              <p:nvPr/>
            </p:nvSpPr>
            <p:spPr bwMode="auto">
              <a:xfrm>
                <a:off x="10499725" y="2760662"/>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9" name="Freeform 187"/>
              <p:cNvSpPr>
                <a:spLocks/>
              </p:cNvSpPr>
              <p:nvPr/>
            </p:nvSpPr>
            <p:spPr bwMode="auto">
              <a:xfrm>
                <a:off x="9874250" y="-385763"/>
                <a:ext cx="625475" cy="623888"/>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0" name="Freeform 188"/>
              <p:cNvSpPr>
                <a:spLocks/>
              </p:cNvSpPr>
              <p:nvPr/>
            </p:nvSpPr>
            <p:spPr bwMode="auto">
              <a:xfrm>
                <a:off x="9240838" y="238125"/>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1" name="Freeform 189"/>
              <p:cNvSpPr>
                <a:spLocks/>
              </p:cNvSpPr>
              <p:nvPr/>
            </p:nvSpPr>
            <p:spPr bwMode="auto">
              <a:xfrm>
                <a:off x="9874250" y="868362"/>
                <a:ext cx="625475"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92" y="7"/>
                      <a:pt x="89" y="4"/>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2" name="Freeform 190"/>
              <p:cNvSpPr>
                <a:spLocks/>
              </p:cNvSpPr>
              <p:nvPr/>
            </p:nvSpPr>
            <p:spPr bwMode="auto">
              <a:xfrm>
                <a:off x="9874250" y="1498600"/>
                <a:ext cx="625475" cy="631825"/>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3" name="Freeform 191"/>
              <p:cNvSpPr>
                <a:spLocks/>
              </p:cNvSpPr>
              <p:nvPr/>
            </p:nvSpPr>
            <p:spPr bwMode="auto">
              <a:xfrm>
                <a:off x="9874250" y="21304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4" name="Freeform 192"/>
              <p:cNvSpPr>
                <a:spLocks/>
              </p:cNvSpPr>
              <p:nvPr/>
            </p:nvSpPr>
            <p:spPr bwMode="auto">
              <a:xfrm>
                <a:off x="9874250" y="2760662"/>
                <a:ext cx="625475" cy="623888"/>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7" name="Freeform 195"/>
              <p:cNvSpPr>
                <a:spLocks/>
              </p:cNvSpPr>
              <p:nvPr/>
            </p:nvSpPr>
            <p:spPr bwMode="auto">
              <a:xfrm>
                <a:off x="9874250" y="2381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89" y="4"/>
                      <a:pt x="92" y="7"/>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8" name="Freeform 196"/>
              <p:cNvSpPr>
                <a:spLocks/>
              </p:cNvSpPr>
              <p:nvPr/>
            </p:nvSpPr>
            <p:spPr bwMode="auto">
              <a:xfrm>
                <a:off x="9240838" y="-385763"/>
                <a:ext cx="633413"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7" y="92"/>
                      <a:pt x="4" y="89"/>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0" name="Freeform 198"/>
              <p:cNvSpPr>
                <a:spLocks/>
              </p:cNvSpPr>
              <p:nvPr/>
            </p:nvSpPr>
            <p:spPr bwMode="auto">
              <a:xfrm>
                <a:off x="9240838" y="868362"/>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1" name="Freeform 199"/>
              <p:cNvSpPr>
                <a:spLocks/>
              </p:cNvSpPr>
              <p:nvPr/>
            </p:nvSpPr>
            <p:spPr bwMode="auto">
              <a:xfrm>
                <a:off x="9240838"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2" name="Freeform 200"/>
              <p:cNvSpPr>
                <a:spLocks/>
              </p:cNvSpPr>
              <p:nvPr/>
            </p:nvSpPr>
            <p:spPr bwMode="auto">
              <a:xfrm>
                <a:off x="9240838" y="2130425"/>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3" name="Freeform 201"/>
              <p:cNvSpPr>
                <a:spLocks/>
              </p:cNvSpPr>
              <p:nvPr/>
            </p:nvSpPr>
            <p:spPr bwMode="auto">
              <a:xfrm>
                <a:off x="9240838" y="2760662"/>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7" name="Freeform 206"/>
              <p:cNvSpPr>
                <a:spLocks/>
              </p:cNvSpPr>
              <p:nvPr/>
            </p:nvSpPr>
            <p:spPr bwMode="auto">
              <a:xfrm>
                <a:off x="8609013"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8" name="Freeform 207"/>
              <p:cNvSpPr>
                <a:spLocks/>
              </p:cNvSpPr>
              <p:nvPr/>
            </p:nvSpPr>
            <p:spPr bwMode="auto">
              <a:xfrm>
                <a:off x="10499725" y="2381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9" name="Freeform 208"/>
              <p:cNvSpPr>
                <a:spLocks/>
              </p:cNvSpPr>
              <p:nvPr/>
            </p:nvSpPr>
            <p:spPr bwMode="auto">
              <a:xfrm>
                <a:off x="8609013" y="868363"/>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0" name="Freeform 209"/>
              <p:cNvSpPr>
                <a:spLocks/>
              </p:cNvSpPr>
              <p:nvPr/>
            </p:nvSpPr>
            <p:spPr bwMode="auto">
              <a:xfrm>
                <a:off x="8609013" y="1498600"/>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1" name="Freeform 210"/>
              <p:cNvSpPr>
                <a:spLocks/>
              </p:cNvSpPr>
              <p:nvPr/>
            </p:nvSpPr>
            <p:spPr bwMode="auto">
              <a:xfrm>
                <a:off x="8609013" y="2130425"/>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2" name="Freeform 211"/>
              <p:cNvSpPr>
                <a:spLocks/>
              </p:cNvSpPr>
              <p:nvPr/>
            </p:nvSpPr>
            <p:spPr bwMode="auto">
              <a:xfrm>
                <a:off x="8609013" y="27606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6" name="Freeform 215"/>
              <p:cNvSpPr>
                <a:spLocks/>
              </p:cNvSpPr>
              <p:nvPr/>
            </p:nvSpPr>
            <p:spPr bwMode="auto">
              <a:xfrm>
                <a:off x="7977188"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7" name="Freeform 216"/>
              <p:cNvSpPr>
                <a:spLocks/>
              </p:cNvSpPr>
              <p:nvPr/>
            </p:nvSpPr>
            <p:spPr bwMode="auto">
              <a:xfrm>
                <a:off x="11131550" y="238125"/>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90"/>
                      <a:pt x="7" y="93"/>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8" name="Freeform 217"/>
              <p:cNvSpPr>
                <a:spLocks/>
              </p:cNvSpPr>
              <p:nvPr/>
            </p:nvSpPr>
            <p:spPr bwMode="auto">
              <a:xfrm>
                <a:off x="7977188"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9" name="Freeform 218"/>
              <p:cNvSpPr>
                <a:spLocks/>
              </p:cNvSpPr>
              <p:nvPr/>
            </p:nvSpPr>
            <p:spPr bwMode="auto">
              <a:xfrm>
                <a:off x="7977188"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0" name="Freeform 219"/>
              <p:cNvSpPr>
                <a:spLocks/>
              </p:cNvSpPr>
              <p:nvPr/>
            </p:nvSpPr>
            <p:spPr bwMode="auto">
              <a:xfrm>
                <a:off x="7977188"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1" name="Freeform 220"/>
              <p:cNvSpPr>
                <a:spLocks/>
              </p:cNvSpPr>
              <p:nvPr/>
            </p:nvSpPr>
            <p:spPr bwMode="auto">
              <a:xfrm>
                <a:off x="7977188" y="27606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4" name="Freeform 223"/>
              <p:cNvSpPr>
                <a:spLocks/>
              </p:cNvSpPr>
              <p:nvPr/>
            </p:nvSpPr>
            <p:spPr bwMode="auto">
              <a:xfrm>
                <a:off x="7350125" y="2760663"/>
                <a:ext cx="627063" cy="623888"/>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5" name="Freeform 224"/>
              <p:cNvSpPr>
                <a:spLocks/>
              </p:cNvSpPr>
              <p:nvPr/>
            </p:nvSpPr>
            <p:spPr bwMode="auto">
              <a:xfrm>
                <a:off x="7350125" y="2130425"/>
                <a:ext cx="627063"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6" name="Freeform 225"/>
              <p:cNvSpPr>
                <a:spLocks/>
              </p:cNvSpPr>
              <p:nvPr/>
            </p:nvSpPr>
            <p:spPr bwMode="auto">
              <a:xfrm>
                <a:off x="7350125" y="868363"/>
                <a:ext cx="627063"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92" y="7"/>
                      <a:pt x="89" y="4"/>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7" name="Freeform 226"/>
              <p:cNvSpPr>
                <a:spLocks/>
              </p:cNvSpPr>
              <p:nvPr/>
            </p:nvSpPr>
            <p:spPr bwMode="auto">
              <a:xfrm>
                <a:off x="7350125" y="1498600"/>
                <a:ext cx="627063" cy="631825"/>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8" name="Freeform 227"/>
              <p:cNvSpPr>
                <a:spLocks/>
              </p:cNvSpPr>
              <p:nvPr/>
            </p:nvSpPr>
            <p:spPr bwMode="auto">
              <a:xfrm>
                <a:off x="7350125" y="238125"/>
                <a:ext cx="627063"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9" name="Freeform 228"/>
              <p:cNvSpPr>
                <a:spLocks/>
              </p:cNvSpPr>
              <p:nvPr/>
            </p:nvSpPr>
            <p:spPr bwMode="auto">
              <a:xfrm>
                <a:off x="7350125" y="-385763"/>
                <a:ext cx="627063" cy="623888"/>
              </a:xfrm>
              <a:custGeom>
                <a:avLst/>
                <a:gdLst>
                  <a:gd name="T0" fmla="*/ 0 w 95"/>
                  <a:gd name="T1" fmla="*/ 95 h 95"/>
                  <a:gd name="T2" fmla="*/ 95 w 95"/>
                  <a:gd name="T3" fmla="*/ 0 h 95"/>
                  <a:gd name="T4" fmla="*/ 0 w 95"/>
                  <a:gd name="T5" fmla="*/ 95 h 95"/>
                </a:gdLst>
                <a:ahLst/>
                <a:cxnLst>
                  <a:cxn ang="0">
                    <a:pos x="T0" y="T1"/>
                  </a:cxn>
                  <a:cxn ang="0">
                    <a:pos x="T2" y="T3"/>
                  </a:cxn>
                  <a:cxn ang="0">
                    <a:pos x="T4" y="T5"/>
                  </a:cxn>
                </a:cxnLst>
                <a:rect l="0" t="0" r="r" b="b"/>
                <a:pathLst>
                  <a:path w="95" h="95">
                    <a:moveTo>
                      <a:pt x="0" y="95"/>
                    </a:moveTo>
                    <a:cubicBezTo>
                      <a:pt x="89" y="92"/>
                      <a:pt x="92" y="89"/>
                      <a:pt x="95" y="0"/>
                    </a:cubicBezTo>
                    <a:lnTo>
                      <a:pt x="0"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4" name="Freeform 233"/>
              <p:cNvSpPr>
                <a:spLocks/>
              </p:cNvSpPr>
              <p:nvPr/>
            </p:nvSpPr>
            <p:spPr bwMode="auto">
              <a:xfrm>
                <a:off x="6718300"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5" name="Freeform 234"/>
              <p:cNvSpPr>
                <a:spLocks/>
              </p:cNvSpPr>
              <p:nvPr/>
            </p:nvSpPr>
            <p:spPr bwMode="auto">
              <a:xfrm>
                <a:off x="6718300" y="2381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8" name="Freeform 287"/>
              <p:cNvSpPr>
                <a:spLocks/>
              </p:cNvSpPr>
              <p:nvPr/>
            </p:nvSpPr>
            <p:spPr bwMode="auto">
              <a:xfrm>
                <a:off x="6718300"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 name="Freeform 288"/>
              <p:cNvSpPr>
                <a:spLocks/>
              </p:cNvSpPr>
              <p:nvPr/>
            </p:nvSpPr>
            <p:spPr bwMode="auto">
              <a:xfrm>
                <a:off x="6718300"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0" name="Freeform 289"/>
              <p:cNvSpPr>
                <a:spLocks/>
              </p:cNvSpPr>
              <p:nvPr/>
            </p:nvSpPr>
            <p:spPr bwMode="auto">
              <a:xfrm>
                <a:off x="6718300"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1" name="Freeform 290"/>
              <p:cNvSpPr>
                <a:spLocks/>
              </p:cNvSpPr>
              <p:nvPr/>
            </p:nvSpPr>
            <p:spPr bwMode="auto">
              <a:xfrm>
                <a:off x="6718300" y="27606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49" name="Group 548"/>
            <p:cNvGrpSpPr/>
            <p:nvPr/>
          </p:nvGrpSpPr>
          <p:grpSpPr>
            <a:xfrm>
              <a:off x="6086475" y="3384550"/>
              <a:ext cx="6310313" cy="3776662"/>
              <a:chOff x="6086475" y="3384550"/>
              <a:chExt cx="6310313" cy="3776662"/>
            </a:xfrm>
          </p:grpSpPr>
          <p:sp>
            <p:nvSpPr>
              <p:cNvPr id="374" name="Freeform 32"/>
              <p:cNvSpPr>
                <a:spLocks/>
              </p:cNvSpPr>
              <p:nvPr/>
            </p:nvSpPr>
            <p:spPr bwMode="auto">
              <a:xfrm>
                <a:off x="6086475" y="4014787"/>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5" name="Freeform 33"/>
              <p:cNvSpPr>
                <a:spLocks/>
              </p:cNvSpPr>
              <p:nvPr/>
            </p:nvSpPr>
            <p:spPr bwMode="auto">
              <a:xfrm>
                <a:off x="6086475"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6" name="Freeform 34"/>
              <p:cNvSpPr>
                <a:spLocks/>
              </p:cNvSpPr>
              <p:nvPr/>
            </p:nvSpPr>
            <p:spPr bwMode="auto">
              <a:xfrm>
                <a:off x="6086475"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7" name="Freeform 35"/>
              <p:cNvSpPr>
                <a:spLocks/>
              </p:cNvSpPr>
              <p:nvPr/>
            </p:nvSpPr>
            <p:spPr bwMode="auto">
              <a:xfrm>
                <a:off x="6086475" y="58991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8" name="Freeform 36"/>
              <p:cNvSpPr>
                <a:spLocks/>
              </p:cNvSpPr>
              <p:nvPr/>
            </p:nvSpPr>
            <p:spPr bwMode="auto">
              <a:xfrm>
                <a:off x="6086475" y="6529387"/>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3" name="Freeform 41"/>
              <p:cNvSpPr>
                <a:spLocks/>
              </p:cNvSpPr>
              <p:nvPr/>
            </p:nvSpPr>
            <p:spPr bwMode="auto">
              <a:xfrm>
                <a:off x="6086475"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3" name="Freeform 81"/>
              <p:cNvSpPr>
                <a:spLocks/>
              </p:cNvSpPr>
              <p:nvPr/>
            </p:nvSpPr>
            <p:spPr bwMode="auto">
              <a:xfrm>
                <a:off x="6718300" y="6529387"/>
                <a:ext cx="631825" cy="631825"/>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4" name="Freeform 82"/>
              <p:cNvSpPr>
                <a:spLocks/>
              </p:cNvSpPr>
              <p:nvPr/>
            </p:nvSpPr>
            <p:spPr bwMode="auto">
              <a:xfrm>
                <a:off x="6718300" y="58991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5" name="Freeform 83"/>
              <p:cNvSpPr>
                <a:spLocks/>
              </p:cNvSpPr>
              <p:nvPr/>
            </p:nvSpPr>
            <p:spPr bwMode="auto">
              <a:xfrm>
                <a:off x="6718300" y="5275262"/>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6" name="Freeform 84"/>
              <p:cNvSpPr>
                <a:spLocks/>
              </p:cNvSpPr>
              <p:nvPr/>
            </p:nvSpPr>
            <p:spPr bwMode="auto">
              <a:xfrm>
                <a:off x="6718300" y="46450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7" name="Freeform 85"/>
              <p:cNvSpPr>
                <a:spLocks/>
              </p:cNvSpPr>
              <p:nvPr/>
            </p:nvSpPr>
            <p:spPr bwMode="auto">
              <a:xfrm>
                <a:off x="6718300" y="4014787"/>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2" name="Freeform 90"/>
              <p:cNvSpPr>
                <a:spLocks/>
              </p:cNvSpPr>
              <p:nvPr/>
            </p:nvSpPr>
            <p:spPr bwMode="auto">
              <a:xfrm>
                <a:off x="7350125" y="6529387"/>
                <a:ext cx="627063" cy="631825"/>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3" name="Freeform 91"/>
              <p:cNvSpPr>
                <a:spLocks/>
              </p:cNvSpPr>
              <p:nvPr/>
            </p:nvSpPr>
            <p:spPr bwMode="auto">
              <a:xfrm>
                <a:off x="7350125" y="5899150"/>
                <a:ext cx="627063"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4" name="Freeform 92"/>
              <p:cNvSpPr>
                <a:spLocks/>
              </p:cNvSpPr>
              <p:nvPr/>
            </p:nvSpPr>
            <p:spPr bwMode="auto">
              <a:xfrm>
                <a:off x="7350125" y="5275262"/>
                <a:ext cx="627063" cy="623888"/>
              </a:xfrm>
              <a:custGeom>
                <a:avLst/>
                <a:gdLst>
                  <a:gd name="T0" fmla="*/ 0 w 95"/>
                  <a:gd name="T1" fmla="*/ 0 h 95"/>
                  <a:gd name="T2" fmla="*/ 95 w 95"/>
                  <a:gd name="T3" fmla="*/ 95 h 95"/>
                  <a:gd name="T4" fmla="*/ 0 w 95"/>
                  <a:gd name="T5" fmla="*/ 0 h 95"/>
                </a:gdLst>
                <a:ahLst/>
                <a:cxnLst>
                  <a:cxn ang="0">
                    <a:pos x="T0" y="T1"/>
                  </a:cxn>
                  <a:cxn ang="0">
                    <a:pos x="T2" y="T3"/>
                  </a:cxn>
                  <a:cxn ang="0">
                    <a:pos x="T4" y="T5"/>
                  </a:cxn>
                </a:cxnLst>
                <a:rect l="0" t="0" r="r" b="b"/>
                <a:pathLst>
                  <a:path w="95" h="95">
                    <a:moveTo>
                      <a:pt x="0" y="0"/>
                    </a:moveTo>
                    <a:cubicBezTo>
                      <a:pt x="3" y="89"/>
                      <a:pt x="6" y="92"/>
                      <a:pt x="95"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5" name="Freeform 93"/>
              <p:cNvSpPr>
                <a:spLocks/>
              </p:cNvSpPr>
              <p:nvPr/>
            </p:nvSpPr>
            <p:spPr bwMode="auto">
              <a:xfrm>
                <a:off x="7350125" y="4645025"/>
                <a:ext cx="627063"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6" name="Freeform 94"/>
              <p:cNvSpPr>
                <a:spLocks/>
              </p:cNvSpPr>
              <p:nvPr/>
            </p:nvSpPr>
            <p:spPr bwMode="auto">
              <a:xfrm>
                <a:off x="7350125" y="4014787"/>
                <a:ext cx="627063"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7" name="Freeform 95"/>
              <p:cNvSpPr>
                <a:spLocks/>
              </p:cNvSpPr>
              <p:nvPr/>
            </p:nvSpPr>
            <p:spPr bwMode="auto">
              <a:xfrm>
                <a:off x="7977187" y="4014787"/>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8" name="Freeform 96"/>
              <p:cNvSpPr>
                <a:spLocks/>
              </p:cNvSpPr>
              <p:nvPr/>
            </p:nvSpPr>
            <p:spPr bwMode="auto">
              <a:xfrm>
                <a:off x="7977187"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9" name="Freeform 97"/>
              <p:cNvSpPr>
                <a:spLocks/>
              </p:cNvSpPr>
              <p:nvPr/>
            </p:nvSpPr>
            <p:spPr bwMode="auto">
              <a:xfrm>
                <a:off x="7977187"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0" name="Freeform 98"/>
              <p:cNvSpPr>
                <a:spLocks/>
              </p:cNvSpPr>
              <p:nvPr/>
            </p:nvSpPr>
            <p:spPr bwMode="auto">
              <a:xfrm>
                <a:off x="7977187" y="5899150"/>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1" name="Freeform 99"/>
              <p:cNvSpPr>
                <a:spLocks/>
              </p:cNvSpPr>
              <p:nvPr/>
            </p:nvSpPr>
            <p:spPr bwMode="auto">
              <a:xfrm>
                <a:off x="7977187" y="6529387"/>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6" name="Freeform 104"/>
              <p:cNvSpPr>
                <a:spLocks/>
              </p:cNvSpPr>
              <p:nvPr/>
            </p:nvSpPr>
            <p:spPr bwMode="auto">
              <a:xfrm>
                <a:off x="8609013" y="4014787"/>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7" name="Freeform 105"/>
              <p:cNvSpPr>
                <a:spLocks/>
              </p:cNvSpPr>
              <p:nvPr/>
            </p:nvSpPr>
            <p:spPr bwMode="auto">
              <a:xfrm>
                <a:off x="8609013"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8" name="Freeform 106"/>
              <p:cNvSpPr>
                <a:spLocks/>
              </p:cNvSpPr>
              <p:nvPr/>
            </p:nvSpPr>
            <p:spPr bwMode="auto">
              <a:xfrm>
                <a:off x="8609013"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9" name="Freeform 107"/>
              <p:cNvSpPr>
                <a:spLocks/>
              </p:cNvSpPr>
              <p:nvPr/>
            </p:nvSpPr>
            <p:spPr bwMode="auto">
              <a:xfrm>
                <a:off x="8609013" y="58991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0" name="Freeform 108"/>
              <p:cNvSpPr>
                <a:spLocks/>
              </p:cNvSpPr>
              <p:nvPr/>
            </p:nvSpPr>
            <p:spPr bwMode="auto">
              <a:xfrm>
                <a:off x="8609013" y="6529387"/>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9" name="Freeform 117"/>
              <p:cNvSpPr>
                <a:spLocks/>
              </p:cNvSpPr>
              <p:nvPr/>
            </p:nvSpPr>
            <p:spPr bwMode="auto">
              <a:xfrm>
                <a:off x="9240838" y="6529387"/>
                <a:ext cx="633413" cy="631825"/>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0" name="Freeform 118"/>
              <p:cNvSpPr>
                <a:spLocks/>
              </p:cNvSpPr>
              <p:nvPr/>
            </p:nvSpPr>
            <p:spPr bwMode="auto">
              <a:xfrm>
                <a:off x="9240838" y="58991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1" name="Freeform 119"/>
              <p:cNvSpPr>
                <a:spLocks/>
              </p:cNvSpPr>
              <p:nvPr/>
            </p:nvSpPr>
            <p:spPr bwMode="auto">
              <a:xfrm>
                <a:off x="9240838" y="5275262"/>
                <a:ext cx="633413"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2" name="Freeform 120"/>
              <p:cNvSpPr>
                <a:spLocks/>
              </p:cNvSpPr>
              <p:nvPr/>
            </p:nvSpPr>
            <p:spPr bwMode="auto">
              <a:xfrm>
                <a:off x="9240838" y="4645025"/>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3" name="Freeform 121"/>
              <p:cNvSpPr>
                <a:spLocks/>
              </p:cNvSpPr>
              <p:nvPr/>
            </p:nvSpPr>
            <p:spPr bwMode="auto">
              <a:xfrm>
                <a:off x="9240838" y="4014787"/>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8" name="Freeform 126"/>
              <p:cNvSpPr>
                <a:spLocks/>
              </p:cNvSpPr>
              <p:nvPr/>
            </p:nvSpPr>
            <p:spPr bwMode="auto">
              <a:xfrm>
                <a:off x="9874250" y="6529387"/>
                <a:ext cx="625475" cy="631825"/>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9" name="Freeform 127"/>
              <p:cNvSpPr>
                <a:spLocks/>
              </p:cNvSpPr>
              <p:nvPr/>
            </p:nvSpPr>
            <p:spPr bwMode="auto">
              <a:xfrm>
                <a:off x="9874250" y="5899150"/>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0" name="Freeform 128"/>
              <p:cNvSpPr>
                <a:spLocks/>
              </p:cNvSpPr>
              <p:nvPr/>
            </p:nvSpPr>
            <p:spPr bwMode="auto">
              <a:xfrm>
                <a:off x="9874250" y="5275262"/>
                <a:ext cx="625475" cy="623888"/>
              </a:xfrm>
              <a:custGeom>
                <a:avLst/>
                <a:gdLst>
                  <a:gd name="T0" fmla="*/ 0 w 95"/>
                  <a:gd name="T1" fmla="*/ 0 h 95"/>
                  <a:gd name="T2" fmla="*/ 95 w 95"/>
                  <a:gd name="T3" fmla="*/ 95 h 95"/>
                  <a:gd name="T4" fmla="*/ 0 w 95"/>
                  <a:gd name="T5" fmla="*/ 0 h 95"/>
                </a:gdLst>
                <a:ahLst/>
                <a:cxnLst>
                  <a:cxn ang="0">
                    <a:pos x="T0" y="T1"/>
                  </a:cxn>
                  <a:cxn ang="0">
                    <a:pos x="T2" y="T3"/>
                  </a:cxn>
                  <a:cxn ang="0">
                    <a:pos x="T4" y="T5"/>
                  </a:cxn>
                </a:cxnLst>
                <a:rect l="0" t="0" r="r" b="b"/>
                <a:pathLst>
                  <a:path w="95" h="95">
                    <a:moveTo>
                      <a:pt x="0" y="0"/>
                    </a:moveTo>
                    <a:cubicBezTo>
                      <a:pt x="3" y="89"/>
                      <a:pt x="6" y="92"/>
                      <a:pt x="95"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1" name="Freeform 129"/>
              <p:cNvSpPr>
                <a:spLocks/>
              </p:cNvSpPr>
              <p:nvPr/>
            </p:nvSpPr>
            <p:spPr bwMode="auto">
              <a:xfrm>
                <a:off x="9874250" y="4645025"/>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2" name="Freeform 130"/>
              <p:cNvSpPr>
                <a:spLocks/>
              </p:cNvSpPr>
              <p:nvPr/>
            </p:nvSpPr>
            <p:spPr bwMode="auto">
              <a:xfrm>
                <a:off x="9874250" y="4014787"/>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3" name="Freeform 131"/>
              <p:cNvSpPr>
                <a:spLocks/>
              </p:cNvSpPr>
              <p:nvPr/>
            </p:nvSpPr>
            <p:spPr bwMode="auto">
              <a:xfrm>
                <a:off x="10499725" y="4014787"/>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4" name="Freeform 132"/>
              <p:cNvSpPr>
                <a:spLocks/>
              </p:cNvSpPr>
              <p:nvPr/>
            </p:nvSpPr>
            <p:spPr bwMode="auto">
              <a:xfrm>
                <a:off x="10499725"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5" name="Freeform 133"/>
              <p:cNvSpPr>
                <a:spLocks/>
              </p:cNvSpPr>
              <p:nvPr/>
            </p:nvSpPr>
            <p:spPr bwMode="auto">
              <a:xfrm>
                <a:off x="10499725"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6" name="Freeform 134"/>
              <p:cNvSpPr>
                <a:spLocks/>
              </p:cNvSpPr>
              <p:nvPr/>
            </p:nvSpPr>
            <p:spPr bwMode="auto">
              <a:xfrm>
                <a:off x="10499725" y="6529387"/>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1" name="Freeform 139"/>
              <p:cNvSpPr>
                <a:spLocks/>
              </p:cNvSpPr>
              <p:nvPr/>
            </p:nvSpPr>
            <p:spPr bwMode="auto">
              <a:xfrm>
                <a:off x="11131550" y="4014787"/>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2" name="Freeform 140"/>
              <p:cNvSpPr>
                <a:spLocks/>
              </p:cNvSpPr>
              <p:nvPr/>
            </p:nvSpPr>
            <p:spPr bwMode="auto">
              <a:xfrm>
                <a:off x="11131550"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3" name="Freeform 141"/>
              <p:cNvSpPr>
                <a:spLocks/>
              </p:cNvSpPr>
              <p:nvPr/>
            </p:nvSpPr>
            <p:spPr bwMode="auto">
              <a:xfrm>
                <a:off x="11131550" y="5275262"/>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4" name="Freeform 142"/>
              <p:cNvSpPr>
                <a:spLocks/>
              </p:cNvSpPr>
              <p:nvPr/>
            </p:nvSpPr>
            <p:spPr bwMode="auto">
              <a:xfrm>
                <a:off x="11131550" y="6529387"/>
                <a:ext cx="633413"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9" name="Freeform 147"/>
              <p:cNvSpPr>
                <a:spLocks/>
              </p:cNvSpPr>
              <p:nvPr/>
            </p:nvSpPr>
            <p:spPr bwMode="auto">
              <a:xfrm>
                <a:off x="11764963" y="4014787"/>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0" name="Freeform 148"/>
              <p:cNvSpPr>
                <a:spLocks/>
              </p:cNvSpPr>
              <p:nvPr/>
            </p:nvSpPr>
            <p:spPr bwMode="auto">
              <a:xfrm>
                <a:off x="11764963"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1" name="Freeform 149"/>
              <p:cNvSpPr>
                <a:spLocks/>
              </p:cNvSpPr>
              <p:nvPr/>
            </p:nvSpPr>
            <p:spPr bwMode="auto">
              <a:xfrm>
                <a:off x="11764963"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2" name="Freeform 150"/>
              <p:cNvSpPr>
                <a:spLocks/>
              </p:cNvSpPr>
              <p:nvPr/>
            </p:nvSpPr>
            <p:spPr bwMode="auto">
              <a:xfrm>
                <a:off x="11764963" y="6529387"/>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3"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7" name="Freeform 155"/>
              <p:cNvSpPr>
                <a:spLocks/>
              </p:cNvSpPr>
              <p:nvPr/>
            </p:nvSpPr>
            <p:spPr bwMode="auto">
              <a:xfrm>
                <a:off x="11764963" y="58991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8" name="Freeform 156"/>
              <p:cNvSpPr>
                <a:spLocks/>
              </p:cNvSpPr>
              <p:nvPr/>
            </p:nvSpPr>
            <p:spPr bwMode="auto">
              <a:xfrm>
                <a:off x="11131550" y="5899150"/>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9" name="Freeform 157"/>
              <p:cNvSpPr>
                <a:spLocks/>
              </p:cNvSpPr>
              <p:nvPr/>
            </p:nvSpPr>
            <p:spPr bwMode="auto">
              <a:xfrm>
                <a:off x="10499725" y="58991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00" name="Freeform 158"/>
              <p:cNvSpPr>
                <a:spLocks/>
              </p:cNvSpPr>
              <p:nvPr/>
            </p:nvSpPr>
            <p:spPr bwMode="auto">
              <a:xfrm>
                <a:off x="11764963" y="3384550"/>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17" name="Freeform 175"/>
              <p:cNvSpPr>
                <a:spLocks/>
              </p:cNvSpPr>
              <p:nvPr/>
            </p:nvSpPr>
            <p:spPr bwMode="auto">
              <a:xfrm>
                <a:off x="11131550" y="33845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26" name="Freeform 184"/>
              <p:cNvSpPr>
                <a:spLocks/>
              </p:cNvSpPr>
              <p:nvPr/>
            </p:nvSpPr>
            <p:spPr bwMode="auto">
              <a:xfrm>
                <a:off x="10499725"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5" name="Freeform 193"/>
              <p:cNvSpPr>
                <a:spLocks/>
              </p:cNvSpPr>
              <p:nvPr/>
            </p:nvSpPr>
            <p:spPr bwMode="auto">
              <a:xfrm>
                <a:off x="9874250" y="3384550"/>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4" name="Freeform 202"/>
              <p:cNvSpPr>
                <a:spLocks/>
              </p:cNvSpPr>
              <p:nvPr/>
            </p:nvSpPr>
            <p:spPr bwMode="auto">
              <a:xfrm>
                <a:off x="9240838" y="3384550"/>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3" name="Freeform 212"/>
              <p:cNvSpPr>
                <a:spLocks/>
              </p:cNvSpPr>
              <p:nvPr/>
            </p:nvSpPr>
            <p:spPr bwMode="auto">
              <a:xfrm>
                <a:off x="8609013" y="33845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2" name="Freeform 221"/>
              <p:cNvSpPr>
                <a:spLocks/>
              </p:cNvSpPr>
              <p:nvPr/>
            </p:nvSpPr>
            <p:spPr bwMode="auto">
              <a:xfrm>
                <a:off x="7977188"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3" name="Freeform 222"/>
              <p:cNvSpPr>
                <a:spLocks/>
              </p:cNvSpPr>
              <p:nvPr/>
            </p:nvSpPr>
            <p:spPr bwMode="auto">
              <a:xfrm>
                <a:off x="7350125" y="3384550"/>
                <a:ext cx="627063"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2" name="Freeform 291"/>
              <p:cNvSpPr>
                <a:spLocks/>
              </p:cNvSpPr>
              <p:nvPr/>
            </p:nvSpPr>
            <p:spPr bwMode="auto">
              <a:xfrm>
                <a:off x="6718300"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50" name="Group 549"/>
            <p:cNvGrpSpPr/>
            <p:nvPr/>
          </p:nvGrpSpPr>
          <p:grpSpPr>
            <a:xfrm>
              <a:off x="-204788" y="3384550"/>
              <a:ext cx="6291263" cy="3776663"/>
              <a:chOff x="-204788" y="3384550"/>
              <a:chExt cx="6291263" cy="3776663"/>
            </a:xfrm>
          </p:grpSpPr>
          <p:sp>
            <p:nvSpPr>
              <p:cNvPr id="347" name="Freeform 5"/>
              <p:cNvSpPr>
                <a:spLocks/>
              </p:cNvSpPr>
              <p:nvPr/>
            </p:nvSpPr>
            <p:spPr bwMode="auto">
              <a:xfrm>
                <a:off x="4827587" y="5899150"/>
                <a:ext cx="625475"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6" y="93"/>
                      <a:pt x="3" y="90"/>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8" name="Freeform 6"/>
              <p:cNvSpPr>
                <a:spLocks/>
              </p:cNvSpPr>
              <p:nvPr/>
            </p:nvSpPr>
            <p:spPr bwMode="auto">
              <a:xfrm>
                <a:off x="4195762" y="5899150"/>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6"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9" name="Freeform 7"/>
              <p:cNvSpPr>
                <a:spLocks/>
              </p:cNvSpPr>
              <p:nvPr/>
            </p:nvSpPr>
            <p:spPr bwMode="auto">
              <a:xfrm>
                <a:off x="4195762" y="4014787"/>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0" name="Freeform 8"/>
              <p:cNvSpPr>
                <a:spLocks/>
              </p:cNvSpPr>
              <p:nvPr/>
            </p:nvSpPr>
            <p:spPr bwMode="auto">
              <a:xfrm>
                <a:off x="4195762"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6"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1" name="Freeform 9"/>
              <p:cNvSpPr>
                <a:spLocks/>
              </p:cNvSpPr>
              <p:nvPr/>
            </p:nvSpPr>
            <p:spPr bwMode="auto">
              <a:xfrm>
                <a:off x="4195762" y="5275262"/>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2" name="Freeform 10"/>
              <p:cNvSpPr>
                <a:spLocks/>
              </p:cNvSpPr>
              <p:nvPr/>
            </p:nvSpPr>
            <p:spPr bwMode="auto">
              <a:xfrm>
                <a:off x="4195762" y="6529387"/>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3" y="7"/>
                      <a:pt x="6"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7" name="Freeform 15"/>
              <p:cNvSpPr>
                <a:spLocks/>
              </p:cNvSpPr>
              <p:nvPr/>
            </p:nvSpPr>
            <p:spPr bwMode="auto">
              <a:xfrm>
                <a:off x="4827587" y="4014787"/>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89" y="4"/>
                      <a:pt x="92" y="7"/>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8" name="Freeform 16"/>
              <p:cNvSpPr>
                <a:spLocks/>
              </p:cNvSpPr>
              <p:nvPr/>
            </p:nvSpPr>
            <p:spPr bwMode="auto">
              <a:xfrm>
                <a:off x="4827587" y="4645025"/>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3" y="7"/>
                      <a:pt x="6" y="4"/>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9" name="Freeform 17"/>
              <p:cNvSpPr>
                <a:spLocks/>
              </p:cNvSpPr>
              <p:nvPr/>
            </p:nvSpPr>
            <p:spPr bwMode="auto">
              <a:xfrm>
                <a:off x="4827587" y="5275262"/>
                <a:ext cx="625475" cy="623888"/>
              </a:xfrm>
              <a:custGeom>
                <a:avLst/>
                <a:gdLst>
                  <a:gd name="T0" fmla="*/ 0 w 95"/>
                  <a:gd name="T1" fmla="*/ 0 h 95"/>
                  <a:gd name="T2" fmla="*/ 95 w 95"/>
                  <a:gd name="T3" fmla="*/ 95 h 95"/>
                  <a:gd name="T4" fmla="*/ 0 w 95"/>
                  <a:gd name="T5" fmla="*/ 0 h 95"/>
                </a:gdLst>
                <a:ahLst/>
                <a:cxnLst>
                  <a:cxn ang="0">
                    <a:pos x="T0" y="T1"/>
                  </a:cxn>
                  <a:cxn ang="0">
                    <a:pos x="T2" y="T3"/>
                  </a:cxn>
                  <a:cxn ang="0">
                    <a:pos x="T4" y="T5"/>
                  </a:cxn>
                </a:cxnLst>
                <a:rect l="0" t="0" r="r" b="b"/>
                <a:pathLst>
                  <a:path w="95" h="95">
                    <a:moveTo>
                      <a:pt x="0" y="0"/>
                    </a:moveTo>
                    <a:cubicBezTo>
                      <a:pt x="89" y="3"/>
                      <a:pt x="92" y="6"/>
                      <a:pt x="95"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0" name="Freeform 18"/>
              <p:cNvSpPr>
                <a:spLocks/>
              </p:cNvSpPr>
              <p:nvPr/>
            </p:nvSpPr>
            <p:spPr bwMode="auto">
              <a:xfrm>
                <a:off x="4827587" y="6529387"/>
                <a:ext cx="625475" cy="631825"/>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6" y="92"/>
                      <a:pt x="3" y="89"/>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8" name="Freeform 26"/>
              <p:cNvSpPr>
                <a:spLocks/>
              </p:cNvSpPr>
              <p:nvPr/>
            </p:nvSpPr>
            <p:spPr bwMode="auto">
              <a:xfrm>
                <a:off x="5453062" y="6529387"/>
                <a:ext cx="633413"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0" name="Freeform 28"/>
              <p:cNvSpPr>
                <a:spLocks/>
              </p:cNvSpPr>
              <p:nvPr/>
            </p:nvSpPr>
            <p:spPr bwMode="auto">
              <a:xfrm>
                <a:off x="5453062" y="5899150"/>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1" name="Freeform 29"/>
              <p:cNvSpPr>
                <a:spLocks/>
              </p:cNvSpPr>
              <p:nvPr/>
            </p:nvSpPr>
            <p:spPr bwMode="auto">
              <a:xfrm>
                <a:off x="5453062" y="5275262"/>
                <a:ext cx="633413"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7" y="92"/>
                      <a:pt x="4" y="89"/>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2" name="Freeform 30"/>
              <p:cNvSpPr>
                <a:spLocks/>
              </p:cNvSpPr>
              <p:nvPr/>
            </p:nvSpPr>
            <p:spPr bwMode="auto">
              <a:xfrm>
                <a:off x="5453062"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3" name="Freeform 31"/>
              <p:cNvSpPr>
                <a:spLocks/>
              </p:cNvSpPr>
              <p:nvPr/>
            </p:nvSpPr>
            <p:spPr bwMode="auto">
              <a:xfrm>
                <a:off x="5453062" y="4014787"/>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2" name="Freeform 50"/>
              <p:cNvSpPr>
                <a:spLocks/>
              </p:cNvSpPr>
              <p:nvPr/>
            </p:nvSpPr>
            <p:spPr bwMode="auto">
              <a:xfrm>
                <a:off x="5453062" y="3384550"/>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9" name="Freeform 67"/>
              <p:cNvSpPr>
                <a:spLocks/>
              </p:cNvSpPr>
              <p:nvPr/>
            </p:nvSpPr>
            <p:spPr bwMode="auto">
              <a:xfrm>
                <a:off x="4827587" y="3384550"/>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8" name="Freeform 76"/>
              <p:cNvSpPr>
                <a:spLocks/>
              </p:cNvSpPr>
              <p:nvPr/>
            </p:nvSpPr>
            <p:spPr bwMode="auto">
              <a:xfrm>
                <a:off x="4195762"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 name="Freeform 318"/>
              <p:cNvSpPr>
                <a:spLocks/>
              </p:cNvSpPr>
              <p:nvPr/>
            </p:nvSpPr>
            <p:spPr bwMode="auto">
              <a:xfrm>
                <a:off x="2930525" y="4014788"/>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 name="Freeform 319"/>
              <p:cNvSpPr>
                <a:spLocks/>
              </p:cNvSpPr>
              <p:nvPr/>
            </p:nvSpPr>
            <p:spPr bwMode="auto">
              <a:xfrm>
                <a:off x="2930525"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 name="Freeform 320"/>
              <p:cNvSpPr>
                <a:spLocks/>
              </p:cNvSpPr>
              <p:nvPr/>
            </p:nvSpPr>
            <p:spPr bwMode="auto">
              <a:xfrm>
                <a:off x="2930525" y="5275263"/>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 name="Freeform 321"/>
              <p:cNvSpPr>
                <a:spLocks/>
              </p:cNvSpPr>
              <p:nvPr/>
            </p:nvSpPr>
            <p:spPr bwMode="auto">
              <a:xfrm>
                <a:off x="2930525" y="6529388"/>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 name="Freeform 326"/>
              <p:cNvSpPr>
                <a:spLocks/>
              </p:cNvSpPr>
              <p:nvPr/>
            </p:nvSpPr>
            <p:spPr bwMode="auto">
              <a:xfrm>
                <a:off x="3562350" y="4014788"/>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 name="Freeform 327"/>
              <p:cNvSpPr>
                <a:spLocks/>
              </p:cNvSpPr>
              <p:nvPr/>
            </p:nvSpPr>
            <p:spPr bwMode="auto">
              <a:xfrm>
                <a:off x="3562350"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 name="Freeform 328"/>
              <p:cNvSpPr>
                <a:spLocks/>
              </p:cNvSpPr>
              <p:nvPr/>
            </p:nvSpPr>
            <p:spPr bwMode="auto">
              <a:xfrm>
                <a:off x="3562350" y="52752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 name="Freeform 329"/>
              <p:cNvSpPr>
                <a:spLocks/>
              </p:cNvSpPr>
              <p:nvPr/>
            </p:nvSpPr>
            <p:spPr bwMode="auto">
              <a:xfrm>
                <a:off x="3562350" y="6529388"/>
                <a:ext cx="633413"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 name="Freeform 334"/>
              <p:cNvSpPr>
                <a:spLocks/>
              </p:cNvSpPr>
              <p:nvPr/>
            </p:nvSpPr>
            <p:spPr bwMode="auto">
              <a:xfrm>
                <a:off x="3562350" y="58991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 name="Freeform 335"/>
              <p:cNvSpPr>
                <a:spLocks/>
              </p:cNvSpPr>
              <p:nvPr/>
            </p:nvSpPr>
            <p:spPr bwMode="auto">
              <a:xfrm>
                <a:off x="2930525" y="58991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 name="Freeform 336"/>
              <p:cNvSpPr>
                <a:spLocks/>
              </p:cNvSpPr>
              <p:nvPr/>
            </p:nvSpPr>
            <p:spPr bwMode="auto">
              <a:xfrm>
                <a:off x="3562350" y="3384550"/>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2" name="Freeform 351"/>
              <p:cNvSpPr>
                <a:spLocks/>
              </p:cNvSpPr>
              <p:nvPr/>
            </p:nvSpPr>
            <p:spPr bwMode="auto">
              <a:xfrm>
                <a:off x="2930525" y="33845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 name="Freeform 415"/>
              <p:cNvSpPr>
                <a:spLocks/>
              </p:cNvSpPr>
              <p:nvPr/>
            </p:nvSpPr>
            <p:spPr bwMode="auto">
              <a:xfrm>
                <a:off x="-204788" y="6529388"/>
                <a:ext cx="631825" cy="631825"/>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Freeform 416"/>
              <p:cNvSpPr>
                <a:spLocks/>
              </p:cNvSpPr>
              <p:nvPr/>
            </p:nvSpPr>
            <p:spPr bwMode="auto">
              <a:xfrm>
                <a:off x="-204788" y="58991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8" name="Freeform 417"/>
              <p:cNvSpPr>
                <a:spLocks/>
              </p:cNvSpPr>
              <p:nvPr/>
            </p:nvSpPr>
            <p:spPr bwMode="auto">
              <a:xfrm>
                <a:off x="-204788" y="52752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418"/>
              <p:cNvSpPr>
                <a:spLocks/>
              </p:cNvSpPr>
              <p:nvPr/>
            </p:nvSpPr>
            <p:spPr bwMode="auto">
              <a:xfrm>
                <a:off x="-204788" y="46450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3" y="89"/>
                      <a:pt x="6"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 name="Freeform 419"/>
              <p:cNvSpPr>
                <a:spLocks/>
              </p:cNvSpPr>
              <p:nvPr/>
            </p:nvSpPr>
            <p:spPr bwMode="auto">
              <a:xfrm>
                <a:off x="-204788" y="4014788"/>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424"/>
              <p:cNvSpPr>
                <a:spLocks/>
              </p:cNvSpPr>
              <p:nvPr/>
            </p:nvSpPr>
            <p:spPr bwMode="auto">
              <a:xfrm>
                <a:off x="427037" y="6529388"/>
                <a:ext cx="625475" cy="631825"/>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reeform 425"/>
              <p:cNvSpPr>
                <a:spLocks/>
              </p:cNvSpPr>
              <p:nvPr/>
            </p:nvSpPr>
            <p:spPr bwMode="auto">
              <a:xfrm>
                <a:off x="427037" y="5899150"/>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3"/>
                      <a:pt x="92" y="90"/>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426"/>
              <p:cNvSpPr>
                <a:spLocks/>
              </p:cNvSpPr>
              <p:nvPr/>
            </p:nvSpPr>
            <p:spPr bwMode="auto">
              <a:xfrm>
                <a:off x="427037" y="5275263"/>
                <a:ext cx="625475" cy="623888"/>
              </a:xfrm>
              <a:custGeom>
                <a:avLst/>
                <a:gdLst>
                  <a:gd name="T0" fmla="*/ 0 w 95"/>
                  <a:gd name="T1" fmla="*/ 0 h 95"/>
                  <a:gd name="T2" fmla="*/ 95 w 95"/>
                  <a:gd name="T3" fmla="*/ 95 h 95"/>
                  <a:gd name="T4" fmla="*/ 0 w 95"/>
                  <a:gd name="T5" fmla="*/ 0 h 95"/>
                </a:gdLst>
                <a:ahLst/>
                <a:cxnLst>
                  <a:cxn ang="0">
                    <a:pos x="T0" y="T1"/>
                  </a:cxn>
                  <a:cxn ang="0">
                    <a:pos x="T2" y="T3"/>
                  </a:cxn>
                  <a:cxn ang="0">
                    <a:pos x="T4" y="T5"/>
                  </a:cxn>
                </a:cxnLst>
                <a:rect l="0" t="0" r="r" b="b"/>
                <a:pathLst>
                  <a:path w="95" h="95">
                    <a:moveTo>
                      <a:pt x="0" y="0"/>
                    </a:moveTo>
                    <a:cubicBezTo>
                      <a:pt x="3" y="89"/>
                      <a:pt x="6" y="92"/>
                      <a:pt x="95"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427"/>
              <p:cNvSpPr>
                <a:spLocks/>
              </p:cNvSpPr>
              <p:nvPr/>
            </p:nvSpPr>
            <p:spPr bwMode="auto">
              <a:xfrm>
                <a:off x="427037" y="4645025"/>
                <a:ext cx="625475" cy="630238"/>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428"/>
              <p:cNvSpPr>
                <a:spLocks/>
              </p:cNvSpPr>
              <p:nvPr/>
            </p:nvSpPr>
            <p:spPr bwMode="auto">
              <a:xfrm>
                <a:off x="427037" y="4014788"/>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 name="Freeform 429"/>
              <p:cNvSpPr>
                <a:spLocks/>
              </p:cNvSpPr>
              <p:nvPr/>
            </p:nvSpPr>
            <p:spPr bwMode="auto">
              <a:xfrm>
                <a:off x="1052512" y="4014788"/>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 name="Freeform 430"/>
              <p:cNvSpPr>
                <a:spLocks/>
              </p:cNvSpPr>
              <p:nvPr/>
            </p:nvSpPr>
            <p:spPr bwMode="auto">
              <a:xfrm>
                <a:off x="1052512"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431"/>
              <p:cNvSpPr>
                <a:spLocks/>
              </p:cNvSpPr>
              <p:nvPr/>
            </p:nvSpPr>
            <p:spPr bwMode="auto">
              <a:xfrm>
                <a:off x="1052512" y="52752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432"/>
              <p:cNvSpPr>
                <a:spLocks/>
              </p:cNvSpPr>
              <p:nvPr/>
            </p:nvSpPr>
            <p:spPr bwMode="auto">
              <a:xfrm>
                <a:off x="1052512" y="6529388"/>
                <a:ext cx="633413"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 name="Freeform 437"/>
              <p:cNvSpPr>
                <a:spLocks/>
              </p:cNvSpPr>
              <p:nvPr/>
            </p:nvSpPr>
            <p:spPr bwMode="auto">
              <a:xfrm>
                <a:off x="1685925" y="4014788"/>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 name="Freeform 438"/>
              <p:cNvSpPr>
                <a:spLocks/>
              </p:cNvSpPr>
              <p:nvPr/>
            </p:nvSpPr>
            <p:spPr bwMode="auto">
              <a:xfrm>
                <a:off x="1685925" y="46450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 name="Freeform 439"/>
              <p:cNvSpPr>
                <a:spLocks/>
              </p:cNvSpPr>
              <p:nvPr/>
            </p:nvSpPr>
            <p:spPr bwMode="auto">
              <a:xfrm>
                <a:off x="1685925" y="5275263"/>
                <a:ext cx="631825"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 name="Freeform 440"/>
              <p:cNvSpPr>
                <a:spLocks/>
              </p:cNvSpPr>
              <p:nvPr/>
            </p:nvSpPr>
            <p:spPr bwMode="auto">
              <a:xfrm>
                <a:off x="1685925" y="6529388"/>
                <a:ext cx="631825" cy="631825"/>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 name="Freeform 445"/>
              <p:cNvSpPr>
                <a:spLocks/>
              </p:cNvSpPr>
              <p:nvPr/>
            </p:nvSpPr>
            <p:spPr bwMode="auto">
              <a:xfrm>
                <a:off x="2317750" y="4014788"/>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 name="Freeform 446"/>
              <p:cNvSpPr>
                <a:spLocks/>
              </p:cNvSpPr>
              <p:nvPr/>
            </p:nvSpPr>
            <p:spPr bwMode="auto">
              <a:xfrm>
                <a:off x="2317750" y="46450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8" name="Freeform 447"/>
              <p:cNvSpPr>
                <a:spLocks/>
              </p:cNvSpPr>
              <p:nvPr/>
            </p:nvSpPr>
            <p:spPr bwMode="auto">
              <a:xfrm>
                <a:off x="2317750" y="52752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9" name="Freeform 448"/>
              <p:cNvSpPr>
                <a:spLocks/>
              </p:cNvSpPr>
              <p:nvPr/>
            </p:nvSpPr>
            <p:spPr bwMode="auto">
              <a:xfrm>
                <a:off x="2317750" y="6529388"/>
                <a:ext cx="633413"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3"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 name="Freeform 453"/>
              <p:cNvSpPr>
                <a:spLocks/>
              </p:cNvSpPr>
              <p:nvPr/>
            </p:nvSpPr>
            <p:spPr bwMode="auto">
              <a:xfrm>
                <a:off x="2317750" y="58991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5" name="Freeform 454"/>
              <p:cNvSpPr>
                <a:spLocks/>
              </p:cNvSpPr>
              <p:nvPr/>
            </p:nvSpPr>
            <p:spPr bwMode="auto">
              <a:xfrm>
                <a:off x="1685925" y="58991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4" y="7"/>
                      <a:pt x="7" y="4"/>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6" name="Freeform 455"/>
              <p:cNvSpPr>
                <a:spLocks/>
              </p:cNvSpPr>
              <p:nvPr/>
            </p:nvSpPr>
            <p:spPr bwMode="auto">
              <a:xfrm>
                <a:off x="1052512" y="5899150"/>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90"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456"/>
              <p:cNvSpPr>
                <a:spLocks/>
              </p:cNvSpPr>
              <p:nvPr/>
            </p:nvSpPr>
            <p:spPr bwMode="auto">
              <a:xfrm>
                <a:off x="2317750" y="3384550"/>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 name="Freeform 472"/>
              <p:cNvSpPr>
                <a:spLocks/>
              </p:cNvSpPr>
              <p:nvPr/>
            </p:nvSpPr>
            <p:spPr bwMode="auto">
              <a:xfrm>
                <a:off x="1685925" y="3384550"/>
                <a:ext cx="631825"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1" name="Freeform 480"/>
              <p:cNvSpPr>
                <a:spLocks/>
              </p:cNvSpPr>
              <p:nvPr/>
            </p:nvSpPr>
            <p:spPr bwMode="auto">
              <a:xfrm>
                <a:off x="1052512" y="3384550"/>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0" name="Freeform 489"/>
              <p:cNvSpPr>
                <a:spLocks/>
              </p:cNvSpPr>
              <p:nvPr/>
            </p:nvSpPr>
            <p:spPr bwMode="auto">
              <a:xfrm>
                <a:off x="427037" y="3384550"/>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9" name="Freeform 498"/>
              <p:cNvSpPr>
                <a:spLocks/>
              </p:cNvSpPr>
              <p:nvPr/>
            </p:nvSpPr>
            <p:spPr bwMode="auto">
              <a:xfrm>
                <a:off x="-204788" y="3384550"/>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51" name="Group 550"/>
            <p:cNvGrpSpPr/>
            <p:nvPr/>
          </p:nvGrpSpPr>
          <p:grpSpPr>
            <a:xfrm>
              <a:off x="-204788" y="-385763"/>
              <a:ext cx="6291263" cy="3770314"/>
              <a:chOff x="-204788" y="-385763"/>
              <a:chExt cx="6291263" cy="3770314"/>
            </a:xfrm>
          </p:grpSpPr>
          <p:sp>
            <p:nvSpPr>
              <p:cNvPr id="393" name="Freeform 51"/>
              <p:cNvSpPr>
                <a:spLocks/>
              </p:cNvSpPr>
              <p:nvPr/>
            </p:nvSpPr>
            <p:spPr bwMode="auto">
              <a:xfrm>
                <a:off x="5453062" y="2760662"/>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4" name="Freeform 52"/>
              <p:cNvSpPr>
                <a:spLocks/>
              </p:cNvSpPr>
              <p:nvPr/>
            </p:nvSpPr>
            <p:spPr bwMode="auto">
              <a:xfrm>
                <a:off x="5453062" y="21304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5" name="Freeform 53"/>
              <p:cNvSpPr>
                <a:spLocks/>
              </p:cNvSpPr>
              <p:nvPr/>
            </p:nvSpPr>
            <p:spPr bwMode="auto">
              <a:xfrm>
                <a:off x="5453062"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3"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6" name="Freeform 54"/>
              <p:cNvSpPr>
                <a:spLocks/>
              </p:cNvSpPr>
              <p:nvPr/>
            </p:nvSpPr>
            <p:spPr bwMode="auto">
              <a:xfrm>
                <a:off x="5453062" y="868362"/>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7" name="Freeform 55"/>
              <p:cNvSpPr>
                <a:spLocks/>
              </p:cNvSpPr>
              <p:nvPr/>
            </p:nvSpPr>
            <p:spPr bwMode="auto">
              <a:xfrm>
                <a:off x="5453062" y="2381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8" name="Freeform 56"/>
              <p:cNvSpPr>
                <a:spLocks/>
              </p:cNvSpPr>
              <p:nvPr/>
            </p:nvSpPr>
            <p:spPr bwMode="auto">
              <a:xfrm>
                <a:off x="5453062"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93" y="89"/>
                      <a:pt x="89" y="92"/>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3" name="Freeform 61"/>
              <p:cNvSpPr>
                <a:spLocks/>
              </p:cNvSpPr>
              <p:nvPr/>
            </p:nvSpPr>
            <p:spPr bwMode="auto">
              <a:xfrm>
                <a:off x="4827587" y="-385763"/>
                <a:ext cx="625475" cy="623888"/>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4" name="Freeform 62"/>
              <p:cNvSpPr>
                <a:spLocks/>
              </p:cNvSpPr>
              <p:nvPr/>
            </p:nvSpPr>
            <p:spPr bwMode="auto">
              <a:xfrm>
                <a:off x="4827587" y="238125"/>
                <a:ext cx="625475" cy="630238"/>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4"/>
                      <a:pt x="3" y="7"/>
                      <a:pt x="0" y="96"/>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5" name="Freeform 63"/>
              <p:cNvSpPr>
                <a:spLocks/>
              </p:cNvSpPr>
              <p:nvPr/>
            </p:nvSpPr>
            <p:spPr bwMode="auto">
              <a:xfrm>
                <a:off x="4827587" y="868362"/>
                <a:ext cx="625475"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92" y="7"/>
                      <a:pt x="89" y="4"/>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6" name="Freeform 64"/>
              <p:cNvSpPr>
                <a:spLocks/>
              </p:cNvSpPr>
              <p:nvPr/>
            </p:nvSpPr>
            <p:spPr bwMode="auto">
              <a:xfrm>
                <a:off x="4827587" y="1498600"/>
                <a:ext cx="625475" cy="631825"/>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7" name="Freeform 65"/>
              <p:cNvSpPr>
                <a:spLocks/>
              </p:cNvSpPr>
              <p:nvPr/>
            </p:nvSpPr>
            <p:spPr bwMode="auto">
              <a:xfrm>
                <a:off x="4827587" y="21304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8" name="Freeform 66"/>
              <p:cNvSpPr>
                <a:spLocks/>
              </p:cNvSpPr>
              <p:nvPr/>
            </p:nvSpPr>
            <p:spPr bwMode="auto">
              <a:xfrm>
                <a:off x="4827587" y="2760662"/>
                <a:ext cx="625475" cy="623888"/>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2" name="Freeform 70"/>
              <p:cNvSpPr>
                <a:spLocks/>
              </p:cNvSpPr>
              <p:nvPr/>
            </p:nvSpPr>
            <p:spPr bwMode="auto">
              <a:xfrm>
                <a:off x="4195762"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3" name="Freeform 71"/>
              <p:cNvSpPr>
                <a:spLocks/>
              </p:cNvSpPr>
              <p:nvPr/>
            </p:nvSpPr>
            <p:spPr bwMode="auto">
              <a:xfrm>
                <a:off x="4195762" y="2381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4" name="Freeform 72"/>
              <p:cNvSpPr>
                <a:spLocks/>
              </p:cNvSpPr>
              <p:nvPr/>
            </p:nvSpPr>
            <p:spPr bwMode="auto">
              <a:xfrm>
                <a:off x="4195762" y="868362"/>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5" name="Freeform 73"/>
              <p:cNvSpPr>
                <a:spLocks/>
              </p:cNvSpPr>
              <p:nvPr/>
            </p:nvSpPr>
            <p:spPr bwMode="auto">
              <a:xfrm>
                <a:off x="4195762"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6"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6" name="Freeform 74"/>
              <p:cNvSpPr>
                <a:spLocks/>
              </p:cNvSpPr>
              <p:nvPr/>
            </p:nvSpPr>
            <p:spPr bwMode="auto">
              <a:xfrm>
                <a:off x="4195762" y="2130425"/>
                <a:ext cx="631825"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7" name="Freeform 75"/>
              <p:cNvSpPr>
                <a:spLocks/>
              </p:cNvSpPr>
              <p:nvPr/>
            </p:nvSpPr>
            <p:spPr bwMode="auto">
              <a:xfrm>
                <a:off x="4195762" y="2760662"/>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 name="Freeform 337"/>
              <p:cNvSpPr>
                <a:spLocks/>
              </p:cNvSpPr>
              <p:nvPr/>
            </p:nvSpPr>
            <p:spPr bwMode="auto">
              <a:xfrm>
                <a:off x="3562350" y="27606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 name="Freeform 338"/>
              <p:cNvSpPr>
                <a:spLocks/>
              </p:cNvSpPr>
              <p:nvPr/>
            </p:nvSpPr>
            <p:spPr bwMode="auto">
              <a:xfrm>
                <a:off x="3562350" y="2130425"/>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 name="Freeform 339"/>
              <p:cNvSpPr>
                <a:spLocks/>
              </p:cNvSpPr>
              <p:nvPr/>
            </p:nvSpPr>
            <p:spPr bwMode="auto">
              <a:xfrm>
                <a:off x="3562350"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 name="Freeform 340"/>
              <p:cNvSpPr>
                <a:spLocks/>
              </p:cNvSpPr>
              <p:nvPr/>
            </p:nvSpPr>
            <p:spPr bwMode="auto">
              <a:xfrm>
                <a:off x="3562350" y="2381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 name="Freeform 341"/>
              <p:cNvSpPr>
                <a:spLocks/>
              </p:cNvSpPr>
              <p:nvPr/>
            </p:nvSpPr>
            <p:spPr bwMode="auto">
              <a:xfrm>
                <a:off x="3562350"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92" y="89"/>
                      <a:pt x="89" y="92"/>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 name="Freeform 346"/>
              <p:cNvSpPr>
                <a:spLocks/>
              </p:cNvSpPr>
              <p:nvPr/>
            </p:nvSpPr>
            <p:spPr bwMode="auto">
              <a:xfrm>
                <a:off x="2930525"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 name="Freeform 347"/>
              <p:cNvSpPr>
                <a:spLocks/>
              </p:cNvSpPr>
              <p:nvPr/>
            </p:nvSpPr>
            <p:spPr bwMode="auto">
              <a:xfrm>
                <a:off x="2930525"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9" name="Freeform 348"/>
              <p:cNvSpPr>
                <a:spLocks/>
              </p:cNvSpPr>
              <p:nvPr/>
            </p:nvSpPr>
            <p:spPr bwMode="auto">
              <a:xfrm>
                <a:off x="2930525" y="1498600"/>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0" name="Freeform 349"/>
              <p:cNvSpPr>
                <a:spLocks/>
              </p:cNvSpPr>
              <p:nvPr/>
            </p:nvSpPr>
            <p:spPr bwMode="auto">
              <a:xfrm>
                <a:off x="2930525" y="21304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1" name="Freeform 350"/>
              <p:cNvSpPr>
                <a:spLocks/>
              </p:cNvSpPr>
              <p:nvPr/>
            </p:nvSpPr>
            <p:spPr bwMode="auto">
              <a:xfrm>
                <a:off x="2930525" y="27606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3" name="Freeform 352"/>
              <p:cNvSpPr>
                <a:spLocks/>
              </p:cNvSpPr>
              <p:nvPr/>
            </p:nvSpPr>
            <p:spPr bwMode="auto">
              <a:xfrm>
                <a:off x="2930525" y="2381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90"/>
                      <a:pt x="7" y="93"/>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457"/>
              <p:cNvSpPr>
                <a:spLocks/>
              </p:cNvSpPr>
              <p:nvPr/>
            </p:nvSpPr>
            <p:spPr bwMode="auto">
              <a:xfrm>
                <a:off x="2317750" y="2760663"/>
                <a:ext cx="633413" cy="623888"/>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458"/>
              <p:cNvSpPr>
                <a:spLocks/>
              </p:cNvSpPr>
              <p:nvPr/>
            </p:nvSpPr>
            <p:spPr bwMode="auto">
              <a:xfrm>
                <a:off x="2317750" y="2130425"/>
                <a:ext cx="633413" cy="630238"/>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459"/>
              <p:cNvSpPr>
                <a:spLocks/>
              </p:cNvSpPr>
              <p:nvPr/>
            </p:nvSpPr>
            <p:spPr bwMode="auto">
              <a:xfrm>
                <a:off x="2317750"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460"/>
              <p:cNvSpPr>
                <a:spLocks/>
              </p:cNvSpPr>
              <p:nvPr/>
            </p:nvSpPr>
            <p:spPr bwMode="auto">
              <a:xfrm>
                <a:off x="2317750" y="868363"/>
                <a:ext cx="633413"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89" y="4"/>
                      <a:pt x="92" y="7"/>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Freeform 461"/>
              <p:cNvSpPr>
                <a:spLocks/>
              </p:cNvSpPr>
              <p:nvPr/>
            </p:nvSpPr>
            <p:spPr bwMode="auto">
              <a:xfrm>
                <a:off x="2317750" y="2381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3"/>
                      <a:pt x="4" y="90"/>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462"/>
              <p:cNvSpPr>
                <a:spLocks/>
              </p:cNvSpPr>
              <p:nvPr/>
            </p:nvSpPr>
            <p:spPr bwMode="auto">
              <a:xfrm>
                <a:off x="2317750"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92" y="89"/>
                      <a:pt x="89" y="92"/>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8" name="Freeform 467"/>
              <p:cNvSpPr>
                <a:spLocks/>
              </p:cNvSpPr>
              <p:nvPr/>
            </p:nvSpPr>
            <p:spPr bwMode="auto">
              <a:xfrm>
                <a:off x="1685925" y="-3857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 name="Freeform 468"/>
              <p:cNvSpPr>
                <a:spLocks/>
              </p:cNvSpPr>
              <p:nvPr/>
            </p:nvSpPr>
            <p:spPr bwMode="auto">
              <a:xfrm>
                <a:off x="1685925"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 name="Freeform 469"/>
              <p:cNvSpPr>
                <a:spLocks/>
              </p:cNvSpPr>
              <p:nvPr/>
            </p:nvSpPr>
            <p:spPr bwMode="auto">
              <a:xfrm>
                <a:off x="1685925" y="1498600"/>
                <a:ext cx="631825" cy="631825"/>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 name="Freeform 470"/>
              <p:cNvSpPr>
                <a:spLocks/>
              </p:cNvSpPr>
              <p:nvPr/>
            </p:nvSpPr>
            <p:spPr bwMode="auto">
              <a:xfrm>
                <a:off x="1685925" y="21304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 name="Freeform 471"/>
              <p:cNvSpPr>
                <a:spLocks/>
              </p:cNvSpPr>
              <p:nvPr/>
            </p:nvSpPr>
            <p:spPr bwMode="auto">
              <a:xfrm>
                <a:off x="1685925" y="27606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6" name="Freeform 475"/>
              <p:cNvSpPr>
                <a:spLocks/>
              </p:cNvSpPr>
              <p:nvPr/>
            </p:nvSpPr>
            <p:spPr bwMode="auto">
              <a:xfrm>
                <a:off x="1052512" y="-3857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7" name="Freeform 476"/>
              <p:cNvSpPr>
                <a:spLocks/>
              </p:cNvSpPr>
              <p:nvPr/>
            </p:nvSpPr>
            <p:spPr bwMode="auto">
              <a:xfrm>
                <a:off x="1052512" y="868363"/>
                <a:ext cx="633413"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8" name="Freeform 477"/>
              <p:cNvSpPr>
                <a:spLocks/>
              </p:cNvSpPr>
              <p:nvPr/>
            </p:nvSpPr>
            <p:spPr bwMode="auto">
              <a:xfrm>
                <a:off x="1052512" y="1498600"/>
                <a:ext cx="633413"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9" name="Freeform 478"/>
              <p:cNvSpPr>
                <a:spLocks/>
              </p:cNvSpPr>
              <p:nvPr/>
            </p:nvSpPr>
            <p:spPr bwMode="auto">
              <a:xfrm>
                <a:off x="1052512" y="21304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0" name="Freeform 479"/>
              <p:cNvSpPr>
                <a:spLocks/>
              </p:cNvSpPr>
              <p:nvPr/>
            </p:nvSpPr>
            <p:spPr bwMode="auto">
              <a:xfrm>
                <a:off x="1052512" y="2760663"/>
                <a:ext cx="633413"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4" name="Freeform 483"/>
              <p:cNvSpPr>
                <a:spLocks/>
              </p:cNvSpPr>
              <p:nvPr/>
            </p:nvSpPr>
            <p:spPr bwMode="auto">
              <a:xfrm>
                <a:off x="427037" y="-385763"/>
                <a:ext cx="625475" cy="623888"/>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5" name="Freeform 484"/>
              <p:cNvSpPr>
                <a:spLocks/>
              </p:cNvSpPr>
              <p:nvPr/>
            </p:nvSpPr>
            <p:spPr bwMode="auto">
              <a:xfrm>
                <a:off x="-204788" y="238125"/>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3"/>
                      <a:pt x="92" y="90"/>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6" name="Freeform 485"/>
              <p:cNvSpPr>
                <a:spLocks/>
              </p:cNvSpPr>
              <p:nvPr/>
            </p:nvSpPr>
            <p:spPr bwMode="auto">
              <a:xfrm>
                <a:off x="427037" y="868363"/>
                <a:ext cx="625475" cy="630238"/>
              </a:xfrm>
              <a:custGeom>
                <a:avLst/>
                <a:gdLst>
                  <a:gd name="T0" fmla="*/ 95 w 95"/>
                  <a:gd name="T1" fmla="*/ 96 h 96"/>
                  <a:gd name="T2" fmla="*/ 0 w 95"/>
                  <a:gd name="T3" fmla="*/ 0 h 96"/>
                  <a:gd name="T4" fmla="*/ 95 w 95"/>
                  <a:gd name="T5" fmla="*/ 96 h 96"/>
                </a:gdLst>
                <a:ahLst/>
                <a:cxnLst>
                  <a:cxn ang="0">
                    <a:pos x="T0" y="T1"/>
                  </a:cxn>
                  <a:cxn ang="0">
                    <a:pos x="T2" y="T3"/>
                  </a:cxn>
                  <a:cxn ang="0">
                    <a:pos x="T4" y="T5"/>
                  </a:cxn>
                </a:cxnLst>
                <a:rect l="0" t="0" r="r" b="b"/>
                <a:pathLst>
                  <a:path w="95" h="96">
                    <a:moveTo>
                      <a:pt x="95" y="96"/>
                    </a:moveTo>
                    <a:cubicBezTo>
                      <a:pt x="92" y="7"/>
                      <a:pt x="89" y="4"/>
                      <a:pt x="0" y="0"/>
                    </a:cubicBezTo>
                    <a:lnTo>
                      <a:pt x="95"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7" name="Freeform 486"/>
              <p:cNvSpPr>
                <a:spLocks/>
              </p:cNvSpPr>
              <p:nvPr/>
            </p:nvSpPr>
            <p:spPr bwMode="auto">
              <a:xfrm>
                <a:off x="427037" y="1498600"/>
                <a:ext cx="625475" cy="631825"/>
              </a:xfrm>
              <a:custGeom>
                <a:avLst/>
                <a:gdLst>
                  <a:gd name="T0" fmla="*/ 0 w 95"/>
                  <a:gd name="T1" fmla="*/ 96 h 96"/>
                  <a:gd name="T2" fmla="*/ 95 w 95"/>
                  <a:gd name="T3" fmla="*/ 0 h 96"/>
                  <a:gd name="T4" fmla="*/ 0 w 95"/>
                  <a:gd name="T5" fmla="*/ 96 h 96"/>
                </a:gdLst>
                <a:ahLst/>
                <a:cxnLst>
                  <a:cxn ang="0">
                    <a:pos x="T0" y="T1"/>
                  </a:cxn>
                  <a:cxn ang="0">
                    <a:pos x="T2" y="T3"/>
                  </a:cxn>
                  <a:cxn ang="0">
                    <a:pos x="T4" y="T5"/>
                  </a:cxn>
                </a:cxnLst>
                <a:rect l="0" t="0" r="r" b="b"/>
                <a:pathLst>
                  <a:path w="95" h="96">
                    <a:moveTo>
                      <a:pt x="0" y="96"/>
                    </a:moveTo>
                    <a:cubicBezTo>
                      <a:pt x="89" y="92"/>
                      <a:pt x="92" y="89"/>
                      <a:pt x="95"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8" name="Freeform 487"/>
              <p:cNvSpPr>
                <a:spLocks/>
              </p:cNvSpPr>
              <p:nvPr/>
            </p:nvSpPr>
            <p:spPr bwMode="auto">
              <a:xfrm>
                <a:off x="427037" y="21304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9" name="Freeform 488"/>
              <p:cNvSpPr>
                <a:spLocks/>
              </p:cNvSpPr>
              <p:nvPr/>
            </p:nvSpPr>
            <p:spPr bwMode="auto">
              <a:xfrm>
                <a:off x="427037" y="2760663"/>
                <a:ext cx="625475" cy="623888"/>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2" name="Freeform 491"/>
              <p:cNvSpPr>
                <a:spLocks/>
              </p:cNvSpPr>
              <p:nvPr/>
            </p:nvSpPr>
            <p:spPr bwMode="auto">
              <a:xfrm>
                <a:off x="427037" y="238125"/>
                <a:ext cx="625475" cy="630238"/>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89" y="4"/>
                      <a:pt x="92" y="7"/>
                      <a:pt x="95"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3" name="Freeform 492"/>
              <p:cNvSpPr>
                <a:spLocks/>
              </p:cNvSpPr>
              <p:nvPr/>
            </p:nvSpPr>
            <p:spPr bwMode="auto">
              <a:xfrm>
                <a:off x="-204788" y="-385763"/>
                <a:ext cx="631825" cy="623888"/>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7" y="92"/>
                      <a:pt x="4" y="89"/>
                      <a:pt x="0" y="0"/>
                    </a:cubicBezTo>
                    <a:lnTo>
                      <a:pt x="96" y="95"/>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494"/>
              <p:cNvSpPr>
                <a:spLocks/>
              </p:cNvSpPr>
              <p:nvPr/>
            </p:nvSpPr>
            <p:spPr bwMode="auto">
              <a:xfrm>
                <a:off x="-204788" y="868363"/>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495"/>
              <p:cNvSpPr>
                <a:spLocks/>
              </p:cNvSpPr>
              <p:nvPr/>
            </p:nvSpPr>
            <p:spPr bwMode="auto">
              <a:xfrm>
                <a:off x="-204788" y="1498600"/>
                <a:ext cx="631825" cy="631825"/>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4"/>
                      <a:pt x="4" y="7"/>
                      <a:pt x="0" y="96"/>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496"/>
              <p:cNvSpPr>
                <a:spLocks/>
              </p:cNvSpPr>
              <p:nvPr/>
            </p:nvSpPr>
            <p:spPr bwMode="auto">
              <a:xfrm>
                <a:off x="-204788" y="2130425"/>
                <a:ext cx="631825" cy="630238"/>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497"/>
              <p:cNvSpPr>
                <a:spLocks/>
              </p:cNvSpPr>
              <p:nvPr/>
            </p:nvSpPr>
            <p:spPr bwMode="auto">
              <a:xfrm>
                <a:off x="-204788" y="2760663"/>
                <a:ext cx="631825" cy="623888"/>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0" name="Freeform 499"/>
              <p:cNvSpPr>
                <a:spLocks/>
              </p:cNvSpPr>
              <p:nvPr/>
            </p:nvSpPr>
            <p:spPr bwMode="auto">
              <a:xfrm>
                <a:off x="1052512" y="238125"/>
                <a:ext cx="633413" cy="630238"/>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1" name="Freeform 500"/>
              <p:cNvSpPr>
                <a:spLocks/>
              </p:cNvSpPr>
              <p:nvPr/>
            </p:nvSpPr>
            <p:spPr bwMode="auto">
              <a:xfrm>
                <a:off x="1685925" y="238125"/>
                <a:ext cx="631825" cy="630238"/>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90"/>
                      <a:pt x="7" y="93"/>
                      <a:pt x="96" y="96"/>
                    </a:cubicBezTo>
                    <a:lnTo>
                      <a:pt x="0" y="0"/>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2" name="Group 1"/>
          <p:cNvGrpSpPr/>
          <p:nvPr/>
        </p:nvGrpSpPr>
        <p:grpSpPr>
          <a:xfrm>
            <a:off x="10004128" y="5922772"/>
            <a:ext cx="1918644" cy="643024"/>
            <a:chOff x="3080094" y="2928995"/>
            <a:chExt cx="2983813" cy="1000010"/>
          </a:xfrm>
        </p:grpSpPr>
        <p:sp>
          <p:nvSpPr>
            <p:cNvPr id="251" name="Freeform 9"/>
            <p:cNvSpPr>
              <a:spLocks/>
            </p:cNvSpPr>
            <p:nvPr/>
          </p:nvSpPr>
          <p:spPr bwMode="auto">
            <a:xfrm>
              <a:off x="3080094" y="2928995"/>
              <a:ext cx="470275" cy="475680"/>
            </a:xfrm>
            <a:custGeom>
              <a:avLst/>
              <a:gdLst>
                <a:gd name="T0" fmla="*/ 64 w 64"/>
                <a:gd name="T1" fmla="*/ 32 h 64"/>
                <a:gd name="T2" fmla="*/ 32 w 64"/>
                <a:gd name="T3" fmla="*/ 64 h 64"/>
                <a:gd name="T4" fmla="*/ 0 w 64"/>
                <a:gd name="T5" fmla="*/ 32 h 64"/>
                <a:gd name="T6" fmla="*/ 32 w 64"/>
                <a:gd name="T7" fmla="*/ 0 h 64"/>
                <a:gd name="T8" fmla="*/ 64 w 64"/>
                <a:gd name="T9" fmla="*/ 32 h 64"/>
              </a:gdLst>
              <a:ahLst/>
              <a:cxnLst>
                <a:cxn ang="0">
                  <a:pos x="T0" y="T1"/>
                </a:cxn>
                <a:cxn ang="0">
                  <a:pos x="T2" y="T3"/>
                </a:cxn>
                <a:cxn ang="0">
                  <a:pos x="T4" y="T5"/>
                </a:cxn>
                <a:cxn ang="0">
                  <a:pos x="T6" y="T7"/>
                </a:cxn>
                <a:cxn ang="0">
                  <a:pos x="T8" y="T9"/>
                </a:cxn>
              </a:cxnLst>
              <a:rect l="0" t="0" r="r" b="b"/>
              <a:pathLst>
                <a:path w="64" h="64">
                  <a:moveTo>
                    <a:pt x="64" y="32"/>
                  </a:moveTo>
                  <a:cubicBezTo>
                    <a:pt x="34" y="33"/>
                    <a:pt x="33" y="34"/>
                    <a:pt x="32" y="64"/>
                  </a:cubicBezTo>
                  <a:cubicBezTo>
                    <a:pt x="31" y="34"/>
                    <a:pt x="30" y="33"/>
                    <a:pt x="0" y="32"/>
                  </a:cubicBezTo>
                  <a:cubicBezTo>
                    <a:pt x="30" y="31"/>
                    <a:pt x="31" y="30"/>
                    <a:pt x="32" y="0"/>
                  </a:cubicBezTo>
                  <a:cubicBezTo>
                    <a:pt x="33" y="30"/>
                    <a:pt x="34" y="31"/>
                    <a:pt x="64" y="32"/>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 name="Freeform 10"/>
            <p:cNvSpPr>
              <a:spLocks/>
            </p:cNvSpPr>
            <p:nvPr/>
          </p:nvSpPr>
          <p:spPr bwMode="auto">
            <a:xfrm>
              <a:off x="3544963" y="2928995"/>
              <a:ext cx="470275" cy="475680"/>
            </a:xfrm>
            <a:custGeom>
              <a:avLst/>
              <a:gdLst>
                <a:gd name="T0" fmla="*/ 64 w 64"/>
                <a:gd name="T1" fmla="*/ 32 h 64"/>
                <a:gd name="T2" fmla="*/ 32 w 64"/>
                <a:gd name="T3" fmla="*/ 64 h 64"/>
                <a:gd name="T4" fmla="*/ 0 w 64"/>
                <a:gd name="T5" fmla="*/ 32 h 64"/>
                <a:gd name="T6" fmla="*/ 32 w 64"/>
                <a:gd name="T7" fmla="*/ 0 h 64"/>
                <a:gd name="T8" fmla="*/ 64 w 64"/>
                <a:gd name="T9" fmla="*/ 32 h 64"/>
              </a:gdLst>
              <a:ahLst/>
              <a:cxnLst>
                <a:cxn ang="0">
                  <a:pos x="T0" y="T1"/>
                </a:cxn>
                <a:cxn ang="0">
                  <a:pos x="T2" y="T3"/>
                </a:cxn>
                <a:cxn ang="0">
                  <a:pos x="T4" y="T5"/>
                </a:cxn>
                <a:cxn ang="0">
                  <a:pos x="T6" y="T7"/>
                </a:cxn>
                <a:cxn ang="0">
                  <a:pos x="T8" y="T9"/>
                </a:cxn>
              </a:cxnLst>
              <a:rect l="0" t="0" r="r" b="b"/>
              <a:pathLst>
                <a:path w="64" h="64">
                  <a:moveTo>
                    <a:pt x="64" y="32"/>
                  </a:moveTo>
                  <a:cubicBezTo>
                    <a:pt x="34" y="33"/>
                    <a:pt x="34" y="34"/>
                    <a:pt x="32" y="64"/>
                  </a:cubicBezTo>
                  <a:cubicBezTo>
                    <a:pt x="31" y="34"/>
                    <a:pt x="30" y="33"/>
                    <a:pt x="0" y="32"/>
                  </a:cubicBezTo>
                  <a:cubicBezTo>
                    <a:pt x="30" y="31"/>
                    <a:pt x="31" y="30"/>
                    <a:pt x="32" y="0"/>
                  </a:cubicBezTo>
                  <a:cubicBezTo>
                    <a:pt x="33" y="30"/>
                    <a:pt x="34" y="31"/>
                    <a:pt x="64" y="32"/>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 name="Freeform 11"/>
            <p:cNvSpPr>
              <a:spLocks/>
            </p:cNvSpPr>
            <p:nvPr/>
          </p:nvSpPr>
          <p:spPr bwMode="auto">
            <a:xfrm>
              <a:off x="3317934" y="3172241"/>
              <a:ext cx="459464" cy="248651"/>
            </a:xfrm>
            <a:custGeom>
              <a:avLst/>
              <a:gdLst>
                <a:gd name="T0" fmla="*/ 32 w 63"/>
                <a:gd name="T1" fmla="*/ 0 h 33"/>
                <a:gd name="T2" fmla="*/ 63 w 63"/>
                <a:gd name="T3" fmla="*/ 33 h 33"/>
                <a:gd name="T4" fmla="*/ 0 w 63"/>
                <a:gd name="T5" fmla="*/ 33 h 33"/>
                <a:gd name="T6" fmla="*/ 32 w 63"/>
                <a:gd name="T7" fmla="*/ 0 h 33"/>
              </a:gdLst>
              <a:ahLst/>
              <a:cxnLst>
                <a:cxn ang="0">
                  <a:pos x="T0" y="T1"/>
                </a:cxn>
                <a:cxn ang="0">
                  <a:pos x="T2" y="T3"/>
                </a:cxn>
                <a:cxn ang="0">
                  <a:pos x="T4" y="T5"/>
                </a:cxn>
                <a:cxn ang="0">
                  <a:pos x="T6" y="T7"/>
                </a:cxn>
              </a:cxnLst>
              <a:rect l="0" t="0" r="r" b="b"/>
              <a:pathLst>
                <a:path w="63" h="33">
                  <a:moveTo>
                    <a:pt x="32" y="0"/>
                  </a:moveTo>
                  <a:cubicBezTo>
                    <a:pt x="33" y="30"/>
                    <a:pt x="34" y="31"/>
                    <a:pt x="63" y="33"/>
                  </a:cubicBezTo>
                  <a:cubicBezTo>
                    <a:pt x="0" y="33"/>
                    <a:pt x="0" y="33"/>
                    <a:pt x="0" y="33"/>
                  </a:cubicBezTo>
                  <a:cubicBezTo>
                    <a:pt x="29" y="31"/>
                    <a:pt x="30" y="30"/>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nvGrpSpPr>
            <p:cNvPr id="254" name="Group 253"/>
            <p:cNvGrpSpPr/>
            <p:nvPr/>
          </p:nvGrpSpPr>
          <p:grpSpPr>
            <a:xfrm>
              <a:off x="3350366" y="3539812"/>
              <a:ext cx="2670297" cy="389193"/>
              <a:chOff x="4467155" y="3576749"/>
              <a:chExt cx="3560396" cy="518924"/>
            </a:xfrm>
          </p:grpSpPr>
          <p:sp>
            <p:nvSpPr>
              <p:cNvPr id="255" name="Freeform 12"/>
              <p:cNvSpPr>
                <a:spLocks/>
              </p:cNvSpPr>
              <p:nvPr/>
            </p:nvSpPr>
            <p:spPr bwMode="auto">
              <a:xfrm>
                <a:off x="4467155" y="3576749"/>
                <a:ext cx="526131" cy="504509"/>
              </a:xfrm>
              <a:custGeom>
                <a:avLst/>
                <a:gdLst>
                  <a:gd name="T0" fmla="*/ 0 w 73"/>
                  <a:gd name="T1" fmla="*/ 0 h 70"/>
                  <a:gd name="T2" fmla="*/ 0 w 73"/>
                  <a:gd name="T3" fmla="*/ 6 h 70"/>
                  <a:gd name="T4" fmla="*/ 29 w 73"/>
                  <a:gd name="T5" fmla="*/ 6 h 70"/>
                  <a:gd name="T6" fmla="*/ 29 w 73"/>
                  <a:gd name="T7" fmla="*/ 70 h 70"/>
                  <a:gd name="T8" fmla="*/ 43 w 73"/>
                  <a:gd name="T9" fmla="*/ 70 h 70"/>
                  <a:gd name="T10" fmla="*/ 43 w 73"/>
                  <a:gd name="T11" fmla="*/ 6 h 70"/>
                  <a:gd name="T12" fmla="*/ 73 w 73"/>
                  <a:gd name="T13" fmla="*/ 6 h 70"/>
                  <a:gd name="T14" fmla="*/ 73 w 73"/>
                  <a:gd name="T15" fmla="*/ 0 h 70"/>
                  <a:gd name="T16" fmla="*/ 0 w 73"/>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0">
                    <a:moveTo>
                      <a:pt x="0" y="0"/>
                    </a:moveTo>
                    <a:lnTo>
                      <a:pt x="0" y="6"/>
                    </a:lnTo>
                    <a:lnTo>
                      <a:pt x="29" y="6"/>
                    </a:lnTo>
                    <a:lnTo>
                      <a:pt x="29" y="70"/>
                    </a:lnTo>
                    <a:lnTo>
                      <a:pt x="43" y="70"/>
                    </a:lnTo>
                    <a:lnTo>
                      <a:pt x="43" y="6"/>
                    </a:lnTo>
                    <a:lnTo>
                      <a:pt x="73" y="6"/>
                    </a:lnTo>
                    <a:lnTo>
                      <a:pt x="7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 name="Freeform 13"/>
              <p:cNvSpPr>
                <a:spLocks noEditPoints="1"/>
              </p:cNvSpPr>
              <p:nvPr/>
            </p:nvSpPr>
            <p:spPr bwMode="auto">
              <a:xfrm>
                <a:off x="4921214" y="3576749"/>
                <a:ext cx="475680" cy="504509"/>
              </a:xfrm>
              <a:custGeom>
                <a:avLst/>
                <a:gdLst>
                  <a:gd name="T0" fmla="*/ 51 w 66"/>
                  <a:gd name="T1" fmla="*/ 70 h 70"/>
                  <a:gd name="T2" fmla="*/ 42 w 66"/>
                  <a:gd name="T3" fmla="*/ 48 h 70"/>
                  <a:gd name="T4" fmla="*/ 18 w 66"/>
                  <a:gd name="T5" fmla="*/ 48 h 70"/>
                  <a:gd name="T6" fmla="*/ 8 w 66"/>
                  <a:gd name="T7" fmla="*/ 70 h 70"/>
                  <a:gd name="T8" fmla="*/ 0 w 66"/>
                  <a:gd name="T9" fmla="*/ 70 h 70"/>
                  <a:gd name="T10" fmla="*/ 31 w 66"/>
                  <a:gd name="T11" fmla="*/ 0 h 70"/>
                  <a:gd name="T12" fmla="*/ 34 w 66"/>
                  <a:gd name="T13" fmla="*/ 0 h 70"/>
                  <a:gd name="T14" fmla="*/ 66 w 66"/>
                  <a:gd name="T15" fmla="*/ 70 h 70"/>
                  <a:gd name="T16" fmla="*/ 51 w 66"/>
                  <a:gd name="T17" fmla="*/ 70 h 70"/>
                  <a:gd name="T18" fmla="*/ 30 w 66"/>
                  <a:gd name="T19" fmla="*/ 19 h 70"/>
                  <a:gd name="T20" fmla="*/ 19 w 66"/>
                  <a:gd name="T21" fmla="*/ 43 h 70"/>
                  <a:gd name="T22" fmla="*/ 40 w 66"/>
                  <a:gd name="T23" fmla="*/ 43 h 70"/>
                  <a:gd name="T24" fmla="*/ 30 w 66"/>
                  <a:gd name="T25" fmla="*/ 19 h 70"/>
                  <a:gd name="T26" fmla="*/ 30 w 66"/>
                  <a:gd name="T27" fmla="*/ 1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70">
                    <a:moveTo>
                      <a:pt x="51" y="70"/>
                    </a:moveTo>
                    <a:lnTo>
                      <a:pt x="42" y="48"/>
                    </a:lnTo>
                    <a:lnTo>
                      <a:pt x="18" y="48"/>
                    </a:lnTo>
                    <a:lnTo>
                      <a:pt x="8" y="70"/>
                    </a:lnTo>
                    <a:lnTo>
                      <a:pt x="0" y="70"/>
                    </a:lnTo>
                    <a:lnTo>
                      <a:pt x="31" y="0"/>
                    </a:lnTo>
                    <a:lnTo>
                      <a:pt x="34" y="0"/>
                    </a:lnTo>
                    <a:lnTo>
                      <a:pt x="66" y="70"/>
                    </a:lnTo>
                    <a:lnTo>
                      <a:pt x="51" y="70"/>
                    </a:lnTo>
                    <a:close/>
                    <a:moveTo>
                      <a:pt x="30" y="19"/>
                    </a:moveTo>
                    <a:lnTo>
                      <a:pt x="19" y="43"/>
                    </a:lnTo>
                    <a:lnTo>
                      <a:pt x="40" y="43"/>
                    </a:lnTo>
                    <a:lnTo>
                      <a:pt x="30" y="19"/>
                    </a:lnTo>
                    <a:lnTo>
                      <a:pt x="3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 name="Freeform 14"/>
              <p:cNvSpPr>
                <a:spLocks noEditPoints="1"/>
              </p:cNvSpPr>
              <p:nvPr/>
            </p:nvSpPr>
            <p:spPr bwMode="auto">
              <a:xfrm>
                <a:off x="6002305" y="3576749"/>
                <a:ext cx="468473" cy="504509"/>
              </a:xfrm>
              <a:custGeom>
                <a:avLst/>
                <a:gdLst>
                  <a:gd name="T0" fmla="*/ 52 w 65"/>
                  <a:gd name="T1" fmla="*/ 70 h 70"/>
                  <a:gd name="T2" fmla="*/ 42 w 65"/>
                  <a:gd name="T3" fmla="*/ 48 h 70"/>
                  <a:gd name="T4" fmla="*/ 18 w 65"/>
                  <a:gd name="T5" fmla="*/ 48 h 70"/>
                  <a:gd name="T6" fmla="*/ 8 w 65"/>
                  <a:gd name="T7" fmla="*/ 70 h 70"/>
                  <a:gd name="T8" fmla="*/ 0 w 65"/>
                  <a:gd name="T9" fmla="*/ 70 h 70"/>
                  <a:gd name="T10" fmla="*/ 31 w 65"/>
                  <a:gd name="T11" fmla="*/ 0 h 70"/>
                  <a:gd name="T12" fmla="*/ 34 w 65"/>
                  <a:gd name="T13" fmla="*/ 0 h 70"/>
                  <a:gd name="T14" fmla="*/ 65 w 65"/>
                  <a:gd name="T15" fmla="*/ 70 h 70"/>
                  <a:gd name="T16" fmla="*/ 52 w 65"/>
                  <a:gd name="T17" fmla="*/ 70 h 70"/>
                  <a:gd name="T18" fmla="*/ 30 w 65"/>
                  <a:gd name="T19" fmla="*/ 19 h 70"/>
                  <a:gd name="T20" fmla="*/ 20 w 65"/>
                  <a:gd name="T21" fmla="*/ 43 h 70"/>
                  <a:gd name="T22" fmla="*/ 40 w 65"/>
                  <a:gd name="T23" fmla="*/ 43 h 70"/>
                  <a:gd name="T24" fmla="*/ 30 w 65"/>
                  <a:gd name="T25" fmla="*/ 19 h 70"/>
                  <a:gd name="T26" fmla="*/ 30 w 65"/>
                  <a:gd name="T27" fmla="*/ 1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0">
                    <a:moveTo>
                      <a:pt x="52" y="70"/>
                    </a:moveTo>
                    <a:lnTo>
                      <a:pt x="42" y="48"/>
                    </a:lnTo>
                    <a:lnTo>
                      <a:pt x="18" y="48"/>
                    </a:lnTo>
                    <a:lnTo>
                      <a:pt x="8" y="70"/>
                    </a:lnTo>
                    <a:lnTo>
                      <a:pt x="0" y="70"/>
                    </a:lnTo>
                    <a:lnTo>
                      <a:pt x="31" y="0"/>
                    </a:lnTo>
                    <a:lnTo>
                      <a:pt x="34" y="0"/>
                    </a:lnTo>
                    <a:lnTo>
                      <a:pt x="65" y="70"/>
                    </a:lnTo>
                    <a:lnTo>
                      <a:pt x="52" y="70"/>
                    </a:lnTo>
                    <a:close/>
                    <a:moveTo>
                      <a:pt x="30" y="19"/>
                    </a:moveTo>
                    <a:lnTo>
                      <a:pt x="20" y="43"/>
                    </a:lnTo>
                    <a:lnTo>
                      <a:pt x="40" y="43"/>
                    </a:lnTo>
                    <a:lnTo>
                      <a:pt x="30" y="19"/>
                    </a:lnTo>
                    <a:lnTo>
                      <a:pt x="3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 name="Freeform 15"/>
              <p:cNvSpPr>
                <a:spLocks/>
              </p:cNvSpPr>
              <p:nvPr/>
            </p:nvSpPr>
            <p:spPr bwMode="auto">
              <a:xfrm>
                <a:off x="5346443" y="3576749"/>
                <a:ext cx="713521" cy="504509"/>
              </a:xfrm>
              <a:custGeom>
                <a:avLst/>
                <a:gdLst>
                  <a:gd name="T0" fmla="*/ 69 w 73"/>
                  <a:gd name="T1" fmla="*/ 0 h 51"/>
                  <a:gd name="T2" fmla="*/ 73 w 73"/>
                  <a:gd name="T3" fmla="*/ 0 h 51"/>
                  <a:gd name="T4" fmla="*/ 55 w 73"/>
                  <a:gd name="T5" fmla="*/ 51 h 51"/>
                  <a:gd name="T6" fmla="*/ 52 w 73"/>
                  <a:gd name="T7" fmla="*/ 51 h 51"/>
                  <a:gd name="T8" fmla="*/ 37 w 73"/>
                  <a:gd name="T9" fmla="*/ 17 h 51"/>
                  <a:gd name="T10" fmla="*/ 36 w 73"/>
                  <a:gd name="T11" fmla="*/ 17 h 51"/>
                  <a:gd name="T12" fmla="*/ 22 w 73"/>
                  <a:gd name="T13" fmla="*/ 51 h 51"/>
                  <a:gd name="T14" fmla="*/ 19 w 73"/>
                  <a:gd name="T15" fmla="*/ 51 h 51"/>
                  <a:gd name="T16" fmla="*/ 0 w 73"/>
                  <a:gd name="T17" fmla="*/ 0 h 51"/>
                  <a:gd name="T18" fmla="*/ 9 w 73"/>
                  <a:gd name="T19" fmla="*/ 0 h 51"/>
                  <a:gd name="T20" fmla="*/ 23 w 73"/>
                  <a:gd name="T21" fmla="*/ 38 h 51"/>
                  <a:gd name="T22" fmla="*/ 23 w 73"/>
                  <a:gd name="T23" fmla="*/ 38 h 51"/>
                  <a:gd name="T24" fmla="*/ 36 w 73"/>
                  <a:gd name="T25" fmla="*/ 5 h 51"/>
                  <a:gd name="T26" fmla="*/ 41 w 73"/>
                  <a:gd name="T27" fmla="*/ 5 h 51"/>
                  <a:gd name="T28" fmla="*/ 55 w 73"/>
                  <a:gd name="T29" fmla="*/ 37 h 51"/>
                  <a:gd name="T30" fmla="*/ 55 w 73"/>
                  <a:gd name="T31" fmla="*/ 37 h 51"/>
                  <a:gd name="T32" fmla="*/ 69 w 73"/>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51">
                    <a:moveTo>
                      <a:pt x="69" y="0"/>
                    </a:moveTo>
                    <a:cubicBezTo>
                      <a:pt x="73" y="0"/>
                      <a:pt x="73" y="0"/>
                      <a:pt x="73" y="0"/>
                    </a:cubicBezTo>
                    <a:cubicBezTo>
                      <a:pt x="70" y="8"/>
                      <a:pt x="58" y="41"/>
                      <a:pt x="55" y="51"/>
                    </a:cubicBezTo>
                    <a:cubicBezTo>
                      <a:pt x="52" y="51"/>
                      <a:pt x="52" y="51"/>
                      <a:pt x="52" y="51"/>
                    </a:cubicBezTo>
                    <a:cubicBezTo>
                      <a:pt x="37" y="17"/>
                      <a:pt x="37" y="17"/>
                      <a:pt x="37" y="17"/>
                    </a:cubicBezTo>
                    <a:cubicBezTo>
                      <a:pt x="36" y="17"/>
                      <a:pt x="36" y="17"/>
                      <a:pt x="36" y="17"/>
                    </a:cubicBezTo>
                    <a:cubicBezTo>
                      <a:pt x="22" y="51"/>
                      <a:pt x="22" y="51"/>
                      <a:pt x="22" y="51"/>
                    </a:cubicBezTo>
                    <a:cubicBezTo>
                      <a:pt x="19" y="51"/>
                      <a:pt x="19" y="51"/>
                      <a:pt x="19" y="51"/>
                    </a:cubicBezTo>
                    <a:cubicBezTo>
                      <a:pt x="0" y="0"/>
                      <a:pt x="0" y="0"/>
                      <a:pt x="0" y="0"/>
                    </a:cubicBezTo>
                    <a:cubicBezTo>
                      <a:pt x="9" y="0"/>
                      <a:pt x="9" y="0"/>
                      <a:pt x="9" y="0"/>
                    </a:cubicBezTo>
                    <a:cubicBezTo>
                      <a:pt x="23" y="38"/>
                      <a:pt x="23" y="38"/>
                      <a:pt x="23" y="38"/>
                    </a:cubicBezTo>
                    <a:cubicBezTo>
                      <a:pt x="23" y="38"/>
                      <a:pt x="23" y="38"/>
                      <a:pt x="23" y="38"/>
                    </a:cubicBezTo>
                    <a:cubicBezTo>
                      <a:pt x="36" y="5"/>
                      <a:pt x="36" y="5"/>
                      <a:pt x="36" y="5"/>
                    </a:cubicBezTo>
                    <a:cubicBezTo>
                      <a:pt x="41" y="5"/>
                      <a:pt x="41" y="5"/>
                      <a:pt x="41" y="5"/>
                    </a:cubicBezTo>
                    <a:cubicBezTo>
                      <a:pt x="55" y="37"/>
                      <a:pt x="55" y="37"/>
                      <a:pt x="55" y="37"/>
                    </a:cubicBezTo>
                    <a:cubicBezTo>
                      <a:pt x="55" y="37"/>
                      <a:pt x="55" y="37"/>
                      <a:pt x="55" y="37"/>
                    </a:cubicBez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 name="Freeform 16"/>
              <p:cNvSpPr>
                <a:spLocks/>
              </p:cNvSpPr>
              <p:nvPr/>
            </p:nvSpPr>
            <p:spPr bwMode="auto">
              <a:xfrm>
                <a:off x="6492400" y="3576749"/>
                <a:ext cx="461266" cy="504509"/>
              </a:xfrm>
              <a:custGeom>
                <a:avLst/>
                <a:gdLst>
                  <a:gd name="T0" fmla="*/ 7 w 64"/>
                  <a:gd name="T1" fmla="*/ 0 h 70"/>
                  <a:gd name="T2" fmla="*/ 64 w 64"/>
                  <a:gd name="T3" fmla="*/ 0 h 70"/>
                  <a:gd name="T4" fmla="*/ 19 w 64"/>
                  <a:gd name="T5" fmla="*/ 65 h 70"/>
                  <a:gd name="T6" fmla="*/ 64 w 64"/>
                  <a:gd name="T7" fmla="*/ 65 h 70"/>
                  <a:gd name="T8" fmla="*/ 64 w 64"/>
                  <a:gd name="T9" fmla="*/ 70 h 70"/>
                  <a:gd name="T10" fmla="*/ 0 w 64"/>
                  <a:gd name="T11" fmla="*/ 70 h 70"/>
                  <a:gd name="T12" fmla="*/ 45 w 64"/>
                  <a:gd name="T13" fmla="*/ 6 h 70"/>
                  <a:gd name="T14" fmla="*/ 7 w 64"/>
                  <a:gd name="T15" fmla="*/ 6 h 70"/>
                  <a:gd name="T16" fmla="*/ 7 w 64"/>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0">
                    <a:moveTo>
                      <a:pt x="7" y="0"/>
                    </a:moveTo>
                    <a:lnTo>
                      <a:pt x="64" y="0"/>
                    </a:lnTo>
                    <a:lnTo>
                      <a:pt x="19" y="65"/>
                    </a:lnTo>
                    <a:lnTo>
                      <a:pt x="64" y="65"/>
                    </a:lnTo>
                    <a:lnTo>
                      <a:pt x="64" y="70"/>
                    </a:lnTo>
                    <a:lnTo>
                      <a:pt x="0" y="70"/>
                    </a:lnTo>
                    <a:lnTo>
                      <a:pt x="45" y="6"/>
                    </a:lnTo>
                    <a:lnTo>
                      <a:pt x="7" y="6"/>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 name="Freeform 17"/>
              <p:cNvSpPr>
                <a:spLocks/>
              </p:cNvSpPr>
              <p:nvPr/>
            </p:nvSpPr>
            <p:spPr bwMode="auto">
              <a:xfrm>
                <a:off x="7032946" y="3576749"/>
                <a:ext cx="432437" cy="518924"/>
              </a:xfrm>
              <a:custGeom>
                <a:avLst/>
                <a:gdLst>
                  <a:gd name="T0" fmla="*/ 38 w 44"/>
                  <a:gd name="T1" fmla="*/ 0 h 52"/>
                  <a:gd name="T2" fmla="*/ 38 w 44"/>
                  <a:gd name="T3" fmla="*/ 29 h 52"/>
                  <a:gd name="T4" fmla="*/ 33 w 44"/>
                  <a:gd name="T5" fmla="*/ 45 h 52"/>
                  <a:gd name="T6" fmla="*/ 24 w 44"/>
                  <a:gd name="T7" fmla="*/ 48 h 52"/>
                  <a:gd name="T8" fmla="*/ 15 w 44"/>
                  <a:gd name="T9" fmla="*/ 45 h 52"/>
                  <a:gd name="T10" fmla="*/ 10 w 44"/>
                  <a:gd name="T11" fmla="*/ 30 h 52"/>
                  <a:gd name="T12" fmla="*/ 10 w 44"/>
                  <a:gd name="T13" fmla="*/ 0 h 52"/>
                  <a:gd name="T14" fmla="*/ 0 w 44"/>
                  <a:gd name="T15" fmla="*/ 0 h 52"/>
                  <a:gd name="T16" fmla="*/ 0 w 44"/>
                  <a:gd name="T17" fmla="*/ 30 h 52"/>
                  <a:gd name="T18" fmla="*/ 7 w 44"/>
                  <a:gd name="T19" fmla="*/ 47 h 52"/>
                  <a:gd name="T20" fmla="*/ 23 w 44"/>
                  <a:gd name="T21" fmla="*/ 52 h 52"/>
                  <a:gd name="T22" fmla="*/ 37 w 44"/>
                  <a:gd name="T23" fmla="*/ 47 h 52"/>
                  <a:gd name="T24" fmla="*/ 44 w 44"/>
                  <a:gd name="T25" fmla="*/ 28 h 52"/>
                  <a:gd name="T26" fmla="*/ 44 w 44"/>
                  <a:gd name="T27" fmla="*/ 21 h 52"/>
                  <a:gd name="T28" fmla="*/ 44 w 44"/>
                  <a:gd name="T29" fmla="*/ 0 h 52"/>
                  <a:gd name="T30" fmla="*/ 38 w 44"/>
                  <a:gd name="T3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2">
                    <a:moveTo>
                      <a:pt x="38" y="0"/>
                    </a:moveTo>
                    <a:cubicBezTo>
                      <a:pt x="38" y="29"/>
                      <a:pt x="38" y="29"/>
                      <a:pt x="38" y="29"/>
                    </a:cubicBezTo>
                    <a:cubicBezTo>
                      <a:pt x="38" y="35"/>
                      <a:pt x="37" y="41"/>
                      <a:pt x="33" y="45"/>
                    </a:cubicBezTo>
                    <a:cubicBezTo>
                      <a:pt x="31" y="47"/>
                      <a:pt x="27" y="48"/>
                      <a:pt x="24" y="48"/>
                    </a:cubicBezTo>
                    <a:cubicBezTo>
                      <a:pt x="22" y="48"/>
                      <a:pt x="18" y="48"/>
                      <a:pt x="15" y="45"/>
                    </a:cubicBezTo>
                    <a:cubicBezTo>
                      <a:pt x="12" y="43"/>
                      <a:pt x="10" y="39"/>
                      <a:pt x="10" y="30"/>
                    </a:cubicBezTo>
                    <a:cubicBezTo>
                      <a:pt x="10" y="0"/>
                      <a:pt x="10" y="0"/>
                      <a:pt x="10" y="0"/>
                    </a:cubicBezTo>
                    <a:cubicBezTo>
                      <a:pt x="0" y="0"/>
                      <a:pt x="0" y="0"/>
                      <a:pt x="0" y="0"/>
                    </a:cubicBezTo>
                    <a:cubicBezTo>
                      <a:pt x="0" y="30"/>
                      <a:pt x="0" y="30"/>
                      <a:pt x="0" y="30"/>
                    </a:cubicBezTo>
                    <a:cubicBezTo>
                      <a:pt x="0" y="40"/>
                      <a:pt x="3" y="44"/>
                      <a:pt x="7" y="47"/>
                    </a:cubicBezTo>
                    <a:cubicBezTo>
                      <a:pt x="12" y="52"/>
                      <a:pt x="19" y="52"/>
                      <a:pt x="23" y="52"/>
                    </a:cubicBezTo>
                    <a:cubicBezTo>
                      <a:pt x="27" y="52"/>
                      <a:pt x="33" y="51"/>
                      <a:pt x="37" y="47"/>
                    </a:cubicBezTo>
                    <a:cubicBezTo>
                      <a:pt x="43" y="42"/>
                      <a:pt x="44" y="35"/>
                      <a:pt x="44" y="28"/>
                    </a:cubicBezTo>
                    <a:cubicBezTo>
                      <a:pt x="44" y="21"/>
                      <a:pt x="44" y="21"/>
                      <a:pt x="44" y="21"/>
                    </a:cubicBezTo>
                    <a:cubicBezTo>
                      <a:pt x="44" y="0"/>
                      <a:pt x="44" y="0"/>
                      <a:pt x="44" y="0"/>
                    </a:cubicBez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 name="Freeform 18"/>
              <p:cNvSpPr>
                <a:spLocks/>
              </p:cNvSpPr>
              <p:nvPr/>
            </p:nvSpPr>
            <p:spPr bwMode="auto">
              <a:xfrm>
                <a:off x="7566285" y="3576749"/>
                <a:ext cx="461266" cy="504509"/>
              </a:xfrm>
              <a:custGeom>
                <a:avLst/>
                <a:gdLst>
                  <a:gd name="T0" fmla="*/ 64 w 64"/>
                  <a:gd name="T1" fmla="*/ 70 h 70"/>
                  <a:gd name="T2" fmla="*/ 64 w 64"/>
                  <a:gd name="T3" fmla="*/ 0 h 70"/>
                  <a:gd name="T4" fmla="*/ 57 w 64"/>
                  <a:gd name="T5" fmla="*/ 0 h 70"/>
                  <a:gd name="T6" fmla="*/ 57 w 64"/>
                  <a:gd name="T7" fmla="*/ 50 h 70"/>
                  <a:gd name="T8" fmla="*/ 0 w 64"/>
                  <a:gd name="T9" fmla="*/ 0 h 70"/>
                  <a:gd name="T10" fmla="*/ 0 w 64"/>
                  <a:gd name="T11" fmla="*/ 70 h 70"/>
                  <a:gd name="T12" fmla="*/ 8 w 64"/>
                  <a:gd name="T13" fmla="*/ 70 h 70"/>
                  <a:gd name="T14" fmla="*/ 8 w 64"/>
                  <a:gd name="T15" fmla="*/ 22 h 70"/>
                  <a:gd name="T16" fmla="*/ 64 w 64"/>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0">
                    <a:moveTo>
                      <a:pt x="64" y="70"/>
                    </a:moveTo>
                    <a:lnTo>
                      <a:pt x="64" y="0"/>
                    </a:lnTo>
                    <a:lnTo>
                      <a:pt x="57" y="0"/>
                    </a:lnTo>
                    <a:lnTo>
                      <a:pt x="57" y="50"/>
                    </a:lnTo>
                    <a:lnTo>
                      <a:pt x="0" y="0"/>
                    </a:lnTo>
                    <a:lnTo>
                      <a:pt x="0" y="70"/>
                    </a:lnTo>
                    <a:lnTo>
                      <a:pt x="8" y="70"/>
                    </a:lnTo>
                    <a:lnTo>
                      <a:pt x="8" y="22"/>
                    </a:lnTo>
                    <a:lnTo>
                      <a:pt x="6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66" name="Group 265"/>
            <p:cNvGrpSpPr/>
            <p:nvPr/>
          </p:nvGrpSpPr>
          <p:grpSpPr>
            <a:xfrm>
              <a:off x="4177402" y="2928996"/>
              <a:ext cx="1886505" cy="535141"/>
              <a:chOff x="5569869" y="2762327"/>
              <a:chExt cx="2515340" cy="713521"/>
            </a:xfrm>
          </p:grpSpPr>
          <p:sp>
            <p:nvSpPr>
              <p:cNvPr id="271" name="Freeform 19"/>
              <p:cNvSpPr>
                <a:spLocks/>
              </p:cNvSpPr>
              <p:nvPr/>
            </p:nvSpPr>
            <p:spPr bwMode="auto">
              <a:xfrm>
                <a:off x="5569869" y="2964131"/>
                <a:ext cx="454059" cy="511717"/>
              </a:xfrm>
              <a:custGeom>
                <a:avLst/>
                <a:gdLst>
                  <a:gd name="T0" fmla="*/ 46 w 46"/>
                  <a:gd name="T1" fmla="*/ 0 h 52"/>
                  <a:gd name="T2" fmla="*/ 37 w 46"/>
                  <a:gd name="T3" fmla="*/ 0 h 52"/>
                  <a:gd name="T4" fmla="*/ 37 w 46"/>
                  <a:gd name="T5" fmla="*/ 27 h 52"/>
                  <a:gd name="T6" fmla="*/ 34 w 46"/>
                  <a:gd name="T7" fmla="*/ 41 h 52"/>
                  <a:gd name="T8" fmla="*/ 24 w 46"/>
                  <a:gd name="T9" fmla="*/ 46 h 52"/>
                  <a:gd name="T10" fmla="*/ 13 w 46"/>
                  <a:gd name="T11" fmla="*/ 41 h 52"/>
                  <a:gd name="T12" fmla="*/ 9 w 46"/>
                  <a:gd name="T13" fmla="*/ 26 h 52"/>
                  <a:gd name="T14" fmla="*/ 9 w 46"/>
                  <a:gd name="T15" fmla="*/ 11 h 52"/>
                  <a:gd name="T16" fmla="*/ 0 w 46"/>
                  <a:gd name="T17" fmla="*/ 11 h 52"/>
                  <a:gd name="T18" fmla="*/ 0 w 46"/>
                  <a:gd name="T19" fmla="*/ 26 h 52"/>
                  <a:gd name="T20" fmla="*/ 23 w 46"/>
                  <a:gd name="T21" fmla="*/ 52 h 52"/>
                  <a:gd name="T22" fmla="*/ 46 w 46"/>
                  <a:gd name="T23" fmla="*/ 28 h 52"/>
                  <a:gd name="T24" fmla="*/ 46 w 46"/>
                  <a:gd name="T2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0"/>
                    </a:moveTo>
                    <a:cubicBezTo>
                      <a:pt x="37" y="0"/>
                      <a:pt x="37" y="0"/>
                      <a:pt x="37" y="0"/>
                    </a:cubicBezTo>
                    <a:cubicBezTo>
                      <a:pt x="37" y="27"/>
                      <a:pt x="37" y="27"/>
                      <a:pt x="37" y="27"/>
                    </a:cubicBezTo>
                    <a:cubicBezTo>
                      <a:pt x="37" y="33"/>
                      <a:pt x="37" y="38"/>
                      <a:pt x="34" y="41"/>
                    </a:cubicBezTo>
                    <a:cubicBezTo>
                      <a:pt x="31" y="45"/>
                      <a:pt x="28" y="46"/>
                      <a:pt x="24" y="46"/>
                    </a:cubicBezTo>
                    <a:cubicBezTo>
                      <a:pt x="19" y="46"/>
                      <a:pt x="15" y="45"/>
                      <a:pt x="13" y="41"/>
                    </a:cubicBezTo>
                    <a:cubicBezTo>
                      <a:pt x="10" y="37"/>
                      <a:pt x="9" y="32"/>
                      <a:pt x="9" y="26"/>
                    </a:cubicBezTo>
                    <a:cubicBezTo>
                      <a:pt x="9" y="11"/>
                      <a:pt x="9" y="11"/>
                      <a:pt x="9" y="11"/>
                    </a:cubicBezTo>
                    <a:cubicBezTo>
                      <a:pt x="0" y="11"/>
                      <a:pt x="0" y="11"/>
                      <a:pt x="0" y="11"/>
                    </a:cubicBezTo>
                    <a:cubicBezTo>
                      <a:pt x="0" y="26"/>
                      <a:pt x="0" y="26"/>
                      <a:pt x="0" y="26"/>
                    </a:cubicBezTo>
                    <a:cubicBezTo>
                      <a:pt x="0" y="43"/>
                      <a:pt x="8" y="52"/>
                      <a:pt x="23" y="52"/>
                    </a:cubicBezTo>
                    <a:cubicBezTo>
                      <a:pt x="39" y="52"/>
                      <a:pt x="46" y="40"/>
                      <a:pt x="46" y="28"/>
                    </a:cubicBezTo>
                    <a:lnTo>
                      <a:pt x="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 name="Freeform 20"/>
              <p:cNvSpPr>
                <a:spLocks/>
              </p:cNvSpPr>
              <p:nvPr/>
            </p:nvSpPr>
            <p:spPr bwMode="auto">
              <a:xfrm>
                <a:off x="6052756" y="2964131"/>
                <a:ext cx="194597" cy="511717"/>
              </a:xfrm>
              <a:custGeom>
                <a:avLst/>
                <a:gdLst>
                  <a:gd name="T0" fmla="*/ 11 w 20"/>
                  <a:gd name="T1" fmla="*/ 33 h 52"/>
                  <a:gd name="T2" fmla="*/ 0 w 20"/>
                  <a:gd name="T3" fmla="*/ 47 h 52"/>
                  <a:gd name="T4" fmla="*/ 3 w 20"/>
                  <a:gd name="T5" fmla="*/ 52 h 52"/>
                  <a:gd name="T6" fmla="*/ 20 w 20"/>
                  <a:gd name="T7" fmla="*/ 30 h 52"/>
                  <a:gd name="T8" fmla="*/ 20 w 20"/>
                  <a:gd name="T9" fmla="*/ 0 h 52"/>
                  <a:gd name="T10" fmla="*/ 11 w 20"/>
                  <a:gd name="T11" fmla="*/ 0 h 52"/>
                  <a:gd name="T12" fmla="*/ 11 w 20"/>
                  <a:gd name="T13" fmla="*/ 33 h 52"/>
                </a:gdLst>
                <a:ahLst/>
                <a:cxnLst>
                  <a:cxn ang="0">
                    <a:pos x="T0" y="T1"/>
                  </a:cxn>
                  <a:cxn ang="0">
                    <a:pos x="T2" y="T3"/>
                  </a:cxn>
                  <a:cxn ang="0">
                    <a:pos x="T4" y="T5"/>
                  </a:cxn>
                  <a:cxn ang="0">
                    <a:pos x="T6" y="T7"/>
                  </a:cxn>
                  <a:cxn ang="0">
                    <a:pos x="T8" y="T9"/>
                  </a:cxn>
                  <a:cxn ang="0">
                    <a:pos x="T10" y="T11"/>
                  </a:cxn>
                  <a:cxn ang="0">
                    <a:pos x="T12" y="T13"/>
                  </a:cxn>
                </a:cxnLst>
                <a:rect l="0" t="0" r="r" b="b"/>
                <a:pathLst>
                  <a:path w="20" h="52">
                    <a:moveTo>
                      <a:pt x="11" y="33"/>
                    </a:moveTo>
                    <a:cubicBezTo>
                      <a:pt x="11" y="44"/>
                      <a:pt x="0" y="47"/>
                      <a:pt x="0" y="47"/>
                    </a:cubicBezTo>
                    <a:cubicBezTo>
                      <a:pt x="3" y="52"/>
                      <a:pt x="3" y="52"/>
                      <a:pt x="3" y="52"/>
                    </a:cubicBezTo>
                    <a:cubicBezTo>
                      <a:pt x="3" y="52"/>
                      <a:pt x="20" y="50"/>
                      <a:pt x="20" y="30"/>
                    </a:cubicBezTo>
                    <a:cubicBezTo>
                      <a:pt x="20" y="0"/>
                      <a:pt x="20" y="0"/>
                      <a:pt x="20" y="0"/>
                    </a:cubicBezTo>
                    <a:cubicBezTo>
                      <a:pt x="11" y="0"/>
                      <a:pt x="11" y="0"/>
                      <a:pt x="11" y="0"/>
                    </a:cubicBezTo>
                    <a:lnTo>
                      <a:pt x="11"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 name="Rectangle 21"/>
              <p:cNvSpPr>
                <a:spLocks noChangeArrowheads="1"/>
              </p:cNvSpPr>
              <p:nvPr/>
            </p:nvSpPr>
            <p:spPr bwMode="auto">
              <a:xfrm>
                <a:off x="6377084" y="2791156"/>
                <a:ext cx="79280" cy="5045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 name="Freeform 22"/>
              <p:cNvSpPr>
                <a:spLocks noEditPoints="1"/>
              </p:cNvSpPr>
              <p:nvPr/>
            </p:nvSpPr>
            <p:spPr bwMode="auto">
              <a:xfrm>
                <a:off x="6550059" y="2949716"/>
                <a:ext cx="1463078" cy="526131"/>
              </a:xfrm>
              <a:custGeom>
                <a:avLst/>
                <a:gdLst>
                  <a:gd name="T0" fmla="*/ 140 w 149"/>
                  <a:gd name="T1" fmla="*/ 22 h 53"/>
                  <a:gd name="T2" fmla="*/ 135 w 149"/>
                  <a:gd name="T3" fmla="*/ 29 h 53"/>
                  <a:gd name="T4" fmla="*/ 30 w 149"/>
                  <a:gd name="T5" fmla="*/ 29 h 53"/>
                  <a:gd name="T6" fmla="*/ 30 w 149"/>
                  <a:gd name="T7" fmla="*/ 0 h 53"/>
                  <a:gd name="T8" fmla="*/ 18 w 149"/>
                  <a:gd name="T9" fmla="*/ 0 h 53"/>
                  <a:gd name="T10" fmla="*/ 0 w 149"/>
                  <a:gd name="T11" fmla="*/ 20 h 53"/>
                  <a:gd name="T12" fmla="*/ 14 w 149"/>
                  <a:gd name="T13" fmla="*/ 36 h 53"/>
                  <a:gd name="T14" fmla="*/ 22 w 149"/>
                  <a:gd name="T15" fmla="*/ 36 h 53"/>
                  <a:gd name="T16" fmla="*/ 10 w 149"/>
                  <a:gd name="T17" fmla="*/ 49 h 53"/>
                  <a:gd name="T18" fmla="*/ 13 w 149"/>
                  <a:gd name="T19" fmla="*/ 53 h 53"/>
                  <a:gd name="T20" fmla="*/ 30 w 149"/>
                  <a:gd name="T21" fmla="*/ 36 h 53"/>
                  <a:gd name="T22" fmla="*/ 138 w 149"/>
                  <a:gd name="T23" fmla="*/ 36 h 53"/>
                  <a:gd name="T24" fmla="*/ 149 w 149"/>
                  <a:gd name="T25" fmla="*/ 24 h 53"/>
                  <a:gd name="T26" fmla="*/ 149 w 149"/>
                  <a:gd name="T27" fmla="*/ 1 h 53"/>
                  <a:gd name="T28" fmla="*/ 140 w 149"/>
                  <a:gd name="T29" fmla="*/ 1 h 53"/>
                  <a:gd name="T30" fmla="*/ 140 w 149"/>
                  <a:gd name="T31" fmla="*/ 22 h 53"/>
                  <a:gd name="T32" fmla="*/ 18 w 149"/>
                  <a:gd name="T33" fmla="*/ 6 h 53"/>
                  <a:gd name="T34" fmla="*/ 22 w 149"/>
                  <a:gd name="T35" fmla="*/ 6 h 53"/>
                  <a:gd name="T36" fmla="*/ 22 w 149"/>
                  <a:gd name="T37" fmla="*/ 29 h 53"/>
                  <a:gd name="T38" fmla="*/ 15 w 149"/>
                  <a:gd name="T39" fmla="*/ 29 h 53"/>
                  <a:gd name="T40" fmla="*/ 8 w 149"/>
                  <a:gd name="T41" fmla="*/ 19 h 53"/>
                  <a:gd name="T42" fmla="*/ 18 w 149"/>
                  <a:gd name="T43"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53">
                    <a:moveTo>
                      <a:pt x="140" y="22"/>
                    </a:moveTo>
                    <a:cubicBezTo>
                      <a:pt x="140" y="28"/>
                      <a:pt x="137" y="29"/>
                      <a:pt x="135" y="29"/>
                    </a:cubicBezTo>
                    <a:cubicBezTo>
                      <a:pt x="30" y="29"/>
                      <a:pt x="30" y="29"/>
                      <a:pt x="30" y="29"/>
                    </a:cubicBezTo>
                    <a:cubicBezTo>
                      <a:pt x="30" y="0"/>
                      <a:pt x="30" y="0"/>
                      <a:pt x="30" y="0"/>
                    </a:cubicBezTo>
                    <a:cubicBezTo>
                      <a:pt x="18" y="0"/>
                      <a:pt x="18" y="0"/>
                      <a:pt x="18" y="0"/>
                    </a:cubicBezTo>
                    <a:cubicBezTo>
                      <a:pt x="7" y="0"/>
                      <a:pt x="0" y="9"/>
                      <a:pt x="0" y="20"/>
                    </a:cubicBezTo>
                    <a:cubicBezTo>
                      <a:pt x="0" y="26"/>
                      <a:pt x="3" y="36"/>
                      <a:pt x="14" y="36"/>
                    </a:cubicBezTo>
                    <a:cubicBezTo>
                      <a:pt x="22" y="36"/>
                      <a:pt x="22" y="36"/>
                      <a:pt x="22" y="36"/>
                    </a:cubicBezTo>
                    <a:cubicBezTo>
                      <a:pt x="20" y="46"/>
                      <a:pt x="10" y="49"/>
                      <a:pt x="10" y="49"/>
                    </a:cubicBezTo>
                    <a:cubicBezTo>
                      <a:pt x="13" y="53"/>
                      <a:pt x="13" y="53"/>
                      <a:pt x="13" y="53"/>
                    </a:cubicBezTo>
                    <a:cubicBezTo>
                      <a:pt x="13" y="53"/>
                      <a:pt x="28" y="51"/>
                      <a:pt x="30" y="36"/>
                    </a:cubicBezTo>
                    <a:cubicBezTo>
                      <a:pt x="138" y="36"/>
                      <a:pt x="138" y="36"/>
                      <a:pt x="138" y="36"/>
                    </a:cubicBezTo>
                    <a:cubicBezTo>
                      <a:pt x="145" y="36"/>
                      <a:pt x="149" y="31"/>
                      <a:pt x="149" y="24"/>
                    </a:cubicBezTo>
                    <a:cubicBezTo>
                      <a:pt x="149" y="1"/>
                      <a:pt x="149" y="1"/>
                      <a:pt x="149" y="1"/>
                    </a:cubicBezTo>
                    <a:cubicBezTo>
                      <a:pt x="140" y="1"/>
                      <a:pt x="140" y="1"/>
                      <a:pt x="140" y="1"/>
                    </a:cubicBezTo>
                    <a:lnTo>
                      <a:pt x="140" y="22"/>
                    </a:lnTo>
                    <a:close/>
                    <a:moveTo>
                      <a:pt x="18" y="6"/>
                    </a:moveTo>
                    <a:cubicBezTo>
                      <a:pt x="22" y="6"/>
                      <a:pt x="22" y="6"/>
                      <a:pt x="22" y="6"/>
                    </a:cubicBezTo>
                    <a:cubicBezTo>
                      <a:pt x="22" y="29"/>
                      <a:pt x="22" y="29"/>
                      <a:pt x="22" y="29"/>
                    </a:cubicBezTo>
                    <a:cubicBezTo>
                      <a:pt x="15" y="29"/>
                      <a:pt x="15" y="29"/>
                      <a:pt x="15" y="29"/>
                    </a:cubicBezTo>
                    <a:cubicBezTo>
                      <a:pt x="14" y="29"/>
                      <a:pt x="8" y="29"/>
                      <a:pt x="8" y="19"/>
                    </a:cubicBezTo>
                    <a:cubicBezTo>
                      <a:pt x="8" y="11"/>
                      <a:pt x="12" y="6"/>
                      <a:pt x="18"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 name="Freeform 23"/>
              <p:cNvSpPr>
                <a:spLocks/>
              </p:cNvSpPr>
              <p:nvPr/>
            </p:nvSpPr>
            <p:spPr bwMode="auto">
              <a:xfrm>
                <a:off x="7977100" y="2762327"/>
                <a:ext cx="108109" cy="108109"/>
              </a:xfrm>
              <a:custGeom>
                <a:avLst/>
                <a:gdLst>
                  <a:gd name="T0" fmla="*/ 7 w 15"/>
                  <a:gd name="T1" fmla="*/ 0 h 15"/>
                  <a:gd name="T2" fmla="*/ 0 w 15"/>
                  <a:gd name="T3" fmla="*/ 7 h 15"/>
                  <a:gd name="T4" fmla="*/ 7 w 15"/>
                  <a:gd name="T5" fmla="*/ 15 h 15"/>
                  <a:gd name="T6" fmla="*/ 15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lnTo>
                      <a:pt x="0" y="7"/>
                    </a:lnTo>
                    <a:lnTo>
                      <a:pt x="7" y="15"/>
                    </a:lnTo>
                    <a:lnTo>
                      <a:pt x="15" y="7"/>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 name="Freeform 24"/>
              <p:cNvSpPr>
                <a:spLocks/>
              </p:cNvSpPr>
              <p:nvPr/>
            </p:nvSpPr>
            <p:spPr bwMode="auto">
              <a:xfrm>
                <a:off x="7868991" y="2762327"/>
                <a:ext cx="108109" cy="108109"/>
              </a:xfrm>
              <a:custGeom>
                <a:avLst/>
                <a:gdLst>
                  <a:gd name="T0" fmla="*/ 0 w 15"/>
                  <a:gd name="T1" fmla="*/ 7 h 15"/>
                  <a:gd name="T2" fmla="*/ 8 w 15"/>
                  <a:gd name="T3" fmla="*/ 15 h 15"/>
                  <a:gd name="T4" fmla="*/ 15 w 15"/>
                  <a:gd name="T5" fmla="*/ 7 h 15"/>
                  <a:gd name="T6" fmla="*/ 8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lnTo>
                      <a:pt x="8" y="15"/>
                    </a:lnTo>
                    <a:lnTo>
                      <a:pt x="15" y="7"/>
                    </a:lnTo>
                    <a:lnTo>
                      <a:pt x="8"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 name="Freeform 25"/>
              <p:cNvSpPr>
                <a:spLocks/>
              </p:cNvSpPr>
              <p:nvPr/>
            </p:nvSpPr>
            <p:spPr bwMode="auto">
              <a:xfrm>
                <a:off x="6146451" y="2762327"/>
                <a:ext cx="108109" cy="108109"/>
              </a:xfrm>
              <a:custGeom>
                <a:avLst/>
                <a:gdLst>
                  <a:gd name="T0" fmla="*/ 0 w 15"/>
                  <a:gd name="T1" fmla="*/ 7 h 15"/>
                  <a:gd name="T2" fmla="*/ 9 w 15"/>
                  <a:gd name="T3" fmla="*/ 15 h 15"/>
                  <a:gd name="T4" fmla="*/ 15 w 15"/>
                  <a:gd name="T5" fmla="*/ 7 h 15"/>
                  <a:gd name="T6" fmla="*/ 9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lnTo>
                      <a:pt x="9" y="15"/>
                    </a:lnTo>
                    <a:lnTo>
                      <a:pt x="15" y="7"/>
                    </a:lnTo>
                    <a:lnTo>
                      <a:pt x="9"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 name="Freeform 26"/>
              <p:cNvSpPr>
                <a:spLocks/>
              </p:cNvSpPr>
              <p:nvPr/>
            </p:nvSpPr>
            <p:spPr bwMode="auto">
              <a:xfrm>
                <a:off x="5750051" y="2762327"/>
                <a:ext cx="108109" cy="108109"/>
              </a:xfrm>
              <a:custGeom>
                <a:avLst/>
                <a:gdLst>
                  <a:gd name="T0" fmla="*/ 15 w 15"/>
                  <a:gd name="T1" fmla="*/ 7 h 15"/>
                  <a:gd name="T2" fmla="*/ 6 w 15"/>
                  <a:gd name="T3" fmla="*/ 0 h 15"/>
                  <a:gd name="T4" fmla="*/ 0 w 15"/>
                  <a:gd name="T5" fmla="*/ 7 h 15"/>
                  <a:gd name="T6" fmla="*/ 6 w 15"/>
                  <a:gd name="T7" fmla="*/ 15 h 15"/>
                  <a:gd name="T8" fmla="*/ 15 w 15"/>
                  <a:gd name="T9" fmla="*/ 7 h 15"/>
                </a:gdLst>
                <a:ahLst/>
                <a:cxnLst>
                  <a:cxn ang="0">
                    <a:pos x="T0" y="T1"/>
                  </a:cxn>
                  <a:cxn ang="0">
                    <a:pos x="T2" y="T3"/>
                  </a:cxn>
                  <a:cxn ang="0">
                    <a:pos x="T4" y="T5"/>
                  </a:cxn>
                  <a:cxn ang="0">
                    <a:pos x="T6" y="T7"/>
                  </a:cxn>
                  <a:cxn ang="0">
                    <a:pos x="T8" y="T9"/>
                  </a:cxn>
                </a:cxnLst>
                <a:rect l="0" t="0" r="r" b="b"/>
                <a:pathLst>
                  <a:path w="15" h="15">
                    <a:moveTo>
                      <a:pt x="15" y="7"/>
                    </a:moveTo>
                    <a:lnTo>
                      <a:pt x="6" y="0"/>
                    </a:lnTo>
                    <a:lnTo>
                      <a:pt x="0" y="7"/>
                    </a:lnTo>
                    <a:lnTo>
                      <a:pt x="6" y="15"/>
                    </a:lnTo>
                    <a:lnTo>
                      <a:pt x="15"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298" name="Freeform 142"/>
          <p:cNvSpPr>
            <a:spLocks/>
          </p:cNvSpPr>
          <p:nvPr/>
        </p:nvSpPr>
        <p:spPr bwMode="auto">
          <a:xfrm>
            <a:off x="1047456" y="2116512"/>
            <a:ext cx="436862" cy="340066"/>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a:p>
        </p:txBody>
      </p:sp>
      <p:sp>
        <p:nvSpPr>
          <p:cNvPr id="299" name="Title 1"/>
          <p:cNvSpPr>
            <a:spLocks noGrp="1"/>
          </p:cNvSpPr>
          <p:nvPr>
            <p:ph type="ctrTitle"/>
          </p:nvPr>
        </p:nvSpPr>
        <p:spPr>
          <a:xfrm>
            <a:off x="1471358" y="2905063"/>
            <a:ext cx="9985082" cy="548197"/>
          </a:xfrm>
        </p:spPr>
        <p:txBody>
          <a:bodyPr anchor="t">
            <a:noAutofit/>
          </a:bodyPr>
          <a:lstStyle/>
          <a:p>
            <a:pPr algn="l"/>
            <a:r>
              <a:rPr lang="en-US" sz="4000" b="1" dirty="0">
                <a:solidFill>
                  <a:srgbClr val="EB7320"/>
                </a:solidFill>
                <a:latin typeface="+mn-lt"/>
              </a:rPr>
              <a:t>Vibrant, Transformative … Forging Ahead</a:t>
            </a:r>
          </a:p>
        </p:txBody>
      </p:sp>
      <p:sp>
        <p:nvSpPr>
          <p:cNvPr id="300" name="Subtitle 4"/>
          <p:cNvSpPr>
            <a:spLocks noGrp="1"/>
          </p:cNvSpPr>
          <p:nvPr>
            <p:ph type="subTitle" idx="1"/>
          </p:nvPr>
        </p:nvSpPr>
        <p:spPr>
          <a:xfrm>
            <a:off x="1503157" y="3752815"/>
            <a:ext cx="6697594" cy="305904"/>
          </a:xfrm>
        </p:spPr>
        <p:txBody>
          <a:bodyPr>
            <a:noAutofit/>
          </a:bodyPr>
          <a:lstStyle/>
          <a:p>
            <a:pPr algn="l"/>
            <a:r>
              <a:rPr lang="en-US" b="1" dirty="0">
                <a:solidFill>
                  <a:schemeClr val="bg1">
                    <a:lumMod val="65000"/>
                  </a:schemeClr>
                </a:solidFill>
              </a:rPr>
              <a:t>ADIOC 2017 </a:t>
            </a:r>
            <a:r>
              <a:rPr lang="en-US" dirty="0">
                <a:solidFill>
                  <a:schemeClr val="bg1">
                    <a:lumMod val="65000"/>
                  </a:schemeClr>
                </a:solidFill>
              </a:rPr>
              <a:t>| Abu Dhabi, 15 February 2017</a:t>
            </a:r>
          </a:p>
        </p:txBody>
      </p:sp>
      <p:sp>
        <p:nvSpPr>
          <p:cNvPr id="301" name="Title 1"/>
          <p:cNvSpPr txBox="1">
            <a:spLocks/>
          </p:cNvSpPr>
          <p:nvPr/>
        </p:nvSpPr>
        <p:spPr>
          <a:xfrm>
            <a:off x="1431832" y="2280398"/>
            <a:ext cx="10004036" cy="54819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bg1"/>
                </a:solidFill>
                <a:latin typeface="+mn-lt"/>
              </a:rPr>
              <a:t>UAE DEFENSE INDUSTRY </a:t>
            </a:r>
          </a:p>
        </p:txBody>
      </p:sp>
    </p:spTree>
    <p:extLst>
      <p:ext uri="{BB962C8B-B14F-4D97-AF65-F5344CB8AC3E}">
        <p14:creationId xmlns:p14="http://schemas.microsoft.com/office/powerpoint/2010/main" val="384453661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600"/>
                                  </p:stCondLst>
                                  <p:childTnLst>
                                    <p:animEffect transition="out" filter="fade">
                                      <p:cBhvr>
                                        <p:cTn id="6" dur="1000"/>
                                        <p:tgtEl>
                                          <p:spTgt spid="552"/>
                                        </p:tgtEl>
                                      </p:cBhvr>
                                    </p:animEffect>
                                    <p:set>
                                      <p:cBhvr>
                                        <p:cTn id="7" dur="1" fill="hold">
                                          <p:stCondLst>
                                            <p:cond delay="999"/>
                                          </p:stCondLst>
                                        </p:cTn>
                                        <p:tgtEl>
                                          <p:spTgt spid="552"/>
                                        </p:tgtEl>
                                        <p:attrNameLst>
                                          <p:attrName>style.visibility</p:attrName>
                                        </p:attrNameLst>
                                      </p:cBhvr>
                                      <p:to>
                                        <p:strVal val="hidden"/>
                                      </p:to>
                                    </p:set>
                                  </p:childTnLst>
                                </p:cTn>
                              </p:par>
                              <p:par>
                                <p:cTn id="8" presetID="2" presetClass="exit" presetSubtype="4" accel="100000" fill="hold" grpId="0" nodeType="withEffect">
                                  <p:stCondLst>
                                    <p:cond delay="800"/>
                                  </p:stCondLst>
                                  <p:childTnLst>
                                    <p:anim calcmode="lin" valueType="num">
                                      <p:cBhvr additive="base">
                                        <p:cTn id="9" dur="500"/>
                                        <p:tgtEl>
                                          <p:spTgt spid="300">
                                            <p:txEl>
                                              <p:pRg st="0" end="0"/>
                                            </p:txEl>
                                          </p:spTgt>
                                        </p:tgtEl>
                                        <p:attrNameLst>
                                          <p:attrName>ppt_x</p:attrName>
                                        </p:attrNameLst>
                                      </p:cBhvr>
                                      <p:tavLst>
                                        <p:tav tm="0">
                                          <p:val>
                                            <p:strVal val="ppt_x"/>
                                          </p:val>
                                        </p:tav>
                                        <p:tav tm="100000">
                                          <p:val>
                                            <p:strVal val="ppt_x"/>
                                          </p:val>
                                        </p:tav>
                                      </p:tavLst>
                                    </p:anim>
                                    <p:anim calcmode="lin" valueType="num">
                                      <p:cBhvr additive="base">
                                        <p:cTn id="10" dur="500"/>
                                        <p:tgtEl>
                                          <p:spTgt spid="300">
                                            <p:txEl>
                                              <p:pRg st="0" end="0"/>
                                            </p:txEl>
                                          </p:spTgt>
                                        </p:tgtEl>
                                        <p:attrNameLst>
                                          <p:attrName>ppt_y</p:attrName>
                                        </p:attrNameLst>
                                      </p:cBhvr>
                                      <p:tavLst>
                                        <p:tav tm="0">
                                          <p:val>
                                            <p:strVal val="ppt_y"/>
                                          </p:val>
                                        </p:tav>
                                        <p:tav tm="100000">
                                          <p:val>
                                            <p:strVal val="1+ppt_h/2"/>
                                          </p:val>
                                        </p:tav>
                                      </p:tavLst>
                                    </p:anim>
                                    <p:set>
                                      <p:cBhvr>
                                        <p:cTn id="11" dur="1" fill="hold">
                                          <p:stCondLst>
                                            <p:cond delay="499"/>
                                          </p:stCondLst>
                                        </p:cTn>
                                        <p:tgtEl>
                                          <p:spTgt spid="300">
                                            <p:txEl>
                                              <p:pRg st="0" end="0"/>
                                            </p:txEl>
                                          </p:spTgt>
                                        </p:tgtEl>
                                        <p:attrNameLst>
                                          <p:attrName>style.visibility</p:attrName>
                                        </p:attrNameLst>
                                      </p:cBhvr>
                                      <p:to>
                                        <p:strVal val="hidden"/>
                                      </p:to>
                                    </p:set>
                                  </p:childTnLst>
                                </p:cTn>
                              </p:par>
                              <p:par>
                                <p:cTn id="12" presetID="2" presetClass="exit" presetSubtype="4" accel="100000" fill="hold" grpId="0" nodeType="withEffect">
                                  <p:stCondLst>
                                    <p:cond delay="900"/>
                                  </p:stCondLst>
                                  <p:childTnLst>
                                    <p:anim calcmode="lin" valueType="num">
                                      <p:cBhvr additive="base">
                                        <p:cTn id="13" dur="500"/>
                                        <p:tgtEl>
                                          <p:spTgt spid="299"/>
                                        </p:tgtEl>
                                        <p:attrNameLst>
                                          <p:attrName>ppt_x</p:attrName>
                                        </p:attrNameLst>
                                      </p:cBhvr>
                                      <p:tavLst>
                                        <p:tav tm="0">
                                          <p:val>
                                            <p:strVal val="ppt_x"/>
                                          </p:val>
                                        </p:tav>
                                        <p:tav tm="100000">
                                          <p:val>
                                            <p:strVal val="ppt_x"/>
                                          </p:val>
                                        </p:tav>
                                      </p:tavLst>
                                    </p:anim>
                                    <p:anim calcmode="lin" valueType="num">
                                      <p:cBhvr additive="base">
                                        <p:cTn id="14" dur="500"/>
                                        <p:tgtEl>
                                          <p:spTgt spid="299"/>
                                        </p:tgtEl>
                                        <p:attrNameLst>
                                          <p:attrName>ppt_y</p:attrName>
                                        </p:attrNameLst>
                                      </p:cBhvr>
                                      <p:tavLst>
                                        <p:tav tm="0">
                                          <p:val>
                                            <p:strVal val="ppt_y"/>
                                          </p:val>
                                        </p:tav>
                                        <p:tav tm="100000">
                                          <p:val>
                                            <p:strVal val="1+ppt_h/2"/>
                                          </p:val>
                                        </p:tav>
                                      </p:tavLst>
                                    </p:anim>
                                    <p:set>
                                      <p:cBhvr>
                                        <p:cTn id="15" dur="1" fill="hold">
                                          <p:stCondLst>
                                            <p:cond delay="499"/>
                                          </p:stCondLst>
                                        </p:cTn>
                                        <p:tgtEl>
                                          <p:spTgt spid="299"/>
                                        </p:tgtEl>
                                        <p:attrNameLst>
                                          <p:attrName>style.visibility</p:attrName>
                                        </p:attrNameLst>
                                      </p:cBhvr>
                                      <p:to>
                                        <p:strVal val="hidden"/>
                                      </p:to>
                                    </p:set>
                                  </p:childTnLst>
                                </p:cTn>
                              </p:par>
                              <p:par>
                                <p:cTn id="16" presetID="2" presetClass="exit" presetSubtype="4" accel="100000" fill="hold" grpId="0" nodeType="withEffect">
                                  <p:stCondLst>
                                    <p:cond delay="1000"/>
                                  </p:stCondLst>
                                  <p:childTnLst>
                                    <p:anim calcmode="lin" valueType="num">
                                      <p:cBhvr additive="base">
                                        <p:cTn id="17" dur="500"/>
                                        <p:tgtEl>
                                          <p:spTgt spid="301"/>
                                        </p:tgtEl>
                                        <p:attrNameLst>
                                          <p:attrName>ppt_x</p:attrName>
                                        </p:attrNameLst>
                                      </p:cBhvr>
                                      <p:tavLst>
                                        <p:tav tm="0">
                                          <p:val>
                                            <p:strVal val="ppt_x"/>
                                          </p:val>
                                        </p:tav>
                                        <p:tav tm="100000">
                                          <p:val>
                                            <p:strVal val="ppt_x"/>
                                          </p:val>
                                        </p:tav>
                                      </p:tavLst>
                                    </p:anim>
                                    <p:anim calcmode="lin" valueType="num">
                                      <p:cBhvr additive="base">
                                        <p:cTn id="18" dur="500"/>
                                        <p:tgtEl>
                                          <p:spTgt spid="301"/>
                                        </p:tgtEl>
                                        <p:attrNameLst>
                                          <p:attrName>ppt_y</p:attrName>
                                        </p:attrNameLst>
                                      </p:cBhvr>
                                      <p:tavLst>
                                        <p:tav tm="0">
                                          <p:val>
                                            <p:strVal val="ppt_y"/>
                                          </p:val>
                                        </p:tav>
                                        <p:tav tm="100000">
                                          <p:val>
                                            <p:strVal val="1+ppt_h/2"/>
                                          </p:val>
                                        </p:tav>
                                      </p:tavLst>
                                    </p:anim>
                                    <p:set>
                                      <p:cBhvr>
                                        <p:cTn id="19" dur="1" fill="hold">
                                          <p:stCondLst>
                                            <p:cond delay="499"/>
                                          </p:stCondLst>
                                        </p:cTn>
                                        <p:tgtEl>
                                          <p:spTgt spid="301"/>
                                        </p:tgtEl>
                                        <p:attrNameLst>
                                          <p:attrName>style.visibility</p:attrName>
                                        </p:attrNameLst>
                                      </p:cBhvr>
                                      <p:to>
                                        <p:strVal val="hidden"/>
                                      </p:to>
                                    </p:set>
                                  </p:childTnLst>
                                </p:cTn>
                              </p:par>
                              <p:par>
                                <p:cTn id="20" presetID="2" presetClass="exit" presetSubtype="4" accel="100000" fill="hold" grpId="0" nodeType="withEffect">
                                  <p:stCondLst>
                                    <p:cond delay="1100"/>
                                  </p:stCondLst>
                                  <p:childTnLst>
                                    <p:anim calcmode="lin" valueType="num">
                                      <p:cBhvr additive="base">
                                        <p:cTn id="21" dur="500"/>
                                        <p:tgtEl>
                                          <p:spTgt spid="298"/>
                                        </p:tgtEl>
                                        <p:attrNameLst>
                                          <p:attrName>ppt_x</p:attrName>
                                        </p:attrNameLst>
                                      </p:cBhvr>
                                      <p:tavLst>
                                        <p:tav tm="0">
                                          <p:val>
                                            <p:strVal val="ppt_x"/>
                                          </p:val>
                                        </p:tav>
                                        <p:tav tm="100000">
                                          <p:val>
                                            <p:strVal val="ppt_x"/>
                                          </p:val>
                                        </p:tav>
                                      </p:tavLst>
                                    </p:anim>
                                    <p:anim calcmode="lin" valueType="num">
                                      <p:cBhvr additive="base">
                                        <p:cTn id="22" dur="500"/>
                                        <p:tgtEl>
                                          <p:spTgt spid="298"/>
                                        </p:tgtEl>
                                        <p:attrNameLst>
                                          <p:attrName>ppt_y</p:attrName>
                                        </p:attrNameLst>
                                      </p:cBhvr>
                                      <p:tavLst>
                                        <p:tav tm="0">
                                          <p:val>
                                            <p:strVal val="ppt_y"/>
                                          </p:val>
                                        </p:tav>
                                        <p:tav tm="100000">
                                          <p:val>
                                            <p:strVal val="1+ppt_h/2"/>
                                          </p:val>
                                        </p:tav>
                                      </p:tavLst>
                                    </p:anim>
                                    <p:set>
                                      <p:cBhvr>
                                        <p:cTn id="23" dur="1" fill="hold">
                                          <p:stCondLst>
                                            <p:cond delay="499"/>
                                          </p:stCondLst>
                                        </p:cTn>
                                        <p:tgtEl>
                                          <p:spTgt spid="298"/>
                                        </p:tgtEl>
                                        <p:attrNameLst>
                                          <p:attrName>style.visibility</p:attrName>
                                        </p:attrNameLst>
                                      </p:cBhvr>
                                      <p:to>
                                        <p:strVal val="hidden"/>
                                      </p:to>
                                    </p:set>
                                  </p:childTnLst>
                                </p:cTn>
                              </p:par>
                              <p:par>
                                <p:cTn id="24" presetID="2" presetClass="exit" presetSubtype="1" accel="100000" fill="hold" grpId="0" nodeType="withEffect">
                                  <p:stCondLst>
                                    <p:cond delay="1200"/>
                                  </p:stCondLst>
                                  <p:childTnLst>
                                    <p:anim calcmode="lin" valueType="num">
                                      <p:cBhvr additive="base">
                                        <p:cTn id="25" dur="500"/>
                                        <p:tgtEl>
                                          <p:spTgt spid="9"/>
                                        </p:tgtEl>
                                        <p:attrNameLst>
                                          <p:attrName>ppt_x</p:attrName>
                                        </p:attrNameLst>
                                      </p:cBhvr>
                                      <p:tavLst>
                                        <p:tav tm="0">
                                          <p:val>
                                            <p:strVal val="ppt_x"/>
                                          </p:val>
                                        </p:tav>
                                        <p:tav tm="100000">
                                          <p:val>
                                            <p:strVal val="ppt_x"/>
                                          </p:val>
                                        </p:tav>
                                      </p:tavLst>
                                    </p:anim>
                                    <p:anim calcmode="lin" valueType="num">
                                      <p:cBhvr additive="base">
                                        <p:cTn id="26" dur="500"/>
                                        <p:tgtEl>
                                          <p:spTgt spid="9"/>
                                        </p:tgtEl>
                                        <p:attrNameLst>
                                          <p:attrName>ppt_y</p:attrName>
                                        </p:attrNameLst>
                                      </p:cBhvr>
                                      <p:tavLst>
                                        <p:tav tm="0">
                                          <p:val>
                                            <p:strVal val="ppt_y"/>
                                          </p:val>
                                        </p:tav>
                                        <p:tav tm="100000">
                                          <p:val>
                                            <p:strVal val="0-ppt_h/2"/>
                                          </p:val>
                                        </p:tav>
                                      </p:tavLst>
                                    </p:anim>
                                    <p:set>
                                      <p:cBhvr>
                                        <p:cTn id="27" dur="1" fill="hold">
                                          <p:stCondLst>
                                            <p:cond delay="499"/>
                                          </p:stCondLst>
                                        </p:cTn>
                                        <p:tgtEl>
                                          <p:spTgt spid="9"/>
                                        </p:tgtEl>
                                        <p:attrNameLst>
                                          <p:attrName>style.visibility</p:attrName>
                                        </p:attrNameLst>
                                      </p:cBhvr>
                                      <p:to>
                                        <p:strVal val="hidden"/>
                                      </p:to>
                                    </p:set>
                                  </p:childTnLst>
                                </p:cTn>
                              </p:par>
                              <p:par>
                                <p:cTn id="28" presetID="2" presetClass="exit" presetSubtype="1" accel="100000" fill="hold" grpId="0" nodeType="withEffect">
                                  <p:stCondLst>
                                    <p:cond delay="1300"/>
                                  </p:stCondLst>
                                  <p:childTnLst>
                                    <p:anim calcmode="lin" valueType="num">
                                      <p:cBhvr additive="base">
                                        <p:cTn id="29" dur="500"/>
                                        <p:tgtEl>
                                          <p:spTgt spid="297"/>
                                        </p:tgtEl>
                                        <p:attrNameLst>
                                          <p:attrName>ppt_x</p:attrName>
                                        </p:attrNameLst>
                                      </p:cBhvr>
                                      <p:tavLst>
                                        <p:tav tm="0">
                                          <p:val>
                                            <p:strVal val="ppt_x"/>
                                          </p:val>
                                        </p:tav>
                                        <p:tav tm="100000">
                                          <p:val>
                                            <p:strVal val="ppt_x"/>
                                          </p:val>
                                        </p:tav>
                                      </p:tavLst>
                                    </p:anim>
                                    <p:anim calcmode="lin" valueType="num">
                                      <p:cBhvr additive="base">
                                        <p:cTn id="30" dur="500"/>
                                        <p:tgtEl>
                                          <p:spTgt spid="297"/>
                                        </p:tgtEl>
                                        <p:attrNameLst>
                                          <p:attrName>ppt_y</p:attrName>
                                        </p:attrNameLst>
                                      </p:cBhvr>
                                      <p:tavLst>
                                        <p:tav tm="0">
                                          <p:val>
                                            <p:strVal val="ppt_y"/>
                                          </p:val>
                                        </p:tav>
                                        <p:tav tm="100000">
                                          <p:val>
                                            <p:strVal val="0-ppt_h/2"/>
                                          </p:val>
                                        </p:tav>
                                      </p:tavLst>
                                    </p:anim>
                                    <p:set>
                                      <p:cBhvr>
                                        <p:cTn id="31" dur="1" fill="hold">
                                          <p:stCondLst>
                                            <p:cond delay="499"/>
                                          </p:stCondLst>
                                        </p:cTn>
                                        <p:tgtEl>
                                          <p:spTgt spid="297"/>
                                        </p:tgtEl>
                                        <p:attrNameLst>
                                          <p:attrName>style.visibility</p:attrName>
                                        </p:attrNameLst>
                                      </p:cBhvr>
                                      <p:to>
                                        <p:strVal val="hidden"/>
                                      </p:to>
                                    </p:set>
                                  </p:childTnLst>
                                </p:cTn>
                              </p:par>
                              <p:par>
                                <p:cTn id="32" presetID="10" presetClass="exit" presetSubtype="0" fill="hold" nodeType="withEffect">
                                  <p:stCondLst>
                                    <p:cond delay="80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animBg="1"/>
      <p:bldP spid="9" grpId="0" animBg="1"/>
      <p:bldP spid="298" grpId="0" animBg="1"/>
      <p:bldP spid="299" grpId="0"/>
      <p:bldP spid="300" grpId="0" build="p"/>
      <p:bldP spid="30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
            <a:ext cx="12191998" cy="6857998"/>
          </a:xfrm>
          <a:prstGeom prst="rect">
            <a:avLst/>
          </a:prstGeom>
        </p:spPr>
      </p:pic>
      <p:sp>
        <p:nvSpPr>
          <p:cNvPr id="8" name="Rectangle 7"/>
          <p:cNvSpPr/>
          <p:nvPr/>
        </p:nvSpPr>
        <p:spPr>
          <a:xfrm>
            <a:off x="0" y="0"/>
            <a:ext cx="12192000" cy="6858000"/>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p:cNvGrpSpPr/>
          <p:nvPr/>
        </p:nvGrpSpPr>
        <p:grpSpPr>
          <a:xfrm>
            <a:off x="384170" y="2258455"/>
            <a:ext cx="11807829" cy="1592757"/>
            <a:chOff x="1411556" y="2512098"/>
            <a:chExt cx="11807829" cy="1592757"/>
          </a:xfrm>
        </p:grpSpPr>
        <p:sp>
          <p:nvSpPr>
            <p:cNvPr id="310" name="Title 1"/>
            <p:cNvSpPr txBox="1">
              <a:spLocks/>
            </p:cNvSpPr>
            <p:nvPr/>
          </p:nvSpPr>
          <p:spPr>
            <a:xfrm>
              <a:off x="1411556" y="2512098"/>
              <a:ext cx="1813633" cy="159275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500" b="1" dirty="0">
                  <a:solidFill>
                    <a:schemeClr val="bg1"/>
                  </a:solidFill>
                  <a:latin typeface="+mn-lt"/>
                </a:rPr>
                <a:t>01</a:t>
              </a:r>
            </a:p>
          </p:txBody>
        </p:sp>
        <p:sp>
          <p:nvSpPr>
            <p:cNvPr id="312" name="Title 1"/>
            <p:cNvSpPr txBox="1">
              <a:spLocks/>
            </p:cNvSpPr>
            <p:nvPr/>
          </p:nvSpPr>
          <p:spPr>
            <a:xfrm>
              <a:off x="3091779" y="2685397"/>
              <a:ext cx="10127606" cy="1232964"/>
            </a:xfrm>
            <a:prstGeom prst="rect">
              <a:avLst/>
            </a:prstGeom>
            <a:solidFill>
              <a:srgbClr val="F37321"/>
            </a:solid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4000" dirty="0">
                  <a:solidFill>
                    <a:schemeClr val="bg1"/>
                  </a:solidFill>
                  <a:latin typeface="+mn-lt"/>
                </a:rPr>
                <a:t>Highlight </a:t>
              </a:r>
              <a:r>
                <a:rPr lang="en-US" sz="4000" b="1" dirty="0">
                  <a:solidFill>
                    <a:schemeClr val="bg1"/>
                  </a:solidFill>
                  <a:latin typeface="+mn-lt"/>
                </a:rPr>
                <a:t>significance and</a:t>
              </a:r>
              <a:br>
                <a:rPr lang="en-US" sz="4000" b="1" dirty="0">
                  <a:solidFill>
                    <a:schemeClr val="bg1"/>
                  </a:solidFill>
                  <a:latin typeface="+mn-lt"/>
                </a:rPr>
              </a:br>
              <a:r>
                <a:rPr lang="en-US" sz="4000" b="1" dirty="0">
                  <a:solidFill>
                    <a:schemeClr val="bg1"/>
                  </a:solidFill>
                  <a:latin typeface="+mn-lt"/>
                </a:rPr>
                <a:t>progress of defense industry </a:t>
              </a:r>
              <a:r>
                <a:rPr lang="en-US" sz="4000" dirty="0">
                  <a:solidFill>
                    <a:schemeClr val="bg1"/>
                  </a:solidFill>
                  <a:latin typeface="+mn-lt"/>
                </a:rPr>
                <a:t>in UAE</a:t>
              </a:r>
            </a:p>
          </p:txBody>
        </p:sp>
      </p:grpSp>
      <p:grpSp>
        <p:nvGrpSpPr>
          <p:cNvPr id="13" name="Group 12"/>
          <p:cNvGrpSpPr/>
          <p:nvPr/>
        </p:nvGrpSpPr>
        <p:grpSpPr>
          <a:xfrm>
            <a:off x="384170" y="3785349"/>
            <a:ext cx="11807830" cy="1592757"/>
            <a:chOff x="1411556" y="3757170"/>
            <a:chExt cx="11807830" cy="1592757"/>
          </a:xfrm>
        </p:grpSpPr>
        <p:sp>
          <p:nvSpPr>
            <p:cNvPr id="313" name="Title 1"/>
            <p:cNvSpPr txBox="1">
              <a:spLocks/>
            </p:cNvSpPr>
            <p:nvPr/>
          </p:nvSpPr>
          <p:spPr>
            <a:xfrm>
              <a:off x="1411556" y="3757170"/>
              <a:ext cx="1813633" cy="159275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500" b="1" dirty="0">
                  <a:solidFill>
                    <a:schemeClr val="bg1"/>
                  </a:solidFill>
                  <a:latin typeface="+mn-lt"/>
                </a:rPr>
                <a:t>02</a:t>
              </a:r>
            </a:p>
          </p:txBody>
        </p:sp>
        <p:sp>
          <p:nvSpPr>
            <p:cNvPr id="314" name="Title 1"/>
            <p:cNvSpPr txBox="1">
              <a:spLocks/>
            </p:cNvSpPr>
            <p:nvPr/>
          </p:nvSpPr>
          <p:spPr>
            <a:xfrm>
              <a:off x="3091779" y="3943664"/>
              <a:ext cx="10127607" cy="1190188"/>
            </a:xfrm>
            <a:prstGeom prst="rect">
              <a:avLst/>
            </a:prstGeom>
            <a:solidFill>
              <a:srgbClr val="656668"/>
            </a:solid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4000" dirty="0">
                  <a:solidFill>
                    <a:schemeClr val="bg1"/>
                  </a:solidFill>
                  <a:latin typeface="+mn-lt"/>
                </a:rPr>
                <a:t>Illustrate </a:t>
              </a:r>
              <a:r>
                <a:rPr lang="en-US" sz="4000" b="1" dirty="0" err="1">
                  <a:solidFill>
                    <a:schemeClr val="bg1"/>
                  </a:solidFill>
                  <a:latin typeface="+mn-lt"/>
                </a:rPr>
                <a:t>Tawazun’s</a:t>
              </a:r>
              <a:r>
                <a:rPr lang="en-US" sz="4000" b="1" dirty="0">
                  <a:solidFill>
                    <a:schemeClr val="bg1"/>
                  </a:solidFill>
                  <a:latin typeface="+mn-lt"/>
                </a:rPr>
                <a:t> initiatives </a:t>
              </a:r>
              <a:r>
                <a:rPr lang="en-US" sz="4000" dirty="0">
                  <a:solidFill>
                    <a:schemeClr val="bg1"/>
                  </a:solidFill>
                  <a:latin typeface="+mn-lt"/>
                </a:rPr>
                <a:t>to</a:t>
              </a:r>
              <a:br>
                <a:rPr lang="en-US" sz="4000" dirty="0">
                  <a:solidFill>
                    <a:schemeClr val="bg1"/>
                  </a:solidFill>
                  <a:latin typeface="+mn-lt"/>
                </a:rPr>
              </a:br>
              <a:r>
                <a:rPr lang="en-US" sz="4000" dirty="0">
                  <a:solidFill>
                    <a:schemeClr val="bg1"/>
                  </a:solidFill>
                  <a:latin typeface="+mn-lt"/>
                </a:rPr>
                <a:t>propel future development</a:t>
              </a:r>
            </a:p>
          </p:txBody>
        </p:sp>
      </p:grpSp>
      <p:grpSp>
        <p:nvGrpSpPr>
          <p:cNvPr id="693" name="Group 692"/>
          <p:cNvGrpSpPr/>
          <p:nvPr/>
        </p:nvGrpSpPr>
        <p:grpSpPr>
          <a:xfrm>
            <a:off x="0" y="-30909"/>
            <a:ext cx="12192000" cy="1213365"/>
            <a:chOff x="-1147864" y="2256665"/>
            <a:chExt cx="11439728" cy="1138498"/>
          </a:xfrm>
        </p:grpSpPr>
        <p:sp>
          <p:nvSpPr>
            <p:cNvPr id="694"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5"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7"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8"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1"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2"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7"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8"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0"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1"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3"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4"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6"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7"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8"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9"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2"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3"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4"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5"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8"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9"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1"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2"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3"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4"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7"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8"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9"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0"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3"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4"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6"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7"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9"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0"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2"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3"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4" name="Rectangle 13"/>
          <p:cNvSpPr/>
          <p:nvPr/>
        </p:nvSpPr>
        <p:spPr>
          <a:xfrm>
            <a:off x="0" y="-1"/>
            <a:ext cx="12191999" cy="1182457"/>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p:cNvGrpSpPr/>
          <p:nvPr/>
        </p:nvGrpSpPr>
        <p:grpSpPr>
          <a:xfrm>
            <a:off x="493913" y="347256"/>
            <a:ext cx="2077721" cy="548197"/>
            <a:chOff x="725223" y="256365"/>
            <a:chExt cx="2077721" cy="548197"/>
          </a:xfrm>
        </p:grpSpPr>
        <p:sp>
          <p:nvSpPr>
            <p:cNvPr id="307" name="Freeform 142"/>
            <p:cNvSpPr>
              <a:spLocks/>
            </p:cNvSpPr>
            <p:nvPr/>
          </p:nvSpPr>
          <p:spPr bwMode="auto">
            <a:xfrm>
              <a:off x="725223" y="37465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08" name="Title 1"/>
            <p:cNvSpPr txBox="1">
              <a:spLocks/>
            </p:cNvSpPr>
            <p:nvPr/>
          </p:nvSpPr>
          <p:spPr>
            <a:xfrm>
              <a:off x="989311" y="256365"/>
              <a:ext cx="1813633" cy="54819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AGENDA</a:t>
              </a:r>
            </a:p>
          </p:txBody>
        </p:sp>
      </p:grpSp>
    </p:spTree>
    <p:extLst>
      <p:ext uri="{BB962C8B-B14F-4D97-AF65-F5344CB8AC3E}">
        <p14:creationId xmlns:p14="http://schemas.microsoft.com/office/powerpoint/2010/main" val="32712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300"/>
                                        <p:tgtEl>
                                          <p:spTgt spid="57"/>
                                        </p:tgtEl>
                                      </p:cBhvr>
                                    </p:animEffect>
                                  </p:childTnLst>
                                </p:cTn>
                              </p:par>
                              <p:par>
                                <p:cTn id="8" presetID="6" presetClass="emph" presetSubtype="0" accel="51000" decel="49000" fill="hold" nodeType="withEffect">
                                  <p:stCondLst>
                                    <p:cond delay="0"/>
                                  </p:stCondLst>
                                  <p:childTnLst>
                                    <p:animScale>
                                      <p:cBhvr>
                                        <p:cTn id="9" dur="2000" fill="hold"/>
                                        <p:tgtEl>
                                          <p:spTgt spid="57"/>
                                        </p:tgtEl>
                                      </p:cBhvr>
                                      <p:by x="120000" y="120000"/>
                                    </p:animScale>
                                  </p:childTnLst>
                                </p:cTn>
                              </p:par>
                              <p:par>
                                <p:cTn id="10" presetID="10" presetClass="entr" presetSubtype="0" fill="hold" grpId="0" nodeType="withEffect">
                                  <p:stCondLst>
                                    <p:cond delay="19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00"/>
                                        <p:tgtEl>
                                          <p:spTgt spid="8"/>
                                        </p:tgtEl>
                                      </p:cBhvr>
                                    </p:animEffect>
                                  </p:childTnLst>
                                </p:cTn>
                              </p:par>
                              <p:par>
                                <p:cTn id="13" presetID="22" presetClass="entr" presetSubtype="8" fill="hold" nodeType="withEffect">
                                  <p:stCondLst>
                                    <p:cond delay="2300"/>
                                  </p:stCondLst>
                                  <p:childTnLst>
                                    <p:set>
                                      <p:cBhvr>
                                        <p:cTn id="14" dur="1" fill="hold">
                                          <p:stCondLst>
                                            <p:cond delay="0"/>
                                          </p:stCondLst>
                                        </p:cTn>
                                        <p:tgtEl>
                                          <p:spTgt spid="693"/>
                                        </p:tgtEl>
                                        <p:attrNameLst>
                                          <p:attrName>style.visibility</p:attrName>
                                        </p:attrNameLst>
                                      </p:cBhvr>
                                      <p:to>
                                        <p:strVal val="visible"/>
                                      </p:to>
                                    </p:set>
                                    <p:animEffect transition="in" filter="wipe(left)">
                                      <p:cBhvr>
                                        <p:cTn id="15" dur="500"/>
                                        <p:tgtEl>
                                          <p:spTgt spid="693"/>
                                        </p:tgtEl>
                                      </p:cBhvr>
                                    </p:animEffect>
                                  </p:childTnLst>
                                </p:cTn>
                              </p:par>
                              <p:par>
                                <p:cTn id="16" presetID="2" presetClass="entr" presetSubtype="8" decel="100000" fill="hold" grpId="0" nodeType="withEffect">
                                  <p:stCondLst>
                                    <p:cond delay="26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1" decel="100000" fill="hold" nodeType="withEffect">
                                  <p:stCondLst>
                                    <p:cond delay="30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4" decel="100000" fill="hold" nodeType="withEffect">
                                  <p:stCondLst>
                                    <p:cond delay="32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34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3344" y="-263662"/>
            <a:ext cx="4739008" cy="7377288"/>
            <a:chOff x="283344" y="-263662"/>
            <a:chExt cx="4739008" cy="7377288"/>
          </a:xfrm>
        </p:grpSpPr>
        <p:sp>
          <p:nvSpPr>
            <p:cNvPr id="11" name="Parallelogram 10"/>
            <p:cNvSpPr/>
            <p:nvPr/>
          </p:nvSpPr>
          <p:spPr>
            <a:xfrm>
              <a:off x="283344" y="-263662"/>
              <a:ext cx="4739008" cy="7377288"/>
            </a:xfrm>
            <a:prstGeom prst="parallelogram">
              <a:avLst/>
            </a:prstGeom>
            <a:blipFill>
              <a:blip r:embed="rId2" cstate="screen">
                <a:extLst>
                  <a:ext uri="{28A0092B-C50C-407E-A947-70E740481C1C}">
                    <a14:useLocalDpi xmlns:a14="http://schemas.microsoft.com/office/drawing/2010/main"/>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entury Gothic" panose="020B0502020202020204" pitchFamily="34" charset="0"/>
              </a:endParaRPr>
            </a:p>
          </p:txBody>
        </p:sp>
        <p:sp>
          <p:nvSpPr>
            <p:cNvPr id="15" name="TextBox 14"/>
            <p:cNvSpPr txBox="1"/>
            <p:nvPr/>
          </p:nvSpPr>
          <p:spPr>
            <a:xfrm>
              <a:off x="1290751" y="2892951"/>
              <a:ext cx="2616549" cy="1072098"/>
            </a:xfrm>
            <a:prstGeom prst="parallelogram">
              <a:avLst>
                <a:gd name="adj" fmla="val 17850"/>
              </a:avLst>
            </a:prstGeom>
            <a:solidFill>
              <a:srgbClr val="853474"/>
            </a:solidFill>
          </p:spPr>
          <p:txBody>
            <a:bodyPr wrap="none" rtlCol="0">
              <a:spAutoFit/>
            </a:bodyPr>
            <a:lstStyle/>
            <a:p>
              <a:r>
                <a:rPr lang="en-US" sz="24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EXPERIENCE </a:t>
              </a:r>
            </a:p>
            <a:p>
              <a:r>
                <a:rPr lang="en-US" sz="24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DIFFERENCE</a:t>
              </a:r>
            </a:p>
          </p:txBody>
        </p:sp>
      </p:grpSp>
      <p:sp>
        <p:nvSpPr>
          <p:cNvPr id="3" name="Parallelogram 2"/>
          <p:cNvSpPr/>
          <p:nvPr/>
        </p:nvSpPr>
        <p:spPr>
          <a:xfrm>
            <a:off x="2072765" y="0"/>
            <a:ext cx="1373805" cy="1655517"/>
          </a:xfrm>
          <a:prstGeom prst="parallelogram">
            <a:avLst>
              <a:gd name="adj" fmla="val 18469"/>
            </a:avLst>
          </a:prstGeom>
          <a:blipFill>
            <a:blip r:embed="rId3"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p:cNvSpPr/>
          <p:nvPr/>
        </p:nvSpPr>
        <p:spPr>
          <a:xfrm>
            <a:off x="3211073" y="-1"/>
            <a:ext cx="1373805" cy="1655517"/>
          </a:xfrm>
          <a:prstGeom prst="parallelogram">
            <a:avLst>
              <a:gd name="adj" fmla="val 18469"/>
            </a:avLst>
          </a:prstGeom>
          <a:blipFill>
            <a:blip r:embed="rId4"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arallelogram 34"/>
          <p:cNvSpPr/>
          <p:nvPr/>
        </p:nvSpPr>
        <p:spPr>
          <a:xfrm>
            <a:off x="4396025" y="0"/>
            <a:ext cx="1373805" cy="1655517"/>
          </a:xfrm>
          <a:prstGeom prst="parallelogram">
            <a:avLst>
              <a:gd name="adj" fmla="val 18469"/>
            </a:avLst>
          </a:prstGeom>
          <a:blipFill>
            <a:blip r:embed="rId5"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p:cNvSpPr/>
          <p:nvPr/>
        </p:nvSpPr>
        <p:spPr>
          <a:xfrm>
            <a:off x="5534333" y="0"/>
            <a:ext cx="1373805" cy="1655517"/>
          </a:xfrm>
          <a:prstGeom prst="parallelogram">
            <a:avLst>
              <a:gd name="adj" fmla="val 18469"/>
            </a:avLst>
          </a:prstGeom>
          <a:blipFill>
            <a:blip r:embed="rId6"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p:cNvSpPr/>
          <p:nvPr/>
        </p:nvSpPr>
        <p:spPr>
          <a:xfrm>
            <a:off x="6631200" y="23995"/>
            <a:ext cx="1373805" cy="1631521"/>
          </a:xfrm>
          <a:prstGeom prst="parallelogram">
            <a:avLst>
              <a:gd name="adj" fmla="val 18469"/>
            </a:avLst>
          </a:prstGeom>
          <a:blipFill>
            <a:blip r:embed="rId7"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p:cNvSpPr/>
          <p:nvPr/>
        </p:nvSpPr>
        <p:spPr>
          <a:xfrm>
            <a:off x="9984386" y="-2"/>
            <a:ext cx="1373805" cy="1631521"/>
          </a:xfrm>
          <a:prstGeom prst="parallelogram">
            <a:avLst>
              <a:gd name="adj" fmla="val 18469"/>
            </a:avLst>
          </a:prstGeom>
          <a:blipFill>
            <a:blip r:embed="rId8" cstate="screen">
              <a:extLst>
                <a:ext uri="{28A0092B-C50C-407E-A947-70E740481C1C}">
                  <a14:useLocalDpi xmlns:a14="http://schemas.microsoft.com/office/drawing/2010/main"/>
                </a:ext>
              </a:extLst>
            </a:blip>
            <a:srcRect/>
            <a:stretch>
              <a:fillRect r="87"/>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Parallelogram 38"/>
          <p:cNvSpPr/>
          <p:nvPr/>
        </p:nvSpPr>
        <p:spPr>
          <a:xfrm>
            <a:off x="7755707" y="23994"/>
            <a:ext cx="1373805" cy="1631521"/>
          </a:xfrm>
          <a:prstGeom prst="parallelogram">
            <a:avLst>
              <a:gd name="adj" fmla="val 18469"/>
            </a:avLst>
          </a:prstGeom>
          <a:blipFill>
            <a:blip r:embed="rId9"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p:cNvSpPr/>
          <p:nvPr/>
        </p:nvSpPr>
        <p:spPr>
          <a:xfrm>
            <a:off x="8852574" y="11996"/>
            <a:ext cx="1373805" cy="1631521"/>
          </a:xfrm>
          <a:prstGeom prst="parallelogram">
            <a:avLst>
              <a:gd name="adj" fmla="val 18469"/>
            </a:avLst>
          </a:prstGeom>
          <a:blipFill>
            <a:blip r:embed="rId10"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p:cNvSpPr/>
          <p:nvPr/>
        </p:nvSpPr>
        <p:spPr>
          <a:xfrm>
            <a:off x="1817812" y="1643519"/>
            <a:ext cx="1373805" cy="1655517"/>
          </a:xfrm>
          <a:prstGeom prst="parallelogram">
            <a:avLst>
              <a:gd name="adj" fmla="val 18469"/>
            </a:avLst>
          </a:prstGeom>
          <a:blipFill>
            <a:blip r:embed="rId11"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p:nvSpPr>
        <p:spPr>
          <a:xfrm>
            <a:off x="2975576" y="1643518"/>
            <a:ext cx="1373805" cy="1655517"/>
          </a:xfrm>
          <a:prstGeom prst="parallelogram">
            <a:avLst>
              <a:gd name="adj" fmla="val 18469"/>
            </a:avLst>
          </a:prstGeom>
          <a:blipFill>
            <a:blip r:embed="rId12"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arallelogram 48"/>
          <p:cNvSpPr/>
          <p:nvPr/>
        </p:nvSpPr>
        <p:spPr>
          <a:xfrm>
            <a:off x="4160528" y="1643519"/>
            <a:ext cx="1373805" cy="1655517"/>
          </a:xfrm>
          <a:prstGeom prst="parallelogram">
            <a:avLst>
              <a:gd name="adj" fmla="val 18469"/>
            </a:avLst>
          </a:prstGeom>
          <a:blipFill>
            <a:blip r:embed="rId13"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arallelogram 49"/>
          <p:cNvSpPr/>
          <p:nvPr/>
        </p:nvSpPr>
        <p:spPr>
          <a:xfrm>
            <a:off x="5298836" y="1643519"/>
            <a:ext cx="1373805" cy="1655517"/>
          </a:xfrm>
          <a:prstGeom prst="parallelogram">
            <a:avLst>
              <a:gd name="adj" fmla="val 18469"/>
            </a:avLst>
          </a:prstGeom>
          <a:blipFill>
            <a:blip r:embed="rId14"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p:cNvSpPr/>
          <p:nvPr/>
        </p:nvSpPr>
        <p:spPr>
          <a:xfrm>
            <a:off x="6395703" y="1667514"/>
            <a:ext cx="1373805" cy="1631521"/>
          </a:xfrm>
          <a:prstGeom prst="parallelogram">
            <a:avLst>
              <a:gd name="adj" fmla="val 18469"/>
            </a:avLst>
          </a:prstGeom>
          <a:blipFill>
            <a:blip r:embed="rId15"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arallelogram 51"/>
          <p:cNvSpPr/>
          <p:nvPr/>
        </p:nvSpPr>
        <p:spPr>
          <a:xfrm>
            <a:off x="9748889" y="1643517"/>
            <a:ext cx="1373805" cy="1631521"/>
          </a:xfrm>
          <a:prstGeom prst="parallelogram">
            <a:avLst>
              <a:gd name="adj" fmla="val 18469"/>
            </a:avLst>
          </a:prstGeom>
          <a:blipFill>
            <a:blip r:embed="rId16" cstate="screen">
              <a:extLst>
                <a:ext uri="{28A0092B-C50C-407E-A947-70E740481C1C}">
                  <a14:useLocalDpi xmlns:a14="http://schemas.microsoft.com/office/drawing/2010/main"/>
                </a:ext>
              </a:extLst>
            </a:blip>
            <a:srcRect/>
            <a:stretch>
              <a:fillRect l="8267"/>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Parallelogram 52"/>
          <p:cNvSpPr/>
          <p:nvPr/>
        </p:nvSpPr>
        <p:spPr>
          <a:xfrm>
            <a:off x="7520210" y="1667513"/>
            <a:ext cx="1373805" cy="1631521"/>
          </a:xfrm>
          <a:prstGeom prst="parallelogram">
            <a:avLst>
              <a:gd name="adj" fmla="val 18469"/>
            </a:avLst>
          </a:prstGeom>
          <a:blipFill>
            <a:blip r:embed="rId17"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arallelogram 53"/>
          <p:cNvSpPr/>
          <p:nvPr/>
        </p:nvSpPr>
        <p:spPr>
          <a:xfrm>
            <a:off x="8617077" y="1655515"/>
            <a:ext cx="1373805" cy="1631521"/>
          </a:xfrm>
          <a:prstGeom prst="parallelogram">
            <a:avLst>
              <a:gd name="adj" fmla="val 18469"/>
            </a:avLst>
          </a:prstGeom>
          <a:blipFill>
            <a:blip r:embed="rId18"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arallelogram 54"/>
          <p:cNvSpPr/>
          <p:nvPr/>
        </p:nvSpPr>
        <p:spPr>
          <a:xfrm>
            <a:off x="1601771" y="3287036"/>
            <a:ext cx="1373805" cy="1655517"/>
          </a:xfrm>
          <a:prstGeom prst="parallelogram">
            <a:avLst>
              <a:gd name="adj" fmla="val 18469"/>
            </a:avLst>
          </a:prstGeom>
          <a:blipFill dpi="0" rotWithShape="1">
            <a:blip r:embed="rId19"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arallelogram 55"/>
          <p:cNvSpPr/>
          <p:nvPr/>
        </p:nvSpPr>
        <p:spPr>
          <a:xfrm>
            <a:off x="2740079" y="3287035"/>
            <a:ext cx="1373805" cy="1655517"/>
          </a:xfrm>
          <a:prstGeom prst="parallelogram">
            <a:avLst>
              <a:gd name="adj" fmla="val 18469"/>
            </a:avLst>
          </a:prstGeom>
          <a:blipFill>
            <a:blip r:embed="rId20"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arallelogram 56"/>
          <p:cNvSpPr/>
          <p:nvPr/>
        </p:nvSpPr>
        <p:spPr>
          <a:xfrm>
            <a:off x="3925031" y="3287036"/>
            <a:ext cx="1373805" cy="1655517"/>
          </a:xfrm>
          <a:prstGeom prst="parallelogram">
            <a:avLst>
              <a:gd name="adj" fmla="val 18469"/>
            </a:avLst>
          </a:prstGeom>
          <a:blipFill>
            <a:blip r:embed="rId21"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arallelogram 57"/>
          <p:cNvSpPr/>
          <p:nvPr/>
        </p:nvSpPr>
        <p:spPr>
          <a:xfrm>
            <a:off x="5063339" y="3287036"/>
            <a:ext cx="1373805" cy="1655517"/>
          </a:xfrm>
          <a:prstGeom prst="parallelogram">
            <a:avLst>
              <a:gd name="adj" fmla="val 18469"/>
            </a:avLst>
          </a:prstGeom>
          <a:blipFill>
            <a:blip r:embed="rId22"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arallelogram 58"/>
          <p:cNvSpPr/>
          <p:nvPr/>
        </p:nvSpPr>
        <p:spPr>
          <a:xfrm>
            <a:off x="6160206" y="3311031"/>
            <a:ext cx="1373805" cy="1631521"/>
          </a:xfrm>
          <a:prstGeom prst="parallelogram">
            <a:avLst>
              <a:gd name="adj" fmla="val 18469"/>
            </a:avLst>
          </a:prstGeom>
          <a:blipFill>
            <a:blip r:embed="rId23"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arallelogram 59"/>
          <p:cNvSpPr/>
          <p:nvPr/>
        </p:nvSpPr>
        <p:spPr>
          <a:xfrm>
            <a:off x="9513392" y="3287034"/>
            <a:ext cx="1373805" cy="1631521"/>
          </a:xfrm>
          <a:prstGeom prst="parallelogram">
            <a:avLst>
              <a:gd name="adj" fmla="val 18469"/>
            </a:avLst>
          </a:prstGeom>
          <a:blipFill>
            <a:blip r:embed="rId24"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Parallelogram 60"/>
          <p:cNvSpPr/>
          <p:nvPr/>
        </p:nvSpPr>
        <p:spPr>
          <a:xfrm>
            <a:off x="7284713" y="3311030"/>
            <a:ext cx="1373805" cy="1631521"/>
          </a:xfrm>
          <a:prstGeom prst="parallelogram">
            <a:avLst>
              <a:gd name="adj" fmla="val 18469"/>
            </a:avLst>
          </a:prstGeom>
          <a:blipFill>
            <a:blip r:embed="rId25"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arallelogram 61"/>
          <p:cNvSpPr/>
          <p:nvPr/>
        </p:nvSpPr>
        <p:spPr>
          <a:xfrm>
            <a:off x="8381580" y="3299032"/>
            <a:ext cx="1373805" cy="1631521"/>
          </a:xfrm>
          <a:prstGeom prst="parallelogram">
            <a:avLst>
              <a:gd name="adj" fmla="val 18469"/>
            </a:avLst>
          </a:prstGeom>
          <a:blipFill>
            <a:blip r:embed="rId26"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arallelogram 62"/>
          <p:cNvSpPr/>
          <p:nvPr/>
        </p:nvSpPr>
        <p:spPr>
          <a:xfrm>
            <a:off x="3700752" y="4942551"/>
            <a:ext cx="1373805" cy="1631521"/>
          </a:xfrm>
          <a:prstGeom prst="parallelogram">
            <a:avLst>
              <a:gd name="adj" fmla="val 18469"/>
            </a:avLst>
          </a:prstGeom>
          <a:blipFill>
            <a:blip r:embed="rId27"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Parallelogram 63"/>
          <p:cNvSpPr/>
          <p:nvPr/>
        </p:nvSpPr>
        <p:spPr>
          <a:xfrm>
            <a:off x="4787543" y="4930554"/>
            <a:ext cx="1373805" cy="1631521"/>
          </a:xfrm>
          <a:prstGeom prst="parallelogram">
            <a:avLst>
              <a:gd name="adj" fmla="val 18469"/>
            </a:avLst>
          </a:prstGeom>
          <a:blipFill>
            <a:blip r:embed="rId28"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Parallelogram 64"/>
          <p:cNvSpPr/>
          <p:nvPr/>
        </p:nvSpPr>
        <p:spPr>
          <a:xfrm>
            <a:off x="5886447" y="4918555"/>
            <a:ext cx="1373805" cy="1631521"/>
          </a:xfrm>
          <a:prstGeom prst="parallelogram">
            <a:avLst>
              <a:gd name="adj" fmla="val 18469"/>
            </a:avLst>
          </a:prstGeom>
          <a:blipFill>
            <a:blip r:embed="rId29"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Parallelogram 65"/>
          <p:cNvSpPr/>
          <p:nvPr/>
        </p:nvSpPr>
        <p:spPr>
          <a:xfrm>
            <a:off x="7001946" y="4954546"/>
            <a:ext cx="1373805" cy="1583531"/>
          </a:xfrm>
          <a:prstGeom prst="parallelogram">
            <a:avLst>
              <a:gd name="adj" fmla="val 18469"/>
            </a:avLst>
          </a:prstGeom>
          <a:blipFill dpi="0" rotWithShape="1">
            <a:blip r:embed="rId30"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Parallelogram 40"/>
          <p:cNvSpPr/>
          <p:nvPr/>
        </p:nvSpPr>
        <p:spPr>
          <a:xfrm>
            <a:off x="8192624" y="4980676"/>
            <a:ext cx="4450965" cy="1515463"/>
          </a:xfrm>
          <a:prstGeom prst="parallelogram">
            <a:avLst>
              <a:gd name="adj" fmla="val 15870"/>
            </a:avLst>
          </a:prstGeom>
          <a:solidFill>
            <a:srgbClr val="A33F8E">
              <a:alpha val="83000"/>
            </a:srgbClr>
          </a:solidFill>
        </p:spPr>
        <p:txBody>
          <a:bodyPr wrap="square" lIns="0" anchor="ctr">
            <a:noAutofit/>
          </a:bodyPr>
          <a:lstStyle/>
          <a:p>
            <a:r>
              <a:rPr lang="en-US" sz="20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Specialist Talent</a:t>
            </a:r>
          </a:p>
        </p:txBody>
      </p:sp>
      <p:sp>
        <p:nvSpPr>
          <p:cNvPr id="43" name="Parallelogram 42"/>
          <p:cNvSpPr/>
          <p:nvPr/>
        </p:nvSpPr>
        <p:spPr>
          <a:xfrm>
            <a:off x="8192623" y="4980676"/>
            <a:ext cx="4450965" cy="1515463"/>
          </a:xfrm>
          <a:prstGeom prst="parallelogram">
            <a:avLst>
              <a:gd name="adj" fmla="val 15870"/>
            </a:avLst>
          </a:prstGeom>
          <a:solidFill>
            <a:srgbClr val="A33F8E">
              <a:alpha val="83000"/>
            </a:srgbClr>
          </a:solidFill>
        </p:spPr>
        <p:txBody>
          <a:bodyPr wrap="square" lIns="0" anchor="ctr">
            <a:noAutofit/>
          </a:bodyPr>
          <a:lstStyle/>
          <a:p>
            <a:r>
              <a:rPr lang="en-US" sz="20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Museum designers</a:t>
            </a:r>
          </a:p>
        </p:txBody>
      </p:sp>
      <p:sp>
        <p:nvSpPr>
          <p:cNvPr id="44" name="Parallelogram 43"/>
          <p:cNvSpPr/>
          <p:nvPr/>
        </p:nvSpPr>
        <p:spPr>
          <a:xfrm>
            <a:off x="8192623" y="4986675"/>
            <a:ext cx="4450965" cy="1515463"/>
          </a:xfrm>
          <a:prstGeom prst="parallelogram">
            <a:avLst>
              <a:gd name="adj" fmla="val 15870"/>
            </a:avLst>
          </a:prstGeom>
          <a:solidFill>
            <a:srgbClr val="A33F8E">
              <a:alpha val="83000"/>
            </a:srgbClr>
          </a:solidFill>
        </p:spPr>
        <p:txBody>
          <a:bodyPr wrap="square" lIns="0" anchor="ctr">
            <a:noAutofit/>
          </a:bodyPr>
          <a:lstStyle/>
          <a:p>
            <a:r>
              <a:rPr lang="en-US" sz="20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Architects</a:t>
            </a:r>
          </a:p>
        </p:txBody>
      </p:sp>
      <p:sp>
        <p:nvSpPr>
          <p:cNvPr id="45" name="Parallelogram 44"/>
          <p:cNvSpPr/>
          <p:nvPr/>
        </p:nvSpPr>
        <p:spPr>
          <a:xfrm>
            <a:off x="8210308" y="4983675"/>
            <a:ext cx="4450965" cy="1515463"/>
          </a:xfrm>
          <a:prstGeom prst="parallelogram">
            <a:avLst>
              <a:gd name="adj" fmla="val 15870"/>
            </a:avLst>
          </a:prstGeom>
          <a:solidFill>
            <a:srgbClr val="A33F8E">
              <a:alpha val="83000"/>
            </a:srgbClr>
          </a:solidFill>
        </p:spPr>
        <p:txBody>
          <a:bodyPr wrap="square" lIns="0" anchor="ctr">
            <a:noAutofit/>
          </a:bodyPr>
          <a:lstStyle/>
          <a:p>
            <a:r>
              <a:rPr lang="en-US" sz="20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Branding designers</a:t>
            </a:r>
          </a:p>
        </p:txBody>
      </p:sp>
      <p:sp>
        <p:nvSpPr>
          <p:cNvPr id="46" name="Parallelogram 45"/>
          <p:cNvSpPr/>
          <p:nvPr/>
        </p:nvSpPr>
        <p:spPr>
          <a:xfrm>
            <a:off x="8192622" y="4976583"/>
            <a:ext cx="4450965" cy="1515463"/>
          </a:xfrm>
          <a:prstGeom prst="parallelogram">
            <a:avLst>
              <a:gd name="adj" fmla="val 15870"/>
            </a:avLst>
          </a:prstGeom>
          <a:solidFill>
            <a:srgbClr val="A33F8E">
              <a:alpha val="83000"/>
            </a:srgbClr>
          </a:solidFill>
        </p:spPr>
        <p:txBody>
          <a:bodyPr wrap="square" lIns="0" anchor="ctr">
            <a:noAutofit/>
          </a:bodyPr>
          <a:lstStyle/>
          <a:p>
            <a:r>
              <a:rPr lang="en-US" sz="20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Lighting designers</a:t>
            </a:r>
          </a:p>
        </p:txBody>
      </p:sp>
      <p:sp>
        <p:nvSpPr>
          <p:cNvPr id="47" name="Parallelogram 46"/>
          <p:cNvSpPr/>
          <p:nvPr/>
        </p:nvSpPr>
        <p:spPr>
          <a:xfrm>
            <a:off x="8192133" y="4984979"/>
            <a:ext cx="4450965" cy="1515463"/>
          </a:xfrm>
          <a:prstGeom prst="parallelogram">
            <a:avLst>
              <a:gd name="adj" fmla="val 15870"/>
            </a:avLst>
          </a:prstGeom>
          <a:solidFill>
            <a:srgbClr val="A33F8E">
              <a:alpha val="83000"/>
            </a:srgbClr>
          </a:solidFill>
        </p:spPr>
        <p:txBody>
          <a:bodyPr wrap="square" lIns="0" anchor="ctr">
            <a:noAutofit/>
          </a:bodyPr>
          <a:lstStyle/>
          <a:p>
            <a:r>
              <a:rPr lang="en-US" sz="20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Production Managers</a:t>
            </a:r>
          </a:p>
        </p:txBody>
      </p:sp>
      <p:sp>
        <p:nvSpPr>
          <p:cNvPr id="48" name="Parallelogram 47"/>
          <p:cNvSpPr/>
          <p:nvPr/>
        </p:nvSpPr>
        <p:spPr>
          <a:xfrm>
            <a:off x="8209817" y="4983675"/>
            <a:ext cx="4450965" cy="1515463"/>
          </a:xfrm>
          <a:prstGeom prst="parallelogram">
            <a:avLst>
              <a:gd name="adj" fmla="val 15870"/>
            </a:avLst>
          </a:prstGeom>
          <a:solidFill>
            <a:srgbClr val="A33F8E">
              <a:alpha val="83000"/>
            </a:srgbClr>
          </a:solidFill>
        </p:spPr>
        <p:txBody>
          <a:bodyPr wrap="square" lIns="0" anchor="ctr">
            <a:noAutofit/>
          </a:bodyPr>
          <a:lstStyle/>
          <a:p>
            <a:r>
              <a:rPr lang="en-US" sz="20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Procurement Specialists</a:t>
            </a:r>
          </a:p>
        </p:txBody>
      </p:sp>
      <p:sp>
        <p:nvSpPr>
          <p:cNvPr id="67" name="Parallelogram 66"/>
          <p:cNvSpPr/>
          <p:nvPr/>
        </p:nvSpPr>
        <p:spPr>
          <a:xfrm>
            <a:off x="8192132" y="4974676"/>
            <a:ext cx="4450965" cy="1515463"/>
          </a:xfrm>
          <a:prstGeom prst="parallelogram">
            <a:avLst>
              <a:gd name="adj" fmla="val 15870"/>
            </a:avLst>
          </a:prstGeom>
          <a:solidFill>
            <a:srgbClr val="A33F8E">
              <a:alpha val="83000"/>
            </a:srgbClr>
          </a:solidFill>
        </p:spPr>
        <p:txBody>
          <a:bodyPr wrap="square" lIns="0" anchor="ctr">
            <a:noAutofit/>
          </a:bodyPr>
          <a:lstStyle/>
          <a:p>
            <a:r>
              <a:rPr lang="en-US" sz="20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Client Managers</a:t>
            </a:r>
          </a:p>
        </p:txBody>
      </p:sp>
      <p:sp>
        <p:nvSpPr>
          <p:cNvPr id="68" name="Parallelogram 67"/>
          <p:cNvSpPr/>
          <p:nvPr/>
        </p:nvSpPr>
        <p:spPr>
          <a:xfrm>
            <a:off x="8227010" y="4984284"/>
            <a:ext cx="4450965" cy="1515463"/>
          </a:xfrm>
          <a:prstGeom prst="parallelogram">
            <a:avLst>
              <a:gd name="adj" fmla="val 15870"/>
            </a:avLst>
          </a:prstGeom>
          <a:solidFill>
            <a:srgbClr val="A33F8E">
              <a:alpha val="83000"/>
            </a:srgbClr>
          </a:solidFill>
        </p:spPr>
        <p:txBody>
          <a:bodyPr wrap="square" lIns="0" anchor="ctr">
            <a:noAutofit/>
          </a:bodyPr>
          <a:lstStyle/>
          <a:p>
            <a:r>
              <a:rPr lang="en-US" sz="2000" b="1" dirty="0">
                <a:solidFill>
                  <a:prstClr val="white"/>
                </a:solidFill>
                <a:latin typeface="Century Gothic" panose="020B0502020202020204" pitchFamily="34" charset="0"/>
                <a:ea typeface="Open Sans Extrabold" panose="020B0906030804020204" pitchFamily="34" charset="0"/>
                <a:cs typeface="Open Sans Extrabold" panose="020B0906030804020204" pitchFamily="34" charset="0"/>
              </a:rPr>
              <a:t>Multi-cultural team</a:t>
            </a:r>
          </a:p>
        </p:txBody>
      </p:sp>
      <p:sp>
        <p:nvSpPr>
          <p:cNvPr id="69" name="Parallelogram 68"/>
          <p:cNvSpPr/>
          <p:nvPr/>
        </p:nvSpPr>
        <p:spPr>
          <a:xfrm>
            <a:off x="1341699" y="4918555"/>
            <a:ext cx="1373805" cy="1631521"/>
          </a:xfrm>
          <a:prstGeom prst="parallelogram">
            <a:avLst>
              <a:gd name="adj" fmla="val 18469"/>
            </a:avLst>
          </a:prstGeom>
          <a:blipFill>
            <a:blip r:embed="rId31"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Parallelogram 69"/>
          <p:cNvSpPr/>
          <p:nvPr/>
        </p:nvSpPr>
        <p:spPr>
          <a:xfrm>
            <a:off x="2527234" y="4941438"/>
            <a:ext cx="1373805" cy="1631521"/>
          </a:xfrm>
          <a:prstGeom prst="parallelogram">
            <a:avLst>
              <a:gd name="adj" fmla="val 18469"/>
            </a:avLst>
          </a:prstGeom>
          <a:blipFill>
            <a:blip r:embed="rId32" cstate="screen">
              <a:extLst>
                <a:ext uri="{28A0092B-C50C-407E-A947-70E740481C1C}">
                  <a14:useLocalDpi xmlns:a14="http://schemas.microsoft.com/office/drawing/2010/main"/>
                </a:ext>
              </a:extLst>
            </a:blip>
            <a:srcRect/>
            <a:stretch>
              <a:fillRect/>
            </a:stretch>
          </a:blip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6631200" y="-229506"/>
            <a:ext cx="2301077" cy="7377288"/>
            <a:chOff x="3677648" y="-259644"/>
            <a:chExt cx="3127520" cy="7377288"/>
          </a:xfrm>
        </p:grpSpPr>
        <p:sp>
          <p:nvSpPr>
            <p:cNvPr id="23" name="Parallelogram 22">
              <a:hlinkClick r:id="" action="ppaction://hlinkshowjump?jump=nextslide"/>
            </p:cNvPr>
            <p:cNvSpPr/>
            <p:nvPr/>
          </p:nvSpPr>
          <p:spPr>
            <a:xfrm>
              <a:off x="3677648" y="-259644"/>
              <a:ext cx="3127520" cy="7377288"/>
            </a:xfrm>
            <a:prstGeom prst="parallelogram">
              <a:avLst>
                <a:gd name="adj" fmla="val 49336"/>
              </a:avLst>
            </a:prstGeom>
            <a:blipFill>
              <a:blip r:embed="rId33" cstate="screen">
                <a:extLst>
                  <a:ext uri="{BEBA8EAE-BF5A-486C-A8C5-ECC9F3942E4B}">
                    <a14:imgProps xmlns:a14="http://schemas.microsoft.com/office/drawing/2010/main">
                      <a14:imgLayer r:embed="rId34">
                        <a14:imgEffect>
                          <a14:brightnessContrast contrast="20000"/>
                        </a14:imgEffect>
                      </a14:imgLayer>
                    </a14:imgProps>
                  </a:ext>
                  <a:ext uri="{28A0092B-C50C-407E-A947-70E740481C1C}">
                    <a14:useLocalDpi xmlns:a14="http://schemas.microsoft.com/office/drawing/2010/main"/>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latin typeface="Century Gothic" panose="020B0502020202020204" pitchFamily="34" charset="0"/>
              </a:endParaRPr>
            </a:p>
          </p:txBody>
        </p:sp>
        <p:sp>
          <p:nvSpPr>
            <p:cNvPr id="24" name="TextBox 23">
              <a:hlinkClick r:id="" action="ppaction://hlinkshowjump?jump=nextslide"/>
            </p:cNvPr>
            <p:cNvSpPr txBox="1"/>
            <p:nvPr/>
          </p:nvSpPr>
          <p:spPr>
            <a:xfrm>
              <a:off x="4427337" y="3094062"/>
              <a:ext cx="1621426" cy="723900"/>
            </a:xfrm>
            <a:prstGeom prst="parallelogram">
              <a:avLst>
                <a:gd name="adj" fmla="val 15762"/>
              </a:avLst>
            </a:prstGeom>
            <a:solidFill>
              <a:srgbClr val="A33F8E"/>
            </a:solidFill>
          </p:spPr>
          <p:txBody>
            <a:bodyPr wrap="none" rtlCol="0" anchor="ctr">
              <a:noAutofit/>
            </a:bodyPr>
            <a:lstStyle/>
            <a:p>
              <a:pPr algn="ctr"/>
              <a:r>
                <a:rPr lang="en-US" sz="1400" dirty="0">
                  <a:solidFill>
                    <a:prstClr val="white"/>
                  </a:solidFill>
                  <a:latin typeface="Century Gothic" panose="020B0502020202020204" pitchFamily="34" charset="0"/>
                  <a:ea typeface="Open Sans Light" panose="020B0306030504020204" pitchFamily="34" charset="0"/>
                  <a:cs typeface="Open Sans Light" panose="020B0306030504020204" pitchFamily="34" charset="0"/>
                </a:rPr>
                <a:t>Talent</a:t>
              </a:r>
            </a:p>
          </p:txBody>
        </p:sp>
      </p:grpSp>
      <p:grpSp>
        <p:nvGrpSpPr>
          <p:cNvPr id="71" name="Group 70"/>
          <p:cNvGrpSpPr/>
          <p:nvPr/>
        </p:nvGrpSpPr>
        <p:grpSpPr>
          <a:xfrm>
            <a:off x="11666670" y="6373907"/>
            <a:ext cx="671943" cy="389464"/>
            <a:chOff x="11666670" y="6373907"/>
            <a:chExt cx="671943" cy="389464"/>
          </a:xfrm>
        </p:grpSpPr>
        <p:sp>
          <p:nvSpPr>
            <p:cNvPr id="72" name="Parallelogram 71"/>
            <p:cNvSpPr/>
            <p:nvPr/>
          </p:nvSpPr>
          <p:spPr>
            <a:xfrm>
              <a:off x="11666670" y="6373907"/>
              <a:ext cx="671943" cy="389464"/>
            </a:xfrm>
            <a:prstGeom prst="parallelogram">
              <a:avLst>
                <a:gd name="adj" fmla="val 15011"/>
              </a:avLst>
            </a:prstGeom>
            <a:solidFill>
              <a:srgbClr val="853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hlinkClick r:id="rId35" action="ppaction://hlinksldjump"/>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1896514" y="6493953"/>
              <a:ext cx="141181" cy="141181"/>
            </a:xfrm>
            <a:prstGeom prst="rect">
              <a:avLst/>
            </a:prstGeom>
          </p:spPr>
        </p:pic>
      </p:grpSp>
    </p:spTree>
    <p:extLst>
      <p:ext uri="{BB962C8B-B14F-4D97-AF65-F5344CB8AC3E}">
        <p14:creationId xmlns:p14="http://schemas.microsoft.com/office/powerpoint/2010/main" val="139372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100"/>
                                  </p:stCondLst>
                                  <p:childTnLst>
                                    <p:animMotion origin="layout" path="M -1.25E-6 1.85185E-6 L -0.54844 1.85185E-6 " pathEditMode="relative" rAng="0" ptsTypes="AA">
                                      <p:cBhvr>
                                        <p:cTn id="6" dur="500" fill="hold"/>
                                        <p:tgtEl>
                                          <p:spTgt spid="22"/>
                                        </p:tgtEl>
                                        <p:attrNameLst>
                                          <p:attrName>ppt_x</p:attrName>
                                          <p:attrName>ppt_y</p:attrName>
                                        </p:attrNameLst>
                                      </p:cBhvr>
                                      <p:rCtr x="-27422" y="0"/>
                                    </p:animMotion>
                                  </p:childTnLst>
                                </p:cTn>
                              </p:par>
                              <p:par>
                                <p:cTn id="7" presetID="2" presetClass="exit" presetSubtype="8" accel="80000" fill="hold" nodeType="withEffect">
                                  <p:stCondLst>
                                    <p:cond delay="0"/>
                                  </p:stCondLst>
                                  <p:childTnLst>
                                    <p:anim calcmode="lin" valueType="num">
                                      <p:cBhvr additive="base">
                                        <p:cTn id="8" dur="500"/>
                                        <p:tgtEl>
                                          <p:spTgt spid="2"/>
                                        </p:tgtEl>
                                        <p:attrNameLst>
                                          <p:attrName>ppt_x</p:attrName>
                                        </p:attrNameLst>
                                      </p:cBhvr>
                                      <p:tavLst>
                                        <p:tav tm="0">
                                          <p:val>
                                            <p:strVal val="ppt_x"/>
                                          </p:val>
                                        </p:tav>
                                        <p:tav tm="100000">
                                          <p:val>
                                            <p:strVal val="0-ppt_w/2"/>
                                          </p:val>
                                        </p:tav>
                                      </p:tavLst>
                                    </p:anim>
                                    <p:anim calcmode="lin" valueType="num">
                                      <p:cBhvr additive="base">
                                        <p:cTn id="9" dur="500"/>
                                        <p:tgtEl>
                                          <p:spTgt spid="2"/>
                                        </p:tgtEl>
                                        <p:attrNameLst>
                                          <p:attrName>ppt_y</p:attrName>
                                        </p:attrNameLst>
                                      </p:cBhvr>
                                      <p:tavLst>
                                        <p:tav tm="0">
                                          <p:val>
                                            <p:strVal val="ppt_y"/>
                                          </p:val>
                                        </p:tav>
                                        <p:tav tm="100000">
                                          <p:val>
                                            <p:strVal val="ppt_y"/>
                                          </p:val>
                                        </p:tav>
                                      </p:tavLst>
                                    </p:anim>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600"/>
                            </p:stCondLst>
                            <p:childTnLst>
                              <p:par>
                                <p:cTn id="12" presetID="2" presetClass="entr" presetSubtype="4" decel="10000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35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45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5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65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75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ppt_x"/>
                                          </p:val>
                                        </p:tav>
                                        <p:tav tm="100000">
                                          <p:val>
                                            <p:strVal val="#ppt_x"/>
                                          </p:val>
                                        </p:tav>
                                      </p:tavLst>
                                    </p:anim>
                                    <p:anim calcmode="lin" valueType="num">
                                      <p:cBhvr additive="base">
                                        <p:cTn id="35" dur="500" fill="hold"/>
                                        <p:tgtEl>
                                          <p:spTgt spid="39"/>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85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ppt_x"/>
                                          </p:val>
                                        </p:tav>
                                        <p:tav tm="100000">
                                          <p:val>
                                            <p:strVal val="#ppt_x"/>
                                          </p:val>
                                        </p:tav>
                                      </p:tavLst>
                                    </p:anim>
                                    <p:anim calcmode="lin" valueType="num">
                                      <p:cBhvr additive="base">
                                        <p:cTn id="39" dur="500" fill="hold"/>
                                        <p:tgtEl>
                                          <p:spTgt spid="40"/>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95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105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1+#ppt_h/2"/>
                                          </p:val>
                                        </p:tav>
                                        <p:tav tm="100000">
                                          <p:val>
                                            <p:strVal val="#ppt_y"/>
                                          </p:val>
                                        </p:tav>
                                      </p:tavLst>
                                    </p:anim>
                                  </p:childTnLst>
                                </p:cTn>
                              </p:par>
                              <p:par>
                                <p:cTn id="48" presetID="2" presetClass="entr" presetSubtype="4" decel="100000" fill="hold" grpId="0" nodeType="withEffect">
                                  <p:stCondLst>
                                    <p:cond delay="1150"/>
                                  </p:stCondLst>
                                  <p:childTnLst>
                                    <p:set>
                                      <p:cBhvr>
                                        <p:cTn id="49" dur="1" fill="hold">
                                          <p:stCondLst>
                                            <p:cond delay="0"/>
                                          </p:stCondLst>
                                        </p:cTn>
                                        <p:tgtEl>
                                          <p:spTgt spid="54"/>
                                        </p:tgtEl>
                                        <p:attrNameLst>
                                          <p:attrName>style.visibility</p:attrName>
                                        </p:attrNameLst>
                                      </p:cBhvr>
                                      <p:to>
                                        <p:strVal val="visible"/>
                                      </p:to>
                                    </p:set>
                                    <p:anim calcmode="lin" valueType="num">
                                      <p:cBhvr additive="base">
                                        <p:cTn id="50" dur="500" fill="hold"/>
                                        <p:tgtEl>
                                          <p:spTgt spid="54"/>
                                        </p:tgtEl>
                                        <p:attrNameLst>
                                          <p:attrName>ppt_x</p:attrName>
                                        </p:attrNameLst>
                                      </p:cBhvr>
                                      <p:tavLst>
                                        <p:tav tm="0">
                                          <p:val>
                                            <p:strVal val="#ppt_x"/>
                                          </p:val>
                                        </p:tav>
                                        <p:tav tm="100000">
                                          <p:val>
                                            <p:strVal val="#ppt_x"/>
                                          </p:val>
                                        </p:tav>
                                      </p:tavLst>
                                    </p:anim>
                                    <p:anim calcmode="lin" valueType="num">
                                      <p:cBhvr additive="base">
                                        <p:cTn id="51" dur="500" fill="hold"/>
                                        <p:tgtEl>
                                          <p:spTgt spid="54"/>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1250"/>
                                  </p:stCondLst>
                                  <p:childTnLst>
                                    <p:set>
                                      <p:cBhvr>
                                        <p:cTn id="53" dur="1" fill="hold">
                                          <p:stCondLst>
                                            <p:cond delay="0"/>
                                          </p:stCondLst>
                                        </p:cTn>
                                        <p:tgtEl>
                                          <p:spTgt spid="53"/>
                                        </p:tgtEl>
                                        <p:attrNameLst>
                                          <p:attrName>style.visibility</p:attrName>
                                        </p:attrNameLst>
                                      </p:cBhvr>
                                      <p:to>
                                        <p:strVal val="visible"/>
                                      </p:to>
                                    </p:set>
                                    <p:anim calcmode="lin" valueType="num">
                                      <p:cBhvr additive="base">
                                        <p:cTn id="54" dur="500" fill="hold"/>
                                        <p:tgtEl>
                                          <p:spTgt spid="53"/>
                                        </p:tgtEl>
                                        <p:attrNameLst>
                                          <p:attrName>ppt_x</p:attrName>
                                        </p:attrNameLst>
                                      </p:cBhvr>
                                      <p:tavLst>
                                        <p:tav tm="0">
                                          <p:val>
                                            <p:strVal val="#ppt_x"/>
                                          </p:val>
                                        </p:tav>
                                        <p:tav tm="100000">
                                          <p:val>
                                            <p:strVal val="#ppt_x"/>
                                          </p:val>
                                        </p:tav>
                                      </p:tavLst>
                                    </p:anim>
                                    <p:anim calcmode="lin" valueType="num">
                                      <p:cBhvr additive="base">
                                        <p:cTn id="55" dur="500" fill="hold"/>
                                        <p:tgtEl>
                                          <p:spTgt spid="53"/>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1350"/>
                                  </p:stCondLst>
                                  <p:childTnLst>
                                    <p:set>
                                      <p:cBhvr>
                                        <p:cTn id="57" dur="1" fill="hold">
                                          <p:stCondLst>
                                            <p:cond delay="0"/>
                                          </p:stCondLst>
                                        </p:cTn>
                                        <p:tgtEl>
                                          <p:spTgt spid="51"/>
                                        </p:tgtEl>
                                        <p:attrNameLst>
                                          <p:attrName>style.visibility</p:attrName>
                                        </p:attrNameLst>
                                      </p:cBhvr>
                                      <p:to>
                                        <p:strVal val="visible"/>
                                      </p:to>
                                    </p:set>
                                    <p:anim calcmode="lin" valueType="num">
                                      <p:cBhvr additive="base">
                                        <p:cTn id="58" dur="500" fill="hold"/>
                                        <p:tgtEl>
                                          <p:spTgt spid="51"/>
                                        </p:tgtEl>
                                        <p:attrNameLst>
                                          <p:attrName>ppt_x</p:attrName>
                                        </p:attrNameLst>
                                      </p:cBhvr>
                                      <p:tavLst>
                                        <p:tav tm="0">
                                          <p:val>
                                            <p:strVal val="#ppt_x"/>
                                          </p:val>
                                        </p:tav>
                                        <p:tav tm="100000">
                                          <p:val>
                                            <p:strVal val="#ppt_x"/>
                                          </p:val>
                                        </p:tav>
                                      </p:tavLst>
                                    </p:anim>
                                    <p:anim calcmode="lin" valueType="num">
                                      <p:cBhvr additive="base">
                                        <p:cTn id="59" dur="500" fill="hold"/>
                                        <p:tgtEl>
                                          <p:spTgt spid="51"/>
                                        </p:tgtEl>
                                        <p:attrNameLst>
                                          <p:attrName>ppt_y</p:attrName>
                                        </p:attrNameLst>
                                      </p:cBhvr>
                                      <p:tavLst>
                                        <p:tav tm="0">
                                          <p:val>
                                            <p:strVal val="1+#ppt_h/2"/>
                                          </p:val>
                                        </p:tav>
                                        <p:tav tm="100000">
                                          <p:val>
                                            <p:strVal val="#ppt_y"/>
                                          </p:val>
                                        </p:tav>
                                      </p:tavLst>
                                    </p:anim>
                                  </p:childTnLst>
                                </p:cTn>
                              </p:par>
                              <p:par>
                                <p:cTn id="60" presetID="2" presetClass="entr" presetSubtype="4" decel="100000" fill="hold" grpId="0" nodeType="withEffect">
                                  <p:stCondLst>
                                    <p:cond delay="1450"/>
                                  </p:stCondLst>
                                  <p:childTnLst>
                                    <p:set>
                                      <p:cBhvr>
                                        <p:cTn id="61" dur="1" fill="hold">
                                          <p:stCondLst>
                                            <p:cond delay="0"/>
                                          </p:stCondLst>
                                        </p:cTn>
                                        <p:tgtEl>
                                          <p:spTgt spid="50"/>
                                        </p:tgtEl>
                                        <p:attrNameLst>
                                          <p:attrName>style.visibility</p:attrName>
                                        </p:attrNameLst>
                                      </p:cBhvr>
                                      <p:to>
                                        <p:strVal val="visible"/>
                                      </p:to>
                                    </p:set>
                                    <p:anim calcmode="lin" valueType="num">
                                      <p:cBhvr additive="base">
                                        <p:cTn id="62" dur="500" fill="hold"/>
                                        <p:tgtEl>
                                          <p:spTgt spid="50"/>
                                        </p:tgtEl>
                                        <p:attrNameLst>
                                          <p:attrName>ppt_x</p:attrName>
                                        </p:attrNameLst>
                                      </p:cBhvr>
                                      <p:tavLst>
                                        <p:tav tm="0">
                                          <p:val>
                                            <p:strVal val="#ppt_x"/>
                                          </p:val>
                                        </p:tav>
                                        <p:tav tm="100000">
                                          <p:val>
                                            <p:strVal val="#ppt_x"/>
                                          </p:val>
                                        </p:tav>
                                      </p:tavLst>
                                    </p:anim>
                                    <p:anim calcmode="lin" valueType="num">
                                      <p:cBhvr additive="base">
                                        <p:cTn id="63" dur="500" fill="hold"/>
                                        <p:tgtEl>
                                          <p:spTgt spid="50"/>
                                        </p:tgtEl>
                                        <p:attrNameLst>
                                          <p:attrName>ppt_y</p:attrName>
                                        </p:attrNameLst>
                                      </p:cBhvr>
                                      <p:tavLst>
                                        <p:tav tm="0">
                                          <p:val>
                                            <p:strVal val="1+#ppt_h/2"/>
                                          </p:val>
                                        </p:tav>
                                        <p:tav tm="100000">
                                          <p:val>
                                            <p:strVal val="#ppt_y"/>
                                          </p:val>
                                        </p:tav>
                                      </p:tavLst>
                                    </p:anim>
                                  </p:childTnLst>
                                </p:cTn>
                              </p:par>
                              <p:par>
                                <p:cTn id="64" presetID="2" presetClass="entr" presetSubtype="4" decel="100000" fill="hold" grpId="0" nodeType="withEffect">
                                  <p:stCondLst>
                                    <p:cond delay="1550"/>
                                  </p:stCondLst>
                                  <p:childTnLst>
                                    <p:set>
                                      <p:cBhvr>
                                        <p:cTn id="65" dur="1" fill="hold">
                                          <p:stCondLst>
                                            <p:cond delay="0"/>
                                          </p:stCondLst>
                                        </p:cTn>
                                        <p:tgtEl>
                                          <p:spTgt spid="49"/>
                                        </p:tgtEl>
                                        <p:attrNameLst>
                                          <p:attrName>style.visibility</p:attrName>
                                        </p:attrNameLst>
                                      </p:cBhvr>
                                      <p:to>
                                        <p:strVal val="visible"/>
                                      </p:to>
                                    </p:set>
                                    <p:anim calcmode="lin" valueType="num">
                                      <p:cBhvr additive="base">
                                        <p:cTn id="66" dur="500" fill="hold"/>
                                        <p:tgtEl>
                                          <p:spTgt spid="49"/>
                                        </p:tgtEl>
                                        <p:attrNameLst>
                                          <p:attrName>ppt_x</p:attrName>
                                        </p:attrNameLst>
                                      </p:cBhvr>
                                      <p:tavLst>
                                        <p:tav tm="0">
                                          <p:val>
                                            <p:strVal val="#ppt_x"/>
                                          </p:val>
                                        </p:tav>
                                        <p:tav tm="100000">
                                          <p:val>
                                            <p:strVal val="#ppt_x"/>
                                          </p:val>
                                        </p:tav>
                                      </p:tavLst>
                                    </p:anim>
                                    <p:anim calcmode="lin" valueType="num">
                                      <p:cBhvr additive="base">
                                        <p:cTn id="67" dur="500" fill="hold"/>
                                        <p:tgtEl>
                                          <p:spTgt spid="49"/>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165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par>
                                <p:cTn id="72" presetID="2" presetClass="entr" presetSubtype="4" decel="100000" fill="hold" grpId="0" nodeType="withEffect">
                                  <p:stCondLst>
                                    <p:cond delay="175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ppt_x"/>
                                          </p:val>
                                        </p:tav>
                                        <p:tav tm="100000">
                                          <p:val>
                                            <p:strVal val="#ppt_x"/>
                                          </p:val>
                                        </p:tav>
                                      </p:tavLst>
                                    </p:anim>
                                    <p:anim calcmode="lin" valueType="num">
                                      <p:cBhvr additive="base">
                                        <p:cTn id="75" dur="500" fill="hold"/>
                                        <p:tgtEl>
                                          <p:spTgt spid="32"/>
                                        </p:tgtEl>
                                        <p:attrNameLst>
                                          <p:attrName>ppt_y</p:attrName>
                                        </p:attrNameLst>
                                      </p:cBhvr>
                                      <p:tavLst>
                                        <p:tav tm="0">
                                          <p:val>
                                            <p:strVal val="1+#ppt_h/2"/>
                                          </p:val>
                                        </p:tav>
                                        <p:tav tm="100000">
                                          <p:val>
                                            <p:strVal val="#ppt_y"/>
                                          </p:val>
                                        </p:tav>
                                      </p:tavLst>
                                    </p:anim>
                                  </p:childTnLst>
                                </p:cTn>
                              </p:par>
                              <p:par>
                                <p:cTn id="76" presetID="2" presetClass="entr" presetSubtype="4" decel="100000" fill="hold" grpId="0" nodeType="withEffect">
                                  <p:stCondLst>
                                    <p:cond delay="1850"/>
                                  </p:stCondLst>
                                  <p:childTnLst>
                                    <p:set>
                                      <p:cBhvr>
                                        <p:cTn id="77" dur="1" fill="hold">
                                          <p:stCondLst>
                                            <p:cond delay="0"/>
                                          </p:stCondLst>
                                        </p:cTn>
                                        <p:tgtEl>
                                          <p:spTgt spid="55"/>
                                        </p:tgtEl>
                                        <p:attrNameLst>
                                          <p:attrName>style.visibility</p:attrName>
                                        </p:attrNameLst>
                                      </p:cBhvr>
                                      <p:to>
                                        <p:strVal val="visible"/>
                                      </p:to>
                                    </p:set>
                                    <p:anim calcmode="lin" valueType="num">
                                      <p:cBhvr additive="base">
                                        <p:cTn id="78" dur="500" fill="hold"/>
                                        <p:tgtEl>
                                          <p:spTgt spid="55"/>
                                        </p:tgtEl>
                                        <p:attrNameLst>
                                          <p:attrName>ppt_x</p:attrName>
                                        </p:attrNameLst>
                                      </p:cBhvr>
                                      <p:tavLst>
                                        <p:tav tm="0">
                                          <p:val>
                                            <p:strVal val="#ppt_x"/>
                                          </p:val>
                                        </p:tav>
                                        <p:tav tm="100000">
                                          <p:val>
                                            <p:strVal val="#ppt_x"/>
                                          </p:val>
                                        </p:tav>
                                      </p:tavLst>
                                    </p:anim>
                                    <p:anim calcmode="lin" valueType="num">
                                      <p:cBhvr additive="base">
                                        <p:cTn id="79" dur="500" fill="hold"/>
                                        <p:tgtEl>
                                          <p:spTgt spid="55"/>
                                        </p:tgtEl>
                                        <p:attrNameLst>
                                          <p:attrName>ppt_y</p:attrName>
                                        </p:attrNameLst>
                                      </p:cBhvr>
                                      <p:tavLst>
                                        <p:tav tm="0">
                                          <p:val>
                                            <p:strVal val="1+#ppt_h/2"/>
                                          </p:val>
                                        </p:tav>
                                        <p:tav tm="100000">
                                          <p:val>
                                            <p:strVal val="#ppt_y"/>
                                          </p:val>
                                        </p:tav>
                                      </p:tavLst>
                                    </p:anim>
                                  </p:childTnLst>
                                </p:cTn>
                              </p:par>
                              <p:par>
                                <p:cTn id="80" presetID="2" presetClass="entr" presetSubtype="4" decel="100000" fill="hold" grpId="0" nodeType="withEffect">
                                  <p:stCondLst>
                                    <p:cond delay="195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ppt_x"/>
                                          </p:val>
                                        </p:tav>
                                        <p:tav tm="100000">
                                          <p:val>
                                            <p:strVal val="#ppt_x"/>
                                          </p:val>
                                        </p:tav>
                                      </p:tavLst>
                                    </p:anim>
                                    <p:anim calcmode="lin" valueType="num">
                                      <p:cBhvr additive="base">
                                        <p:cTn id="83" dur="500" fill="hold"/>
                                        <p:tgtEl>
                                          <p:spTgt spid="56"/>
                                        </p:tgtEl>
                                        <p:attrNameLst>
                                          <p:attrName>ppt_y</p:attrName>
                                        </p:attrNameLst>
                                      </p:cBhvr>
                                      <p:tavLst>
                                        <p:tav tm="0">
                                          <p:val>
                                            <p:strVal val="1+#ppt_h/2"/>
                                          </p:val>
                                        </p:tav>
                                        <p:tav tm="100000">
                                          <p:val>
                                            <p:strVal val="#ppt_y"/>
                                          </p:val>
                                        </p:tav>
                                      </p:tavLst>
                                    </p:anim>
                                  </p:childTnLst>
                                </p:cTn>
                              </p:par>
                              <p:par>
                                <p:cTn id="84" presetID="2" presetClass="entr" presetSubtype="4" decel="100000" fill="hold" grpId="0" nodeType="withEffect">
                                  <p:stCondLst>
                                    <p:cond delay="2050"/>
                                  </p:stCondLst>
                                  <p:childTnLst>
                                    <p:set>
                                      <p:cBhvr>
                                        <p:cTn id="85" dur="1" fill="hold">
                                          <p:stCondLst>
                                            <p:cond delay="0"/>
                                          </p:stCondLst>
                                        </p:cTn>
                                        <p:tgtEl>
                                          <p:spTgt spid="57"/>
                                        </p:tgtEl>
                                        <p:attrNameLst>
                                          <p:attrName>style.visibility</p:attrName>
                                        </p:attrNameLst>
                                      </p:cBhvr>
                                      <p:to>
                                        <p:strVal val="visible"/>
                                      </p:to>
                                    </p:set>
                                    <p:anim calcmode="lin" valueType="num">
                                      <p:cBhvr additive="base">
                                        <p:cTn id="86" dur="500" fill="hold"/>
                                        <p:tgtEl>
                                          <p:spTgt spid="57"/>
                                        </p:tgtEl>
                                        <p:attrNameLst>
                                          <p:attrName>ppt_x</p:attrName>
                                        </p:attrNameLst>
                                      </p:cBhvr>
                                      <p:tavLst>
                                        <p:tav tm="0">
                                          <p:val>
                                            <p:strVal val="#ppt_x"/>
                                          </p:val>
                                        </p:tav>
                                        <p:tav tm="100000">
                                          <p:val>
                                            <p:strVal val="#ppt_x"/>
                                          </p:val>
                                        </p:tav>
                                      </p:tavLst>
                                    </p:anim>
                                    <p:anim calcmode="lin" valueType="num">
                                      <p:cBhvr additive="base">
                                        <p:cTn id="87" dur="500" fill="hold"/>
                                        <p:tgtEl>
                                          <p:spTgt spid="57"/>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2150"/>
                                  </p:stCondLst>
                                  <p:childTnLst>
                                    <p:set>
                                      <p:cBhvr>
                                        <p:cTn id="89" dur="1" fill="hold">
                                          <p:stCondLst>
                                            <p:cond delay="0"/>
                                          </p:stCondLst>
                                        </p:cTn>
                                        <p:tgtEl>
                                          <p:spTgt spid="58"/>
                                        </p:tgtEl>
                                        <p:attrNameLst>
                                          <p:attrName>style.visibility</p:attrName>
                                        </p:attrNameLst>
                                      </p:cBhvr>
                                      <p:to>
                                        <p:strVal val="visible"/>
                                      </p:to>
                                    </p:set>
                                    <p:anim calcmode="lin" valueType="num">
                                      <p:cBhvr additive="base">
                                        <p:cTn id="90" dur="500" fill="hold"/>
                                        <p:tgtEl>
                                          <p:spTgt spid="58"/>
                                        </p:tgtEl>
                                        <p:attrNameLst>
                                          <p:attrName>ppt_x</p:attrName>
                                        </p:attrNameLst>
                                      </p:cBhvr>
                                      <p:tavLst>
                                        <p:tav tm="0">
                                          <p:val>
                                            <p:strVal val="#ppt_x"/>
                                          </p:val>
                                        </p:tav>
                                        <p:tav tm="100000">
                                          <p:val>
                                            <p:strVal val="#ppt_x"/>
                                          </p:val>
                                        </p:tav>
                                      </p:tavLst>
                                    </p:anim>
                                    <p:anim calcmode="lin" valueType="num">
                                      <p:cBhvr additive="base">
                                        <p:cTn id="91" dur="500" fill="hold"/>
                                        <p:tgtEl>
                                          <p:spTgt spid="58"/>
                                        </p:tgtEl>
                                        <p:attrNameLst>
                                          <p:attrName>ppt_y</p:attrName>
                                        </p:attrNameLst>
                                      </p:cBhvr>
                                      <p:tavLst>
                                        <p:tav tm="0">
                                          <p:val>
                                            <p:strVal val="1+#ppt_h/2"/>
                                          </p:val>
                                        </p:tav>
                                        <p:tav tm="100000">
                                          <p:val>
                                            <p:strVal val="#ppt_y"/>
                                          </p:val>
                                        </p:tav>
                                      </p:tavLst>
                                    </p:anim>
                                  </p:childTnLst>
                                </p:cTn>
                              </p:par>
                              <p:par>
                                <p:cTn id="92" presetID="2" presetClass="entr" presetSubtype="4" decel="100000" fill="hold" grpId="0" nodeType="withEffect">
                                  <p:stCondLst>
                                    <p:cond delay="2250"/>
                                  </p:stCondLst>
                                  <p:childTnLst>
                                    <p:set>
                                      <p:cBhvr>
                                        <p:cTn id="93" dur="1" fill="hold">
                                          <p:stCondLst>
                                            <p:cond delay="0"/>
                                          </p:stCondLst>
                                        </p:cTn>
                                        <p:tgtEl>
                                          <p:spTgt spid="59"/>
                                        </p:tgtEl>
                                        <p:attrNameLst>
                                          <p:attrName>style.visibility</p:attrName>
                                        </p:attrNameLst>
                                      </p:cBhvr>
                                      <p:to>
                                        <p:strVal val="visible"/>
                                      </p:to>
                                    </p:set>
                                    <p:anim calcmode="lin" valueType="num">
                                      <p:cBhvr additive="base">
                                        <p:cTn id="94" dur="500" fill="hold"/>
                                        <p:tgtEl>
                                          <p:spTgt spid="59"/>
                                        </p:tgtEl>
                                        <p:attrNameLst>
                                          <p:attrName>ppt_x</p:attrName>
                                        </p:attrNameLst>
                                      </p:cBhvr>
                                      <p:tavLst>
                                        <p:tav tm="0">
                                          <p:val>
                                            <p:strVal val="#ppt_x"/>
                                          </p:val>
                                        </p:tav>
                                        <p:tav tm="100000">
                                          <p:val>
                                            <p:strVal val="#ppt_x"/>
                                          </p:val>
                                        </p:tav>
                                      </p:tavLst>
                                    </p:anim>
                                    <p:anim calcmode="lin" valueType="num">
                                      <p:cBhvr additive="base">
                                        <p:cTn id="95" dur="500" fill="hold"/>
                                        <p:tgtEl>
                                          <p:spTgt spid="59"/>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2350"/>
                                  </p:stCondLst>
                                  <p:childTnLst>
                                    <p:set>
                                      <p:cBhvr>
                                        <p:cTn id="97" dur="1" fill="hold">
                                          <p:stCondLst>
                                            <p:cond delay="0"/>
                                          </p:stCondLst>
                                        </p:cTn>
                                        <p:tgtEl>
                                          <p:spTgt spid="61"/>
                                        </p:tgtEl>
                                        <p:attrNameLst>
                                          <p:attrName>style.visibility</p:attrName>
                                        </p:attrNameLst>
                                      </p:cBhvr>
                                      <p:to>
                                        <p:strVal val="visible"/>
                                      </p:to>
                                    </p:set>
                                    <p:anim calcmode="lin" valueType="num">
                                      <p:cBhvr additive="base">
                                        <p:cTn id="98" dur="500" fill="hold"/>
                                        <p:tgtEl>
                                          <p:spTgt spid="61"/>
                                        </p:tgtEl>
                                        <p:attrNameLst>
                                          <p:attrName>ppt_x</p:attrName>
                                        </p:attrNameLst>
                                      </p:cBhvr>
                                      <p:tavLst>
                                        <p:tav tm="0">
                                          <p:val>
                                            <p:strVal val="#ppt_x"/>
                                          </p:val>
                                        </p:tav>
                                        <p:tav tm="100000">
                                          <p:val>
                                            <p:strVal val="#ppt_x"/>
                                          </p:val>
                                        </p:tav>
                                      </p:tavLst>
                                    </p:anim>
                                    <p:anim calcmode="lin" valueType="num">
                                      <p:cBhvr additive="base">
                                        <p:cTn id="99" dur="500" fill="hold"/>
                                        <p:tgtEl>
                                          <p:spTgt spid="61"/>
                                        </p:tgtEl>
                                        <p:attrNameLst>
                                          <p:attrName>ppt_y</p:attrName>
                                        </p:attrNameLst>
                                      </p:cBhvr>
                                      <p:tavLst>
                                        <p:tav tm="0">
                                          <p:val>
                                            <p:strVal val="1+#ppt_h/2"/>
                                          </p:val>
                                        </p:tav>
                                        <p:tav tm="100000">
                                          <p:val>
                                            <p:strVal val="#ppt_y"/>
                                          </p:val>
                                        </p:tav>
                                      </p:tavLst>
                                    </p:anim>
                                  </p:childTnLst>
                                </p:cTn>
                              </p:par>
                              <p:par>
                                <p:cTn id="100" presetID="2" presetClass="entr" presetSubtype="4" decel="100000" fill="hold" grpId="0" nodeType="withEffect">
                                  <p:stCondLst>
                                    <p:cond delay="2450"/>
                                  </p:stCondLst>
                                  <p:childTnLst>
                                    <p:set>
                                      <p:cBhvr>
                                        <p:cTn id="101" dur="1" fill="hold">
                                          <p:stCondLst>
                                            <p:cond delay="0"/>
                                          </p:stCondLst>
                                        </p:cTn>
                                        <p:tgtEl>
                                          <p:spTgt spid="62"/>
                                        </p:tgtEl>
                                        <p:attrNameLst>
                                          <p:attrName>style.visibility</p:attrName>
                                        </p:attrNameLst>
                                      </p:cBhvr>
                                      <p:to>
                                        <p:strVal val="visible"/>
                                      </p:to>
                                    </p:set>
                                    <p:anim calcmode="lin" valueType="num">
                                      <p:cBhvr additive="base">
                                        <p:cTn id="102" dur="500" fill="hold"/>
                                        <p:tgtEl>
                                          <p:spTgt spid="62"/>
                                        </p:tgtEl>
                                        <p:attrNameLst>
                                          <p:attrName>ppt_x</p:attrName>
                                        </p:attrNameLst>
                                      </p:cBhvr>
                                      <p:tavLst>
                                        <p:tav tm="0">
                                          <p:val>
                                            <p:strVal val="#ppt_x"/>
                                          </p:val>
                                        </p:tav>
                                        <p:tav tm="100000">
                                          <p:val>
                                            <p:strVal val="#ppt_x"/>
                                          </p:val>
                                        </p:tav>
                                      </p:tavLst>
                                    </p:anim>
                                    <p:anim calcmode="lin" valueType="num">
                                      <p:cBhvr additive="base">
                                        <p:cTn id="103" dur="500" fill="hold"/>
                                        <p:tgtEl>
                                          <p:spTgt spid="62"/>
                                        </p:tgtEl>
                                        <p:attrNameLst>
                                          <p:attrName>ppt_y</p:attrName>
                                        </p:attrNameLst>
                                      </p:cBhvr>
                                      <p:tavLst>
                                        <p:tav tm="0">
                                          <p:val>
                                            <p:strVal val="1+#ppt_h/2"/>
                                          </p:val>
                                        </p:tav>
                                        <p:tav tm="100000">
                                          <p:val>
                                            <p:strVal val="#ppt_y"/>
                                          </p:val>
                                        </p:tav>
                                      </p:tavLst>
                                    </p:anim>
                                  </p:childTnLst>
                                </p:cTn>
                              </p:par>
                              <p:par>
                                <p:cTn id="104" presetID="2" presetClass="entr" presetSubtype="4" decel="100000" fill="hold" grpId="0" nodeType="withEffect">
                                  <p:stCondLst>
                                    <p:cond delay="2550"/>
                                  </p:stCondLst>
                                  <p:childTnLst>
                                    <p:set>
                                      <p:cBhvr>
                                        <p:cTn id="105" dur="1" fill="hold">
                                          <p:stCondLst>
                                            <p:cond delay="0"/>
                                          </p:stCondLst>
                                        </p:cTn>
                                        <p:tgtEl>
                                          <p:spTgt spid="60"/>
                                        </p:tgtEl>
                                        <p:attrNameLst>
                                          <p:attrName>style.visibility</p:attrName>
                                        </p:attrNameLst>
                                      </p:cBhvr>
                                      <p:to>
                                        <p:strVal val="visible"/>
                                      </p:to>
                                    </p:set>
                                    <p:anim calcmode="lin" valueType="num">
                                      <p:cBhvr additive="base">
                                        <p:cTn id="106" dur="500" fill="hold"/>
                                        <p:tgtEl>
                                          <p:spTgt spid="60"/>
                                        </p:tgtEl>
                                        <p:attrNameLst>
                                          <p:attrName>ppt_x</p:attrName>
                                        </p:attrNameLst>
                                      </p:cBhvr>
                                      <p:tavLst>
                                        <p:tav tm="0">
                                          <p:val>
                                            <p:strVal val="#ppt_x"/>
                                          </p:val>
                                        </p:tav>
                                        <p:tav tm="100000">
                                          <p:val>
                                            <p:strVal val="#ppt_x"/>
                                          </p:val>
                                        </p:tav>
                                      </p:tavLst>
                                    </p:anim>
                                    <p:anim calcmode="lin" valueType="num">
                                      <p:cBhvr additive="base">
                                        <p:cTn id="107" dur="500" fill="hold"/>
                                        <p:tgtEl>
                                          <p:spTgt spid="60"/>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2650"/>
                                  </p:stCondLst>
                                  <p:childTnLst>
                                    <p:set>
                                      <p:cBhvr>
                                        <p:cTn id="109" dur="1" fill="hold">
                                          <p:stCondLst>
                                            <p:cond delay="0"/>
                                          </p:stCondLst>
                                        </p:cTn>
                                        <p:tgtEl>
                                          <p:spTgt spid="66"/>
                                        </p:tgtEl>
                                        <p:attrNameLst>
                                          <p:attrName>style.visibility</p:attrName>
                                        </p:attrNameLst>
                                      </p:cBhvr>
                                      <p:to>
                                        <p:strVal val="visible"/>
                                      </p:to>
                                    </p:set>
                                    <p:anim calcmode="lin" valueType="num">
                                      <p:cBhvr additive="base">
                                        <p:cTn id="110" dur="500" fill="hold"/>
                                        <p:tgtEl>
                                          <p:spTgt spid="66"/>
                                        </p:tgtEl>
                                        <p:attrNameLst>
                                          <p:attrName>ppt_x</p:attrName>
                                        </p:attrNameLst>
                                      </p:cBhvr>
                                      <p:tavLst>
                                        <p:tav tm="0">
                                          <p:val>
                                            <p:strVal val="#ppt_x"/>
                                          </p:val>
                                        </p:tav>
                                        <p:tav tm="100000">
                                          <p:val>
                                            <p:strVal val="#ppt_x"/>
                                          </p:val>
                                        </p:tav>
                                      </p:tavLst>
                                    </p:anim>
                                    <p:anim calcmode="lin" valueType="num">
                                      <p:cBhvr additive="base">
                                        <p:cTn id="111" dur="500" fill="hold"/>
                                        <p:tgtEl>
                                          <p:spTgt spid="66"/>
                                        </p:tgtEl>
                                        <p:attrNameLst>
                                          <p:attrName>ppt_y</p:attrName>
                                        </p:attrNameLst>
                                      </p:cBhvr>
                                      <p:tavLst>
                                        <p:tav tm="0">
                                          <p:val>
                                            <p:strVal val="1+#ppt_h/2"/>
                                          </p:val>
                                        </p:tav>
                                        <p:tav tm="100000">
                                          <p:val>
                                            <p:strVal val="#ppt_y"/>
                                          </p:val>
                                        </p:tav>
                                      </p:tavLst>
                                    </p:anim>
                                  </p:childTnLst>
                                </p:cTn>
                              </p:par>
                              <p:par>
                                <p:cTn id="112" presetID="2" presetClass="entr" presetSubtype="4" decel="100000" fill="hold" grpId="0" nodeType="withEffect">
                                  <p:stCondLst>
                                    <p:cond delay="2750"/>
                                  </p:stCondLst>
                                  <p:childTnLst>
                                    <p:set>
                                      <p:cBhvr>
                                        <p:cTn id="113" dur="1" fill="hold">
                                          <p:stCondLst>
                                            <p:cond delay="0"/>
                                          </p:stCondLst>
                                        </p:cTn>
                                        <p:tgtEl>
                                          <p:spTgt spid="65"/>
                                        </p:tgtEl>
                                        <p:attrNameLst>
                                          <p:attrName>style.visibility</p:attrName>
                                        </p:attrNameLst>
                                      </p:cBhvr>
                                      <p:to>
                                        <p:strVal val="visible"/>
                                      </p:to>
                                    </p:set>
                                    <p:anim calcmode="lin" valueType="num">
                                      <p:cBhvr additive="base">
                                        <p:cTn id="114" dur="500" fill="hold"/>
                                        <p:tgtEl>
                                          <p:spTgt spid="65"/>
                                        </p:tgtEl>
                                        <p:attrNameLst>
                                          <p:attrName>ppt_x</p:attrName>
                                        </p:attrNameLst>
                                      </p:cBhvr>
                                      <p:tavLst>
                                        <p:tav tm="0">
                                          <p:val>
                                            <p:strVal val="#ppt_x"/>
                                          </p:val>
                                        </p:tav>
                                        <p:tav tm="100000">
                                          <p:val>
                                            <p:strVal val="#ppt_x"/>
                                          </p:val>
                                        </p:tav>
                                      </p:tavLst>
                                    </p:anim>
                                    <p:anim calcmode="lin" valueType="num">
                                      <p:cBhvr additive="base">
                                        <p:cTn id="115" dur="500" fill="hold"/>
                                        <p:tgtEl>
                                          <p:spTgt spid="65"/>
                                        </p:tgtEl>
                                        <p:attrNameLst>
                                          <p:attrName>ppt_y</p:attrName>
                                        </p:attrNameLst>
                                      </p:cBhvr>
                                      <p:tavLst>
                                        <p:tav tm="0">
                                          <p:val>
                                            <p:strVal val="1+#ppt_h/2"/>
                                          </p:val>
                                        </p:tav>
                                        <p:tav tm="100000">
                                          <p:val>
                                            <p:strVal val="#ppt_y"/>
                                          </p:val>
                                        </p:tav>
                                      </p:tavLst>
                                    </p:anim>
                                  </p:childTnLst>
                                </p:cTn>
                              </p:par>
                              <p:par>
                                <p:cTn id="116" presetID="2" presetClass="entr" presetSubtype="4" decel="100000" fill="hold" grpId="0" nodeType="withEffect">
                                  <p:stCondLst>
                                    <p:cond delay="2850"/>
                                  </p:stCondLst>
                                  <p:childTnLst>
                                    <p:set>
                                      <p:cBhvr>
                                        <p:cTn id="117" dur="1" fill="hold">
                                          <p:stCondLst>
                                            <p:cond delay="0"/>
                                          </p:stCondLst>
                                        </p:cTn>
                                        <p:tgtEl>
                                          <p:spTgt spid="64"/>
                                        </p:tgtEl>
                                        <p:attrNameLst>
                                          <p:attrName>style.visibility</p:attrName>
                                        </p:attrNameLst>
                                      </p:cBhvr>
                                      <p:to>
                                        <p:strVal val="visible"/>
                                      </p:to>
                                    </p:set>
                                    <p:anim calcmode="lin" valueType="num">
                                      <p:cBhvr additive="base">
                                        <p:cTn id="118" dur="500" fill="hold"/>
                                        <p:tgtEl>
                                          <p:spTgt spid="64"/>
                                        </p:tgtEl>
                                        <p:attrNameLst>
                                          <p:attrName>ppt_x</p:attrName>
                                        </p:attrNameLst>
                                      </p:cBhvr>
                                      <p:tavLst>
                                        <p:tav tm="0">
                                          <p:val>
                                            <p:strVal val="#ppt_x"/>
                                          </p:val>
                                        </p:tav>
                                        <p:tav tm="100000">
                                          <p:val>
                                            <p:strVal val="#ppt_x"/>
                                          </p:val>
                                        </p:tav>
                                      </p:tavLst>
                                    </p:anim>
                                    <p:anim calcmode="lin" valueType="num">
                                      <p:cBhvr additive="base">
                                        <p:cTn id="119" dur="500" fill="hold"/>
                                        <p:tgtEl>
                                          <p:spTgt spid="64"/>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2950"/>
                                  </p:stCondLst>
                                  <p:childTnLst>
                                    <p:set>
                                      <p:cBhvr>
                                        <p:cTn id="121" dur="1" fill="hold">
                                          <p:stCondLst>
                                            <p:cond delay="0"/>
                                          </p:stCondLst>
                                        </p:cTn>
                                        <p:tgtEl>
                                          <p:spTgt spid="63"/>
                                        </p:tgtEl>
                                        <p:attrNameLst>
                                          <p:attrName>style.visibility</p:attrName>
                                        </p:attrNameLst>
                                      </p:cBhvr>
                                      <p:to>
                                        <p:strVal val="visible"/>
                                      </p:to>
                                    </p:set>
                                    <p:anim calcmode="lin" valueType="num">
                                      <p:cBhvr additive="base">
                                        <p:cTn id="122" dur="500" fill="hold"/>
                                        <p:tgtEl>
                                          <p:spTgt spid="63"/>
                                        </p:tgtEl>
                                        <p:attrNameLst>
                                          <p:attrName>ppt_x</p:attrName>
                                        </p:attrNameLst>
                                      </p:cBhvr>
                                      <p:tavLst>
                                        <p:tav tm="0">
                                          <p:val>
                                            <p:strVal val="#ppt_x"/>
                                          </p:val>
                                        </p:tav>
                                        <p:tav tm="100000">
                                          <p:val>
                                            <p:strVal val="#ppt_x"/>
                                          </p:val>
                                        </p:tav>
                                      </p:tavLst>
                                    </p:anim>
                                    <p:anim calcmode="lin" valueType="num">
                                      <p:cBhvr additive="base">
                                        <p:cTn id="123" dur="500" fill="hold"/>
                                        <p:tgtEl>
                                          <p:spTgt spid="63"/>
                                        </p:tgtEl>
                                        <p:attrNameLst>
                                          <p:attrName>ppt_y</p:attrName>
                                        </p:attrNameLst>
                                      </p:cBhvr>
                                      <p:tavLst>
                                        <p:tav tm="0">
                                          <p:val>
                                            <p:strVal val="1+#ppt_h/2"/>
                                          </p:val>
                                        </p:tav>
                                        <p:tav tm="100000">
                                          <p:val>
                                            <p:strVal val="#ppt_y"/>
                                          </p:val>
                                        </p:tav>
                                      </p:tavLst>
                                    </p:anim>
                                  </p:childTnLst>
                                </p:cTn>
                              </p:par>
                              <p:par>
                                <p:cTn id="124" presetID="2" presetClass="entr" presetSubtype="2" decel="100000" fill="hold" grpId="0" nodeType="withEffect">
                                  <p:stCondLst>
                                    <p:cond delay="750"/>
                                  </p:stCondLst>
                                  <p:childTnLst>
                                    <p:set>
                                      <p:cBhvr>
                                        <p:cTn id="125" dur="1" fill="hold">
                                          <p:stCondLst>
                                            <p:cond delay="0"/>
                                          </p:stCondLst>
                                        </p:cTn>
                                        <p:tgtEl>
                                          <p:spTgt spid="41"/>
                                        </p:tgtEl>
                                        <p:attrNameLst>
                                          <p:attrName>style.visibility</p:attrName>
                                        </p:attrNameLst>
                                      </p:cBhvr>
                                      <p:to>
                                        <p:strVal val="visible"/>
                                      </p:to>
                                    </p:set>
                                    <p:anim calcmode="lin" valueType="num">
                                      <p:cBhvr additive="base">
                                        <p:cTn id="126" dur="500" fill="hold"/>
                                        <p:tgtEl>
                                          <p:spTgt spid="41"/>
                                        </p:tgtEl>
                                        <p:attrNameLst>
                                          <p:attrName>ppt_x</p:attrName>
                                        </p:attrNameLst>
                                      </p:cBhvr>
                                      <p:tavLst>
                                        <p:tav tm="0">
                                          <p:val>
                                            <p:strVal val="1+#ppt_w/2"/>
                                          </p:val>
                                        </p:tav>
                                        <p:tav tm="100000">
                                          <p:val>
                                            <p:strVal val="#ppt_x"/>
                                          </p:val>
                                        </p:tav>
                                      </p:tavLst>
                                    </p:anim>
                                    <p:anim calcmode="lin" valueType="num">
                                      <p:cBhvr additive="base">
                                        <p:cTn id="127" dur="500" fill="hold"/>
                                        <p:tgtEl>
                                          <p:spTgt spid="41"/>
                                        </p:tgtEl>
                                        <p:attrNameLst>
                                          <p:attrName>ppt_y</p:attrName>
                                        </p:attrNameLst>
                                      </p:cBhvr>
                                      <p:tavLst>
                                        <p:tav tm="0">
                                          <p:val>
                                            <p:strVal val="#ppt_y"/>
                                          </p:val>
                                        </p:tav>
                                        <p:tav tm="100000">
                                          <p:val>
                                            <p:strVal val="#ppt_y"/>
                                          </p:val>
                                        </p:tav>
                                      </p:tavLst>
                                    </p:anim>
                                  </p:childTnLst>
                                </p:cTn>
                              </p:par>
                              <p:par>
                                <p:cTn id="128" presetID="2" presetClass="exit" presetSubtype="2" fill="hold" grpId="1" nodeType="withEffect">
                                  <p:stCondLst>
                                    <p:cond delay="1750"/>
                                  </p:stCondLst>
                                  <p:childTnLst>
                                    <p:anim calcmode="lin" valueType="num">
                                      <p:cBhvr additive="base">
                                        <p:cTn id="129" dur="500"/>
                                        <p:tgtEl>
                                          <p:spTgt spid="41"/>
                                        </p:tgtEl>
                                        <p:attrNameLst>
                                          <p:attrName>ppt_x</p:attrName>
                                        </p:attrNameLst>
                                      </p:cBhvr>
                                      <p:tavLst>
                                        <p:tav tm="0">
                                          <p:val>
                                            <p:strVal val="ppt_x"/>
                                          </p:val>
                                        </p:tav>
                                        <p:tav tm="100000">
                                          <p:val>
                                            <p:strVal val="1+ppt_w/2"/>
                                          </p:val>
                                        </p:tav>
                                      </p:tavLst>
                                    </p:anim>
                                    <p:anim calcmode="lin" valueType="num">
                                      <p:cBhvr additive="base">
                                        <p:cTn id="130" dur="500"/>
                                        <p:tgtEl>
                                          <p:spTgt spid="41"/>
                                        </p:tgtEl>
                                        <p:attrNameLst>
                                          <p:attrName>ppt_y</p:attrName>
                                        </p:attrNameLst>
                                      </p:cBhvr>
                                      <p:tavLst>
                                        <p:tav tm="0">
                                          <p:val>
                                            <p:strVal val="ppt_y"/>
                                          </p:val>
                                        </p:tav>
                                        <p:tav tm="100000">
                                          <p:val>
                                            <p:strVal val="ppt_y"/>
                                          </p:val>
                                        </p:tav>
                                      </p:tavLst>
                                    </p:anim>
                                    <p:set>
                                      <p:cBhvr>
                                        <p:cTn id="131" dur="1" fill="hold">
                                          <p:stCondLst>
                                            <p:cond delay="499"/>
                                          </p:stCondLst>
                                        </p:cTn>
                                        <p:tgtEl>
                                          <p:spTgt spid="41"/>
                                        </p:tgtEl>
                                        <p:attrNameLst>
                                          <p:attrName>style.visibility</p:attrName>
                                        </p:attrNameLst>
                                      </p:cBhvr>
                                      <p:to>
                                        <p:strVal val="hidden"/>
                                      </p:to>
                                    </p:set>
                                  </p:childTnLst>
                                </p:cTn>
                              </p:par>
                              <p:par>
                                <p:cTn id="132" presetID="2" presetClass="entr" presetSubtype="2" decel="100000" fill="hold" grpId="0" nodeType="withEffect">
                                  <p:stCondLst>
                                    <p:cond delay="2000"/>
                                  </p:stCondLst>
                                  <p:childTnLst>
                                    <p:set>
                                      <p:cBhvr>
                                        <p:cTn id="133" dur="1" fill="hold">
                                          <p:stCondLst>
                                            <p:cond delay="0"/>
                                          </p:stCondLst>
                                        </p:cTn>
                                        <p:tgtEl>
                                          <p:spTgt spid="43"/>
                                        </p:tgtEl>
                                        <p:attrNameLst>
                                          <p:attrName>style.visibility</p:attrName>
                                        </p:attrNameLst>
                                      </p:cBhvr>
                                      <p:to>
                                        <p:strVal val="visible"/>
                                      </p:to>
                                    </p:set>
                                    <p:anim calcmode="lin" valueType="num">
                                      <p:cBhvr additive="base">
                                        <p:cTn id="134" dur="500" fill="hold"/>
                                        <p:tgtEl>
                                          <p:spTgt spid="43"/>
                                        </p:tgtEl>
                                        <p:attrNameLst>
                                          <p:attrName>ppt_x</p:attrName>
                                        </p:attrNameLst>
                                      </p:cBhvr>
                                      <p:tavLst>
                                        <p:tav tm="0">
                                          <p:val>
                                            <p:strVal val="1+#ppt_w/2"/>
                                          </p:val>
                                        </p:tav>
                                        <p:tav tm="100000">
                                          <p:val>
                                            <p:strVal val="#ppt_x"/>
                                          </p:val>
                                        </p:tav>
                                      </p:tavLst>
                                    </p:anim>
                                    <p:anim calcmode="lin" valueType="num">
                                      <p:cBhvr additive="base">
                                        <p:cTn id="135" dur="500" fill="hold"/>
                                        <p:tgtEl>
                                          <p:spTgt spid="43"/>
                                        </p:tgtEl>
                                        <p:attrNameLst>
                                          <p:attrName>ppt_y</p:attrName>
                                        </p:attrNameLst>
                                      </p:cBhvr>
                                      <p:tavLst>
                                        <p:tav tm="0">
                                          <p:val>
                                            <p:strVal val="#ppt_y"/>
                                          </p:val>
                                        </p:tav>
                                        <p:tav tm="100000">
                                          <p:val>
                                            <p:strVal val="#ppt_y"/>
                                          </p:val>
                                        </p:tav>
                                      </p:tavLst>
                                    </p:anim>
                                  </p:childTnLst>
                                </p:cTn>
                              </p:par>
                              <p:par>
                                <p:cTn id="136" presetID="2" presetClass="exit" presetSubtype="2" fill="hold" grpId="1" nodeType="withEffect">
                                  <p:stCondLst>
                                    <p:cond delay="3000"/>
                                  </p:stCondLst>
                                  <p:childTnLst>
                                    <p:anim calcmode="lin" valueType="num">
                                      <p:cBhvr additive="base">
                                        <p:cTn id="137" dur="500"/>
                                        <p:tgtEl>
                                          <p:spTgt spid="43"/>
                                        </p:tgtEl>
                                        <p:attrNameLst>
                                          <p:attrName>ppt_x</p:attrName>
                                        </p:attrNameLst>
                                      </p:cBhvr>
                                      <p:tavLst>
                                        <p:tav tm="0">
                                          <p:val>
                                            <p:strVal val="ppt_x"/>
                                          </p:val>
                                        </p:tav>
                                        <p:tav tm="100000">
                                          <p:val>
                                            <p:strVal val="1+ppt_w/2"/>
                                          </p:val>
                                        </p:tav>
                                      </p:tavLst>
                                    </p:anim>
                                    <p:anim calcmode="lin" valueType="num">
                                      <p:cBhvr additive="base">
                                        <p:cTn id="138" dur="500"/>
                                        <p:tgtEl>
                                          <p:spTgt spid="43"/>
                                        </p:tgtEl>
                                        <p:attrNameLst>
                                          <p:attrName>ppt_y</p:attrName>
                                        </p:attrNameLst>
                                      </p:cBhvr>
                                      <p:tavLst>
                                        <p:tav tm="0">
                                          <p:val>
                                            <p:strVal val="ppt_y"/>
                                          </p:val>
                                        </p:tav>
                                        <p:tav tm="100000">
                                          <p:val>
                                            <p:strVal val="ppt_y"/>
                                          </p:val>
                                        </p:tav>
                                      </p:tavLst>
                                    </p:anim>
                                    <p:set>
                                      <p:cBhvr>
                                        <p:cTn id="139" dur="1" fill="hold">
                                          <p:stCondLst>
                                            <p:cond delay="499"/>
                                          </p:stCondLst>
                                        </p:cTn>
                                        <p:tgtEl>
                                          <p:spTgt spid="43"/>
                                        </p:tgtEl>
                                        <p:attrNameLst>
                                          <p:attrName>style.visibility</p:attrName>
                                        </p:attrNameLst>
                                      </p:cBhvr>
                                      <p:to>
                                        <p:strVal val="hidden"/>
                                      </p:to>
                                    </p:set>
                                  </p:childTnLst>
                                </p:cTn>
                              </p:par>
                              <p:par>
                                <p:cTn id="140" presetID="2" presetClass="entr" presetSubtype="2" decel="100000" fill="hold" grpId="0" nodeType="withEffect">
                                  <p:stCondLst>
                                    <p:cond delay="3250"/>
                                  </p:stCondLst>
                                  <p:childTnLst>
                                    <p:set>
                                      <p:cBhvr>
                                        <p:cTn id="141" dur="1" fill="hold">
                                          <p:stCondLst>
                                            <p:cond delay="0"/>
                                          </p:stCondLst>
                                        </p:cTn>
                                        <p:tgtEl>
                                          <p:spTgt spid="44"/>
                                        </p:tgtEl>
                                        <p:attrNameLst>
                                          <p:attrName>style.visibility</p:attrName>
                                        </p:attrNameLst>
                                      </p:cBhvr>
                                      <p:to>
                                        <p:strVal val="visible"/>
                                      </p:to>
                                    </p:set>
                                    <p:anim calcmode="lin" valueType="num">
                                      <p:cBhvr additive="base">
                                        <p:cTn id="142" dur="500" fill="hold"/>
                                        <p:tgtEl>
                                          <p:spTgt spid="44"/>
                                        </p:tgtEl>
                                        <p:attrNameLst>
                                          <p:attrName>ppt_x</p:attrName>
                                        </p:attrNameLst>
                                      </p:cBhvr>
                                      <p:tavLst>
                                        <p:tav tm="0">
                                          <p:val>
                                            <p:strVal val="1+#ppt_w/2"/>
                                          </p:val>
                                        </p:tav>
                                        <p:tav tm="100000">
                                          <p:val>
                                            <p:strVal val="#ppt_x"/>
                                          </p:val>
                                        </p:tav>
                                      </p:tavLst>
                                    </p:anim>
                                    <p:anim calcmode="lin" valueType="num">
                                      <p:cBhvr additive="base">
                                        <p:cTn id="143" dur="500" fill="hold"/>
                                        <p:tgtEl>
                                          <p:spTgt spid="44"/>
                                        </p:tgtEl>
                                        <p:attrNameLst>
                                          <p:attrName>ppt_y</p:attrName>
                                        </p:attrNameLst>
                                      </p:cBhvr>
                                      <p:tavLst>
                                        <p:tav tm="0">
                                          <p:val>
                                            <p:strVal val="#ppt_y"/>
                                          </p:val>
                                        </p:tav>
                                        <p:tav tm="100000">
                                          <p:val>
                                            <p:strVal val="#ppt_y"/>
                                          </p:val>
                                        </p:tav>
                                      </p:tavLst>
                                    </p:anim>
                                  </p:childTnLst>
                                </p:cTn>
                              </p:par>
                              <p:par>
                                <p:cTn id="144" presetID="2" presetClass="exit" presetSubtype="2" fill="hold" grpId="1" nodeType="withEffect">
                                  <p:stCondLst>
                                    <p:cond delay="4250"/>
                                  </p:stCondLst>
                                  <p:childTnLst>
                                    <p:anim calcmode="lin" valueType="num">
                                      <p:cBhvr additive="base">
                                        <p:cTn id="145" dur="500"/>
                                        <p:tgtEl>
                                          <p:spTgt spid="44"/>
                                        </p:tgtEl>
                                        <p:attrNameLst>
                                          <p:attrName>ppt_x</p:attrName>
                                        </p:attrNameLst>
                                      </p:cBhvr>
                                      <p:tavLst>
                                        <p:tav tm="0">
                                          <p:val>
                                            <p:strVal val="ppt_x"/>
                                          </p:val>
                                        </p:tav>
                                        <p:tav tm="100000">
                                          <p:val>
                                            <p:strVal val="1+ppt_w/2"/>
                                          </p:val>
                                        </p:tav>
                                      </p:tavLst>
                                    </p:anim>
                                    <p:anim calcmode="lin" valueType="num">
                                      <p:cBhvr additive="base">
                                        <p:cTn id="146" dur="500"/>
                                        <p:tgtEl>
                                          <p:spTgt spid="44"/>
                                        </p:tgtEl>
                                        <p:attrNameLst>
                                          <p:attrName>ppt_y</p:attrName>
                                        </p:attrNameLst>
                                      </p:cBhvr>
                                      <p:tavLst>
                                        <p:tav tm="0">
                                          <p:val>
                                            <p:strVal val="ppt_y"/>
                                          </p:val>
                                        </p:tav>
                                        <p:tav tm="100000">
                                          <p:val>
                                            <p:strVal val="ppt_y"/>
                                          </p:val>
                                        </p:tav>
                                      </p:tavLst>
                                    </p:anim>
                                    <p:set>
                                      <p:cBhvr>
                                        <p:cTn id="147" dur="1" fill="hold">
                                          <p:stCondLst>
                                            <p:cond delay="499"/>
                                          </p:stCondLst>
                                        </p:cTn>
                                        <p:tgtEl>
                                          <p:spTgt spid="44"/>
                                        </p:tgtEl>
                                        <p:attrNameLst>
                                          <p:attrName>style.visibility</p:attrName>
                                        </p:attrNameLst>
                                      </p:cBhvr>
                                      <p:to>
                                        <p:strVal val="hidden"/>
                                      </p:to>
                                    </p:set>
                                  </p:childTnLst>
                                </p:cTn>
                              </p:par>
                              <p:par>
                                <p:cTn id="148" presetID="2" presetClass="entr" presetSubtype="2" decel="100000" fill="hold" grpId="0" nodeType="withEffect">
                                  <p:stCondLst>
                                    <p:cond delay="4500"/>
                                  </p:stCondLst>
                                  <p:childTnLst>
                                    <p:set>
                                      <p:cBhvr>
                                        <p:cTn id="149" dur="1" fill="hold">
                                          <p:stCondLst>
                                            <p:cond delay="0"/>
                                          </p:stCondLst>
                                        </p:cTn>
                                        <p:tgtEl>
                                          <p:spTgt spid="45"/>
                                        </p:tgtEl>
                                        <p:attrNameLst>
                                          <p:attrName>style.visibility</p:attrName>
                                        </p:attrNameLst>
                                      </p:cBhvr>
                                      <p:to>
                                        <p:strVal val="visible"/>
                                      </p:to>
                                    </p:set>
                                    <p:anim calcmode="lin" valueType="num">
                                      <p:cBhvr additive="base">
                                        <p:cTn id="150" dur="500" fill="hold"/>
                                        <p:tgtEl>
                                          <p:spTgt spid="45"/>
                                        </p:tgtEl>
                                        <p:attrNameLst>
                                          <p:attrName>ppt_x</p:attrName>
                                        </p:attrNameLst>
                                      </p:cBhvr>
                                      <p:tavLst>
                                        <p:tav tm="0">
                                          <p:val>
                                            <p:strVal val="1+#ppt_w/2"/>
                                          </p:val>
                                        </p:tav>
                                        <p:tav tm="100000">
                                          <p:val>
                                            <p:strVal val="#ppt_x"/>
                                          </p:val>
                                        </p:tav>
                                      </p:tavLst>
                                    </p:anim>
                                    <p:anim calcmode="lin" valueType="num">
                                      <p:cBhvr additive="base">
                                        <p:cTn id="151" dur="500" fill="hold"/>
                                        <p:tgtEl>
                                          <p:spTgt spid="45"/>
                                        </p:tgtEl>
                                        <p:attrNameLst>
                                          <p:attrName>ppt_y</p:attrName>
                                        </p:attrNameLst>
                                      </p:cBhvr>
                                      <p:tavLst>
                                        <p:tav tm="0">
                                          <p:val>
                                            <p:strVal val="#ppt_y"/>
                                          </p:val>
                                        </p:tav>
                                        <p:tav tm="100000">
                                          <p:val>
                                            <p:strVal val="#ppt_y"/>
                                          </p:val>
                                        </p:tav>
                                      </p:tavLst>
                                    </p:anim>
                                  </p:childTnLst>
                                </p:cTn>
                              </p:par>
                              <p:par>
                                <p:cTn id="152" presetID="2" presetClass="exit" presetSubtype="2" fill="hold" grpId="1" nodeType="withEffect">
                                  <p:stCondLst>
                                    <p:cond delay="5500"/>
                                  </p:stCondLst>
                                  <p:childTnLst>
                                    <p:anim calcmode="lin" valueType="num">
                                      <p:cBhvr additive="base">
                                        <p:cTn id="153" dur="500"/>
                                        <p:tgtEl>
                                          <p:spTgt spid="45"/>
                                        </p:tgtEl>
                                        <p:attrNameLst>
                                          <p:attrName>ppt_x</p:attrName>
                                        </p:attrNameLst>
                                      </p:cBhvr>
                                      <p:tavLst>
                                        <p:tav tm="0">
                                          <p:val>
                                            <p:strVal val="ppt_x"/>
                                          </p:val>
                                        </p:tav>
                                        <p:tav tm="100000">
                                          <p:val>
                                            <p:strVal val="1+ppt_w/2"/>
                                          </p:val>
                                        </p:tav>
                                      </p:tavLst>
                                    </p:anim>
                                    <p:anim calcmode="lin" valueType="num">
                                      <p:cBhvr additive="base">
                                        <p:cTn id="154" dur="500"/>
                                        <p:tgtEl>
                                          <p:spTgt spid="45"/>
                                        </p:tgtEl>
                                        <p:attrNameLst>
                                          <p:attrName>ppt_y</p:attrName>
                                        </p:attrNameLst>
                                      </p:cBhvr>
                                      <p:tavLst>
                                        <p:tav tm="0">
                                          <p:val>
                                            <p:strVal val="ppt_y"/>
                                          </p:val>
                                        </p:tav>
                                        <p:tav tm="100000">
                                          <p:val>
                                            <p:strVal val="ppt_y"/>
                                          </p:val>
                                        </p:tav>
                                      </p:tavLst>
                                    </p:anim>
                                    <p:set>
                                      <p:cBhvr>
                                        <p:cTn id="155" dur="1" fill="hold">
                                          <p:stCondLst>
                                            <p:cond delay="499"/>
                                          </p:stCondLst>
                                        </p:cTn>
                                        <p:tgtEl>
                                          <p:spTgt spid="45"/>
                                        </p:tgtEl>
                                        <p:attrNameLst>
                                          <p:attrName>style.visibility</p:attrName>
                                        </p:attrNameLst>
                                      </p:cBhvr>
                                      <p:to>
                                        <p:strVal val="hidden"/>
                                      </p:to>
                                    </p:set>
                                  </p:childTnLst>
                                </p:cTn>
                              </p:par>
                              <p:par>
                                <p:cTn id="156" presetID="2" presetClass="entr" presetSubtype="2" decel="100000" fill="hold" grpId="0" nodeType="withEffect">
                                  <p:stCondLst>
                                    <p:cond delay="5750"/>
                                  </p:stCondLst>
                                  <p:childTnLst>
                                    <p:set>
                                      <p:cBhvr>
                                        <p:cTn id="157" dur="1" fill="hold">
                                          <p:stCondLst>
                                            <p:cond delay="0"/>
                                          </p:stCondLst>
                                        </p:cTn>
                                        <p:tgtEl>
                                          <p:spTgt spid="46"/>
                                        </p:tgtEl>
                                        <p:attrNameLst>
                                          <p:attrName>style.visibility</p:attrName>
                                        </p:attrNameLst>
                                      </p:cBhvr>
                                      <p:to>
                                        <p:strVal val="visible"/>
                                      </p:to>
                                    </p:set>
                                    <p:anim calcmode="lin" valueType="num">
                                      <p:cBhvr additive="base">
                                        <p:cTn id="158" dur="500" fill="hold"/>
                                        <p:tgtEl>
                                          <p:spTgt spid="46"/>
                                        </p:tgtEl>
                                        <p:attrNameLst>
                                          <p:attrName>ppt_x</p:attrName>
                                        </p:attrNameLst>
                                      </p:cBhvr>
                                      <p:tavLst>
                                        <p:tav tm="0">
                                          <p:val>
                                            <p:strVal val="1+#ppt_w/2"/>
                                          </p:val>
                                        </p:tav>
                                        <p:tav tm="100000">
                                          <p:val>
                                            <p:strVal val="#ppt_x"/>
                                          </p:val>
                                        </p:tav>
                                      </p:tavLst>
                                    </p:anim>
                                    <p:anim calcmode="lin" valueType="num">
                                      <p:cBhvr additive="base">
                                        <p:cTn id="159" dur="500" fill="hold"/>
                                        <p:tgtEl>
                                          <p:spTgt spid="46"/>
                                        </p:tgtEl>
                                        <p:attrNameLst>
                                          <p:attrName>ppt_y</p:attrName>
                                        </p:attrNameLst>
                                      </p:cBhvr>
                                      <p:tavLst>
                                        <p:tav tm="0">
                                          <p:val>
                                            <p:strVal val="#ppt_y"/>
                                          </p:val>
                                        </p:tav>
                                        <p:tav tm="100000">
                                          <p:val>
                                            <p:strVal val="#ppt_y"/>
                                          </p:val>
                                        </p:tav>
                                      </p:tavLst>
                                    </p:anim>
                                  </p:childTnLst>
                                </p:cTn>
                              </p:par>
                              <p:par>
                                <p:cTn id="160" presetID="2" presetClass="exit" presetSubtype="2" fill="hold" grpId="1" nodeType="withEffect">
                                  <p:stCondLst>
                                    <p:cond delay="7000"/>
                                  </p:stCondLst>
                                  <p:childTnLst>
                                    <p:anim calcmode="lin" valueType="num">
                                      <p:cBhvr additive="base">
                                        <p:cTn id="161" dur="500"/>
                                        <p:tgtEl>
                                          <p:spTgt spid="46"/>
                                        </p:tgtEl>
                                        <p:attrNameLst>
                                          <p:attrName>ppt_x</p:attrName>
                                        </p:attrNameLst>
                                      </p:cBhvr>
                                      <p:tavLst>
                                        <p:tav tm="0">
                                          <p:val>
                                            <p:strVal val="ppt_x"/>
                                          </p:val>
                                        </p:tav>
                                        <p:tav tm="100000">
                                          <p:val>
                                            <p:strVal val="1+ppt_w/2"/>
                                          </p:val>
                                        </p:tav>
                                      </p:tavLst>
                                    </p:anim>
                                    <p:anim calcmode="lin" valueType="num">
                                      <p:cBhvr additive="base">
                                        <p:cTn id="162" dur="500"/>
                                        <p:tgtEl>
                                          <p:spTgt spid="46"/>
                                        </p:tgtEl>
                                        <p:attrNameLst>
                                          <p:attrName>ppt_y</p:attrName>
                                        </p:attrNameLst>
                                      </p:cBhvr>
                                      <p:tavLst>
                                        <p:tav tm="0">
                                          <p:val>
                                            <p:strVal val="ppt_y"/>
                                          </p:val>
                                        </p:tav>
                                        <p:tav tm="100000">
                                          <p:val>
                                            <p:strVal val="ppt_y"/>
                                          </p:val>
                                        </p:tav>
                                      </p:tavLst>
                                    </p:anim>
                                    <p:set>
                                      <p:cBhvr>
                                        <p:cTn id="163" dur="1" fill="hold">
                                          <p:stCondLst>
                                            <p:cond delay="499"/>
                                          </p:stCondLst>
                                        </p:cTn>
                                        <p:tgtEl>
                                          <p:spTgt spid="46"/>
                                        </p:tgtEl>
                                        <p:attrNameLst>
                                          <p:attrName>style.visibility</p:attrName>
                                        </p:attrNameLst>
                                      </p:cBhvr>
                                      <p:to>
                                        <p:strVal val="hidden"/>
                                      </p:to>
                                    </p:set>
                                  </p:childTnLst>
                                </p:cTn>
                              </p:par>
                              <p:par>
                                <p:cTn id="164" presetID="2" presetClass="entr" presetSubtype="2" decel="100000" fill="hold" grpId="0" nodeType="withEffect">
                                  <p:stCondLst>
                                    <p:cond delay="7250"/>
                                  </p:stCondLst>
                                  <p:childTnLst>
                                    <p:set>
                                      <p:cBhvr>
                                        <p:cTn id="165" dur="1" fill="hold">
                                          <p:stCondLst>
                                            <p:cond delay="0"/>
                                          </p:stCondLst>
                                        </p:cTn>
                                        <p:tgtEl>
                                          <p:spTgt spid="47"/>
                                        </p:tgtEl>
                                        <p:attrNameLst>
                                          <p:attrName>style.visibility</p:attrName>
                                        </p:attrNameLst>
                                      </p:cBhvr>
                                      <p:to>
                                        <p:strVal val="visible"/>
                                      </p:to>
                                    </p:set>
                                    <p:anim calcmode="lin" valueType="num">
                                      <p:cBhvr additive="base">
                                        <p:cTn id="166" dur="500" fill="hold"/>
                                        <p:tgtEl>
                                          <p:spTgt spid="47"/>
                                        </p:tgtEl>
                                        <p:attrNameLst>
                                          <p:attrName>ppt_x</p:attrName>
                                        </p:attrNameLst>
                                      </p:cBhvr>
                                      <p:tavLst>
                                        <p:tav tm="0">
                                          <p:val>
                                            <p:strVal val="1+#ppt_w/2"/>
                                          </p:val>
                                        </p:tav>
                                        <p:tav tm="100000">
                                          <p:val>
                                            <p:strVal val="#ppt_x"/>
                                          </p:val>
                                        </p:tav>
                                      </p:tavLst>
                                    </p:anim>
                                    <p:anim calcmode="lin" valueType="num">
                                      <p:cBhvr additive="base">
                                        <p:cTn id="167" dur="500" fill="hold"/>
                                        <p:tgtEl>
                                          <p:spTgt spid="47"/>
                                        </p:tgtEl>
                                        <p:attrNameLst>
                                          <p:attrName>ppt_y</p:attrName>
                                        </p:attrNameLst>
                                      </p:cBhvr>
                                      <p:tavLst>
                                        <p:tav tm="0">
                                          <p:val>
                                            <p:strVal val="#ppt_y"/>
                                          </p:val>
                                        </p:tav>
                                        <p:tav tm="100000">
                                          <p:val>
                                            <p:strVal val="#ppt_y"/>
                                          </p:val>
                                        </p:tav>
                                      </p:tavLst>
                                    </p:anim>
                                  </p:childTnLst>
                                </p:cTn>
                              </p:par>
                              <p:par>
                                <p:cTn id="168" presetID="2" presetClass="exit" presetSubtype="2" fill="hold" grpId="1" nodeType="withEffect">
                                  <p:stCondLst>
                                    <p:cond delay="8250"/>
                                  </p:stCondLst>
                                  <p:childTnLst>
                                    <p:anim calcmode="lin" valueType="num">
                                      <p:cBhvr additive="base">
                                        <p:cTn id="169" dur="500"/>
                                        <p:tgtEl>
                                          <p:spTgt spid="47"/>
                                        </p:tgtEl>
                                        <p:attrNameLst>
                                          <p:attrName>ppt_x</p:attrName>
                                        </p:attrNameLst>
                                      </p:cBhvr>
                                      <p:tavLst>
                                        <p:tav tm="0">
                                          <p:val>
                                            <p:strVal val="ppt_x"/>
                                          </p:val>
                                        </p:tav>
                                        <p:tav tm="100000">
                                          <p:val>
                                            <p:strVal val="1+ppt_w/2"/>
                                          </p:val>
                                        </p:tav>
                                      </p:tavLst>
                                    </p:anim>
                                    <p:anim calcmode="lin" valueType="num">
                                      <p:cBhvr additive="base">
                                        <p:cTn id="170" dur="500"/>
                                        <p:tgtEl>
                                          <p:spTgt spid="47"/>
                                        </p:tgtEl>
                                        <p:attrNameLst>
                                          <p:attrName>ppt_y</p:attrName>
                                        </p:attrNameLst>
                                      </p:cBhvr>
                                      <p:tavLst>
                                        <p:tav tm="0">
                                          <p:val>
                                            <p:strVal val="ppt_y"/>
                                          </p:val>
                                        </p:tav>
                                        <p:tav tm="100000">
                                          <p:val>
                                            <p:strVal val="ppt_y"/>
                                          </p:val>
                                        </p:tav>
                                      </p:tavLst>
                                    </p:anim>
                                    <p:set>
                                      <p:cBhvr>
                                        <p:cTn id="171" dur="1" fill="hold">
                                          <p:stCondLst>
                                            <p:cond delay="499"/>
                                          </p:stCondLst>
                                        </p:cTn>
                                        <p:tgtEl>
                                          <p:spTgt spid="47"/>
                                        </p:tgtEl>
                                        <p:attrNameLst>
                                          <p:attrName>style.visibility</p:attrName>
                                        </p:attrNameLst>
                                      </p:cBhvr>
                                      <p:to>
                                        <p:strVal val="hidden"/>
                                      </p:to>
                                    </p:set>
                                  </p:childTnLst>
                                </p:cTn>
                              </p:par>
                              <p:par>
                                <p:cTn id="172" presetID="2" presetClass="entr" presetSubtype="2" decel="100000" fill="hold" grpId="0" nodeType="withEffect">
                                  <p:stCondLst>
                                    <p:cond delay="8500"/>
                                  </p:stCondLst>
                                  <p:childTnLst>
                                    <p:set>
                                      <p:cBhvr>
                                        <p:cTn id="173" dur="1" fill="hold">
                                          <p:stCondLst>
                                            <p:cond delay="0"/>
                                          </p:stCondLst>
                                        </p:cTn>
                                        <p:tgtEl>
                                          <p:spTgt spid="48"/>
                                        </p:tgtEl>
                                        <p:attrNameLst>
                                          <p:attrName>style.visibility</p:attrName>
                                        </p:attrNameLst>
                                      </p:cBhvr>
                                      <p:to>
                                        <p:strVal val="visible"/>
                                      </p:to>
                                    </p:set>
                                    <p:anim calcmode="lin" valueType="num">
                                      <p:cBhvr additive="base">
                                        <p:cTn id="174" dur="500" fill="hold"/>
                                        <p:tgtEl>
                                          <p:spTgt spid="48"/>
                                        </p:tgtEl>
                                        <p:attrNameLst>
                                          <p:attrName>ppt_x</p:attrName>
                                        </p:attrNameLst>
                                      </p:cBhvr>
                                      <p:tavLst>
                                        <p:tav tm="0">
                                          <p:val>
                                            <p:strVal val="1+#ppt_w/2"/>
                                          </p:val>
                                        </p:tav>
                                        <p:tav tm="100000">
                                          <p:val>
                                            <p:strVal val="#ppt_x"/>
                                          </p:val>
                                        </p:tav>
                                      </p:tavLst>
                                    </p:anim>
                                    <p:anim calcmode="lin" valueType="num">
                                      <p:cBhvr additive="base">
                                        <p:cTn id="175" dur="500" fill="hold"/>
                                        <p:tgtEl>
                                          <p:spTgt spid="48"/>
                                        </p:tgtEl>
                                        <p:attrNameLst>
                                          <p:attrName>ppt_y</p:attrName>
                                        </p:attrNameLst>
                                      </p:cBhvr>
                                      <p:tavLst>
                                        <p:tav tm="0">
                                          <p:val>
                                            <p:strVal val="#ppt_y"/>
                                          </p:val>
                                        </p:tav>
                                        <p:tav tm="100000">
                                          <p:val>
                                            <p:strVal val="#ppt_y"/>
                                          </p:val>
                                        </p:tav>
                                      </p:tavLst>
                                    </p:anim>
                                  </p:childTnLst>
                                </p:cTn>
                              </p:par>
                              <p:par>
                                <p:cTn id="176" presetID="2" presetClass="exit" presetSubtype="2" fill="hold" grpId="1" nodeType="withEffect">
                                  <p:stCondLst>
                                    <p:cond delay="9750"/>
                                  </p:stCondLst>
                                  <p:childTnLst>
                                    <p:anim calcmode="lin" valueType="num">
                                      <p:cBhvr additive="base">
                                        <p:cTn id="177" dur="500"/>
                                        <p:tgtEl>
                                          <p:spTgt spid="48"/>
                                        </p:tgtEl>
                                        <p:attrNameLst>
                                          <p:attrName>ppt_x</p:attrName>
                                        </p:attrNameLst>
                                      </p:cBhvr>
                                      <p:tavLst>
                                        <p:tav tm="0">
                                          <p:val>
                                            <p:strVal val="ppt_x"/>
                                          </p:val>
                                        </p:tav>
                                        <p:tav tm="100000">
                                          <p:val>
                                            <p:strVal val="1+ppt_w/2"/>
                                          </p:val>
                                        </p:tav>
                                      </p:tavLst>
                                    </p:anim>
                                    <p:anim calcmode="lin" valueType="num">
                                      <p:cBhvr additive="base">
                                        <p:cTn id="178" dur="500"/>
                                        <p:tgtEl>
                                          <p:spTgt spid="48"/>
                                        </p:tgtEl>
                                        <p:attrNameLst>
                                          <p:attrName>ppt_y</p:attrName>
                                        </p:attrNameLst>
                                      </p:cBhvr>
                                      <p:tavLst>
                                        <p:tav tm="0">
                                          <p:val>
                                            <p:strVal val="ppt_y"/>
                                          </p:val>
                                        </p:tav>
                                        <p:tav tm="100000">
                                          <p:val>
                                            <p:strVal val="ppt_y"/>
                                          </p:val>
                                        </p:tav>
                                      </p:tavLst>
                                    </p:anim>
                                    <p:set>
                                      <p:cBhvr>
                                        <p:cTn id="179" dur="1" fill="hold">
                                          <p:stCondLst>
                                            <p:cond delay="499"/>
                                          </p:stCondLst>
                                        </p:cTn>
                                        <p:tgtEl>
                                          <p:spTgt spid="48"/>
                                        </p:tgtEl>
                                        <p:attrNameLst>
                                          <p:attrName>style.visibility</p:attrName>
                                        </p:attrNameLst>
                                      </p:cBhvr>
                                      <p:to>
                                        <p:strVal val="hidden"/>
                                      </p:to>
                                    </p:set>
                                  </p:childTnLst>
                                </p:cTn>
                              </p:par>
                              <p:par>
                                <p:cTn id="180" presetID="2" presetClass="entr" presetSubtype="2" decel="100000" fill="hold" grpId="0" nodeType="withEffect">
                                  <p:stCondLst>
                                    <p:cond delay="10000"/>
                                  </p:stCondLst>
                                  <p:childTnLst>
                                    <p:set>
                                      <p:cBhvr>
                                        <p:cTn id="181" dur="1" fill="hold">
                                          <p:stCondLst>
                                            <p:cond delay="0"/>
                                          </p:stCondLst>
                                        </p:cTn>
                                        <p:tgtEl>
                                          <p:spTgt spid="67"/>
                                        </p:tgtEl>
                                        <p:attrNameLst>
                                          <p:attrName>style.visibility</p:attrName>
                                        </p:attrNameLst>
                                      </p:cBhvr>
                                      <p:to>
                                        <p:strVal val="visible"/>
                                      </p:to>
                                    </p:set>
                                    <p:anim calcmode="lin" valueType="num">
                                      <p:cBhvr additive="base">
                                        <p:cTn id="182" dur="500" fill="hold"/>
                                        <p:tgtEl>
                                          <p:spTgt spid="67"/>
                                        </p:tgtEl>
                                        <p:attrNameLst>
                                          <p:attrName>ppt_x</p:attrName>
                                        </p:attrNameLst>
                                      </p:cBhvr>
                                      <p:tavLst>
                                        <p:tav tm="0">
                                          <p:val>
                                            <p:strVal val="1+#ppt_w/2"/>
                                          </p:val>
                                        </p:tav>
                                        <p:tav tm="100000">
                                          <p:val>
                                            <p:strVal val="#ppt_x"/>
                                          </p:val>
                                        </p:tav>
                                      </p:tavLst>
                                    </p:anim>
                                    <p:anim calcmode="lin" valueType="num">
                                      <p:cBhvr additive="base">
                                        <p:cTn id="183" dur="500" fill="hold"/>
                                        <p:tgtEl>
                                          <p:spTgt spid="67"/>
                                        </p:tgtEl>
                                        <p:attrNameLst>
                                          <p:attrName>ppt_y</p:attrName>
                                        </p:attrNameLst>
                                      </p:cBhvr>
                                      <p:tavLst>
                                        <p:tav tm="0">
                                          <p:val>
                                            <p:strVal val="#ppt_y"/>
                                          </p:val>
                                        </p:tav>
                                        <p:tav tm="100000">
                                          <p:val>
                                            <p:strVal val="#ppt_y"/>
                                          </p:val>
                                        </p:tav>
                                      </p:tavLst>
                                    </p:anim>
                                  </p:childTnLst>
                                </p:cTn>
                              </p:par>
                              <p:par>
                                <p:cTn id="184" presetID="2" presetClass="exit" presetSubtype="2" fill="hold" grpId="1" nodeType="withEffect">
                                  <p:stCondLst>
                                    <p:cond delay="11250"/>
                                  </p:stCondLst>
                                  <p:childTnLst>
                                    <p:anim calcmode="lin" valueType="num">
                                      <p:cBhvr additive="base">
                                        <p:cTn id="185" dur="500"/>
                                        <p:tgtEl>
                                          <p:spTgt spid="67"/>
                                        </p:tgtEl>
                                        <p:attrNameLst>
                                          <p:attrName>ppt_x</p:attrName>
                                        </p:attrNameLst>
                                      </p:cBhvr>
                                      <p:tavLst>
                                        <p:tav tm="0">
                                          <p:val>
                                            <p:strVal val="ppt_x"/>
                                          </p:val>
                                        </p:tav>
                                        <p:tav tm="100000">
                                          <p:val>
                                            <p:strVal val="1+ppt_w/2"/>
                                          </p:val>
                                        </p:tav>
                                      </p:tavLst>
                                    </p:anim>
                                    <p:anim calcmode="lin" valueType="num">
                                      <p:cBhvr additive="base">
                                        <p:cTn id="186" dur="500"/>
                                        <p:tgtEl>
                                          <p:spTgt spid="67"/>
                                        </p:tgtEl>
                                        <p:attrNameLst>
                                          <p:attrName>ppt_y</p:attrName>
                                        </p:attrNameLst>
                                      </p:cBhvr>
                                      <p:tavLst>
                                        <p:tav tm="0">
                                          <p:val>
                                            <p:strVal val="ppt_y"/>
                                          </p:val>
                                        </p:tav>
                                        <p:tav tm="100000">
                                          <p:val>
                                            <p:strVal val="ppt_y"/>
                                          </p:val>
                                        </p:tav>
                                      </p:tavLst>
                                    </p:anim>
                                    <p:set>
                                      <p:cBhvr>
                                        <p:cTn id="187" dur="1" fill="hold">
                                          <p:stCondLst>
                                            <p:cond delay="499"/>
                                          </p:stCondLst>
                                        </p:cTn>
                                        <p:tgtEl>
                                          <p:spTgt spid="67"/>
                                        </p:tgtEl>
                                        <p:attrNameLst>
                                          <p:attrName>style.visibility</p:attrName>
                                        </p:attrNameLst>
                                      </p:cBhvr>
                                      <p:to>
                                        <p:strVal val="hidden"/>
                                      </p:to>
                                    </p:set>
                                  </p:childTnLst>
                                </p:cTn>
                              </p:par>
                              <p:par>
                                <p:cTn id="188" presetID="2" presetClass="entr" presetSubtype="2" decel="100000" fill="hold" grpId="0" nodeType="withEffect">
                                  <p:stCondLst>
                                    <p:cond delay="11500"/>
                                  </p:stCondLst>
                                  <p:childTnLst>
                                    <p:set>
                                      <p:cBhvr>
                                        <p:cTn id="189" dur="1" fill="hold">
                                          <p:stCondLst>
                                            <p:cond delay="0"/>
                                          </p:stCondLst>
                                        </p:cTn>
                                        <p:tgtEl>
                                          <p:spTgt spid="68"/>
                                        </p:tgtEl>
                                        <p:attrNameLst>
                                          <p:attrName>style.visibility</p:attrName>
                                        </p:attrNameLst>
                                      </p:cBhvr>
                                      <p:to>
                                        <p:strVal val="visible"/>
                                      </p:to>
                                    </p:set>
                                    <p:anim calcmode="lin" valueType="num">
                                      <p:cBhvr additive="base">
                                        <p:cTn id="190" dur="500" fill="hold"/>
                                        <p:tgtEl>
                                          <p:spTgt spid="68"/>
                                        </p:tgtEl>
                                        <p:attrNameLst>
                                          <p:attrName>ppt_x</p:attrName>
                                        </p:attrNameLst>
                                      </p:cBhvr>
                                      <p:tavLst>
                                        <p:tav tm="0">
                                          <p:val>
                                            <p:strVal val="1+#ppt_w/2"/>
                                          </p:val>
                                        </p:tav>
                                        <p:tav tm="100000">
                                          <p:val>
                                            <p:strVal val="#ppt_x"/>
                                          </p:val>
                                        </p:tav>
                                      </p:tavLst>
                                    </p:anim>
                                    <p:anim calcmode="lin" valueType="num">
                                      <p:cBhvr additive="base">
                                        <p:cTn id="191" dur="500" fill="hold"/>
                                        <p:tgtEl>
                                          <p:spTgt spid="68"/>
                                        </p:tgtEl>
                                        <p:attrNameLst>
                                          <p:attrName>ppt_y</p:attrName>
                                        </p:attrNameLst>
                                      </p:cBhvr>
                                      <p:tavLst>
                                        <p:tav tm="0">
                                          <p:val>
                                            <p:strVal val="#ppt_y"/>
                                          </p:val>
                                        </p:tav>
                                        <p:tav tm="100000">
                                          <p:val>
                                            <p:strVal val="#ppt_y"/>
                                          </p:val>
                                        </p:tav>
                                      </p:tavLst>
                                    </p:anim>
                                  </p:childTnLst>
                                </p:cTn>
                              </p:par>
                              <p:par>
                                <p:cTn id="192" presetID="2" presetClass="entr" presetSubtype="4" decel="100000" fill="hold" grpId="0" nodeType="withEffect">
                                  <p:stCondLst>
                                    <p:cond delay="2550"/>
                                  </p:stCondLst>
                                  <p:childTnLst>
                                    <p:set>
                                      <p:cBhvr>
                                        <p:cTn id="193" dur="1" fill="hold">
                                          <p:stCondLst>
                                            <p:cond delay="0"/>
                                          </p:stCondLst>
                                        </p:cTn>
                                        <p:tgtEl>
                                          <p:spTgt spid="69"/>
                                        </p:tgtEl>
                                        <p:attrNameLst>
                                          <p:attrName>style.visibility</p:attrName>
                                        </p:attrNameLst>
                                      </p:cBhvr>
                                      <p:to>
                                        <p:strVal val="visible"/>
                                      </p:to>
                                    </p:set>
                                    <p:anim calcmode="lin" valueType="num">
                                      <p:cBhvr additive="base">
                                        <p:cTn id="194" dur="500" fill="hold"/>
                                        <p:tgtEl>
                                          <p:spTgt spid="69"/>
                                        </p:tgtEl>
                                        <p:attrNameLst>
                                          <p:attrName>ppt_x</p:attrName>
                                        </p:attrNameLst>
                                      </p:cBhvr>
                                      <p:tavLst>
                                        <p:tav tm="0">
                                          <p:val>
                                            <p:strVal val="#ppt_x"/>
                                          </p:val>
                                        </p:tav>
                                        <p:tav tm="100000">
                                          <p:val>
                                            <p:strVal val="#ppt_x"/>
                                          </p:val>
                                        </p:tav>
                                      </p:tavLst>
                                    </p:anim>
                                    <p:anim calcmode="lin" valueType="num">
                                      <p:cBhvr additive="base">
                                        <p:cTn id="195" dur="500" fill="hold"/>
                                        <p:tgtEl>
                                          <p:spTgt spid="69"/>
                                        </p:tgtEl>
                                        <p:attrNameLst>
                                          <p:attrName>ppt_y</p:attrName>
                                        </p:attrNameLst>
                                      </p:cBhvr>
                                      <p:tavLst>
                                        <p:tav tm="0">
                                          <p:val>
                                            <p:strVal val="1+#ppt_h/2"/>
                                          </p:val>
                                        </p:tav>
                                        <p:tav tm="100000">
                                          <p:val>
                                            <p:strVal val="#ppt_y"/>
                                          </p:val>
                                        </p:tav>
                                      </p:tavLst>
                                    </p:anim>
                                  </p:childTnLst>
                                </p:cTn>
                              </p:par>
                              <p:par>
                                <p:cTn id="196" presetID="2" presetClass="entr" presetSubtype="4" decel="100000" fill="hold" grpId="0" nodeType="withEffect">
                                  <p:stCondLst>
                                    <p:cond delay="2550"/>
                                  </p:stCondLst>
                                  <p:childTnLst>
                                    <p:set>
                                      <p:cBhvr>
                                        <p:cTn id="197" dur="1" fill="hold">
                                          <p:stCondLst>
                                            <p:cond delay="0"/>
                                          </p:stCondLst>
                                        </p:cTn>
                                        <p:tgtEl>
                                          <p:spTgt spid="70"/>
                                        </p:tgtEl>
                                        <p:attrNameLst>
                                          <p:attrName>style.visibility</p:attrName>
                                        </p:attrNameLst>
                                      </p:cBhvr>
                                      <p:to>
                                        <p:strVal val="visible"/>
                                      </p:to>
                                    </p:set>
                                    <p:anim calcmode="lin" valueType="num">
                                      <p:cBhvr additive="base">
                                        <p:cTn id="198" dur="500" fill="hold"/>
                                        <p:tgtEl>
                                          <p:spTgt spid="70"/>
                                        </p:tgtEl>
                                        <p:attrNameLst>
                                          <p:attrName>ppt_x</p:attrName>
                                        </p:attrNameLst>
                                      </p:cBhvr>
                                      <p:tavLst>
                                        <p:tav tm="0">
                                          <p:val>
                                            <p:strVal val="#ppt_x"/>
                                          </p:val>
                                        </p:tav>
                                        <p:tav tm="100000">
                                          <p:val>
                                            <p:strVal val="#ppt_x"/>
                                          </p:val>
                                        </p:tav>
                                      </p:tavLst>
                                    </p:anim>
                                    <p:anim calcmode="lin" valueType="num">
                                      <p:cBhvr additive="base">
                                        <p:cTn id="19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5" grpId="0" animBg="1"/>
      <p:bldP spid="36" grpId="0" animBg="1"/>
      <p:bldP spid="37" grpId="0" animBg="1"/>
      <p:bldP spid="38" grpId="0" animBg="1"/>
      <p:bldP spid="39" grpId="0" animBg="1"/>
      <p:bldP spid="40" grpId="0" animBg="1"/>
      <p:bldP spid="32" grpId="0" animBg="1"/>
      <p:bldP spid="33"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41" grpId="0" animBg="1"/>
      <p:bldP spid="41"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67" grpId="0" animBg="1"/>
      <p:bldP spid="67" grpId="1" animBg="1"/>
      <p:bldP spid="68" grpId="0" animBg="1"/>
      <p:bldP spid="69" grpId="0" animBg="1"/>
      <p:bldP spid="7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94" y="-937273"/>
            <a:ext cx="12403987" cy="8270978"/>
          </a:xfrm>
          <a:prstGeom prst="rect">
            <a:avLst/>
          </a:prstGeom>
        </p:spPr>
      </p:pic>
      <p:sp>
        <p:nvSpPr>
          <p:cNvPr id="8" name="Rectangle 7"/>
          <p:cNvSpPr/>
          <p:nvPr/>
        </p:nvSpPr>
        <p:spPr>
          <a:xfrm>
            <a:off x="-99963" y="2556933"/>
            <a:ext cx="12391926" cy="25908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3" name="Group 692"/>
          <p:cNvGrpSpPr/>
          <p:nvPr/>
        </p:nvGrpSpPr>
        <p:grpSpPr>
          <a:xfrm>
            <a:off x="0" y="-30909"/>
            <a:ext cx="12192000" cy="1213365"/>
            <a:chOff x="-1147864" y="2256665"/>
            <a:chExt cx="11439728" cy="1138498"/>
          </a:xfrm>
          <a:solidFill>
            <a:srgbClr val="F37321"/>
          </a:solidFill>
        </p:grpSpPr>
        <p:sp>
          <p:nvSpPr>
            <p:cNvPr id="694"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5"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7"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8"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1"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2"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7"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8"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0"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1"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3"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4"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6"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7"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8"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9"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2"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3"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4"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5"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8"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9"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1"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2"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3"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4"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7"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8"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9"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0"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3"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4"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6"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7"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9"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0"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2"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3"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4" name="Rectangle 13"/>
          <p:cNvSpPr/>
          <p:nvPr/>
        </p:nvSpPr>
        <p:spPr>
          <a:xfrm>
            <a:off x="0" y="-1"/>
            <a:ext cx="12191999" cy="1182457"/>
          </a:xfrm>
          <a:prstGeom prst="rect">
            <a:avLst/>
          </a:prstGeom>
          <a:solidFill>
            <a:schemeClr val="tx1">
              <a:lumMod val="75000"/>
              <a:lumOff val="2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p:cNvGrpSpPr/>
          <p:nvPr/>
        </p:nvGrpSpPr>
        <p:grpSpPr>
          <a:xfrm>
            <a:off x="533400" y="348027"/>
            <a:ext cx="11553314" cy="561112"/>
            <a:chOff x="725223" y="257136"/>
            <a:chExt cx="11553314" cy="561112"/>
          </a:xfrm>
        </p:grpSpPr>
        <p:sp>
          <p:nvSpPr>
            <p:cNvPr id="307" name="Freeform 142"/>
            <p:cNvSpPr>
              <a:spLocks/>
            </p:cNvSpPr>
            <p:nvPr/>
          </p:nvSpPr>
          <p:spPr bwMode="auto">
            <a:xfrm>
              <a:off x="725223" y="37465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08" name="Title 1"/>
            <p:cNvSpPr txBox="1">
              <a:spLocks/>
            </p:cNvSpPr>
            <p:nvPr/>
          </p:nvSpPr>
          <p:spPr>
            <a:xfrm>
              <a:off x="989311" y="257136"/>
              <a:ext cx="11289226" cy="56111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UAE IS A </a:t>
              </a:r>
              <a:r>
                <a:rPr lang="en-US" sz="3200" b="1" dirty="0">
                  <a:solidFill>
                    <a:srgbClr val="F37321"/>
                  </a:solidFill>
                  <a:latin typeface="+mn-lt"/>
                </a:rPr>
                <a:t>MAJOR CAPTIVE MARKET </a:t>
              </a:r>
              <a:r>
                <a:rPr lang="en-US" sz="3200" b="1" dirty="0">
                  <a:solidFill>
                    <a:schemeClr val="bg1"/>
                  </a:solidFill>
                  <a:latin typeface="+mn-lt"/>
                </a:rPr>
                <a:t>FOR MILITARY SOLUTIONS</a:t>
              </a:r>
            </a:p>
          </p:txBody>
        </p:sp>
      </p:grpSp>
      <p:sp>
        <p:nvSpPr>
          <p:cNvPr id="58" name="Freeform 142"/>
          <p:cNvSpPr>
            <a:spLocks/>
          </p:cNvSpPr>
          <p:nvPr/>
        </p:nvSpPr>
        <p:spPr bwMode="auto">
          <a:xfrm>
            <a:off x="524876" y="319088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a:p>
        </p:txBody>
      </p:sp>
      <p:grpSp>
        <p:nvGrpSpPr>
          <p:cNvPr id="59" name="Group 58"/>
          <p:cNvGrpSpPr/>
          <p:nvPr/>
        </p:nvGrpSpPr>
        <p:grpSpPr>
          <a:xfrm>
            <a:off x="1902893" y="3064725"/>
            <a:ext cx="1813633" cy="1418395"/>
            <a:chOff x="1411556" y="2512098"/>
            <a:chExt cx="1813633" cy="1418395"/>
          </a:xfrm>
        </p:grpSpPr>
        <p:sp>
          <p:nvSpPr>
            <p:cNvPr id="60" name="Title 1"/>
            <p:cNvSpPr txBox="1">
              <a:spLocks/>
            </p:cNvSpPr>
            <p:nvPr/>
          </p:nvSpPr>
          <p:spPr>
            <a:xfrm>
              <a:off x="1411556" y="2512098"/>
              <a:ext cx="1813633" cy="6938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chemeClr val="bg1"/>
                  </a:solidFill>
                  <a:latin typeface="+mn-lt"/>
                </a:rPr>
                <a:t>$23Bn</a:t>
              </a:r>
            </a:p>
          </p:txBody>
        </p:sp>
        <p:sp>
          <p:nvSpPr>
            <p:cNvPr id="61" name="Title 1"/>
            <p:cNvSpPr txBox="1">
              <a:spLocks/>
            </p:cNvSpPr>
            <p:nvPr/>
          </p:nvSpPr>
          <p:spPr>
            <a:xfrm>
              <a:off x="1415037" y="3124449"/>
              <a:ext cx="1777237" cy="806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2400" dirty="0">
                  <a:solidFill>
                    <a:schemeClr val="bg1"/>
                  </a:solidFill>
                  <a:latin typeface="+mn-lt"/>
                </a:rPr>
                <a:t>UAE’s </a:t>
              </a:r>
              <a:r>
                <a:rPr lang="en-US" sz="2400" b="1" dirty="0">
                  <a:solidFill>
                    <a:schemeClr val="bg1"/>
                  </a:solidFill>
                  <a:latin typeface="+mn-lt"/>
                </a:rPr>
                <a:t>Military expenditure</a:t>
              </a:r>
            </a:p>
          </p:txBody>
        </p:sp>
      </p:grpSp>
      <p:grpSp>
        <p:nvGrpSpPr>
          <p:cNvPr id="5" name="Group 7"/>
          <p:cNvGrpSpPr>
            <a:grpSpLocks noChangeAspect="1"/>
          </p:cNvGrpSpPr>
          <p:nvPr/>
        </p:nvGrpSpPr>
        <p:grpSpPr bwMode="auto">
          <a:xfrm>
            <a:off x="975533" y="3096837"/>
            <a:ext cx="869608" cy="1183290"/>
            <a:chOff x="3563" y="1780"/>
            <a:chExt cx="560" cy="762"/>
          </a:xfrm>
          <a:solidFill>
            <a:schemeClr val="bg1"/>
          </a:solidFill>
        </p:grpSpPr>
        <p:sp>
          <p:nvSpPr>
            <p:cNvPr id="20" name="Freeform 14"/>
            <p:cNvSpPr>
              <a:spLocks noEditPoints="1"/>
            </p:cNvSpPr>
            <p:nvPr/>
          </p:nvSpPr>
          <p:spPr bwMode="auto">
            <a:xfrm>
              <a:off x="3563" y="1780"/>
              <a:ext cx="560" cy="762"/>
            </a:xfrm>
            <a:custGeom>
              <a:avLst/>
              <a:gdLst>
                <a:gd name="T0" fmla="*/ 406 w 412"/>
                <a:gd name="T1" fmla="*/ 84 h 561"/>
                <a:gd name="T2" fmla="*/ 206 w 412"/>
                <a:gd name="T3" fmla="*/ 0 h 561"/>
                <a:gd name="T4" fmla="*/ 7 w 412"/>
                <a:gd name="T5" fmla="*/ 84 h 561"/>
                <a:gd name="T6" fmla="*/ 54 w 412"/>
                <a:gd name="T7" fmla="*/ 446 h 561"/>
                <a:gd name="T8" fmla="*/ 206 w 412"/>
                <a:gd name="T9" fmla="*/ 561 h 561"/>
                <a:gd name="T10" fmla="*/ 358 w 412"/>
                <a:gd name="T11" fmla="*/ 446 h 561"/>
                <a:gd name="T12" fmla="*/ 406 w 412"/>
                <a:gd name="T13" fmla="*/ 84 h 561"/>
                <a:gd name="T14" fmla="*/ 208 w 412"/>
                <a:gd name="T15" fmla="*/ 402 h 561"/>
                <a:gd name="T16" fmla="*/ 61 w 412"/>
                <a:gd name="T17" fmla="*/ 255 h 561"/>
                <a:gd name="T18" fmla="*/ 208 w 412"/>
                <a:gd name="T19" fmla="*/ 108 h 561"/>
                <a:gd name="T20" fmla="*/ 356 w 412"/>
                <a:gd name="T21" fmla="*/ 255 h 561"/>
                <a:gd name="T22" fmla="*/ 208 w 412"/>
                <a:gd name="T23" fmla="*/ 402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561">
                  <a:moveTo>
                    <a:pt x="406" y="84"/>
                  </a:moveTo>
                  <a:cubicBezTo>
                    <a:pt x="206" y="0"/>
                    <a:pt x="206" y="0"/>
                    <a:pt x="206" y="0"/>
                  </a:cubicBezTo>
                  <a:cubicBezTo>
                    <a:pt x="7" y="84"/>
                    <a:pt x="7" y="84"/>
                    <a:pt x="7" y="84"/>
                  </a:cubicBezTo>
                  <a:cubicBezTo>
                    <a:pt x="7" y="318"/>
                    <a:pt x="0" y="393"/>
                    <a:pt x="54" y="446"/>
                  </a:cubicBezTo>
                  <a:cubicBezTo>
                    <a:pt x="98" y="489"/>
                    <a:pt x="206" y="561"/>
                    <a:pt x="206" y="561"/>
                  </a:cubicBezTo>
                  <a:cubicBezTo>
                    <a:pt x="206" y="561"/>
                    <a:pt x="314" y="489"/>
                    <a:pt x="358" y="446"/>
                  </a:cubicBezTo>
                  <a:cubicBezTo>
                    <a:pt x="412" y="393"/>
                    <a:pt x="406" y="318"/>
                    <a:pt x="406" y="84"/>
                  </a:cubicBezTo>
                  <a:close/>
                  <a:moveTo>
                    <a:pt x="208" y="402"/>
                  </a:moveTo>
                  <a:cubicBezTo>
                    <a:pt x="127" y="402"/>
                    <a:pt x="61" y="336"/>
                    <a:pt x="61" y="255"/>
                  </a:cubicBezTo>
                  <a:cubicBezTo>
                    <a:pt x="61" y="174"/>
                    <a:pt x="127" y="108"/>
                    <a:pt x="208" y="108"/>
                  </a:cubicBezTo>
                  <a:cubicBezTo>
                    <a:pt x="290" y="108"/>
                    <a:pt x="356" y="174"/>
                    <a:pt x="356" y="255"/>
                  </a:cubicBezTo>
                  <a:cubicBezTo>
                    <a:pt x="356" y="336"/>
                    <a:pt x="290" y="402"/>
                    <a:pt x="208" y="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5"/>
            <p:cNvSpPr>
              <a:spLocks noEditPoints="1"/>
            </p:cNvSpPr>
            <p:nvPr/>
          </p:nvSpPr>
          <p:spPr bwMode="auto">
            <a:xfrm>
              <a:off x="3693" y="1973"/>
              <a:ext cx="307" cy="307"/>
            </a:xfrm>
            <a:custGeom>
              <a:avLst/>
              <a:gdLst>
                <a:gd name="T0" fmla="*/ 113 w 226"/>
                <a:gd name="T1" fmla="*/ 0 h 226"/>
                <a:gd name="T2" fmla="*/ 0 w 226"/>
                <a:gd name="T3" fmla="*/ 113 h 226"/>
                <a:gd name="T4" fmla="*/ 113 w 226"/>
                <a:gd name="T5" fmla="*/ 226 h 226"/>
                <a:gd name="T6" fmla="*/ 226 w 226"/>
                <a:gd name="T7" fmla="*/ 113 h 226"/>
                <a:gd name="T8" fmla="*/ 113 w 226"/>
                <a:gd name="T9" fmla="*/ 0 h 226"/>
                <a:gd name="T10" fmla="*/ 123 w 226"/>
                <a:gd name="T11" fmla="*/ 171 h 226"/>
                <a:gd name="T12" fmla="*/ 122 w 226"/>
                <a:gd name="T13" fmla="*/ 173 h 226"/>
                <a:gd name="T14" fmla="*/ 122 w 226"/>
                <a:gd name="T15" fmla="*/ 185 h 226"/>
                <a:gd name="T16" fmla="*/ 115 w 226"/>
                <a:gd name="T17" fmla="*/ 191 h 226"/>
                <a:gd name="T18" fmla="*/ 110 w 226"/>
                <a:gd name="T19" fmla="*/ 191 h 226"/>
                <a:gd name="T20" fmla="*/ 103 w 226"/>
                <a:gd name="T21" fmla="*/ 185 h 226"/>
                <a:gd name="T22" fmla="*/ 103 w 226"/>
                <a:gd name="T23" fmla="*/ 173 h 226"/>
                <a:gd name="T24" fmla="*/ 102 w 226"/>
                <a:gd name="T25" fmla="*/ 172 h 226"/>
                <a:gd name="T26" fmla="*/ 78 w 226"/>
                <a:gd name="T27" fmla="*/ 165 h 226"/>
                <a:gd name="T28" fmla="*/ 75 w 226"/>
                <a:gd name="T29" fmla="*/ 159 h 226"/>
                <a:gd name="T30" fmla="*/ 78 w 226"/>
                <a:gd name="T31" fmla="*/ 151 h 226"/>
                <a:gd name="T32" fmla="*/ 84 w 226"/>
                <a:gd name="T33" fmla="*/ 147 h 226"/>
                <a:gd name="T34" fmla="*/ 86 w 226"/>
                <a:gd name="T35" fmla="*/ 148 h 226"/>
                <a:gd name="T36" fmla="*/ 109 w 226"/>
                <a:gd name="T37" fmla="*/ 154 h 226"/>
                <a:gd name="T38" fmla="*/ 129 w 226"/>
                <a:gd name="T39" fmla="*/ 139 h 226"/>
                <a:gd name="T40" fmla="*/ 109 w 226"/>
                <a:gd name="T41" fmla="*/ 120 h 226"/>
                <a:gd name="T42" fmla="*/ 76 w 226"/>
                <a:gd name="T43" fmla="*/ 86 h 226"/>
                <a:gd name="T44" fmla="*/ 103 w 226"/>
                <a:gd name="T45" fmla="*/ 54 h 226"/>
                <a:gd name="T46" fmla="*/ 105 w 226"/>
                <a:gd name="T47" fmla="*/ 53 h 226"/>
                <a:gd name="T48" fmla="*/ 105 w 226"/>
                <a:gd name="T49" fmla="*/ 41 h 226"/>
                <a:gd name="T50" fmla="*/ 111 w 226"/>
                <a:gd name="T51" fmla="*/ 35 h 226"/>
                <a:gd name="T52" fmla="*/ 117 w 226"/>
                <a:gd name="T53" fmla="*/ 35 h 226"/>
                <a:gd name="T54" fmla="*/ 123 w 226"/>
                <a:gd name="T55" fmla="*/ 41 h 226"/>
                <a:gd name="T56" fmla="*/ 123 w 226"/>
                <a:gd name="T57" fmla="*/ 52 h 226"/>
                <a:gd name="T58" fmla="*/ 124 w 226"/>
                <a:gd name="T59" fmla="*/ 53 h 226"/>
                <a:gd name="T60" fmla="*/ 144 w 226"/>
                <a:gd name="T61" fmla="*/ 59 h 226"/>
                <a:gd name="T62" fmla="*/ 147 w 226"/>
                <a:gd name="T63" fmla="*/ 65 h 226"/>
                <a:gd name="T64" fmla="*/ 144 w 226"/>
                <a:gd name="T65" fmla="*/ 72 h 226"/>
                <a:gd name="T66" fmla="*/ 138 w 226"/>
                <a:gd name="T67" fmla="*/ 76 h 226"/>
                <a:gd name="T68" fmla="*/ 135 w 226"/>
                <a:gd name="T69" fmla="*/ 75 h 226"/>
                <a:gd name="T70" fmla="*/ 116 w 226"/>
                <a:gd name="T71" fmla="*/ 71 h 226"/>
                <a:gd name="T72" fmla="*/ 99 w 226"/>
                <a:gd name="T73" fmla="*/ 84 h 226"/>
                <a:gd name="T74" fmla="*/ 120 w 226"/>
                <a:gd name="T75" fmla="*/ 102 h 226"/>
                <a:gd name="T76" fmla="*/ 151 w 226"/>
                <a:gd name="T77" fmla="*/ 138 h 226"/>
                <a:gd name="T78" fmla="*/ 123 w 226"/>
                <a:gd name="T79" fmla="*/ 17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6" h="226">
                  <a:moveTo>
                    <a:pt x="113" y="0"/>
                  </a:moveTo>
                  <a:cubicBezTo>
                    <a:pt x="51" y="0"/>
                    <a:pt x="0" y="51"/>
                    <a:pt x="0" y="113"/>
                  </a:cubicBezTo>
                  <a:cubicBezTo>
                    <a:pt x="0" y="176"/>
                    <a:pt x="51" y="226"/>
                    <a:pt x="113" y="226"/>
                  </a:cubicBezTo>
                  <a:cubicBezTo>
                    <a:pt x="176" y="226"/>
                    <a:pt x="226" y="176"/>
                    <a:pt x="226" y="113"/>
                  </a:cubicBezTo>
                  <a:cubicBezTo>
                    <a:pt x="226" y="51"/>
                    <a:pt x="176" y="0"/>
                    <a:pt x="113" y="0"/>
                  </a:cubicBezTo>
                  <a:close/>
                  <a:moveTo>
                    <a:pt x="123" y="171"/>
                  </a:moveTo>
                  <a:cubicBezTo>
                    <a:pt x="123" y="172"/>
                    <a:pt x="122" y="172"/>
                    <a:pt x="122" y="173"/>
                  </a:cubicBezTo>
                  <a:cubicBezTo>
                    <a:pt x="122" y="185"/>
                    <a:pt x="122" y="185"/>
                    <a:pt x="122" y="185"/>
                  </a:cubicBezTo>
                  <a:cubicBezTo>
                    <a:pt x="122" y="189"/>
                    <a:pt x="119" y="191"/>
                    <a:pt x="115" y="191"/>
                  </a:cubicBezTo>
                  <a:cubicBezTo>
                    <a:pt x="110" y="191"/>
                    <a:pt x="110" y="191"/>
                    <a:pt x="110" y="191"/>
                  </a:cubicBezTo>
                  <a:cubicBezTo>
                    <a:pt x="106" y="191"/>
                    <a:pt x="103" y="189"/>
                    <a:pt x="103" y="185"/>
                  </a:cubicBezTo>
                  <a:cubicBezTo>
                    <a:pt x="103" y="173"/>
                    <a:pt x="103" y="173"/>
                    <a:pt x="103" y="173"/>
                  </a:cubicBezTo>
                  <a:cubicBezTo>
                    <a:pt x="103" y="173"/>
                    <a:pt x="103" y="172"/>
                    <a:pt x="102" y="172"/>
                  </a:cubicBezTo>
                  <a:cubicBezTo>
                    <a:pt x="102" y="172"/>
                    <a:pt x="86" y="170"/>
                    <a:pt x="78" y="165"/>
                  </a:cubicBezTo>
                  <a:cubicBezTo>
                    <a:pt x="76" y="164"/>
                    <a:pt x="74" y="162"/>
                    <a:pt x="75" y="159"/>
                  </a:cubicBezTo>
                  <a:cubicBezTo>
                    <a:pt x="78" y="151"/>
                    <a:pt x="78" y="151"/>
                    <a:pt x="78" y="151"/>
                  </a:cubicBezTo>
                  <a:cubicBezTo>
                    <a:pt x="79" y="149"/>
                    <a:pt x="81" y="147"/>
                    <a:pt x="84" y="147"/>
                  </a:cubicBezTo>
                  <a:cubicBezTo>
                    <a:pt x="85" y="147"/>
                    <a:pt x="86" y="148"/>
                    <a:pt x="86" y="148"/>
                  </a:cubicBezTo>
                  <a:cubicBezTo>
                    <a:pt x="87" y="148"/>
                    <a:pt x="100" y="154"/>
                    <a:pt x="109" y="154"/>
                  </a:cubicBezTo>
                  <a:cubicBezTo>
                    <a:pt x="121" y="154"/>
                    <a:pt x="129" y="148"/>
                    <a:pt x="129" y="139"/>
                  </a:cubicBezTo>
                  <a:cubicBezTo>
                    <a:pt x="129" y="131"/>
                    <a:pt x="123" y="126"/>
                    <a:pt x="109" y="120"/>
                  </a:cubicBezTo>
                  <a:cubicBezTo>
                    <a:pt x="92" y="114"/>
                    <a:pt x="76" y="105"/>
                    <a:pt x="76" y="86"/>
                  </a:cubicBezTo>
                  <a:cubicBezTo>
                    <a:pt x="76" y="70"/>
                    <a:pt x="87" y="58"/>
                    <a:pt x="103" y="54"/>
                  </a:cubicBezTo>
                  <a:cubicBezTo>
                    <a:pt x="104" y="54"/>
                    <a:pt x="105" y="54"/>
                    <a:pt x="105" y="53"/>
                  </a:cubicBezTo>
                  <a:cubicBezTo>
                    <a:pt x="105" y="41"/>
                    <a:pt x="105" y="41"/>
                    <a:pt x="105" y="41"/>
                  </a:cubicBezTo>
                  <a:cubicBezTo>
                    <a:pt x="105" y="38"/>
                    <a:pt x="108" y="35"/>
                    <a:pt x="111" y="35"/>
                  </a:cubicBezTo>
                  <a:cubicBezTo>
                    <a:pt x="117" y="35"/>
                    <a:pt x="117" y="35"/>
                    <a:pt x="117" y="35"/>
                  </a:cubicBezTo>
                  <a:cubicBezTo>
                    <a:pt x="120" y="35"/>
                    <a:pt x="123" y="38"/>
                    <a:pt x="123" y="41"/>
                  </a:cubicBezTo>
                  <a:cubicBezTo>
                    <a:pt x="123" y="52"/>
                    <a:pt x="123" y="52"/>
                    <a:pt x="123" y="52"/>
                  </a:cubicBezTo>
                  <a:cubicBezTo>
                    <a:pt x="123" y="53"/>
                    <a:pt x="124" y="53"/>
                    <a:pt x="124" y="53"/>
                  </a:cubicBezTo>
                  <a:cubicBezTo>
                    <a:pt x="124" y="53"/>
                    <a:pt x="137" y="56"/>
                    <a:pt x="144" y="59"/>
                  </a:cubicBezTo>
                  <a:cubicBezTo>
                    <a:pt x="146" y="59"/>
                    <a:pt x="148" y="62"/>
                    <a:pt x="147" y="65"/>
                  </a:cubicBezTo>
                  <a:cubicBezTo>
                    <a:pt x="144" y="72"/>
                    <a:pt x="144" y="72"/>
                    <a:pt x="144" y="72"/>
                  </a:cubicBezTo>
                  <a:cubicBezTo>
                    <a:pt x="143" y="75"/>
                    <a:pt x="141" y="76"/>
                    <a:pt x="138" y="76"/>
                  </a:cubicBezTo>
                  <a:cubicBezTo>
                    <a:pt x="137" y="76"/>
                    <a:pt x="136" y="76"/>
                    <a:pt x="135" y="75"/>
                  </a:cubicBezTo>
                  <a:cubicBezTo>
                    <a:pt x="135" y="75"/>
                    <a:pt x="127" y="71"/>
                    <a:pt x="116" y="71"/>
                  </a:cubicBezTo>
                  <a:cubicBezTo>
                    <a:pt x="103" y="71"/>
                    <a:pt x="99" y="78"/>
                    <a:pt x="99" y="84"/>
                  </a:cubicBezTo>
                  <a:cubicBezTo>
                    <a:pt x="99" y="91"/>
                    <a:pt x="104" y="95"/>
                    <a:pt x="120" y="102"/>
                  </a:cubicBezTo>
                  <a:cubicBezTo>
                    <a:pt x="142" y="110"/>
                    <a:pt x="151" y="121"/>
                    <a:pt x="151" y="138"/>
                  </a:cubicBezTo>
                  <a:cubicBezTo>
                    <a:pt x="151" y="154"/>
                    <a:pt x="141" y="167"/>
                    <a:pt x="123"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4" name="Freeform 142"/>
          <p:cNvSpPr>
            <a:spLocks/>
          </p:cNvSpPr>
          <p:nvPr/>
        </p:nvSpPr>
        <p:spPr bwMode="auto">
          <a:xfrm>
            <a:off x="4255472" y="319088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a:p>
        </p:txBody>
      </p:sp>
      <p:grpSp>
        <p:nvGrpSpPr>
          <p:cNvPr id="75" name="Group 74"/>
          <p:cNvGrpSpPr/>
          <p:nvPr/>
        </p:nvGrpSpPr>
        <p:grpSpPr>
          <a:xfrm>
            <a:off x="5745999" y="3064725"/>
            <a:ext cx="2407626" cy="1658695"/>
            <a:chOff x="1411556" y="2512098"/>
            <a:chExt cx="2407626" cy="1658695"/>
          </a:xfrm>
        </p:grpSpPr>
        <p:sp>
          <p:nvSpPr>
            <p:cNvPr id="76" name="Title 1"/>
            <p:cNvSpPr txBox="1">
              <a:spLocks/>
            </p:cNvSpPr>
            <p:nvPr/>
          </p:nvSpPr>
          <p:spPr>
            <a:xfrm>
              <a:off x="1411556" y="2512098"/>
              <a:ext cx="2334286" cy="6938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chemeClr val="bg1"/>
                  </a:solidFill>
                  <a:latin typeface="+mn-lt"/>
                </a:rPr>
                <a:t>Top 15</a:t>
              </a:r>
            </a:p>
          </p:txBody>
        </p:sp>
        <p:sp>
          <p:nvSpPr>
            <p:cNvPr id="77" name="Title 1"/>
            <p:cNvSpPr txBox="1">
              <a:spLocks/>
            </p:cNvSpPr>
            <p:nvPr/>
          </p:nvSpPr>
          <p:spPr>
            <a:xfrm>
              <a:off x="1415037" y="3124448"/>
              <a:ext cx="2404145" cy="10463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2400" dirty="0">
                  <a:solidFill>
                    <a:schemeClr val="bg1"/>
                  </a:solidFill>
                  <a:latin typeface="+mn-lt"/>
                </a:rPr>
                <a:t>UAE’s </a:t>
              </a:r>
              <a:r>
                <a:rPr lang="en-US" sz="2400" b="1" dirty="0">
                  <a:solidFill>
                    <a:schemeClr val="bg1"/>
                  </a:solidFill>
                  <a:latin typeface="+mn-lt"/>
                </a:rPr>
                <a:t>Global Rank </a:t>
              </a:r>
              <a:r>
                <a:rPr lang="en-US" sz="2400" dirty="0">
                  <a:solidFill>
                    <a:schemeClr val="bg1"/>
                  </a:solidFill>
                  <a:latin typeface="+mn-lt"/>
                </a:rPr>
                <a:t>in Military expenditure</a:t>
              </a:r>
            </a:p>
          </p:txBody>
        </p:sp>
      </p:grpSp>
      <p:sp>
        <p:nvSpPr>
          <p:cNvPr id="85" name="Freeform 20"/>
          <p:cNvSpPr>
            <a:spLocks noEditPoints="1"/>
          </p:cNvSpPr>
          <p:nvPr/>
        </p:nvSpPr>
        <p:spPr bwMode="auto">
          <a:xfrm>
            <a:off x="4657258" y="3198217"/>
            <a:ext cx="1015402" cy="980530"/>
          </a:xfrm>
          <a:custGeom>
            <a:avLst/>
            <a:gdLst>
              <a:gd name="T0" fmla="*/ 2986 w 3042"/>
              <a:gd name="T1" fmla="*/ 323 h 2945"/>
              <a:gd name="T2" fmla="*/ 2534 w 3042"/>
              <a:gd name="T3" fmla="*/ 111 h 2945"/>
              <a:gd name="T4" fmla="*/ 2565 w 3042"/>
              <a:gd name="T5" fmla="*/ 16 h 2945"/>
              <a:gd name="T6" fmla="*/ 2525 w 3042"/>
              <a:gd name="T7" fmla="*/ 0 h 2945"/>
              <a:gd name="T8" fmla="*/ 495 w 3042"/>
              <a:gd name="T9" fmla="*/ 5 h 2945"/>
              <a:gd name="T10" fmla="*/ 476 w 3042"/>
              <a:gd name="T11" fmla="*/ 78 h 2945"/>
              <a:gd name="T12" fmla="*/ 459 w 3042"/>
              <a:gd name="T13" fmla="*/ 323 h 2945"/>
              <a:gd name="T14" fmla="*/ 17 w 3042"/>
              <a:gd name="T15" fmla="*/ 340 h 2945"/>
              <a:gd name="T16" fmla="*/ 300 w 3042"/>
              <a:gd name="T17" fmla="*/ 1126 h 2945"/>
              <a:gd name="T18" fmla="*/ 1074 w 3042"/>
              <a:gd name="T19" fmla="*/ 1743 h 2945"/>
              <a:gd name="T20" fmla="*/ 1208 w 3042"/>
              <a:gd name="T21" fmla="*/ 1973 h 2945"/>
              <a:gd name="T22" fmla="*/ 1298 w 3042"/>
              <a:gd name="T23" fmla="*/ 2622 h 2945"/>
              <a:gd name="T24" fmla="*/ 1130 w 3042"/>
              <a:gd name="T25" fmla="*/ 2639 h 2945"/>
              <a:gd name="T26" fmla="*/ 911 w 3042"/>
              <a:gd name="T27" fmla="*/ 2795 h 2945"/>
              <a:gd name="T28" fmla="*/ 947 w 3042"/>
              <a:gd name="T29" fmla="*/ 2945 h 2945"/>
              <a:gd name="T30" fmla="*/ 2131 w 3042"/>
              <a:gd name="T31" fmla="*/ 2909 h 2945"/>
              <a:gd name="T32" fmla="*/ 2100 w 3042"/>
              <a:gd name="T33" fmla="*/ 2743 h 2945"/>
              <a:gd name="T34" fmla="*/ 1844 w 3042"/>
              <a:gd name="T35" fmla="*/ 2622 h 2945"/>
              <a:gd name="T36" fmla="*/ 1850 w 3042"/>
              <a:gd name="T37" fmla="*/ 2024 h 2945"/>
              <a:gd name="T38" fmla="*/ 1808 w 3042"/>
              <a:gd name="T39" fmla="*/ 1943 h 2945"/>
              <a:gd name="T40" fmla="*/ 1918 w 3042"/>
              <a:gd name="T41" fmla="*/ 1765 h 2945"/>
              <a:gd name="T42" fmla="*/ 2027 w 3042"/>
              <a:gd name="T43" fmla="*/ 1588 h 2945"/>
              <a:gd name="T44" fmla="*/ 3041 w 3042"/>
              <a:gd name="T45" fmla="*/ 379 h 2945"/>
              <a:gd name="T46" fmla="*/ 649 w 3042"/>
              <a:gd name="T47" fmla="*/ 1278 h 2945"/>
              <a:gd name="T48" fmla="*/ 422 w 3042"/>
              <a:gd name="T49" fmla="*/ 1084 h 2945"/>
              <a:gd name="T50" fmla="*/ 362 w 3042"/>
              <a:gd name="T51" fmla="*/ 1015 h 2945"/>
              <a:gd name="T52" fmla="*/ 347 w 3042"/>
              <a:gd name="T53" fmla="*/ 997 h 2945"/>
              <a:gd name="T54" fmla="*/ 193 w 3042"/>
              <a:gd name="T55" fmla="*/ 738 h 2945"/>
              <a:gd name="T56" fmla="*/ 184 w 3042"/>
              <a:gd name="T57" fmla="*/ 716 h 2945"/>
              <a:gd name="T58" fmla="*/ 136 w 3042"/>
              <a:gd name="T59" fmla="*/ 577 h 2945"/>
              <a:gd name="T60" fmla="*/ 104 w 3042"/>
              <a:gd name="T61" fmla="*/ 430 h 2945"/>
              <a:gd name="T62" fmla="*/ 800 w 3042"/>
              <a:gd name="T63" fmla="*/ 1364 h 2945"/>
              <a:gd name="T64" fmla="*/ 2018 w 3042"/>
              <a:gd name="T65" fmla="*/ 624 h 2945"/>
              <a:gd name="T66" fmla="*/ 1837 w 3042"/>
              <a:gd name="T67" fmla="*/ 1181 h 2945"/>
              <a:gd name="T68" fmla="*/ 1522 w 3042"/>
              <a:gd name="T69" fmla="*/ 985 h 2945"/>
              <a:gd name="T70" fmla="*/ 1205 w 3042"/>
              <a:gd name="T71" fmla="*/ 1181 h 2945"/>
              <a:gd name="T72" fmla="*/ 1025 w 3042"/>
              <a:gd name="T73" fmla="*/ 624 h 2945"/>
              <a:gd name="T74" fmla="*/ 1396 w 3042"/>
              <a:gd name="T75" fmla="*/ 597 h 2945"/>
              <a:gd name="T76" fmla="*/ 1536 w 3042"/>
              <a:gd name="T77" fmla="*/ 252 h 2945"/>
              <a:gd name="T78" fmla="*/ 2011 w 3042"/>
              <a:gd name="T79" fmla="*/ 597 h 2945"/>
              <a:gd name="T80" fmla="*/ 2905 w 3042"/>
              <a:gd name="T81" fmla="*/ 457 h 2945"/>
              <a:gd name="T82" fmla="*/ 2839 w 3042"/>
              <a:gd name="T83" fmla="*/ 692 h 2945"/>
              <a:gd name="T84" fmla="*/ 2826 w 3042"/>
              <a:gd name="T85" fmla="*/ 724 h 2945"/>
              <a:gd name="T86" fmla="*/ 2793 w 3042"/>
              <a:gd name="T87" fmla="*/ 795 h 2945"/>
              <a:gd name="T88" fmla="*/ 2660 w 3042"/>
              <a:gd name="T89" fmla="*/ 1004 h 2945"/>
              <a:gd name="T90" fmla="*/ 2633 w 3042"/>
              <a:gd name="T91" fmla="*/ 1037 h 2945"/>
              <a:gd name="T92" fmla="*/ 2504 w 3042"/>
              <a:gd name="T93" fmla="*/ 1170 h 2945"/>
              <a:gd name="T94" fmla="*/ 2214 w 3042"/>
              <a:gd name="T95" fmla="*/ 1364 h 2945"/>
              <a:gd name="T96" fmla="*/ 2909 w 3042"/>
              <a:gd name="T97" fmla="*/ 430 h 2945"/>
              <a:gd name="T98" fmla="*/ 2905 w 3042"/>
              <a:gd name="T99" fmla="*/ 457 h 2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2" h="2945">
                <a:moveTo>
                  <a:pt x="3028" y="344"/>
                </a:moveTo>
                <a:cubicBezTo>
                  <a:pt x="3019" y="332"/>
                  <a:pt x="3005" y="323"/>
                  <a:pt x="2986" y="323"/>
                </a:cubicBezTo>
                <a:cubicBezTo>
                  <a:pt x="2582" y="323"/>
                  <a:pt x="2582" y="323"/>
                  <a:pt x="2582" y="323"/>
                </a:cubicBezTo>
                <a:cubicBezTo>
                  <a:pt x="2566" y="217"/>
                  <a:pt x="2544" y="140"/>
                  <a:pt x="2534" y="111"/>
                </a:cubicBezTo>
                <a:cubicBezTo>
                  <a:pt x="2545" y="100"/>
                  <a:pt x="2555" y="89"/>
                  <a:pt x="2565" y="78"/>
                </a:cubicBezTo>
                <a:cubicBezTo>
                  <a:pt x="2581" y="60"/>
                  <a:pt x="2582" y="33"/>
                  <a:pt x="2565" y="16"/>
                </a:cubicBezTo>
                <a:cubicBezTo>
                  <a:pt x="2560" y="11"/>
                  <a:pt x="2553" y="7"/>
                  <a:pt x="2546" y="5"/>
                </a:cubicBezTo>
                <a:cubicBezTo>
                  <a:pt x="2540" y="2"/>
                  <a:pt x="2533" y="0"/>
                  <a:pt x="2525" y="0"/>
                </a:cubicBezTo>
                <a:cubicBezTo>
                  <a:pt x="515" y="0"/>
                  <a:pt x="515" y="0"/>
                  <a:pt x="515" y="0"/>
                </a:cubicBezTo>
                <a:cubicBezTo>
                  <a:pt x="507" y="0"/>
                  <a:pt x="501" y="2"/>
                  <a:pt x="495" y="5"/>
                </a:cubicBezTo>
                <a:cubicBezTo>
                  <a:pt x="488" y="7"/>
                  <a:pt x="481" y="11"/>
                  <a:pt x="476" y="16"/>
                </a:cubicBezTo>
                <a:cubicBezTo>
                  <a:pt x="459" y="33"/>
                  <a:pt x="459" y="60"/>
                  <a:pt x="476" y="78"/>
                </a:cubicBezTo>
                <a:cubicBezTo>
                  <a:pt x="486" y="89"/>
                  <a:pt x="496" y="100"/>
                  <a:pt x="507" y="111"/>
                </a:cubicBezTo>
                <a:cubicBezTo>
                  <a:pt x="497" y="140"/>
                  <a:pt x="475" y="217"/>
                  <a:pt x="459" y="323"/>
                </a:cubicBezTo>
                <a:cubicBezTo>
                  <a:pt x="57" y="323"/>
                  <a:pt x="57" y="323"/>
                  <a:pt x="57" y="323"/>
                </a:cubicBezTo>
                <a:cubicBezTo>
                  <a:pt x="39" y="323"/>
                  <a:pt x="26" y="330"/>
                  <a:pt x="17" y="340"/>
                </a:cubicBezTo>
                <a:cubicBezTo>
                  <a:pt x="6" y="350"/>
                  <a:pt x="0" y="364"/>
                  <a:pt x="1" y="379"/>
                </a:cubicBezTo>
                <a:cubicBezTo>
                  <a:pt x="21" y="653"/>
                  <a:pt x="127" y="913"/>
                  <a:pt x="300" y="1126"/>
                </a:cubicBezTo>
                <a:cubicBezTo>
                  <a:pt x="483" y="1350"/>
                  <a:pt x="736" y="1513"/>
                  <a:pt x="1014" y="1588"/>
                </a:cubicBezTo>
                <a:cubicBezTo>
                  <a:pt x="1001" y="1636"/>
                  <a:pt x="995" y="1711"/>
                  <a:pt x="1074" y="1743"/>
                </a:cubicBezTo>
                <a:cubicBezTo>
                  <a:pt x="1127" y="1765"/>
                  <a:pt x="1185" y="1790"/>
                  <a:pt x="1224" y="1834"/>
                </a:cubicBezTo>
                <a:cubicBezTo>
                  <a:pt x="1265" y="1881"/>
                  <a:pt x="1250" y="1933"/>
                  <a:pt x="1208" y="1973"/>
                </a:cubicBezTo>
                <a:cubicBezTo>
                  <a:pt x="1192" y="1988"/>
                  <a:pt x="1187" y="2002"/>
                  <a:pt x="1192" y="2024"/>
                </a:cubicBezTo>
                <a:cubicBezTo>
                  <a:pt x="1298" y="2622"/>
                  <a:pt x="1298" y="2622"/>
                  <a:pt x="1298" y="2622"/>
                </a:cubicBezTo>
                <a:cubicBezTo>
                  <a:pt x="1197" y="2622"/>
                  <a:pt x="1197" y="2622"/>
                  <a:pt x="1197" y="2622"/>
                </a:cubicBezTo>
                <a:cubicBezTo>
                  <a:pt x="1177" y="2622"/>
                  <a:pt x="1147" y="2630"/>
                  <a:pt x="1130" y="2639"/>
                </a:cubicBezTo>
                <a:cubicBezTo>
                  <a:pt x="942" y="2742"/>
                  <a:pt x="942" y="2742"/>
                  <a:pt x="942" y="2742"/>
                </a:cubicBezTo>
                <a:cubicBezTo>
                  <a:pt x="925" y="2752"/>
                  <a:pt x="911" y="2775"/>
                  <a:pt x="911" y="2795"/>
                </a:cubicBezTo>
                <a:cubicBezTo>
                  <a:pt x="911" y="2909"/>
                  <a:pt x="911" y="2909"/>
                  <a:pt x="911" y="2909"/>
                </a:cubicBezTo>
                <a:cubicBezTo>
                  <a:pt x="911" y="2929"/>
                  <a:pt x="927" y="2945"/>
                  <a:pt x="947" y="2945"/>
                </a:cubicBezTo>
                <a:cubicBezTo>
                  <a:pt x="2095" y="2945"/>
                  <a:pt x="2095" y="2945"/>
                  <a:pt x="2095" y="2945"/>
                </a:cubicBezTo>
                <a:cubicBezTo>
                  <a:pt x="2115" y="2945"/>
                  <a:pt x="2131" y="2929"/>
                  <a:pt x="2131" y="2909"/>
                </a:cubicBezTo>
                <a:cubicBezTo>
                  <a:pt x="2131" y="2794"/>
                  <a:pt x="2131" y="2794"/>
                  <a:pt x="2131" y="2794"/>
                </a:cubicBezTo>
                <a:cubicBezTo>
                  <a:pt x="2131" y="2772"/>
                  <a:pt x="2119" y="2753"/>
                  <a:pt x="2100" y="2743"/>
                </a:cubicBezTo>
                <a:cubicBezTo>
                  <a:pt x="2053" y="2716"/>
                  <a:pt x="1960" y="2666"/>
                  <a:pt x="1912" y="2639"/>
                </a:cubicBezTo>
                <a:cubicBezTo>
                  <a:pt x="1894" y="2630"/>
                  <a:pt x="1864" y="2622"/>
                  <a:pt x="1844" y="2622"/>
                </a:cubicBezTo>
                <a:cubicBezTo>
                  <a:pt x="1744" y="2622"/>
                  <a:pt x="1744" y="2622"/>
                  <a:pt x="1744" y="2622"/>
                </a:cubicBezTo>
                <a:cubicBezTo>
                  <a:pt x="1744" y="2622"/>
                  <a:pt x="1850" y="2027"/>
                  <a:pt x="1850" y="2024"/>
                </a:cubicBezTo>
                <a:cubicBezTo>
                  <a:pt x="1853" y="2008"/>
                  <a:pt x="1854" y="1994"/>
                  <a:pt x="1843" y="1981"/>
                </a:cubicBezTo>
                <a:cubicBezTo>
                  <a:pt x="1831" y="1968"/>
                  <a:pt x="1818" y="1957"/>
                  <a:pt x="1808" y="1943"/>
                </a:cubicBezTo>
                <a:cubicBezTo>
                  <a:pt x="1794" y="1921"/>
                  <a:pt x="1787" y="1896"/>
                  <a:pt x="1795" y="1872"/>
                </a:cubicBezTo>
                <a:cubicBezTo>
                  <a:pt x="1812" y="1820"/>
                  <a:pt x="1873" y="1788"/>
                  <a:pt x="1918" y="1765"/>
                </a:cubicBezTo>
                <a:cubicBezTo>
                  <a:pt x="1934" y="1757"/>
                  <a:pt x="1951" y="1750"/>
                  <a:pt x="1968" y="1743"/>
                </a:cubicBezTo>
                <a:cubicBezTo>
                  <a:pt x="2046" y="1711"/>
                  <a:pt x="2040" y="1636"/>
                  <a:pt x="2027" y="1588"/>
                </a:cubicBezTo>
                <a:cubicBezTo>
                  <a:pt x="2306" y="1513"/>
                  <a:pt x="2559" y="1350"/>
                  <a:pt x="2742" y="1126"/>
                </a:cubicBezTo>
                <a:cubicBezTo>
                  <a:pt x="2915" y="913"/>
                  <a:pt x="3021" y="653"/>
                  <a:pt x="3041" y="379"/>
                </a:cubicBezTo>
                <a:cubicBezTo>
                  <a:pt x="3042" y="366"/>
                  <a:pt x="3036" y="354"/>
                  <a:pt x="3028" y="344"/>
                </a:cubicBezTo>
                <a:close/>
                <a:moveTo>
                  <a:pt x="649" y="1278"/>
                </a:moveTo>
                <a:cubicBezTo>
                  <a:pt x="593" y="1241"/>
                  <a:pt x="559" y="1214"/>
                  <a:pt x="509" y="1170"/>
                </a:cubicBezTo>
                <a:cubicBezTo>
                  <a:pt x="479" y="1142"/>
                  <a:pt x="450" y="1114"/>
                  <a:pt x="422" y="1084"/>
                </a:cubicBezTo>
                <a:cubicBezTo>
                  <a:pt x="408" y="1069"/>
                  <a:pt x="394" y="1053"/>
                  <a:pt x="380" y="1037"/>
                </a:cubicBezTo>
                <a:cubicBezTo>
                  <a:pt x="374" y="1030"/>
                  <a:pt x="368" y="1023"/>
                  <a:pt x="362" y="1015"/>
                </a:cubicBezTo>
                <a:cubicBezTo>
                  <a:pt x="359" y="1011"/>
                  <a:pt x="356" y="1007"/>
                  <a:pt x="353" y="1004"/>
                </a:cubicBezTo>
                <a:cubicBezTo>
                  <a:pt x="353" y="1003"/>
                  <a:pt x="349" y="998"/>
                  <a:pt x="347" y="997"/>
                </a:cubicBezTo>
                <a:cubicBezTo>
                  <a:pt x="299" y="933"/>
                  <a:pt x="256" y="866"/>
                  <a:pt x="220" y="795"/>
                </a:cubicBezTo>
                <a:cubicBezTo>
                  <a:pt x="211" y="776"/>
                  <a:pt x="202" y="757"/>
                  <a:pt x="193" y="738"/>
                </a:cubicBezTo>
                <a:cubicBezTo>
                  <a:pt x="187" y="724"/>
                  <a:pt x="187" y="724"/>
                  <a:pt x="187" y="724"/>
                </a:cubicBezTo>
                <a:cubicBezTo>
                  <a:pt x="187" y="724"/>
                  <a:pt x="184" y="716"/>
                  <a:pt x="184" y="716"/>
                </a:cubicBezTo>
                <a:cubicBezTo>
                  <a:pt x="180" y="708"/>
                  <a:pt x="177" y="700"/>
                  <a:pt x="174" y="692"/>
                </a:cubicBezTo>
                <a:cubicBezTo>
                  <a:pt x="160" y="654"/>
                  <a:pt x="147" y="616"/>
                  <a:pt x="136" y="577"/>
                </a:cubicBezTo>
                <a:cubicBezTo>
                  <a:pt x="125" y="537"/>
                  <a:pt x="115" y="497"/>
                  <a:pt x="108" y="457"/>
                </a:cubicBezTo>
                <a:cubicBezTo>
                  <a:pt x="107" y="448"/>
                  <a:pt x="105" y="439"/>
                  <a:pt x="104" y="430"/>
                </a:cubicBezTo>
                <a:cubicBezTo>
                  <a:pt x="431" y="430"/>
                  <a:pt x="431" y="430"/>
                  <a:pt x="431" y="430"/>
                </a:cubicBezTo>
                <a:cubicBezTo>
                  <a:pt x="415" y="706"/>
                  <a:pt x="470" y="1084"/>
                  <a:pt x="800" y="1364"/>
                </a:cubicBezTo>
                <a:cubicBezTo>
                  <a:pt x="747" y="1338"/>
                  <a:pt x="697" y="1310"/>
                  <a:pt x="649" y="1278"/>
                </a:cubicBezTo>
                <a:close/>
                <a:moveTo>
                  <a:pt x="2018" y="624"/>
                </a:moveTo>
                <a:cubicBezTo>
                  <a:pt x="1725" y="836"/>
                  <a:pt x="1725" y="836"/>
                  <a:pt x="1725" y="836"/>
                </a:cubicBezTo>
                <a:cubicBezTo>
                  <a:pt x="1837" y="1181"/>
                  <a:pt x="1837" y="1181"/>
                  <a:pt x="1837" y="1181"/>
                </a:cubicBezTo>
                <a:cubicBezTo>
                  <a:pt x="1845" y="1205"/>
                  <a:pt x="1835" y="1212"/>
                  <a:pt x="1814" y="1197"/>
                </a:cubicBezTo>
                <a:cubicBezTo>
                  <a:pt x="1522" y="985"/>
                  <a:pt x="1522" y="985"/>
                  <a:pt x="1522" y="985"/>
                </a:cubicBezTo>
                <a:cubicBezTo>
                  <a:pt x="1228" y="1198"/>
                  <a:pt x="1228" y="1198"/>
                  <a:pt x="1228" y="1198"/>
                </a:cubicBezTo>
                <a:cubicBezTo>
                  <a:pt x="1208" y="1213"/>
                  <a:pt x="1197" y="1205"/>
                  <a:pt x="1205" y="1181"/>
                </a:cubicBezTo>
                <a:cubicBezTo>
                  <a:pt x="1317" y="837"/>
                  <a:pt x="1317" y="837"/>
                  <a:pt x="1317" y="837"/>
                </a:cubicBezTo>
                <a:cubicBezTo>
                  <a:pt x="1025" y="624"/>
                  <a:pt x="1025" y="624"/>
                  <a:pt x="1025" y="624"/>
                </a:cubicBezTo>
                <a:cubicBezTo>
                  <a:pt x="1004" y="609"/>
                  <a:pt x="1008" y="597"/>
                  <a:pt x="1034" y="597"/>
                </a:cubicBezTo>
                <a:cubicBezTo>
                  <a:pt x="1396" y="597"/>
                  <a:pt x="1396" y="597"/>
                  <a:pt x="1396" y="597"/>
                </a:cubicBezTo>
                <a:cubicBezTo>
                  <a:pt x="1508" y="252"/>
                  <a:pt x="1508" y="252"/>
                  <a:pt x="1508" y="252"/>
                </a:cubicBezTo>
                <a:cubicBezTo>
                  <a:pt x="1516" y="228"/>
                  <a:pt x="1528" y="228"/>
                  <a:pt x="1536" y="252"/>
                </a:cubicBezTo>
                <a:cubicBezTo>
                  <a:pt x="1648" y="597"/>
                  <a:pt x="1648" y="597"/>
                  <a:pt x="1648" y="597"/>
                </a:cubicBezTo>
                <a:cubicBezTo>
                  <a:pt x="2011" y="597"/>
                  <a:pt x="2011" y="597"/>
                  <a:pt x="2011" y="597"/>
                </a:cubicBezTo>
                <a:cubicBezTo>
                  <a:pt x="2035" y="596"/>
                  <a:pt x="2039" y="609"/>
                  <a:pt x="2018" y="624"/>
                </a:cubicBezTo>
                <a:close/>
                <a:moveTo>
                  <a:pt x="2905" y="457"/>
                </a:moveTo>
                <a:cubicBezTo>
                  <a:pt x="2898" y="497"/>
                  <a:pt x="2889" y="537"/>
                  <a:pt x="2877" y="577"/>
                </a:cubicBezTo>
                <a:cubicBezTo>
                  <a:pt x="2867" y="616"/>
                  <a:pt x="2853" y="654"/>
                  <a:pt x="2839" y="692"/>
                </a:cubicBezTo>
                <a:cubicBezTo>
                  <a:pt x="2836" y="700"/>
                  <a:pt x="2833" y="708"/>
                  <a:pt x="2829" y="716"/>
                </a:cubicBezTo>
                <a:cubicBezTo>
                  <a:pt x="2829" y="716"/>
                  <a:pt x="2826" y="724"/>
                  <a:pt x="2826" y="724"/>
                </a:cubicBezTo>
                <a:cubicBezTo>
                  <a:pt x="2820" y="738"/>
                  <a:pt x="2820" y="738"/>
                  <a:pt x="2820" y="738"/>
                </a:cubicBezTo>
                <a:cubicBezTo>
                  <a:pt x="2811" y="757"/>
                  <a:pt x="2802" y="776"/>
                  <a:pt x="2793" y="795"/>
                </a:cubicBezTo>
                <a:cubicBezTo>
                  <a:pt x="2757" y="866"/>
                  <a:pt x="2714" y="933"/>
                  <a:pt x="2666" y="997"/>
                </a:cubicBezTo>
                <a:cubicBezTo>
                  <a:pt x="2664" y="998"/>
                  <a:pt x="2660" y="1004"/>
                  <a:pt x="2660" y="1004"/>
                </a:cubicBezTo>
                <a:cubicBezTo>
                  <a:pt x="2657" y="1008"/>
                  <a:pt x="2654" y="1012"/>
                  <a:pt x="2651" y="1015"/>
                </a:cubicBezTo>
                <a:cubicBezTo>
                  <a:pt x="2645" y="1023"/>
                  <a:pt x="2639" y="1030"/>
                  <a:pt x="2633" y="1037"/>
                </a:cubicBezTo>
                <a:cubicBezTo>
                  <a:pt x="2619" y="1053"/>
                  <a:pt x="2605" y="1069"/>
                  <a:pt x="2591" y="1084"/>
                </a:cubicBezTo>
                <a:cubicBezTo>
                  <a:pt x="2563" y="1114"/>
                  <a:pt x="2534" y="1142"/>
                  <a:pt x="2504" y="1170"/>
                </a:cubicBezTo>
                <a:cubicBezTo>
                  <a:pt x="2454" y="1214"/>
                  <a:pt x="2419" y="1240"/>
                  <a:pt x="2364" y="1278"/>
                </a:cubicBezTo>
                <a:cubicBezTo>
                  <a:pt x="2316" y="1310"/>
                  <a:pt x="2266" y="1338"/>
                  <a:pt x="2214" y="1364"/>
                </a:cubicBezTo>
                <a:cubicBezTo>
                  <a:pt x="2543" y="1084"/>
                  <a:pt x="2598" y="706"/>
                  <a:pt x="2582" y="430"/>
                </a:cubicBezTo>
                <a:cubicBezTo>
                  <a:pt x="2909" y="430"/>
                  <a:pt x="2909" y="430"/>
                  <a:pt x="2909" y="430"/>
                </a:cubicBezTo>
                <a:cubicBezTo>
                  <a:pt x="2908" y="439"/>
                  <a:pt x="2906" y="448"/>
                  <a:pt x="2905" y="457"/>
                </a:cubicBezTo>
                <a:close/>
                <a:moveTo>
                  <a:pt x="2905" y="457"/>
                </a:moveTo>
                <a:cubicBezTo>
                  <a:pt x="2905" y="457"/>
                  <a:pt x="2905" y="457"/>
                  <a:pt x="2905" y="4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42"/>
          <p:cNvSpPr>
            <a:spLocks/>
          </p:cNvSpPr>
          <p:nvPr/>
        </p:nvSpPr>
        <p:spPr bwMode="auto">
          <a:xfrm>
            <a:off x="8073462" y="319088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a:p>
        </p:txBody>
      </p:sp>
      <p:grpSp>
        <p:nvGrpSpPr>
          <p:cNvPr id="87" name="Group 86"/>
          <p:cNvGrpSpPr/>
          <p:nvPr/>
        </p:nvGrpSpPr>
        <p:grpSpPr>
          <a:xfrm>
            <a:off x="9354107" y="3064725"/>
            <a:ext cx="2407626" cy="1658695"/>
            <a:chOff x="1411556" y="2512098"/>
            <a:chExt cx="2407626" cy="1658695"/>
          </a:xfrm>
        </p:grpSpPr>
        <p:sp>
          <p:nvSpPr>
            <p:cNvPr id="88" name="Title 1"/>
            <p:cNvSpPr txBox="1">
              <a:spLocks/>
            </p:cNvSpPr>
            <p:nvPr/>
          </p:nvSpPr>
          <p:spPr>
            <a:xfrm>
              <a:off x="1411556" y="2512098"/>
              <a:ext cx="2334286" cy="6938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chemeClr val="bg1"/>
                  </a:solidFill>
                  <a:latin typeface="+mn-lt"/>
                </a:rPr>
                <a:t>6%</a:t>
              </a:r>
            </a:p>
          </p:txBody>
        </p:sp>
        <p:sp>
          <p:nvSpPr>
            <p:cNvPr id="89" name="Title 1"/>
            <p:cNvSpPr txBox="1">
              <a:spLocks/>
            </p:cNvSpPr>
            <p:nvPr/>
          </p:nvSpPr>
          <p:spPr>
            <a:xfrm>
              <a:off x="1415037" y="3124448"/>
              <a:ext cx="2404145" cy="10463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2400" dirty="0">
                  <a:solidFill>
                    <a:schemeClr val="bg1"/>
                  </a:solidFill>
                  <a:latin typeface="+mn-lt"/>
                </a:rPr>
                <a:t>UAE’s Military expenditure as</a:t>
              </a:r>
              <a:br>
                <a:rPr lang="en-US" sz="2400" dirty="0">
                  <a:solidFill>
                    <a:schemeClr val="bg1"/>
                  </a:solidFill>
                  <a:latin typeface="+mn-lt"/>
                </a:rPr>
              </a:br>
              <a:r>
                <a:rPr lang="en-US" sz="2400" b="1" dirty="0">
                  <a:solidFill>
                    <a:schemeClr val="bg1"/>
                  </a:solidFill>
                  <a:latin typeface="+mn-lt"/>
                </a:rPr>
                <a:t>% of GDP</a:t>
              </a:r>
            </a:p>
          </p:txBody>
        </p:sp>
      </p:grpSp>
      <p:grpSp>
        <p:nvGrpSpPr>
          <p:cNvPr id="27" name="Group 25"/>
          <p:cNvGrpSpPr>
            <a:grpSpLocks noChangeAspect="1"/>
          </p:cNvGrpSpPr>
          <p:nvPr/>
        </p:nvGrpSpPr>
        <p:grpSpPr bwMode="auto">
          <a:xfrm rot="10800000">
            <a:off x="8450431" y="3165220"/>
            <a:ext cx="886191" cy="1013527"/>
            <a:chOff x="3325" y="1576"/>
            <a:chExt cx="1030" cy="1178"/>
          </a:xfrm>
          <a:solidFill>
            <a:schemeClr val="bg1"/>
          </a:solidFill>
        </p:grpSpPr>
        <p:sp>
          <p:nvSpPr>
            <p:cNvPr id="29" name="Freeform 26"/>
            <p:cNvSpPr>
              <a:spLocks noEditPoints="1"/>
            </p:cNvSpPr>
            <p:nvPr/>
          </p:nvSpPr>
          <p:spPr bwMode="auto">
            <a:xfrm>
              <a:off x="3939" y="2154"/>
              <a:ext cx="104" cy="103"/>
            </a:xfrm>
            <a:custGeom>
              <a:avLst/>
              <a:gdLst>
                <a:gd name="T0" fmla="*/ 38 w 76"/>
                <a:gd name="T1" fmla="*/ 0 h 76"/>
                <a:gd name="T2" fmla="*/ 0 w 76"/>
                <a:gd name="T3" fmla="*/ 38 h 76"/>
                <a:gd name="T4" fmla="*/ 38 w 76"/>
                <a:gd name="T5" fmla="*/ 76 h 76"/>
                <a:gd name="T6" fmla="*/ 76 w 76"/>
                <a:gd name="T7" fmla="*/ 38 h 76"/>
                <a:gd name="T8" fmla="*/ 38 w 76"/>
                <a:gd name="T9" fmla="*/ 0 h 76"/>
                <a:gd name="T10" fmla="*/ 38 w 76"/>
                <a:gd name="T11" fmla="*/ 0 h 76"/>
                <a:gd name="T12" fmla="*/ 38 w 76"/>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76" h="76">
                  <a:moveTo>
                    <a:pt x="38" y="0"/>
                  </a:moveTo>
                  <a:cubicBezTo>
                    <a:pt x="17" y="0"/>
                    <a:pt x="0" y="17"/>
                    <a:pt x="0" y="38"/>
                  </a:cubicBezTo>
                  <a:cubicBezTo>
                    <a:pt x="0" y="59"/>
                    <a:pt x="17" y="76"/>
                    <a:pt x="38" y="76"/>
                  </a:cubicBezTo>
                  <a:cubicBezTo>
                    <a:pt x="59" y="76"/>
                    <a:pt x="76" y="59"/>
                    <a:pt x="76" y="38"/>
                  </a:cubicBezTo>
                  <a:cubicBezTo>
                    <a:pt x="76" y="17"/>
                    <a:pt x="59" y="0"/>
                    <a:pt x="38" y="0"/>
                  </a:cubicBezTo>
                  <a:close/>
                  <a:moveTo>
                    <a:pt x="38" y="0"/>
                  </a:moveTo>
                  <a:cubicBezTo>
                    <a:pt x="38" y="0"/>
                    <a:pt x="38"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3637" y="1949"/>
              <a:ext cx="105" cy="103"/>
            </a:xfrm>
            <a:custGeom>
              <a:avLst/>
              <a:gdLst>
                <a:gd name="T0" fmla="*/ 38 w 77"/>
                <a:gd name="T1" fmla="*/ 0 h 76"/>
                <a:gd name="T2" fmla="*/ 0 w 77"/>
                <a:gd name="T3" fmla="*/ 38 h 76"/>
                <a:gd name="T4" fmla="*/ 38 w 77"/>
                <a:gd name="T5" fmla="*/ 76 h 76"/>
                <a:gd name="T6" fmla="*/ 77 w 77"/>
                <a:gd name="T7" fmla="*/ 38 h 76"/>
                <a:gd name="T8" fmla="*/ 38 w 77"/>
                <a:gd name="T9" fmla="*/ 0 h 76"/>
                <a:gd name="T10" fmla="*/ 38 w 77"/>
                <a:gd name="T11" fmla="*/ 0 h 76"/>
                <a:gd name="T12" fmla="*/ 38 w 77"/>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77" h="76">
                  <a:moveTo>
                    <a:pt x="38" y="0"/>
                  </a:moveTo>
                  <a:cubicBezTo>
                    <a:pt x="17" y="0"/>
                    <a:pt x="0" y="17"/>
                    <a:pt x="0" y="38"/>
                  </a:cubicBezTo>
                  <a:cubicBezTo>
                    <a:pt x="0" y="59"/>
                    <a:pt x="17" y="76"/>
                    <a:pt x="38" y="76"/>
                  </a:cubicBezTo>
                  <a:cubicBezTo>
                    <a:pt x="59" y="76"/>
                    <a:pt x="77" y="59"/>
                    <a:pt x="77" y="38"/>
                  </a:cubicBezTo>
                  <a:cubicBezTo>
                    <a:pt x="77" y="17"/>
                    <a:pt x="59" y="0"/>
                    <a:pt x="38" y="0"/>
                  </a:cubicBezTo>
                  <a:close/>
                  <a:moveTo>
                    <a:pt x="38" y="0"/>
                  </a:moveTo>
                  <a:cubicBezTo>
                    <a:pt x="38" y="0"/>
                    <a:pt x="38"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noEditPoints="1"/>
            </p:cNvSpPr>
            <p:nvPr/>
          </p:nvSpPr>
          <p:spPr bwMode="auto">
            <a:xfrm>
              <a:off x="3325" y="1576"/>
              <a:ext cx="1030" cy="1178"/>
            </a:xfrm>
            <a:custGeom>
              <a:avLst/>
              <a:gdLst>
                <a:gd name="T0" fmla="*/ 753 w 758"/>
                <a:gd name="T1" fmla="*/ 522 h 868"/>
                <a:gd name="T2" fmla="*/ 720 w 758"/>
                <a:gd name="T3" fmla="*/ 499 h 868"/>
                <a:gd name="T4" fmla="*/ 653 w 758"/>
                <a:gd name="T5" fmla="*/ 499 h 868"/>
                <a:gd name="T6" fmla="*/ 653 w 758"/>
                <a:gd name="T7" fmla="*/ 68 h 868"/>
                <a:gd name="T8" fmla="*/ 585 w 758"/>
                <a:gd name="T9" fmla="*/ 0 h 868"/>
                <a:gd name="T10" fmla="*/ 174 w 758"/>
                <a:gd name="T11" fmla="*/ 0 h 868"/>
                <a:gd name="T12" fmla="*/ 106 w 758"/>
                <a:gd name="T13" fmla="*/ 68 h 868"/>
                <a:gd name="T14" fmla="*/ 106 w 758"/>
                <a:gd name="T15" fmla="*/ 499 h 868"/>
                <a:gd name="T16" fmla="*/ 38 w 758"/>
                <a:gd name="T17" fmla="*/ 499 h 868"/>
                <a:gd name="T18" fmla="*/ 5 w 758"/>
                <a:gd name="T19" fmla="*/ 522 h 868"/>
                <a:gd name="T20" fmla="*/ 15 w 758"/>
                <a:gd name="T21" fmla="*/ 561 h 868"/>
                <a:gd name="T22" fmla="*/ 334 w 758"/>
                <a:gd name="T23" fmla="*/ 845 h 868"/>
                <a:gd name="T24" fmla="*/ 425 w 758"/>
                <a:gd name="T25" fmla="*/ 845 h 868"/>
                <a:gd name="T26" fmla="*/ 744 w 758"/>
                <a:gd name="T27" fmla="*/ 561 h 868"/>
                <a:gd name="T28" fmla="*/ 753 w 758"/>
                <a:gd name="T29" fmla="*/ 522 h 868"/>
                <a:gd name="T30" fmla="*/ 182 w 758"/>
                <a:gd name="T31" fmla="*/ 313 h 868"/>
                <a:gd name="T32" fmla="*/ 268 w 758"/>
                <a:gd name="T33" fmla="*/ 227 h 868"/>
                <a:gd name="T34" fmla="*/ 355 w 758"/>
                <a:gd name="T35" fmla="*/ 313 h 868"/>
                <a:gd name="T36" fmla="*/ 268 w 758"/>
                <a:gd name="T37" fmla="*/ 399 h 868"/>
                <a:gd name="T38" fmla="*/ 182 w 758"/>
                <a:gd name="T39" fmla="*/ 313 h 868"/>
                <a:gd name="T40" fmla="*/ 317 w 758"/>
                <a:gd name="T41" fmla="*/ 562 h 868"/>
                <a:gd name="T42" fmla="*/ 296 w 758"/>
                <a:gd name="T43" fmla="*/ 575 h 868"/>
                <a:gd name="T44" fmla="*/ 285 w 758"/>
                <a:gd name="T45" fmla="*/ 573 h 868"/>
                <a:gd name="T46" fmla="*/ 275 w 758"/>
                <a:gd name="T47" fmla="*/ 540 h 868"/>
                <a:gd name="T48" fmla="*/ 440 w 758"/>
                <a:gd name="T49" fmla="*/ 215 h 868"/>
                <a:gd name="T50" fmla="*/ 472 w 758"/>
                <a:gd name="T51" fmla="*/ 204 h 868"/>
                <a:gd name="T52" fmla="*/ 483 w 758"/>
                <a:gd name="T53" fmla="*/ 237 h 868"/>
                <a:gd name="T54" fmla="*/ 317 w 758"/>
                <a:gd name="T55" fmla="*/ 562 h 868"/>
                <a:gd name="T56" fmla="*/ 490 w 758"/>
                <a:gd name="T57" fmla="*/ 550 h 868"/>
                <a:gd name="T58" fmla="*/ 404 w 758"/>
                <a:gd name="T59" fmla="*/ 464 h 868"/>
                <a:gd name="T60" fmla="*/ 490 w 758"/>
                <a:gd name="T61" fmla="*/ 378 h 868"/>
                <a:gd name="T62" fmla="*/ 576 w 758"/>
                <a:gd name="T63" fmla="*/ 464 h 868"/>
                <a:gd name="T64" fmla="*/ 490 w 758"/>
                <a:gd name="T65" fmla="*/ 550 h 868"/>
                <a:gd name="T66" fmla="*/ 490 w 758"/>
                <a:gd name="T67" fmla="*/ 550 h 868"/>
                <a:gd name="T68" fmla="*/ 490 w 758"/>
                <a:gd name="T69" fmla="*/ 55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8" h="868">
                  <a:moveTo>
                    <a:pt x="753" y="522"/>
                  </a:moveTo>
                  <a:cubicBezTo>
                    <a:pt x="748" y="508"/>
                    <a:pt x="735" y="499"/>
                    <a:pt x="720" y="499"/>
                  </a:cubicBezTo>
                  <a:cubicBezTo>
                    <a:pt x="653" y="499"/>
                    <a:pt x="653" y="499"/>
                    <a:pt x="653" y="499"/>
                  </a:cubicBezTo>
                  <a:cubicBezTo>
                    <a:pt x="653" y="68"/>
                    <a:pt x="653" y="68"/>
                    <a:pt x="653" y="68"/>
                  </a:cubicBezTo>
                  <a:cubicBezTo>
                    <a:pt x="653" y="30"/>
                    <a:pt x="622" y="0"/>
                    <a:pt x="585" y="0"/>
                  </a:cubicBezTo>
                  <a:cubicBezTo>
                    <a:pt x="174" y="0"/>
                    <a:pt x="174" y="0"/>
                    <a:pt x="174" y="0"/>
                  </a:cubicBezTo>
                  <a:cubicBezTo>
                    <a:pt x="136" y="0"/>
                    <a:pt x="106" y="30"/>
                    <a:pt x="106" y="68"/>
                  </a:cubicBezTo>
                  <a:cubicBezTo>
                    <a:pt x="106" y="499"/>
                    <a:pt x="106" y="499"/>
                    <a:pt x="106" y="499"/>
                  </a:cubicBezTo>
                  <a:cubicBezTo>
                    <a:pt x="38" y="499"/>
                    <a:pt x="38" y="499"/>
                    <a:pt x="38" y="499"/>
                  </a:cubicBezTo>
                  <a:cubicBezTo>
                    <a:pt x="24" y="499"/>
                    <a:pt x="11" y="508"/>
                    <a:pt x="5" y="522"/>
                  </a:cubicBezTo>
                  <a:cubicBezTo>
                    <a:pt x="0" y="536"/>
                    <a:pt x="4" y="551"/>
                    <a:pt x="15" y="561"/>
                  </a:cubicBezTo>
                  <a:cubicBezTo>
                    <a:pt x="334" y="845"/>
                    <a:pt x="334" y="845"/>
                    <a:pt x="334" y="845"/>
                  </a:cubicBezTo>
                  <a:cubicBezTo>
                    <a:pt x="360" y="868"/>
                    <a:pt x="399" y="868"/>
                    <a:pt x="425" y="845"/>
                  </a:cubicBezTo>
                  <a:cubicBezTo>
                    <a:pt x="744" y="561"/>
                    <a:pt x="744" y="561"/>
                    <a:pt x="744" y="561"/>
                  </a:cubicBezTo>
                  <a:cubicBezTo>
                    <a:pt x="755" y="551"/>
                    <a:pt x="758" y="536"/>
                    <a:pt x="753" y="522"/>
                  </a:cubicBezTo>
                  <a:close/>
                  <a:moveTo>
                    <a:pt x="182" y="313"/>
                  </a:moveTo>
                  <a:cubicBezTo>
                    <a:pt x="182" y="266"/>
                    <a:pt x="221" y="227"/>
                    <a:pt x="268" y="227"/>
                  </a:cubicBezTo>
                  <a:cubicBezTo>
                    <a:pt x="316" y="227"/>
                    <a:pt x="355" y="266"/>
                    <a:pt x="355" y="313"/>
                  </a:cubicBezTo>
                  <a:cubicBezTo>
                    <a:pt x="355" y="361"/>
                    <a:pt x="316" y="399"/>
                    <a:pt x="268" y="399"/>
                  </a:cubicBezTo>
                  <a:cubicBezTo>
                    <a:pt x="221" y="399"/>
                    <a:pt x="182" y="361"/>
                    <a:pt x="182" y="313"/>
                  </a:cubicBezTo>
                  <a:close/>
                  <a:moveTo>
                    <a:pt x="317" y="562"/>
                  </a:moveTo>
                  <a:cubicBezTo>
                    <a:pt x="313" y="570"/>
                    <a:pt x="305" y="575"/>
                    <a:pt x="296" y="575"/>
                  </a:cubicBezTo>
                  <a:cubicBezTo>
                    <a:pt x="292" y="575"/>
                    <a:pt x="289" y="574"/>
                    <a:pt x="285" y="573"/>
                  </a:cubicBezTo>
                  <a:cubicBezTo>
                    <a:pt x="273" y="566"/>
                    <a:pt x="269" y="552"/>
                    <a:pt x="275" y="540"/>
                  </a:cubicBezTo>
                  <a:cubicBezTo>
                    <a:pt x="440" y="215"/>
                    <a:pt x="440" y="215"/>
                    <a:pt x="440" y="215"/>
                  </a:cubicBezTo>
                  <a:cubicBezTo>
                    <a:pt x="446" y="203"/>
                    <a:pt x="460" y="198"/>
                    <a:pt x="472" y="204"/>
                  </a:cubicBezTo>
                  <a:cubicBezTo>
                    <a:pt x="484" y="210"/>
                    <a:pt x="489" y="225"/>
                    <a:pt x="483" y="237"/>
                  </a:cubicBezTo>
                  <a:lnTo>
                    <a:pt x="317" y="562"/>
                  </a:lnTo>
                  <a:close/>
                  <a:moveTo>
                    <a:pt x="490" y="550"/>
                  </a:moveTo>
                  <a:cubicBezTo>
                    <a:pt x="443" y="550"/>
                    <a:pt x="404" y="511"/>
                    <a:pt x="404" y="464"/>
                  </a:cubicBezTo>
                  <a:cubicBezTo>
                    <a:pt x="404" y="416"/>
                    <a:pt x="443" y="378"/>
                    <a:pt x="490" y="378"/>
                  </a:cubicBezTo>
                  <a:cubicBezTo>
                    <a:pt x="538" y="378"/>
                    <a:pt x="576" y="416"/>
                    <a:pt x="576" y="464"/>
                  </a:cubicBezTo>
                  <a:cubicBezTo>
                    <a:pt x="576" y="511"/>
                    <a:pt x="538" y="550"/>
                    <a:pt x="490" y="550"/>
                  </a:cubicBezTo>
                  <a:close/>
                  <a:moveTo>
                    <a:pt x="490" y="550"/>
                  </a:moveTo>
                  <a:cubicBezTo>
                    <a:pt x="490" y="550"/>
                    <a:pt x="490" y="550"/>
                    <a:pt x="490" y="55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0" name="Title 1"/>
          <p:cNvSpPr txBox="1">
            <a:spLocks/>
          </p:cNvSpPr>
          <p:nvPr/>
        </p:nvSpPr>
        <p:spPr>
          <a:xfrm>
            <a:off x="141762" y="6427744"/>
            <a:ext cx="1253355" cy="30232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chemeClr val="bg1"/>
                </a:solidFill>
                <a:latin typeface="+mn-lt"/>
              </a:rPr>
              <a:t>SOURCE: SIPRI</a:t>
            </a:r>
            <a:endParaRPr lang="en-US" sz="4000" dirty="0">
              <a:solidFill>
                <a:schemeClr val="bg1"/>
              </a:solidFill>
              <a:latin typeface="+mn-lt"/>
            </a:endParaRPr>
          </a:p>
        </p:txBody>
      </p:sp>
    </p:spTree>
    <p:extLst>
      <p:ext uri="{BB962C8B-B14F-4D97-AF65-F5344CB8AC3E}">
        <p14:creationId xmlns:p14="http://schemas.microsoft.com/office/powerpoint/2010/main" val="91128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800"/>
                                            <p:tgtEl>
                                              <p:spTgt spid="69"/>
                                            </p:tgtEl>
                                          </p:cBhvr>
                                        </p:animEffect>
                                      </p:childTnLst>
                                    </p:cTn>
                                  </p:par>
                                  <p:par>
                                    <p:cTn id="8" presetID="6" presetClass="emph" presetSubtype="0" decel="100000" fill="hold" nodeType="withEffect">
                                      <p:stCondLst>
                                        <p:cond delay="0"/>
                                      </p:stCondLst>
                                      <p:childTnLst>
                                        <p:animScale>
                                          <p:cBhvr>
                                            <p:cTn id="9" dur="1600" fill="hold"/>
                                            <p:tgtEl>
                                              <p:spTgt spid="69"/>
                                            </p:tgtEl>
                                          </p:cBhvr>
                                          <p:by x="110000" y="110000"/>
                                        </p:animScale>
                                      </p:childTnLst>
                                    </p:cTn>
                                  </p:par>
                                  <p:par>
                                    <p:cTn id="10" presetID="22" presetClass="entr" presetSubtype="8" fill="hold" nodeType="withEffect">
                                      <p:stCondLst>
                                        <p:cond delay="800"/>
                                      </p:stCondLst>
                                      <p:childTnLst>
                                        <p:set>
                                          <p:cBhvr>
                                            <p:cTn id="11" dur="1" fill="hold">
                                              <p:stCondLst>
                                                <p:cond delay="0"/>
                                              </p:stCondLst>
                                            </p:cTn>
                                            <p:tgtEl>
                                              <p:spTgt spid="693"/>
                                            </p:tgtEl>
                                            <p:attrNameLst>
                                              <p:attrName>style.visibility</p:attrName>
                                            </p:attrNameLst>
                                          </p:cBhvr>
                                          <p:to>
                                            <p:strVal val="visible"/>
                                          </p:to>
                                        </p:set>
                                        <p:animEffect transition="in" filter="wipe(left)">
                                          <p:cBhvr>
                                            <p:cTn id="12" dur="500"/>
                                            <p:tgtEl>
                                              <p:spTgt spid="693"/>
                                            </p:tgtEl>
                                          </p:cBhvr>
                                        </p:animEffect>
                                      </p:childTnLst>
                                    </p:cTn>
                                  </p:par>
                                  <p:par>
                                    <p:cTn id="13" presetID="2" presetClass="entr" presetSubtype="8" decel="100000" fill="hold" grpId="0" nodeType="withEffect">
                                      <p:stCondLst>
                                        <p:cond delay="11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3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200"/>
                                            <p:tgtEl>
                                              <p:spTgt spid="8"/>
                                            </p:tgtEl>
                                          </p:cBhvr>
                                        </p:animEffect>
                                      </p:childTnLst>
                                    </p:cTn>
                                  </p:par>
                                  <p:par>
                                    <p:cTn id="20" presetID="2" presetClass="entr" presetSubtype="1" decel="100000" fill="hold" nodeType="withEffect">
                                      <p:stCondLst>
                                        <p:cond delay="20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2" decel="100000" fill="hold" nodeType="withEffect">
                                      <p:stCondLst>
                                        <p:cond delay="2300"/>
                                      </p:stCondLst>
                                      <p:childTnLst>
                                        <p:set>
                                          <p:cBhvr>
                                            <p:cTn id="25" dur="1" fill="hold">
                                              <p:stCondLst>
                                                <p:cond delay="0"/>
                                              </p:stCondLst>
                                            </p:cTn>
                                            <p:tgtEl>
                                              <p:spTgt spid="75"/>
                                            </p:tgtEl>
                                            <p:attrNameLst>
                                              <p:attrName>style.visibility</p:attrName>
                                            </p:attrNameLst>
                                          </p:cBhvr>
                                          <p:to>
                                            <p:strVal val="visible"/>
                                          </p:to>
                                        </p:set>
                                        <p:anim calcmode="lin" valueType="num">
                                          <p:cBhvr additive="base">
                                            <p:cTn id="26" dur="500" fill="hold"/>
                                            <p:tgtEl>
                                              <p:spTgt spid="75"/>
                                            </p:tgtEl>
                                            <p:attrNameLst>
                                              <p:attrName>ppt_x</p:attrName>
                                            </p:attrNameLst>
                                          </p:cBhvr>
                                          <p:tavLst>
                                            <p:tav tm="0">
                                              <p:val>
                                                <p:strVal val="1+#ppt_w/2"/>
                                              </p:val>
                                            </p:tav>
                                            <p:tav tm="100000">
                                              <p:val>
                                                <p:strVal val="#ppt_x"/>
                                              </p:val>
                                            </p:tav>
                                          </p:tavLst>
                                        </p:anim>
                                        <p:anim calcmode="lin" valueType="num">
                                          <p:cBhvr additive="base">
                                            <p:cTn id="27" dur="500" fill="hold"/>
                                            <p:tgtEl>
                                              <p:spTgt spid="75"/>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2600"/>
                                      </p:stCondLst>
                                      <p:childTnLst>
                                        <p:set>
                                          <p:cBhvr>
                                            <p:cTn id="29" dur="1" fill="hold">
                                              <p:stCondLst>
                                                <p:cond delay="0"/>
                                              </p:stCondLst>
                                            </p:cTn>
                                            <p:tgtEl>
                                              <p:spTgt spid="86"/>
                                            </p:tgtEl>
                                            <p:attrNameLst>
                                              <p:attrName>style.visibility</p:attrName>
                                            </p:attrNameLst>
                                          </p:cBhvr>
                                          <p:to>
                                            <p:strVal val="visible"/>
                                          </p:to>
                                        </p:set>
                                        <p:anim calcmode="lin" valueType="num">
                                          <p:cBhvr additive="base">
                                            <p:cTn id="30" dur="500" fill="hold"/>
                                            <p:tgtEl>
                                              <p:spTgt spid="86"/>
                                            </p:tgtEl>
                                            <p:attrNameLst>
                                              <p:attrName>ppt_x</p:attrName>
                                            </p:attrNameLst>
                                          </p:cBhvr>
                                          <p:tavLst>
                                            <p:tav tm="0">
                                              <p:val>
                                                <p:strVal val="1+#ppt_w/2"/>
                                              </p:val>
                                            </p:tav>
                                            <p:tav tm="100000">
                                              <p:val>
                                                <p:strVal val="#ppt_x"/>
                                              </p:val>
                                            </p:tav>
                                          </p:tavLst>
                                        </p:anim>
                                        <p:anim calcmode="lin" valueType="num">
                                          <p:cBhvr additive="base">
                                            <p:cTn id="31" dur="500" fill="hold"/>
                                            <p:tgtEl>
                                              <p:spTgt spid="86"/>
                                            </p:tgtEl>
                                            <p:attrNameLst>
                                              <p:attrName>ppt_y</p:attrName>
                                            </p:attrNameLst>
                                          </p:cBhvr>
                                          <p:tavLst>
                                            <p:tav tm="0">
                                              <p:val>
                                                <p:strVal val="#ppt_y"/>
                                              </p:val>
                                            </p:tav>
                                            <p:tav tm="100000">
                                              <p:val>
                                                <p:strVal val="#ppt_y"/>
                                              </p:val>
                                            </p:tav>
                                          </p:tavLst>
                                        </p:anim>
                                      </p:childTnLst>
                                    </p:cTn>
                                  </p:par>
                                  <p:par>
                                    <p:cTn id="32" presetID="2" presetClass="entr" presetSubtype="2" decel="100000" fill="hold" nodeType="withEffect">
                                      <p:stCondLst>
                                        <p:cond delay="280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1+#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14:presetBounceEnd="46000">
                                      <p:stCondLst>
                                        <p:cond delay="3000"/>
                                      </p:stCondLst>
                                      <p:childTnLst>
                                        <p:set>
                                          <p:cBhvr>
                                            <p:cTn id="37" dur="1" fill="hold">
                                              <p:stCondLst>
                                                <p:cond delay="0"/>
                                              </p:stCondLst>
                                            </p:cTn>
                                            <p:tgtEl>
                                              <p:spTgt spid="87"/>
                                            </p:tgtEl>
                                            <p:attrNameLst>
                                              <p:attrName>style.visibility</p:attrName>
                                            </p:attrNameLst>
                                          </p:cBhvr>
                                          <p:to>
                                            <p:strVal val="visible"/>
                                          </p:to>
                                        </p:set>
                                        <p:anim calcmode="lin" valueType="num" p14:bounceEnd="46000">
                                          <p:cBhvr additive="base">
                                            <p:cTn id="38" dur="500" fill="hold"/>
                                            <p:tgtEl>
                                              <p:spTgt spid="87"/>
                                            </p:tgtEl>
                                            <p:attrNameLst>
                                              <p:attrName>ppt_x</p:attrName>
                                            </p:attrNameLst>
                                          </p:cBhvr>
                                          <p:tavLst>
                                            <p:tav tm="0">
                                              <p:val>
                                                <p:strVal val="1+#ppt_w/2"/>
                                              </p:val>
                                            </p:tav>
                                            <p:tav tm="100000">
                                              <p:val>
                                                <p:strVal val="#ppt_x"/>
                                              </p:val>
                                            </p:tav>
                                          </p:tavLst>
                                        </p:anim>
                                        <p:anim calcmode="lin" valueType="num" p14:bounceEnd="46000">
                                          <p:cBhvr additive="base">
                                            <p:cTn id="39" dur="500" fill="hold"/>
                                            <p:tgtEl>
                                              <p:spTgt spid="87"/>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2000"/>
                                      </p:stCondLst>
                                      <p:childTnLst>
                                        <p:set>
                                          <p:cBhvr>
                                            <p:cTn id="41" dur="1" fill="hold">
                                              <p:stCondLst>
                                                <p:cond delay="0"/>
                                              </p:stCondLst>
                                            </p:cTn>
                                            <p:tgtEl>
                                              <p:spTgt spid="85"/>
                                            </p:tgtEl>
                                            <p:attrNameLst>
                                              <p:attrName>style.visibility</p:attrName>
                                            </p:attrNameLst>
                                          </p:cBhvr>
                                          <p:to>
                                            <p:strVal val="visible"/>
                                          </p:to>
                                        </p:set>
                                        <p:anim calcmode="lin" valueType="num">
                                          <p:cBhvr additive="base">
                                            <p:cTn id="42" dur="500" fill="hold"/>
                                            <p:tgtEl>
                                              <p:spTgt spid="85"/>
                                            </p:tgtEl>
                                            <p:attrNameLst>
                                              <p:attrName>ppt_x</p:attrName>
                                            </p:attrNameLst>
                                          </p:cBhvr>
                                          <p:tavLst>
                                            <p:tav tm="0">
                                              <p:val>
                                                <p:strVal val="0-#ppt_w/2"/>
                                              </p:val>
                                            </p:tav>
                                            <p:tav tm="100000">
                                              <p:val>
                                                <p:strVal val="#ppt_x"/>
                                              </p:val>
                                            </p:tav>
                                          </p:tavLst>
                                        </p:anim>
                                        <p:anim calcmode="lin" valueType="num">
                                          <p:cBhvr additive="base">
                                            <p:cTn id="43" dur="500" fill="hold"/>
                                            <p:tgtEl>
                                              <p:spTgt spid="85"/>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2300"/>
                                      </p:stCondLst>
                                      <p:childTnLst>
                                        <p:set>
                                          <p:cBhvr>
                                            <p:cTn id="45" dur="1" fill="hold">
                                              <p:stCondLst>
                                                <p:cond delay="0"/>
                                              </p:stCondLst>
                                            </p:cTn>
                                            <p:tgtEl>
                                              <p:spTgt spid="74"/>
                                            </p:tgtEl>
                                            <p:attrNameLst>
                                              <p:attrName>style.visibility</p:attrName>
                                            </p:attrNameLst>
                                          </p:cBhvr>
                                          <p:to>
                                            <p:strVal val="visible"/>
                                          </p:to>
                                        </p:set>
                                        <p:anim calcmode="lin" valueType="num">
                                          <p:cBhvr additive="base">
                                            <p:cTn id="46" dur="500" fill="hold"/>
                                            <p:tgtEl>
                                              <p:spTgt spid="74"/>
                                            </p:tgtEl>
                                            <p:attrNameLst>
                                              <p:attrName>ppt_x</p:attrName>
                                            </p:attrNameLst>
                                          </p:cBhvr>
                                          <p:tavLst>
                                            <p:tav tm="0">
                                              <p:val>
                                                <p:strVal val="0-#ppt_w/2"/>
                                              </p:val>
                                            </p:tav>
                                            <p:tav tm="100000">
                                              <p:val>
                                                <p:strVal val="#ppt_x"/>
                                              </p:val>
                                            </p:tav>
                                          </p:tavLst>
                                        </p:anim>
                                        <p:anim calcmode="lin" valueType="num">
                                          <p:cBhvr additive="base">
                                            <p:cTn id="47" dur="500" fill="hold"/>
                                            <p:tgtEl>
                                              <p:spTgt spid="74"/>
                                            </p:tgtEl>
                                            <p:attrNameLst>
                                              <p:attrName>ppt_y</p:attrName>
                                            </p:attrNameLst>
                                          </p:cBhvr>
                                          <p:tavLst>
                                            <p:tav tm="0">
                                              <p:val>
                                                <p:strVal val="#ppt_y"/>
                                              </p:val>
                                            </p:tav>
                                            <p:tav tm="100000">
                                              <p:val>
                                                <p:strVal val="#ppt_y"/>
                                              </p:val>
                                            </p:tav>
                                          </p:tavLst>
                                        </p:anim>
                                      </p:childTnLst>
                                    </p:cTn>
                                  </p:par>
                                  <p:par>
                                    <p:cTn id="48" presetID="2" presetClass="entr" presetSubtype="8" decel="100000" fill="hold" nodeType="withEffect">
                                      <p:stCondLst>
                                        <p:cond delay="260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500" fill="hold"/>
                                            <p:tgtEl>
                                              <p:spTgt spid="59"/>
                                            </p:tgtEl>
                                            <p:attrNameLst>
                                              <p:attrName>ppt_x</p:attrName>
                                            </p:attrNameLst>
                                          </p:cBhvr>
                                          <p:tavLst>
                                            <p:tav tm="0">
                                              <p:val>
                                                <p:strVal val="0-#ppt_w/2"/>
                                              </p:val>
                                            </p:tav>
                                            <p:tav tm="100000">
                                              <p:val>
                                                <p:strVal val="#ppt_x"/>
                                              </p:val>
                                            </p:tav>
                                          </p:tavLst>
                                        </p:anim>
                                        <p:anim calcmode="lin" valueType="num">
                                          <p:cBhvr additive="base">
                                            <p:cTn id="51" dur="500" fill="hold"/>
                                            <p:tgtEl>
                                              <p:spTgt spid="59"/>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14:presetBounceEnd="46000">
                                      <p:stCondLst>
                                        <p:cond delay="2900"/>
                                      </p:stCondLst>
                                      <p:childTnLst>
                                        <p:set>
                                          <p:cBhvr>
                                            <p:cTn id="53" dur="1" fill="hold">
                                              <p:stCondLst>
                                                <p:cond delay="0"/>
                                              </p:stCondLst>
                                            </p:cTn>
                                            <p:tgtEl>
                                              <p:spTgt spid="5"/>
                                            </p:tgtEl>
                                            <p:attrNameLst>
                                              <p:attrName>style.visibility</p:attrName>
                                            </p:attrNameLst>
                                          </p:cBhvr>
                                          <p:to>
                                            <p:strVal val="visible"/>
                                          </p:to>
                                        </p:set>
                                        <p:anim calcmode="lin" valueType="num" p14:bounceEnd="46000">
                                          <p:cBhvr additive="base">
                                            <p:cTn id="54" dur="500" fill="hold"/>
                                            <p:tgtEl>
                                              <p:spTgt spid="5"/>
                                            </p:tgtEl>
                                            <p:attrNameLst>
                                              <p:attrName>ppt_x</p:attrName>
                                            </p:attrNameLst>
                                          </p:cBhvr>
                                          <p:tavLst>
                                            <p:tav tm="0">
                                              <p:val>
                                                <p:strVal val="0-#ppt_w/2"/>
                                              </p:val>
                                            </p:tav>
                                            <p:tav tm="100000">
                                              <p:val>
                                                <p:strVal val="#ppt_x"/>
                                              </p:val>
                                            </p:tav>
                                          </p:tavLst>
                                        </p:anim>
                                        <p:anim calcmode="lin" valueType="num" p14:bounceEnd="46000">
                                          <p:cBhvr additive="base">
                                            <p:cTn id="55" dur="500" fill="hold"/>
                                            <p:tgtEl>
                                              <p:spTgt spid="5"/>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14:presetBounceEnd="46000">
                                      <p:stCondLst>
                                        <p:cond delay="3100"/>
                                      </p:stCondLst>
                                      <p:childTnLst>
                                        <p:set>
                                          <p:cBhvr>
                                            <p:cTn id="57" dur="1" fill="hold">
                                              <p:stCondLst>
                                                <p:cond delay="0"/>
                                              </p:stCondLst>
                                            </p:cTn>
                                            <p:tgtEl>
                                              <p:spTgt spid="58"/>
                                            </p:tgtEl>
                                            <p:attrNameLst>
                                              <p:attrName>style.visibility</p:attrName>
                                            </p:attrNameLst>
                                          </p:cBhvr>
                                          <p:to>
                                            <p:strVal val="visible"/>
                                          </p:to>
                                        </p:set>
                                        <p:anim calcmode="lin" valueType="num" p14:bounceEnd="46000">
                                          <p:cBhvr additive="base">
                                            <p:cTn id="58" dur="500" fill="hold"/>
                                            <p:tgtEl>
                                              <p:spTgt spid="58"/>
                                            </p:tgtEl>
                                            <p:attrNameLst>
                                              <p:attrName>ppt_x</p:attrName>
                                            </p:attrNameLst>
                                          </p:cBhvr>
                                          <p:tavLst>
                                            <p:tav tm="0">
                                              <p:val>
                                                <p:strVal val="0-#ppt_w/2"/>
                                              </p:val>
                                            </p:tav>
                                            <p:tav tm="100000">
                                              <p:val>
                                                <p:strVal val="#ppt_x"/>
                                              </p:val>
                                            </p:tav>
                                          </p:tavLst>
                                        </p:anim>
                                        <p:anim calcmode="lin" valueType="num" p14:bounceEnd="46000">
                                          <p:cBhvr additive="base">
                                            <p:cTn id="59" dur="500" fill="hold"/>
                                            <p:tgtEl>
                                              <p:spTgt spid="58"/>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340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58" grpId="0" animBg="1"/>
          <p:bldP spid="74" grpId="0" animBg="1"/>
          <p:bldP spid="85" grpId="0" animBg="1"/>
          <p:bldP spid="86" grpId="0" animBg="1"/>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800"/>
                                            <p:tgtEl>
                                              <p:spTgt spid="69"/>
                                            </p:tgtEl>
                                          </p:cBhvr>
                                        </p:animEffect>
                                      </p:childTnLst>
                                    </p:cTn>
                                  </p:par>
                                  <p:par>
                                    <p:cTn id="8" presetID="6" presetClass="emph" presetSubtype="0" decel="100000" fill="hold" nodeType="withEffect">
                                      <p:stCondLst>
                                        <p:cond delay="0"/>
                                      </p:stCondLst>
                                      <p:childTnLst>
                                        <p:animScale>
                                          <p:cBhvr>
                                            <p:cTn id="9" dur="1600" fill="hold"/>
                                            <p:tgtEl>
                                              <p:spTgt spid="69"/>
                                            </p:tgtEl>
                                          </p:cBhvr>
                                          <p:by x="110000" y="110000"/>
                                        </p:animScale>
                                      </p:childTnLst>
                                    </p:cTn>
                                  </p:par>
                                  <p:par>
                                    <p:cTn id="10" presetID="22" presetClass="entr" presetSubtype="8" fill="hold" nodeType="withEffect">
                                      <p:stCondLst>
                                        <p:cond delay="800"/>
                                      </p:stCondLst>
                                      <p:childTnLst>
                                        <p:set>
                                          <p:cBhvr>
                                            <p:cTn id="11" dur="1" fill="hold">
                                              <p:stCondLst>
                                                <p:cond delay="0"/>
                                              </p:stCondLst>
                                            </p:cTn>
                                            <p:tgtEl>
                                              <p:spTgt spid="693"/>
                                            </p:tgtEl>
                                            <p:attrNameLst>
                                              <p:attrName>style.visibility</p:attrName>
                                            </p:attrNameLst>
                                          </p:cBhvr>
                                          <p:to>
                                            <p:strVal val="visible"/>
                                          </p:to>
                                        </p:set>
                                        <p:animEffect transition="in" filter="wipe(left)">
                                          <p:cBhvr>
                                            <p:cTn id="12" dur="500"/>
                                            <p:tgtEl>
                                              <p:spTgt spid="693"/>
                                            </p:tgtEl>
                                          </p:cBhvr>
                                        </p:animEffect>
                                      </p:childTnLst>
                                    </p:cTn>
                                  </p:par>
                                  <p:par>
                                    <p:cTn id="13" presetID="2" presetClass="entr" presetSubtype="8" decel="100000" fill="hold" grpId="0" nodeType="withEffect">
                                      <p:stCondLst>
                                        <p:cond delay="11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3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200"/>
                                            <p:tgtEl>
                                              <p:spTgt spid="8"/>
                                            </p:tgtEl>
                                          </p:cBhvr>
                                        </p:animEffect>
                                      </p:childTnLst>
                                    </p:cTn>
                                  </p:par>
                                  <p:par>
                                    <p:cTn id="20" presetID="2" presetClass="entr" presetSubtype="1" decel="100000" fill="hold" nodeType="withEffect">
                                      <p:stCondLst>
                                        <p:cond delay="20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2" decel="100000" fill="hold" nodeType="withEffect">
                                      <p:stCondLst>
                                        <p:cond delay="2300"/>
                                      </p:stCondLst>
                                      <p:childTnLst>
                                        <p:set>
                                          <p:cBhvr>
                                            <p:cTn id="25" dur="1" fill="hold">
                                              <p:stCondLst>
                                                <p:cond delay="0"/>
                                              </p:stCondLst>
                                            </p:cTn>
                                            <p:tgtEl>
                                              <p:spTgt spid="75"/>
                                            </p:tgtEl>
                                            <p:attrNameLst>
                                              <p:attrName>style.visibility</p:attrName>
                                            </p:attrNameLst>
                                          </p:cBhvr>
                                          <p:to>
                                            <p:strVal val="visible"/>
                                          </p:to>
                                        </p:set>
                                        <p:anim calcmode="lin" valueType="num">
                                          <p:cBhvr additive="base">
                                            <p:cTn id="26" dur="500" fill="hold"/>
                                            <p:tgtEl>
                                              <p:spTgt spid="75"/>
                                            </p:tgtEl>
                                            <p:attrNameLst>
                                              <p:attrName>ppt_x</p:attrName>
                                            </p:attrNameLst>
                                          </p:cBhvr>
                                          <p:tavLst>
                                            <p:tav tm="0">
                                              <p:val>
                                                <p:strVal val="1+#ppt_w/2"/>
                                              </p:val>
                                            </p:tav>
                                            <p:tav tm="100000">
                                              <p:val>
                                                <p:strVal val="#ppt_x"/>
                                              </p:val>
                                            </p:tav>
                                          </p:tavLst>
                                        </p:anim>
                                        <p:anim calcmode="lin" valueType="num">
                                          <p:cBhvr additive="base">
                                            <p:cTn id="27" dur="500" fill="hold"/>
                                            <p:tgtEl>
                                              <p:spTgt spid="75"/>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2600"/>
                                      </p:stCondLst>
                                      <p:childTnLst>
                                        <p:set>
                                          <p:cBhvr>
                                            <p:cTn id="29" dur="1" fill="hold">
                                              <p:stCondLst>
                                                <p:cond delay="0"/>
                                              </p:stCondLst>
                                            </p:cTn>
                                            <p:tgtEl>
                                              <p:spTgt spid="86"/>
                                            </p:tgtEl>
                                            <p:attrNameLst>
                                              <p:attrName>style.visibility</p:attrName>
                                            </p:attrNameLst>
                                          </p:cBhvr>
                                          <p:to>
                                            <p:strVal val="visible"/>
                                          </p:to>
                                        </p:set>
                                        <p:anim calcmode="lin" valueType="num">
                                          <p:cBhvr additive="base">
                                            <p:cTn id="30" dur="500" fill="hold"/>
                                            <p:tgtEl>
                                              <p:spTgt spid="86"/>
                                            </p:tgtEl>
                                            <p:attrNameLst>
                                              <p:attrName>ppt_x</p:attrName>
                                            </p:attrNameLst>
                                          </p:cBhvr>
                                          <p:tavLst>
                                            <p:tav tm="0">
                                              <p:val>
                                                <p:strVal val="1+#ppt_w/2"/>
                                              </p:val>
                                            </p:tav>
                                            <p:tav tm="100000">
                                              <p:val>
                                                <p:strVal val="#ppt_x"/>
                                              </p:val>
                                            </p:tav>
                                          </p:tavLst>
                                        </p:anim>
                                        <p:anim calcmode="lin" valueType="num">
                                          <p:cBhvr additive="base">
                                            <p:cTn id="31" dur="500" fill="hold"/>
                                            <p:tgtEl>
                                              <p:spTgt spid="86"/>
                                            </p:tgtEl>
                                            <p:attrNameLst>
                                              <p:attrName>ppt_y</p:attrName>
                                            </p:attrNameLst>
                                          </p:cBhvr>
                                          <p:tavLst>
                                            <p:tav tm="0">
                                              <p:val>
                                                <p:strVal val="#ppt_y"/>
                                              </p:val>
                                            </p:tav>
                                            <p:tav tm="100000">
                                              <p:val>
                                                <p:strVal val="#ppt_y"/>
                                              </p:val>
                                            </p:tav>
                                          </p:tavLst>
                                        </p:anim>
                                      </p:childTnLst>
                                    </p:cTn>
                                  </p:par>
                                  <p:par>
                                    <p:cTn id="32" presetID="2" presetClass="entr" presetSubtype="2" decel="100000" fill="hold" nodeType="withEffect">
                                      <p:stCondLst>
                                        <p:cond delay="280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1+#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3000"/>
                                      </p:stCondLst>
                                      <p:childTnLst>
                                        <p:set>
                                          <p:cBhvr>
                                            <p:cTn id="37" dur="1" fill="hold">
                                              <p:stCondLst>
                                                <p:cond delay="0"/>
                                              </p:stCondLst>
                                            </p:cTn>
                                            <p:tgtEl>
                                              <p:spTgt spid="87"/>
                                            </p:tgtEl>
                                            <p:attrNameLst>
                                              <p:attrName>style.visibility</p:attrName>
                                            </p:attrNameLst>
                                          </p:cBhvr>
                                          <p:to>
                                            <p:strVal val="visible"/>
                                          </p:to>
                                        </p:set>
                                        <p:anim calcmode="lin" valueType="num">
                                          <p:cBhvr additive="base">
                                            <p:cTn id="38" dur="500" fill="hold"/>
                                            <p:tgtEl>
                                              <p:spTgt spid="87"/>
                                            </p:tgtEl>
                                            <p:attrNameLst>
                                              <p:attrName>ppt_x</p:attrName>
                                            </p:attrNameLst>
                                          </p:cBhvr>
                                          <p:tavLst>
                                            <p:tav tm="0">
                                              <p:val>
                                                <p:strVal val="1+#ppt_w/2"/>
                                              </p:val>
                                            </p:tav>
                                            <p:tav tm="100000">
                                              <p:val>
                                                <p:strVal val="#ppt_x"/>
                                              </p:val>
                                            </p:tav>
                                          </p:tavLst>
                                        </p:anim>
                                        <p:anim calcmode="lin" valueType="num">
                                          <p:cBhvr additive="base">
                                            <p:cTn id="39" dur="500" fill="hold"/>
                                            <p:tgtEl>
                                              <p:spTgt spid="87"/>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2000"/>
                                      </p:stCondLst>
                                      <p:childTnLst>
                                        <p:set>
                                          <p:cBhvr>
                                            <p:cTn id="41" dur="1" fill="hold">
                                              <p:stCondLst>
                                                <p:cond delay="0"/>
                                              </p:stCondLst>
                                            </p:cTn>
                                            <p:tgtEl>
                                              <p:spTgt spid="85"/>
                                            </p:tgtEl>
                                            <p:attrNameLst>
                                              <p:attrName>style.visibility</p:attrName>
                                            </p:attrNameLst>
                                          </p:cBhvr>
                                          <p:to>
                                            <p:strVal val="visible"/>
                                          </p:to>
                                        </p:set>
                                        <p:anim calcmode="lin" valueType="num">
                                          <p:cBhvr additive="base">
                                            <p:cTn id="42" dur="500" fill="hold"/>
                                            <p:tgtEl>
                                              <p:spTgt spid="85"/>
                                            </p:tgtEl>
                                            <p:attrNameLst>
                                              <p:attrName>ppt_x</p:attrName>
                                            </p:attrNameLst>
                                          </p:cBhvr>
                                          <p:tavLst>
                                            <p:tav tm="0">
                                              <p:val>
                                                <p:strVal val="0-#ppt_w/2"/>
                                              </p:val>
                                            </p:tav>
                                            <p:tav tm="100000">
                                              <p:val>
                                                <p:strVal val="#ppt_x"/>
                                              </p:val>
                                            </p:tav>
                                          </p:tavLst>
                                        </p:anim>
                                        <p:anim calcmode="lin" valueType="num">
                                          <p:cBhvr additive="base">
                                            <p:cTn id="43" dur="500" fill="hold"/>
                                            <p:tgtEl>
                                              <p:spTgt spid="85"/>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2300"/>
                                      </p:stCondLst>
                                      <p:childTnLst>
                                        <p:set>
                                          <p:cBhvr>
                                            <p:cTn id="45" dur="1" fill="hold">
                                              <p:stCondLst>
                                                <p:cond delay="0"/>
                                              </p:stCondLst>
                                            </p:cTn>
                                            <p:tgtEl>
                                              <p:spTgt spid="74"/>
                                            </p:tgtEl>
                                            <p:attrNameLst>
                                              <p:attrName>style.visibility</p:attrName>
                                            </p:attrNameLst>
                                          </p:cBhvr>
                                          <p:to>
                                            <p:strVal val="visible"/>
                                          </p:to>
                                        </p:set>
                                        <p:anim calcmode="lin" valueType="num">
                                          <p:cBhvr additive="base">
                                            <p:cTn id="46" dur="500" fill="hold"/>
                                            <p:tgtEl>
                                              <p:spTgt spid="74"/>
                                            </p:tgtEl>
                                            <p:attrNameLst>
                                              <p:attrName>ppt_x</p:attrName>
                                            </p:attrNameLst>
                                          </p:cBhvr>
                                          <p:tavLst>
                                            <p:tav tm="0">
                                              <p:val>
                                                <p:strVal val="0-#ppt_w/2"/>
                                              </p:val>
                                            </p:tav>
                                            <p:tav tm="100000">
                                              <p:val>
                                                <p:strVal val="#ppt_x"/>
                                              </p:val>
                                            </p:tav>
                                          </p:tavLst>
                                        </p:anim>
                                        <p:anim calcmode="lin" valueType="num">
                                          <p:cBhvr additive="base">
                                            <p:cTn id="47" dur="500" fill="hold"/>
                                            <p:tgtEl>
                                              <p:spTgt spid="74"/>
                                            </p:tgtEl>
                                            <p:attrNameLst>
                                              <p:attrName>ppt_y</p:attrName>
                                            </p:attrNameLst>
                                          </p:cBhvr>
                                          <p:tavLst>
                                            <p:tav tm="0">
                                              <p:val>
                                                <p:strVal val="#ppt_y"/>
                                              </p:val>
                                            </p:tav>
                                            <p:tav tm="100000">
                                              <p:val>
                                                <p:strVal val="#ppt_y"/>
                                              </p:val>
                                            </p:tav>
                                          </p:tavLst>
                                        </p:anim>
                                      </p:childTnLst>
                                    </p:cTn>
                                  </p:par>
                                  <p:par>
                                    <p:cTn id="48" presetID="2" presetClass="entr" presetSubtype="8" decel="100000" fill="hold" nodeType="withEffect">
                                      <p:stCondLst>
                                        <p:cond delay="260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500" fill="hold"/>
                                            <p:tgtEl>
                                              <p:spTgt spid="59"/>
                                            </p:tgtEl>
                                            <p:attrNameLst>
                                              <p:attrName>ppt_x</p:attrName>
                                            </p:attrNameLst>
                                          </p:cBhvr>
                                          <p:tavLst>
                                            <p:tav tm="0">
                                              <p:val>
                                                <p:strVal val="0-#ppt_w/2"/>
                                              </p:val>
                                            </p:tav>
                                            <p:tav tm="100000">
                                              <p:val>
                                                <p:strVal val="#ppt_x"/>
                                              </p:val>
                                            </p:tav>
                                          </p:tavLst>
                                        </p:anim>
                                        <p:anim calcmode="lin" valueType="num">
                                          <p:cBhvr additive="base">
                                            <p:cTn id="51" dur="500" fill="hold"/>
                                            <p:tgtEl>
                                              <p:spTgt spid="59"/>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290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0-#ppt_w/2"/>
                                              </p:val>
                                            </p:tav>
                                            <p:tav tm="100000">
                                              <p:val>
                                                <p:strVal val="#ppt_x"/>
                                              </p:val>
                                            </p:tav>
                                          </p:tavLst>
                                        </p:anim>
                                        <p:anim calcmode="lin" valueType="num">
                                          <p:cBhvr additive="base">
                                            <p:cTn id="55" dur="500" fill="hold"/>
                                            <p:tgtEl>
                                              <p:spTgt spid="5"/>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310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0-#ppt_w/2"/>
                                              </p:val>
                                            </p:tav>
                                            <p:tav tm="100000">
                                              <p:val>
                                                <p:strVal val="#ppt_x"/>
                                              </p:val>
                                            </p:tav>
                                          </p:tavLst>
                                        </p:anim>
                                        <p:anim calcmode="lin" valueType="num">
                                          <p:cBhvr additive="base">
                                            <p:cTn id="59" dur="500" fill="hold"/>
                                            <p:tgtEl>
                                              <p:spTgt spid="58"/>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340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58" grpId="0" animBg="1"/>
          <p:bldP spid="74" grpId="0" animBg="1"/>
          <p:bldP spid="85" grpId="0" animBg="1"/>
          <p:bldP spid="86" grpId="0" animBg="1"/>
          <p:bldP spid="70" grpId="0"/>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94" y="-937273"/>
            <a:ext cx="12403987" cy="8270979"/>
          </a:xfrm>
          <a:prstGeom prst="rect">
            <a:avLst/>
          </a:prstGeom>
        </p:spPr>
      </p:pic>
      <p:sp>
        <p:nvSpPr>
          <p:cNvPr id="93" name="Rectangle 92"/>
          <p:cNvSpPr/>
          <p:nvPr/>
        </p:nvSpPr>
        <p:spPr>
          <a:xfrm>
            <a:off x="-99963" y="2556933"/>
            <a:ext cx="12391926" cy="25908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3" name="Group 692"/>
          <p:cNvGrpSpPr/>
          <p:nvPr/>
        </p:nvGrpSpPr>
        <p:grpSpPr>
          <a:xfrm>
            <a:off x="0" y="-30909"/>
            <a:ext cx="12192000" cy="1213365"/>
            <a:chOff x="-1147864" y="2256665"/>
            <a:chExt cx="11439728" cy="1138498"/>
          </a:xfrm>
          <a:solidFill>
            <a:srgbClr val="F37321"/>
          </a:solidFill>
        </p:grpSpPr>
        <p:sp>
          <p:nvSpPr>
            <p:cNvPr id="694"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5"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7"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8"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1"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2"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7"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8"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0"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1"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3"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4"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6"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7"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8"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9"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2"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3"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4"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5"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8"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9"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1"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2"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3"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4"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7"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8"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9"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0"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3"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4"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6"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7"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9"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0"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2"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3"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4" name="Rectangle 13"/>
          <p:cNvSpPr/>
          <p:nvPr/>
        </p:nvSpPr>
        <p:spPr>
          <a:xfrm>
            <a:off x="0" y="-1"/>
            <a:ext cx="12191999" cy="1182457"/>
          </a:xfrm>
          <a:prstGeom prst="rect">
            <a:avLst/>
          </a:prstGeom>
          <a:solidFill>
            <a:schemeClr val="tx1">
              <a:lumMod val="75000"/>
              <a:lumOff val="2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p:cNvGrpSpPr/>
          <p:nvPr/>
        </p:nvGrpSpPr>
        <p:grpSpPr>
          <a:xfrm>
            <a:off x="533400" y="348027"/>
            <a:ext cx="11553314" cy="561112"/>
            <a:chOff x="725223" y="257136"/>
            <a:chExt cx="11553314" cy="561112"/>
          </a:xfrm>
        </p:grpSpPr>
        <p:sp>
          <p:nvSpPr>
            <p:cNvPr id="307" name="Freeform 142"/>
            <p:cNvSpPr>
              <a:spLocks/>
            </p:cNvSpPr>
            <p:nvPr/>
          </p:nvSpPr>
          <p:spPr bwMode="auto">
            <a:xfrm>
              <a:off x="725223" y="37465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08" name="Title 1"/>
            <p:cNvSpPr txBox="1">
              <a:spLocks/>
            </p:cNvSpPr>
            <p:nvPr/>
          </p:nvSpPr>
          <p:spPr>
            <a:xfrm>
              <a:off x="989311" y="257136"/>
              <a:ext cx="11289226" cy="56111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UAE IS A </a:t>
              </a:r>
              <a:r>
                <a:rPr lang="en-US" sz="3200" b="1" dirty="0">
                  <a:solidFill>
                    <a:srgbClr val="F37321"/>
                  </a:solidFill>
                  <a:latin typeface="+mn-lt"/>
                </a:rPr>
                <a:t>MAJOR CAPTIVE MARKET </a:t>
              </a:r>
              <a:r>
                <a:rPr lang="en-US" sz="3200" b="1" dirty="0">
                  <a:solidFill>
                    <a:schemeClr val="bg1"/>
                  </a:solidFill>
                  <a:latin typeface="+mn-lt"/>
                </a:rPr>
                <a:t>FOR MILITARY SOLUTIONS</a:t>
              </a:r>
            </a:p>
          </p:txBody>
        </p:sp>
      </p:grpSp>
      <p:sp>
        <p:nvSpPr>
          <p:cNvPr id="70" name="Freeform 142"/>
          <p:cNvSpPr>
            <a:spLocks/>
          </p:cNvSpPr>
          <p:nvPr/>
        </p:nvSpPr>
        <p:spPr bwMode="auto">
          <a:xfrm>
            <a:off x="524876" y="3198217"/>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a:p>
        </p:txBody>
      </p:sp>
      <p:grpSp>
        <p:nvGrpSpPr>
          <p:cNvPr id="71" name="Group 70"/>
          <p:cNvGrpSpPr/>
          <p:nvPr/>
        </p:nvGrpSpPr>
        <p:grpSpPr>
          <a:xfrm>
            <a:off x="1902893" y="3072062"/>
            <a:ext cx="2082071" cy="1658695"/>
            <a:chOff x="1411556" y="2512098"/>
            <a:chExt cx="2082071" cy="1658695"/>
          </a:xfrm>
        </p:grpSpPr>
        <p:sp>
          <p:nvSpPr>
            <p:cNvPr id="72" name="Title 1"/>
            <p:cNvSpPr txBox="1">
              <a:spLocks/>
            </p:cNvSpPr>
            <p:nvPr/>
          </p:nvSpPr>
          <p:spPr>
            <a:xfrm>
              <a:off x="1411556" y="2512098"/>
              <a:ext cx="1813633" cy="6938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chemeClr val="bg1"/>
                  </a:solidFill>
                  <a:latin typeface="+mn-lt"/>
                </a:rPr>
                <a:t>5%</a:t>
              </a:r>
            </a:p>
          </p:txBody>
        </p:sp>
        <p:sp>
          <p:nvSpPr>
            <p:cNvPr id="73" name="Title 1"/>
            <p:cNvSpPr txBox="1">
              <a:spLocks/>
            </p:cNvSpPr>
            <p:nvPr/>
          </p:nvSpPr>
          <p:spPr>
            <a:xfrm>
              <a:off x="1415037" y="3124449"/>
              <a:ext cx="2078590" cy="10463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2400" dirty="0">
                  <a:solidFill>
                    <a:schemeClr val="bg1"/>
                  </a:solidFill>
                  <a:latin typeface="+mn-lt"/>
                </a:rPr>
                <a:t>UAE’s share of Global </a:t>
              </a:r>
              <a:r>
                <a:rPr lang="en-US" sz="2400" b="1" dirty="0">
                  <a:solidFill>
                    <a:schemeClr val="bg1"/>
                  </a:solidFill>
                  <a:latin typeface="+mn-lt"/>
                </a:rPr>
                <a:t>Arms imports</a:t>
              </a:r>
            </a:p>
          </p:txBody>
        </p:sp>
      </p:grpSp>
      <p:sp>
        <p:nvSpPr>
          <p:cNvPr id="78" name="Freeform 142"/>
          <p:cNvSpPr>
            <a:spLocks/>
          </p:cNvSpPr>
          <p:nvPr/>
        </p:nvSpPr>
        <p:spPr bwMode="auto">
          <a:xfrm>
            <a:off x="4255472" y="3198217"/>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a:p>
        </p:txBody>
      </p:sp>
      <p:grpSp>
        <p:nvGrpSpPr>
          <p:cNvPr id="79" name="Group 78"/>
          <p:cNvGrpSpPr/>
          <p:nvPr/>
        </p:nvGrpSpPr>
        <p:grpSpPr>
          <a:xfrm>
            <a:off x="5745999" y="3072062"/>
            <a:ext cx="2334286" cy="1658695"/>
            <a:chOff x="1411556" y="2512098"/>
            <a:chExt cx="2334286" cy="1658695"/>
          </a:xfrm>
        </p:grpSpPr>
        <p:sp>
          <p:nvSpPr>
            <p:cNvPr id="80" name="Title 1"/>
            <p:cNvSpPr txBox="1">
              <a:spLocks/>
            </p:cNvSpPr>
            <p:nvPr/>
          </p:nvSpPr>
          <p:spPr>
            <a:xfrm>
              <a:off x="1411556" y="2512098"/>
              <a:ext cx="2334286" cy="6938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chemeClr val="bg1"/>
                  </a:solidFill>
                  <a:latin typeface="+mn-lt"/>
                </a:rPr>
                <a:t>4</a:t>
              </a:r>
            </a:p>
          </p:txBody>
        </p:sp>
        <p:sp>
          <p:nvSpPr>
            <p:cNvPr id="81" name="Title 1"/>
            <p:cNvSpPr txBox="1">
              <a:spLocks/>
            </p:cNvSpPr>
            <p:nvPr/>
          </p:nvSpPr>
          <p:spPr>
            <a:xfrm>
              <a:off x="1415038" y="3124448"/>
              <a:ext cx="1901386" cy="10463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2400" dirty="0">
                  <a:solidFill>
                    <a:schemeClr val="bg1"/>
                  </a:solidFill>
                  <a:latin typeface="+mn-lt"/>
                </a:rPr>
                <a:t>UAE’s Global rank in </a:t>
              </a:r>
              <a:r>
                <a:rPr lang="en-US" sz="2400" b="1" dirty="0">
                  <a:solidFill>
                    <a:schemeClr val="bg1"/>
                  </a:solidFill>
                  <a:latin typeface="+mn-lt"/>
                </a:rPr>
                <a:t>Arms imports</a:t>
              </a:r>
            </a:p>
          </p:txBody>
        </p:sp>
      </p:grpSp>
      <p:sp>
        <p:nvSpPr>
          <p:cNvPr id="82" name="Freeform 142"/>
          <p:cNvSpPr>
            <a:spLocks/>
          </p:cNvSpPr>
          <p:nvPr/>
        </p:nvSpPr>
        <p:spPr bwMode="auto">
          <a:xfrm>
            <a:off x="7932786" y="3198217"/>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a:p>
        </p:txBody>
      </p:sp>
      <p:grpSp>
        <p:nvGrpSpPr>
          <p:cNvPr id="83" name="Group 82"/>
          <p:cNvGrpSpPr/>
          <p:nvPr/>
        </p:nvGrpSpPr>
        <p:grpSpPr>
          <a:xfrm>
            <a:off x="9213431" y="3072062"/>
            <a:ext cx="2334286" cy="1968861"/>
            <a:chOff x="1411556" y="2512098"/>
            <a:chExt cx="2334286" cy="1968861"/>
          </a:xfrm>
        </p:grpSpPr>
        <p:sp>
          <p:nvSpPr>
            <p:cNvPr id="84" name="Title 1"/>
            <p:cNvSpPr txBox="1">
              <a:spLocks/>
            </p:cNvSpPr>
            <p:nvPr/>
          </p:nvSpPr>
          <p:spPr>
            <a:xfrm>
              <a:off x="1411556" y="2512098"/>
              <a:ext cx="2334286" cy="6938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chemeClr val="bg1"/>
                  </a:solidFill>
                  <a:latin typeface="+mn-lt"/>
                </a:rPr>
                <a:t>$2500</a:t>
              </a:r>
            </a:p>
          </p:txBody>
        </p:sp>
        <p:sp>
          <p:nvSpPr>
            <p:cNvPr id="90" name="Title 1"/>
            <p:cNvSpPr txBox="1">
              <a:spLocks/>
            </p:cNvSpPr>
            <p:nvPr/>
          </p:nvSpPr>
          <p:spPr>
            <a:xfrm>
              <a:off x="1415037" y="3124448"/>
              <a:ext cx="2230450" cy="135651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2400" dirty="0">
                  <a:solidFill>
                    <a:schemeClr val="bg1"/>
                  </a:solidFill>
                  <a:latin typeface="+mn-lt"/>
                </a:rPr>
                <a:t>UAE’s Military expenditure’s per capita</a:t>
              </a:r>
              <a:endParaRPr lang="en-US" sz="2400" b="1" dirty="0">
                <a:solidFill>
                  <a:schemeClr val="bg1"/>
                </a:solidFill>
                <a:latin typeface="+mn-lt"/>
              </a:endParaRPr>
            </a:p>
          </p:txBody>
        </p:sp>
      </p:grpSp>
      <p:grpSp>
        <p:nvGrpSpPr>
          <p:cNvPr id="94" name="Group 36"/>
          <p:cNvGrpSpPr>
            <a:grpSpLocks noChangeAspect="1"/>
          </p:cNvGrpSpPr>
          <p:nvPr/>
        </p:nvGrpSpPr>
        <p:grpSpPr bwMode="auto">
          <a:xfrm>
            <a:off x="4440525" y="3210280"/>
            <a:ext cx="1272084" cy="1214718"/>
            <a:chOff x="2771" y="2577"/>
            <a:chExt cx="887" cy="847"/>
          </a:xfrm>
          <a:solidFill>
            <a:schemeClr val="bg1"/>
          </a:solidFill>
        </p:grpSpPr>
        <p:sp>
          <p:nvSpPr>
            <p:cNvPr id="95" name="Freeform 37"/>
            <p:cNvSpPr>
              <a:spLocks noEditPoints="1"/>
            </p:cNvSpPr>
            <p:nvPr/>
          </p:nvSpPr>
          <p:spPr bwMode="auto">
            <a:xfrm>
              <a:off x="2771" y="2939"/>
              <a:ext cx="115" cy="125"/>
            </a:xfrm>
            <a:custGeom>
              <a:avLst/>
              <a:gdLst>
                <a:gd name="T0" fmla="*/ 73 w 84"/>
                <a:gd name="T1" fmla="*/ 92 h 92"/>
                <a:gd name="T2" fmla="*/ 64 w 84"/>
                <a:gd name="T3" fmla="*/ 34 h 92"/>
                <a:gd name="T4" fmla="*/ 13 w 84"/>
                <a:gd name="T5" fmla="*/ 0 h 92"/>
                <a:gd name="T6" fmla="*/ 19 w 84"/>
                <a:gd name="T7" fmla="*/ 62 h 92"/>
                <a:gd name="T8" fmla="*/ 73 w 84"/>
                <a:gd name="T9" fmla="*/ 92 h 92"/>
                <a:gd name="T10" fmla="*/ 73 w 84"/>
                <a:gd name="T11" fmla="*/ 92 h 92"/>
                <a:gd name="T12" fmla="*/ 73 w 84"/>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84" h="92">
                  <a:moveTo>
                    <a:pt x="73" y="92"/>
                  </a:moveTo>
                  <a:cubicBezTo>
                    <a:pt x="73" y="92"/>
                    <a:pt x="84" y="64"/>
                    <a:pt x="64" y="34"/>
                  </a:cubicBezTo>
                  <a:cubicBezTo>
                    <a:pt x="44" y="5"/>
                    <a:pt x="13" y="0"/>
                    <a:pt x="13" y="0"/>
                  </a:cubicBezTo>
                  <a:cubicBezTo>
                    <a:pt x="13" y="0"/>
                    <a:pt x="0" y="33"/>
                    <a:pt x="19" y="62"/>
                  </a:cubicBezTo>
                  <a:cubicBezTo>
                    <a:pt x="39" y="91"/>
                    <a:pt x="73" y="92"/>
                    <a:pt x="73" y="92"/>
                  </a:cubicBezTo>
                  <a:close/>
                  <a:moveTo>
                    <a:pt x="73" y="92"/>
                  </a:moveTo>
                  <a:cubicBezTo>
                    <a:pt x="73" y="92"/>
                    <a:pt x="73" y="92"/>
                    <a:pt x="73" y="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8"/>
            <p:cNvSpPr>
              <a:spLocks noEditPoints="1"/>
            </p:cNvSpPr>
            <p:nvPr/>
          </p:nvSpPr>
          <p:spPr bwMode="auto">
            <a:xfrm>
              <a:off x="3029" y="3128"/>
              <a:ext cx="78" cy="149"/>
            </a:xfrm>
            <a:custGeom>
              <a:avLst/>
              <a:gdLst>
                <a:gd name="T0" fmla="*/ 24 w 58"/>
                <a:gd name="T1" fmla="*/ 110 h 110"/>
                <a:gd name="T2" fmla="*/ 55 w 58"/>
                <a:gd name="T3" fmla="*/ 57 h 110"/>
                <a:gd name="T4" fmla="*/ 30 w 58"/>
                <a:gd name="T5" fmla="*/ 0 h 110"/>
                <a:gd name="T6" fmla="*/ 3 w 58"/>
                <a:gd name="T7" fmla="*/ 55 h 110"/>
                <a:gd name="T8" fmla="*/ 24 w 58"/>
                <a:gd name="T9" fmla="*/ 110 h 110"/>
                <a:gd name="T10" fmla="*/ 24 w 58"/>
                <a:gd name="T11" fmla="*/ 110 h 110"/>
                <a:gd name="T12" fmla="*/ 24 w 58"/>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8" h="110">
                  <a:moveTo>
                    <a:pt x="24" y="110"/>
                  </a:moveTo>
                  <a:cubicBezTo>
                    <a:pt x="24" y="110"/>
                    <a:pt x="52" y="92"/>
                    <a:pt x="55" y="57"/>
                  </a:cubicBezTo>
                  <a:cubicBezTo>
                    <a:pt x="58" y="22"/>
                    <a:pt x="30" y="0"/>
                    <a:pt x="30" y="0"/>
                  </a:cubicBezTo>
                  <a:cubicBezTo>
                    <a:pt x="30" y="0"/>
                    <a:pt x="6" y="19"/>
                    <a:pt x="3" y="55"/>
                  </a:cubicBezTo>
                  <a:cubicBezTo>
                    <a:pt x="0" y="91"/>
                    <a:pt x="24" y="110"/>
                    <a:pt x="24" y="110"/>
                  </a:cubicBezTo>
                  <a:close/>
                  <a:moveTo>
                    <a:pt x="24" y="110"/>
                  </a:moveTo>
                  <a:cubicBezTo>
                    <a:pt x="24" y="110"/>
                    <a:pt x="24" y="110"/>
                    <a:pt x="24"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9"/>
            <p:cNvSpPr>
              <a:spLocks noEditPoints="1"/>
            </p:cNvSpPr>
            <p:nvPr/>
          </p:nvSpPr>
          <p:spPr bwMode="auto">
            <a:xfrm>
              <a:off x="3103" y="3208"/>
              <a:ext cx="89" cy="145"/>
            </a:xfrm>
            <a:custGeom>
              <a:avLst/>
              <a:gdLst>
                <a:gd name="T0" fmla="*/ 43 w 65"/>
                <a:gd name="T1" fmla="*/ 107 h 107"/>
                <a:gd name="T2" fmla="*/ 58 w 65"/>
                <a:gd name="T3" fmla="*/ 47 h 107"/>
                <a:gd name="T4" fmla="*/ 18 w 65"/>
                <a:gd name="T5" fmla="*/ 0 h 107"/>
                <a:gd name="T6" fmla="*/ 7 w 65"/>
                <a:gd name="T7" fmla="*/ 61 h 107"/>
                <a:gd name="T8" fmla="*/ 43 w 65"/>
                <a:gd name="T9" fmla="*/ 107 h 107"/>
                <a:gd name="T10" fmla="*/ 43 w 65"/>
                <a:gd name="T11" fmla="*/ 107 h 107"/>
                <a:gd name="T12" fmla="*/ 43 w 65"/>
                <a:gd name="T13" fmla="*/ 107 h 107"/>
              </a:gdLst>
              <a:ahLst/>
              <a:cxnLst>
                <a:cxn ang="0">
                  <a:pos x="T0" y="T1"/>
                </a:cxn>
                <a:cxn ang="0">
                  <a:pos x="T2" y="T3"/>
                </a:cxn>
                <a:cxn ang="0">
                  <a:pos x="T4" y="T5"/>
                </a:cxn>
                <a:cxn ang="0">
                  <a:pos x="T6" y="T7"/>
                </a:cxn>
                <a:cxn ang="0">
                  <a:pos x="T8" y="T9"/>
                </a:cxn>
                <a:cxn ang="0">
                  <a:pos x="T10" y="T11"/>
                </a:cxn>
                <a:cxn ang="0">
                  <a:pos x="T12" y="T13"/>
                </a:cxn>
              </a:cxnLst>
              <a:rect l="0" t="0" r="r" b="b"/>
              <a:pathLst>
                <a:path w="65" h="107">
                  <a:moveTo>
                    <a:pt x="43" y="107"/>
                  </a:moveTo>
                  <a:cubicBezTo>
                    <a:pt x="43" y="107"/>
                    <a:pt x="65" y="82"/>
                    <a:pt x="58" y="47"/>
                  </a:cubicBezTo>
                  <a:cubicBezTo>
                    <a:pt x="51" y="13"/>
                    <a:pt x="18" y="0"/>
                    <a:pt x="18" y="0"/>
                  </a:cubicBezTo>
                  <a:cubicBezTo>
                    <a:pt x="18" y="0"/>
                    <a:pt x="0" y="26"/>
                    <a:pt x="7" y="61"/>
                  </a:cubicBezTo>
                  <a:cubicBezTo>
                    <a:pt x="15" y="96"/>
                    <a:pt x="43" y="107"/>
                    <a:pt x="43" y="107"/>
                  </a:cubicBezTo>
                  <a:close/>
                  <a:moveTo>
                    <a:pt x="43" y="107"/>
                  </a:moveTo>
                  <a:cubicBezTo>
                    <a:pt x="43" y="107"/>
                    <a:pt x="43" y="107"/>
                    <a:pt x="43" y="10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40"/>
            <p:cNvSpPr>
              <a:spLocks noEditPoints="1"/>
            </p:cNvSpPr>
            <p:nvPr/>
          </p:nvSpPr>
          <p:spPr bwMode="auto">
            <a:xfrm>
              <a:off x="2777" y="3060"/>
              <a:ext cx="122" cy="113"/>
            </a:xfrm>
            <a:custGeom>
              <a:avLst/>
              <a:gdLst>
                <a:gd name="T0" fmla="*/ 87 w 90"/>
                <a:gd name="T1" fmla="*/ 75 h 83"/>
                <a:gd name="T2" fmla="*/ 62 w 90"/>
                <a:gd name="T3" fmla="*/ 22 h 83"/>
                <a:gd name="T4" fmla="*/ 3 w 90"/>
                <a:gd name="T5" fmla="*/ 4 h 83"/>
                <a:gd name="T6" fmla="*/ 28 w 90"/>
                <a:gd name="T7" fmla="*/ 61 h 83"/>
                <a:gd name="T8" fmla="*/ 87 w 90"/>
                <a:gd name="T9" fmla="*/ 75 h 83"/>
                <a:gd name="T10" fmla="*/ 87 w 90"/>
                <a:gd name="T11" fmla="*/ 75 h 83"/>
                <a:gd name="T12" fmla="*/ 87 w 90"/>
                <a:gd name="T13" fmla="*/ 75 h 83"/>
              </a:gdLst>
              <a:ahLst/>
              <a:cxnLst>
                <a:cxn ang="0">
                  <a:pos x="T0" y="T1"/>
                </a:cxn>
                <a:cxn ang="0">
                  <a:pos x="T2" y="T3"/>
                </a:cxn>
                <a:cxn ang="0">
                  <a:pos x="T4" y="T5"/>
                </a:cxn>
                <a:cxn ang="0">
                  <a:pos x="T6" y="T7"/>
                </a:cxn>
                <a:cxn ang="0">
                  <a:pos x="T8" y="T9"/>
                </a:cxn>
                <a:cxn ang="0">
                  <a:pos x="T10" y="T11"/>
                </a:cxn>
                <a:cxn ang="0">
                  <a:pos x="T12" y="T13"/>
                </a:cxn>
              </a:cxnLst>
              <a:rect l="0" t="0" r="r" b="b"/>
              <a:pathLst>
                <a:path w="90" h="83">
                  <a:moveTo>
                    <a:pt x="87" y="75"/>
                  </a:moveTo>
                  <a:cubicBezTo>
                    <a:pt x="87" y="75"/>
                    <a:pt x="90" y="44"/>
                    <a:pt x="62" y="22"/>
                  </a:cubicBezTo>
                  <a:cubicBezTo>
                    <a:pt x="34" y="0"/>
                    <a:pt x="3" y="4"/>
                    <a:pt x="3" y="4"/>
                  </a:cubicBezTo>
                  <a:cubicBezTo>
                    <a:pt x="3" y="4"/>
                    <a:pt x="0" y="40"/>
                    <a:pt x="28" y="61"/>
                  </a:cubicBezTo>
                  <a:cubicBezTo>
                    <a:pt x="55" y="83"/>
                    <a:pt x="87" y="75"/>
                    <a:pt x="87" y="75"/>
                  </a:cubicBezTo>
                  <a:close/>
                  <a:moveTo>
                    <a:pt x="87" y="75"/>
                  </a:moveTo>
                  <a:cubicBezTo>
                    <a:pt x="87" y="75"/>
                    <a:pt x="87" y="75"/>
                    <a:pt x="87" y="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41"/>
            <p:cNvSpPr>
              <a:spLocks noEditPoints="1"/>
            </p:cNvSpPr>
            <p:nvPr/>
          </p:nvSpPr>
          <p:spPr bwMode="auto">
            <a:xfrm>
              <a:off x="2820" y="3170"/>
              <a:ext cx="134" cy="103"/>
            </a:xfrm>
            <a:custGeom>
              <a:avLst/>
              <a:gdLst>
                <a:gd name="T0" fmla="*/ 98 w 98"/>
                <a:gd name="T1" fmla="*/ 61 h 76"/>
                <a:gd name="T2" fmla="*/ 62 w 98"/>
                <a:gd name="T3" fmla="*/ 15 h 76"/>
                <a:gd name="T4" fmla="*/ 0 w 98"/>
                <a:gd name="T5" fmla="*/ 11 h 76"/>
                <a:gd name="T6" fmla="*/ 37 w 98"/>
                <a:gd name="T7" fmla="*/ 61 h 76"/>
                <a:gd name="T8" fmla="*/ 98 w 98"/>
                <a:gd name="T9" fmla="*/ 61 h 76"/>
                <a:gd name="T10" fmla="*/ 98 w 98"/>
                <a:gd name="T11" fmla="*/ 61 h 76"/>
                <a:gd name="T12" fmla="*/ 98 w 98"/>
                <a:gd name="T13" fmla="*/ 61 h 76"/>
              </a:gdLst>
              <a:ahLst/>
              <a:cxnLst>
                <a:cxn ang="0">
                  <a:pos x="T0" y="T1"/>
                </a:cxn>
                <a:cxn ang="0">
                  <a:pos x="T2" y="T3"/>
                </a:cxn>
                <a:cxn ang="0">
                  <a:pos x="T4" y="T5"/>
                </a:cxn>
                <a:cxn ang="0">
                  <a:pos x="T6" y="T7"/>
                </a:cxn>
                <a:cxn ang="0">
                  <a:pos x="T8" y="T9"/>
                </a:cxn>
                <a:cxn ang="0">
                  <a:pos x="T10" y="T11"/>
                </a:cxn>
                <a:cxn ang="0">
                  <a:pos x="T12" y="T13"/>
                </a:cxn>
              </a:cxnLst>
              <a:rect l="0" t="0" r="r" b="b"/>
              <a:pathLst>
                <a:path w="98" h="76">
                  <a:moveTo>
                    <a:pt x="98" y="61"/>
                  </a:moveTo>
                  <a:cubicBezTo>
                    <a:pt x="98" y="61"/>
                    <a:pt x="94" y="31"/>
                    <a:pt x="62" y="15"/>
                  </a:cubicBezTo>
                  <a:cubicBezTo>
                    <a:pt x="29" y="0"/>
                    <a:pt x="0" y="11"/>
                    <a:pt x="0" y="11"/>
                  </a:cubicBezTo>
                  <a:cubicBezTo>
                    <a:pt x="0" y="11"/>
                    <a:pt x="5" y="46"/>
                    <a:pt x="37" y="61"/>
                  </a:cubicBezTo>
                  <a:cubicBezTo>
                    <a:pt x="69" y="76"/>
                    <a:pt x="98" y="61"/>
                    <a:pt x="98" y="61"/>
                  </a:cubicBezTo>
                  <a:close/>
                  <a:moveTo>
                    <a:pt x="98" y="61"/>
                  </a:moveTo>
                  <a:cubicBezTo>
                    <a:pt x="98" y="61"/>
                    <a:pt x="98" y="61"/>
                    <a:pt x="98" y="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42"/>
            <p:cNvSpPr>
              <a:spLocks noEditPoints="1"/>
            </p:cNvSpPr>
            <p:nvPr/>
          </p:nvSpPr>
          <p:spPr bwMode="auto">
            <a:xfrm>
              <a:off x="2876" y="3272"/>
              <a:ext cx="148" cy="83"/>
            </a:xfrm>
            <a:custGeom>
              <a:avLst/>
              <a:gdLst>
                <a:gd name="T0" fmla="*/ 60 w 109"/>
                <a:gd name="T1" fmla="*/ 5 h 61"/>
                <a:gd name="T2" fmla="*/ 0 w 109"/>
                <a:gd name="T3" fmla="*/ 19 h 61"/>
                <a:gd name="T4" fmla="*/ 51 w 109"/>
                <a:gd name="T5" fmla="*/ 56 h 61"/>
                <a:gd name="T6" fmla="*/ 109 w 109"/>
                <a:gd name="T7" fmla="*/ 38 h 61"/>
                <a:gd name="T8" fmla="*/ 60 w 109"/>
                <a:gd name="T9" fmla="*/ 5 h 61"/>
                <a:gd name="T10" fmla="*/ 60 w 109"/>
                <a:gd name="T11" fmla="*/ 5 h 61"/>
                <a:gd name="T12" fmla="*/ 60 w 109"/>
                <a:gd name="T13" fmla="*/ 5 h 61"/>
              </a:gdLst>
              <a:ahLst/>
              <a:cxnLst>
                <a:cxn ang="0">
                  <a:pos x="T0" y="T1"/>
                </a:cxn>
                <a:cxn ang="0">
                  <a:pos x="T2" y="T3"/>
                </a:cxn>
                <a:cxn ang="0">
                  <a:pos x="T4" y="T5"/>
                </a:cxn>
                <a:cxn ang="0">
                  <a:pos x="T6" y="T7"/>
                </a:cxn>
                <a:cxn ang="0">
                  <a:pos x="T8" y="T9"/>
                </a:cxn>
                <a:cxn ang="0">
                  <a:pos x="T10" y="T11"/>
                </a:cxn>
                <a:cxn ang="0">
                  <a:pos x="T12" y="T13"/>
                </a:cxn>
              </a:cxnLst>
              <a:rect l="0" t="0" r="r" b="b"/>
              <a:pathLst>
                <a:path w="109" h="61">
                  <a:moveTo>
                    <a:pt x="60" y="5"/>
                  </a:moveTo>
                  <a:cubicBezTo>
                    <a:pt x="25" y="0"/>
                    <a:pt x="0" y="19"/>
                    <a:pt x="0" y="19"/>
                  </a:cubicBezTo>
                  <a:cubicBezTo>
                    <a:pt x="0" y="19"/>
                    <a:pt x="16" y="51"/>
                    <a:pt x="51" y="56"/>
                  </a:cubicBezTo>
                  <a:cubicBezTo>
                    <a:pt x="85" y="61"/>
                    <a:pt x="109" y="38"/>
                    <a:pt x="109" y="38"/>
                  </a:cubicBezTo>
                  <a:cubicBezTo>
                    <a:pt x="109" y="38"/>
                    <a:pt x="96" y="10"/>
                    <a:pt x="60" y="5"/>
                  </a:cubicBezTo>
                  <a:close/>
                  <a:moveTo>
                    <a:pt x="60" y="5"/>
                  </a:moveTo>
                  <a:cubicBezTo>
                    <a:pt x="60" y="5"/>
                    <a:pt x="60" y="5"/>
                    <a:pt x="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43"/>
            <p:cNvSpPr>
              <a:spLocks noEditPoints="1"/>
            </p:cNvSpPr>
            <p:nvPr/>
          </p:nvSpPr>
          <p:spPr bwMode="auto">
            <a:xfrm>
              <a:off x="2975" y="3351"/>
              <a:ext cx="150" cy="73"/>
            </a:xfrm>
            <a:custGeom>
              <a:avLst/>
              <a:gdLst>
                <a:gd name="T0" fmla="*/ 58 w 110"/>
                <a:gd name="T1" fmla="*/ 1 h 54"/>
                <a:gd name="T2" fmla="*/ 0 w 110"/>
                <a:gd name="T3" fmla="*/ 22 h 54"/>
                <a:gd name="T4" fmla="*/ 54 w 110"/>
                <a:gd name="T5" fmla="*/ 53 h 54"/>
                <a:gd name="T6" fmla="*/ 110 w 110"/>
                <a:gd name="T7" fmla="*/ 28 h 54"/>
                <a:gd name="T8" fmla="*/ 58 w 110"/>
                <a:gd name="T9" fmla="*/ 1 h 54"/>
                <a:gd name="T10" fmla="*/ 58 w 110"/>
                <a:gd name="T11" fmla="*/ 1 h 54"/>
                <a:gd name="T12" fmla="*/ 58 w 110"/>
                <a:gd name="T13" fmla="*/ 1 h 54"/>
              </a:gdLst>
              <a:ahLst/>
              <a:cxnLst>
                <a:cxn ang="0">
                  <a:pos x="T0" y="T1"/>
                </a:cxn>
                <a:cxn ang="0">
                  <a:pos x="T2" y="T3"/>
                </a:cxn>
                <a:cxn ang="0">
                  <a:pos x="T4" y="T5"/>
                </a:cxn>
                <a:cxn ang="0">
                  <a:pos x="T6" y="T7"/>
                </a:cxn>
                <a:cxn ang="0">
                  <a:pos x="T8" y="T9"/>
                </a:cxn>
                <a:cxn ang="0">
                  <a:pos x="T10" y="T11"/>
                </a:cxn>
                <a:cxn ang="0">
                  <a:pos x="T12" y="T13"/>
                </a:cxn>
              </a:cxnLst>
              <a:rect l="0" t="0" r="r" b="b"/>
              <a:pathLst>
                <a:path w="110" h="54">
                  <a:moveTo>
                    <a:pt x="58" y="1"/>
                  </a:moveTo>
                  <a:cubicBezTo>
                    <a:pt x="22" y="0"/>
                    <a:pt x="0" y="22"/>
                    <a:pt x="0" y="22"/>
                  </a:cubicBezTo>
                  <a:cubicBezTo>
                    <a:pt x="0" y="22"/>
                    <a:pt x="19" y="52"/>
                    <a:pt x="54" y="53"/>
                  </a:cubicBezTo>
                  <a:cubicBezTo>
                    <a:pt x="89" y="54"/>
                    <a:pt x="110" y="28"/>
                    <a:pt x="110" y="28"/>
                  </a:cubicBezTo>
                  <a:cubicBezTo>
                    <a:pt x="110" y="28"/>
                    <a:pt x="94" y="1"/>
                    <a:pt x="58" y="1"/>
                  </a:cubicBezTo>
                  <a:close/>
                  <a:moveTo>
                    <a:pt x="58" y="1"/>
                  </a:moveTo>
                  <a:cubicBezTo>
                    <a:pt x="58" y="1"/>
                    <a:pt x="58" y="1"/>
                    <a:pt x="5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44"/>
            <p:cNvSpPr>
              <a:spLocks noEditPoints="1"/>
            </p:cNvSpPr>
            <p:nvPr/>
          </p:nvSpPr>
          <p:spPr bwMode="auto">
            <a:xfrm>
              <a:off x="2837" y="2986"/>
              <a:ext cx="368" cy="416"/>
            </a:xfrm>
            <a:custGeom>
              <a:avLst/>
              <a:gdLst>
                <a:gd name="T0" fmla="*/ 57 w 271"/>
                <a:gd name="T1" fmla="*/ 4 h 307"/>
                <a:gd name="T2" fmla="*/ 41 w 271"/>
                <a:gd name="T3" fmla="*/ 0 h 307"/>
                <a:gd name="T4" fmla="*/ 263 w 271"/>
                <a:gd name="T5" fmla="*/ 307 h 307"/>
                <a:gd name="T6" fmla="*/ 271 w 271"/>
                <a:gd name="T7" fmla="*/ 292 h 307"/>
                <a:gd name="T8" fmla="*/ 57 w 271"/>
                <a:gd name="T9" fmla="*/ 4 h 307"/>
                <a:gd name="T10" fmla="*/ 57 w 271"/>
                <a:gd name="T11" fmla="*/ 4 h 307"/>
                <a:gd name="T12" fmla="*/ 57 w 271"/>
                <a:gd name="T13" fmla="*/ 4 h 307"/>
              </a:gdLst>
              <a:ahLst/>
              <a:cxnLst>
                <a:cxn ang="0">
                  <a:pos x="T0" y="T1"/>
                </a:cxn>
                <a:cxn ang="0">
                  <a:pos x="T2" y="T3"/>
                </a:cxn>
                <a:cxn ang="0">
                  <a:pos x="T4" y="T5"/>
                </a:cxn>
                <a:cxn ang="0">
                  <a:pos x="T6" y="T7"/>
                </a:cxn>
                <a:cxn ang="0">
                  <a:pos x="T8" y="T9"/>
                </a:cxn>
                <a:cxn ang="0">
                  <a:pos x="T10" y="T11"/>
                </a:cxn>
                <a:cxn ang="0">
                  <a:pos x="T12" y="T13"/>
                </a:cxn>
              </a:cxnLst>
              <a:rect l="0" t="0" r="r" b="b"/>
              <a:pathLst>
                <a:path w="271" h="307">
                  <a:moveTo>
                    <a:pt x="57" y="4"/>
                  </a:moveTo>
                  <a:cubicBezTo>
                    <a:pt x="41" y="0"/>
                    <a:pt x="41" y="0"/>
                    <a:pt x="41" y="0"/>
                  </a:cubicBezTo>
                  <a:cubicBezTo>
                    <a:pt x="40" y="2"/>
                    <a:pt x="0" y="180"/>
                    <a:pt x="263" y="307"/>
                  </a:cubicBezTo>
                  <a:cubicBezTo>
                    <a:pt x="271" y="292"/>
                    <a:pt x="271" y="292"/>
                    <a:pt x="271" y="292"/>
                  </a:cubicBezTo>
                  <a:cubicBezTo>
                    <a:pt x="20" y="171"/>
                    <a:pt x="56" y="11"/>
                    <a:pt x="57" y="4"/>
                  </a:cubicBezTo>
                  <a:close/>
                  <a:moveTo>
                    <a:pt x="57" y="4"/>
                  </a:moveTo>
                  <a:cubicBezTo>
                    <a:pt x="57" y="4"/>
                    <a:pt x="57" y="4"/>
                    <a:pt x="5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45"/>
            <p:cNvSpPr>
              <a:spLocks noEditPoints="1"/>
            </p:cNvSpPr>
            <p:nvPr/>
          </p:nvSpPr>
          <p:spPr bwMode="auto">
            <a:xfrm>
              <a:off x="2918" y="2926"/>
              <a:ext cx="98" cy="144"/>
            </a:xfrm>
            <a:custGeom>
              <a:avLst/>
              <a:gdLst>
                <a:gd name="T0" fmla="*/ 20 w 72"/>
                <a:gd name="T1" fmla="*/ 106 h 106"/>
                <a:gd name="T2" fmla="*/ 61 w 72"/>
                <a:gd name="T3" fmla="*/ 61 h 106"/>
                <a:gd name="T4" fmla="*/ 50 w 72"/>
                <a:gd name="T5" fmla="*/ 0 h 106"/>
                <a:gd name="T6" fmla="*/ 11 w 72"/>
                <a:gd name="T7" fmla="*/ 48 h 106"/>
                <a:gd name="T8" fmla="*/ 20 w 72"/>
                <a:gd name="T9" fmla="*/ 106 h 106"/>
                <a:gd name="T10" fmla="*/ 20 w 72"/>
                <a:gd name="T11" fmla="*/ 106 h 106"/>
                <a:gd name="T12" fmla="*/ 20 w 72"/>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72" h="106">
                  <a:moveTo>
                    <a:pt x="20" y="106"/>
                  </a:moveTo>
                  <a:cubicBezTo>
                    <a:pt x="20" y="106"/>
                    <a:pt x="51" y="95"/>
                    <a:pt x="61" y="61"/>
                  </a:cubicBezTo>
                  <a:cubicBezTo>
                    <a:pt x="72" y="28"/>
                    <a:pt x="50" y="0"/>
                    <a:pt x="50" y="0"/>
                  </a:cubicBezTo>
                  <a:cubicBezTo>
                    <a:pt x="50" y="0"/>
                    <a:pt x="22" y="14"/>
                    <a:pt x="11" y="48"/>
                  </a:cubicBezTo>
                  <a:cubicBezTo>
                    <a:pt x="0" y="82"/>
                    <a:pt x="20" y="106"/>
                    <a:pt x="20" y="106"/>
                  </a:cubicBezTo>
                  <a:close/>
                  <a:moveTo>
                    <a:pt x="20" y="106"/>
                  </a:moveTo>
                  <a:cubicBezTo>
                    <a:pt x="20" y="106"/>
                    <a:pt x="20" y="106"/>
                    <a:pt x="20" y="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46"/>
            <p:cNvSpPr>
              <a:spLocks noEditPoints="1"/>
            </p:cNvSpPr>
            <p:nvPr/>
          </p:nvSpPr>
          <p:spPr bwMode="auto">
            <a:xfrm>
              <a:off x="2954" y="3048"/>
              <a:ext cx="88" cy="148"/>
            </a:xfrm>
            <a:custGeom>
              <a:avLst/>
              <a:gdLst>
                <a:gd name="T0" fmla="*/ 7 w 65"/>
                <a:gd name="T1" fmla="*/ 52 h 109"/>
                <a:gd name="T2" fmla="*/ 23 w 65"/>
                <a:gd name="T3" fmla="*/ 109 h 109"/>
                <a:gd name="T4" fmla="*/ 59 w 65"/>
                <a:gd name="T5" fmla="*/ 59 h 109"/>
                <a:gd name="T6" fmla="*/ 39 w 65"/>
                <a:gd name="T7" fmla="*/ 0 h 109"/>
                <a:gd name="T8" fmla="*/ 7 w 65"/>
                <a:gd name="T9" fmla="*/ 52 h 109"/>
                <a:gd name="T10" fmla="*/ 7 w 65"/>
                <a:gd name="T11" fmla="*/ 52 h 109"/>
                <a:gd name="T12" fmla="*/ 7 w 65"/>
                <a:gd name="T13" fmla="*/ 52 h 109"/>
              </a:gdLst>
              <a:ahLst/>
              <a:cxnLst>
                <a:cxn ang="0">
                  <a:pos x="T0" y="T1"/>
                </a:cxn>
                <a:cxn ang="0">
                  <a:pos x="T2" y="T3"/>
                </a:cxn>
                <a:cxn ang="0">
                  <a:pos x="T4" y="T5"/>
                </a:cxn>
                <a:cxn ang="0">
                  <a:pos x="T6" y="T7"/>
                </a:cxn>
                <a:cxn ang="0">
                  <a:pos x="T8" y="T9"/>
                </a:cxn>
                <a:cxn ang="0">
                  <a:pos x="T10" y="T11"/>
                </a:cxn>
                <a:cxn ang="0">
                  <a:pos x="T12" y="T13"/>
                </a:cxn>
              </a:cxnLst>
              <a:rect l="0" t="0" r="r" b="b"/>
              <a:pathLst>
                <a:path w="65" h="109">
                  <a:moveTo>
                    <a:pt x="7" y="52"/>
                  </a:moveTo>
                  <a:cubicBezTo>
                    <a:pt x="0" y="88"/>
                    <a:pt x="23" y="109"/>
                    <a:pt x="23" y="109"/>
                  </a:cubicBezTo>
                  <a:cubicBezTo>
                    <a:pt x="23" y="109"/>
                    <a:pt x="52" y="94"/>
                    <a:pt x="59" y="59"/>
                  </a:cubicBezTo>
                  <a:cubicBezTo>
                    <a:pt x="65" y="25"/>
                    <a:pt x="39" y="0"/>
                    <a:pt x="39" y="0"/>
                  </a:cubicBezTo>
                  <a:cubicBezTo>
                    <a:pt x="39" y="0"/>
                    <a:pt x="13" y="17"/>
                    <a:pt x="7" y="52"/>
                  </a:cubicBezTo>
                  <a:close/>
                  <a:moveTo>
                    <a:pt x="7" y="52"/>
                  </a:moveTo>
                  <a:cubicBezTo>
                    <a:pt x="7" y="52"/>
                    <a:pt x="7" y="52"/>
                    <a:pt x="7"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47"/>
            <p:cNvSpPr>
              <a:spLocks noEditPoints="1"/>
            </p:cNvSpPr>
            <p:nvPr/>
          </p:nvSpPr>
          <p:spPr bwMode="auto">
            <a:xfrm>
              <a:off x="2865" y="2816"/>
              <a:ext cx="72" cy="149"/>
            </a:xfrm>
            <a:custGeom>
              <a:avLst/>
              <a:gdLst>
                <a:gd name="T0" fmla="*/ 28 w 53"/>
                <a:gd name="T1" fmla="*/ 110 h 110"/>
                <a:gd name="T2" fmla="*/ 53 w 53"/>
                <a:gd name="T3" fmla="*/ 57 h 110"/>
                <a:gd name="T4" fmla="*/ 29 w 53"/>
                <a:gd name="T5" fmla="*/ 0 h 110"/>
                <a:gd name="T6" fmla="*/ 0 w 53"/>
                <a:gd name="T7" fmla="*/ 55 h 110"/>
                <a:gd name="T8" fmla="*/ 28 w 53"/>
                <a:gd name="T9" fmla="*/ 110 h 110"/>
                <a:gd name="T10" fmla="*/ 28 w 53"/>
                <a:gd name="T11" fmla="*/ 110 h 110"/>
                <a:gd name="T12" fmla="*/ 28 w 53"/>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3" h="110">
                  <a:moveTo>
                    <a:pt x="28" y="110"/>
                  </a:moveTo>
                  <a:cubicBezTo>
                    <a:pt x="28" y="110"/>
                    <a:pt x="53" y="93"/>
                    <a:pt x="53" y="57"/>
                  </a:cubicBezTo>
                  <a:cubicBezTo>
                    <a:pt x="52" y="21"/>
                    <a:pt x="29" y="0"/>
                    <a:pt x="29" y="0"/>
                  </a:cubicBezTo>
                  <a:cubicBezTo>
                    <a:pt x="29" y="0"/>
                    <a:pt x="0" y="20"/>
                    <a:pt x="0" y="55"/>
                  </a:cubicBezTo>
                  <a:cubicBezTo>
                    <a:pt x="1" y="90"/>
                    <a:pt x="28" y="110"/>
                    <a:pt x="28" y="110"/>
                  </a:cubicBezTo>
                  <a:close/>
                  <a:moveTo>
                    <a:pt x="28" y="110"/>
                  </a:moveTo>
                  <a:cubicBezTo>
                    <a:pt x="28" y="110"/>
                    <a:pt x="28" y="110"/>
                    <a:pt x="28"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48"/>
            <p:cNvSpPr>
              <a:spLocks noEditPoints="1"/>
            </p:cNvSpPr>
            <p:nvPr/>
          </p:nvSpPr>
          <p:spPr bwMode="auto">
            <a:xfrm>
              <a:off x="3031" y="2577"/>
              <a:ext cx="367" cy="551"/>
            </a:xfrm>
            <a:custGeom>
              <a:avLst/>
              <a:gdLst>
                <a:gd name="T0" fmla="*/ 268 w 270"/>
                <a:gd name="T1" fmla="*/ 285 h 406"/>
                <a:gd name="T2" fmla="*/ 270 w 270"/>
                <a:gd name="T3" fmla="*/ 117 h 406"/>
                <a:gd name="T4" fmla="*/ 270 w 270"/>
                <a:gd name="T5" fmla="*/ 105 h 406"/>
                <a:gd name="T6" fmla="*/ 259 w 270"/>
                <a:gd name="T7" fmla="*/ 101 h 406"/>
                <a:gd name="T8" fmla="*/ 209 w 270"/>
                <a:gd name="T9" fmla="*/ 89 h 406"/>
                <a:gd name="T10" fmla="*/ 232 w 270"/>
                <a:gd name="T11" fmla="*/ 2 h 406"/>
                <a:gd name="T12" fmla="*/ 174 w 270"/>
                <a:gd name="T13" fmla="*/ 49 h 406"/>
                <a:gd name="T14" fmla="*/ 135 w 270"/>
                <a:gd name="T15" fmla="*/ 0 h 406"/>
                <a:gd name="T16" fmla="*/ 135 w 270"/>
                <a:gd name="T17" fmla="*/ 0 h 406"/>
                <a:gd name="T18" fmla="*/ 135 w 270"/>
                <a:gd name="T19" fmla="*/ 0 h 406"/>
                <a:gd name="T20" fmla="*/ 135 w 270"/>
                <a:gd name="T21" fmla="*/ 0 h 406"/>
                <a:gd name="T22" fmla="*/ 135 w 270"/>
                <a:gd name="T23" fmla="*/ 0 h 406"/>
                <a:gd name="T24" fmla="*/ 97 w 270"/>
                <a:gd name="T25" fmla="*/ 49 h 406"/>
                <a:gd name="T26" fmla="*/ 38 w 270"/>
                <a:gd name="T27" fmla="*/ 2 h 406"/>
                <a:gd name="T28" fmla="*/ 62 w 270"/>
                <a:gd name="T29" fmla="*/ 89 h 406"/>
                <a:gd name="T30" fmla="*/ 11 w 270"/>
                <a:gd name="T31" fmla="*/ 101 h 406"/>
                <a:gd name="T32" fmla="*/ 0 w 270"/>
                <a:gd name="T33" fmla="*/ 105 h 406"/>
                <a:gd name="T34" fmla="*/ 0 w 270"/>
                <a:gd name="T35" fmla="*/ 117 h 406"/>
                <a:gd name="T36" fmla="*/ 1 w 270"/>
                <a:gd name="T37" fmla="*/ 285 h 406"/>
                <a:gd name="T38" fmla="*/ 134 w 270"/>
                <a:gd name="T39" fmla="*/ 405 h 406"/>
                <a:gd name="T40" fmla="*/ 134 w 270"/>
                <a:gd name="T41" fmla="*/ 405 h 406"/>
                <a:gd name="T42" fmla="*/ 135 w 270"/>
                <a:gd name="T43" fmla="*/ 406 h 406"/>
                <a:gd name="T44" fmla="*/ 135 w 270"/>
                <a:gd name="T45" fmla="*/ 405 h 406"/>
                <a:gd name="T46" fmla="*/ 268 w 270"/>
                <a:gd name="T47" fmla="*/ 285 h 406"/>
                <a:gd name="T48" fmla="*/ 134 w 270"/>
                <a:gd name="T49" fmla="*/ 143 h 406"/>
                <a:gd name="T50" fmla="*/ 134 w 270"/>
                <a:gd name="T51" fmla="*/ 143 h 406"/>
                <a:gd name="T52" fmla="*/ 34 w 270"/>
                <a:gd name="T53" fmla="*/ 143 h 406"/>
                <a:gd name="T54" fmla="*/ 34 w 270"/>
                <a:gd name="T55" fmla="*/ 136 h 406"/>
                <a:gd name="T56" fmla="*/ 135 w 270"/>
                <a:gd name="T57" fmla="*/ 136 h 406"/>
                <a:gd name="T58" fmla="*/ 135 w 270"/>
                <a:gd name="T59" fmla="*/ 136 h 406"/>
                <a:gd name="T60" fmla="*/ 235 w 270"/>
                <a:gd name="T61" fmla="*/ 136 h 406"/>
                <a:gd name="T62" fmla="*/ 235 w 270"/>
                <a:gd name="T63" fmla="*/ 143 h 406"/>
                <a:gd name="T64" fmla="*/ 134 w 270"/>
                <a:gd name="T65" fmla="*/ 143 h 406"/>
                <a:gd name="T66" fmla="*/ 134 w 270"/>
                <a:gd name="T67" fmla="*/ 143 h 406"/>
                <a:gd name="T68" fmla="*/ 134 w 270"/>
                <a:gd name="T69" fmla="*/ 14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406">
                  <a:moveTo>
                    <a:pt x="268" y="285"/>
                  </a:moveTo>
                  <a:cubicBezTo>
                    <a:pt x="268" y="265"/>
                    <a:pt x="270" y="117"/>
                    <a:pt x="270" y="117"/>
                  </a:cubicBezTo>
                  <a:cubicBezTo>
                    <a:pt x="270" y="105"/>
                    <a:pt x="270" y="105"/>
                    <a:pt x="270" y="105"/>
                  </a:cubicBezTo>
                  <a:cubicBezTo>
                    <a:pt x="259" y="101"/>
                    <a:pt x="259" y="101"/>
                    <a:pt x="259" y="101"/>
                  </a:cubicBezTo>
                  <a:cubicBezTo>
                    <a:pt x="257" y="100"/>
                    <a:pt x="240" y="94"/>
                    <a:pt x="209" y="89"/>
                  </a:cubicBezTo>
                  <a:cubicBezTo>
                    <a:pt x="232" y="2"/>
                    <a:pt x="232" y="2"/>
                    <a:pt x="232" y="2"/>
                  </a:cubicBezTo>
                  <a:cubicBezTo>
                    <a:pt x="174" y="49"/>
                    <a:pt x="174" y="49"/>
                    <a:pt x="174" y="49"/>
                  </a:cubicBezTo>
                  <a:cubicBezTo>
                    <a:pt x="135" y="0"/>
                    <a:pt x="135" y="0"/>
                    <a:pt x="135" y="0"/>
                  </a:cubicBezTo>
                  <a:cubicBezTo>
                    <a:pt x="135" y="0"/>
                    <a:pt x="135" y="0"/>
                    <a:pt x="135" y="0"/>
                  </a:cubicBezTo>
                  <a:cubicBezTo>
                    <a:pt x="135" y="0"/>
                    <a:pt x="135" y="0"/>
                    <a:pt x="135" y="0"/>
                  </a:cubicBezTo>
                  <a:cubicBezTo>
                    <a:pt x="135" y="0"/>
                    <a:pt x="135" y="0"/>
                    <a:pt x="135" y="0"/>
                  </a:cubicBezTo>
                  <a:cubicBezTo>
                    <a:pt x="135" y="0"/>
                    <a:pt x="135" y="0"/>
                    <a:pt x="135" y="0"/>
                  </a:cubicBezTo>
                  <a:cubicBezTo>
                    <a:pt x="97" y="49"/>
                    <a:pt x="97" y="49"/>
                    <a:pt x="97" y="49"/>
                  </a:cubicBezTo>
                  <a:cubicBezTo>
                    <a:pt x="38" y="2"/>
                    <a:pt x="38" y="2"/>
                    <a:pt x="38" y="2"/>
                  </a:cubicBezTo>
                  <a:cubicBezTo>
                    <a:pt x="62" y="89"/>
                    <a:pt x="62" y="89"/>
                    <a:pt x="62" y="89"/>
                  </a:cubicBezTo>
                  <a:cubicBezTo>
                    <a:pt x="30" y="94"/>
                    <a:pt x="12" y="100"/>
                    <a:pt x="11" y="101"/>
                  </a:cubicBezTo>
                  <a:cubicBezTo>
                    <a:pt x="0" y="105"/>
                    <a:pt x="0" y="105"/>
                    <a:pt x="0" y="105"/>
                  </a:cubicBezTo>
                  <a:cubicBezTo>
                    <a:pt x="0" y="117"/>
                    <a:pt x="0" y="117"/>
                    <a:pt x="0" y="117"/>
                  </a:cubicBezTo>
                  <a:cubicBezTo>
                    <a:pt x="0" y="117"/>
                    <a:pt x="1" y="265"/>
                    <a:pt x="1" y="285"/>
                  </a:cubicBezTo>
                  <a:cubicBezTo>
                    <a:pt x="1" y="315"/>
                    <a:pt x="47" y="403"/>
                    <a:pt x="134" y="405"/>
                  </a:cubicBezTo>
                  <a:cubicBezTo>
                    <a:pt x="134" y="405"/>
                    <a:pt x="134" y="405"/>
                    <a:pt x="134" y="405"/>
                  </a:cubicBezTo>
                  <a:cubicBezTo>
                    <a:pt x="135" y="405"/>
                    <a:pt x="135" y="406"/>
                    <a:pt x="135" y="406"/>
                  </a:cubicBezTo>
                  <a:cubicBezTo>
                    <a:pt x="135" y="405"/>
                    <a:pt x="135" y="405"/>
                    <a:pt x="135" y="405"/>
                  </a:cubicBezTo>
                  <a:cubicBezTo>
                    <a:pt x="223" y="403"/>
                    <a:pt x="268" y="315"/>
                    <a:pt x="268" y="285"/>
                  </a:cubicBezTo>
                  <a:close/>
                  <a:moveTo>
                    <a:pt x="134" y="143"/>
                  </a:moveTo>
                  <a:cubicBezTo>
                    <a:pt x="134" y="143"/>
                    <a:pt x="134" y="143"/>
                    <a:pt x="134" y="143"/>
                  </a:cubicBezTo>
                  <a:cubicBezTo>
                    <a:pt x="34" y="143"/>
                    <a:pt x="34" y="143"/>
                    <a:pt x="34" y="143"/>
                  </a:cubicBezTo>
                  <a:cubicBezTo>
                    <a:pt x="34" y="136"/>
                    <a:pt x="34" y="136"/>
                    <a:pt x="34" y="136"/>
                  </a:cubicBezTo>
                  <a:cubicBezTo>
                    <a:pt x="135" y="136"/>
                    <a:pt x="135" y="136"/>
                    <a:pt x="135" y="136"/>
                  </a:cubicBezTo>
                  <a:cubicBezTo>
                    <a:pt x="135" y="136"/>
                    <a:pt x="135" y="136"/>
                    <a:pt x="135" y="136"/>
                  </a:cubicBezTo>
                  <a:cubicBezTo>
                    <a:pt x="235" y="136"/>
                    <a:pt x="235" y="136"/>
                    <a:pt x="235" y="136"/>
                  </a:cubicBezTo>
                  <a:cubicBezTo>
                    <a:pt x="235" y="143"/>
                    <a:pt x="235" y="143"/>
                    <a:pt x="235" y="143"/>
                  </a:cubicBezTo>
                  <a:lnTo>
                    <a:pt x="134" y="143"/>
                  </a:lnTo>
                  <a:close/>
                  <a:moveTo>
                    <a:pt x="134" y="143"/>
                  </a:moveTo>
                  <a:cubicBezTo>
                    <a:pt x="134" y="143"/>
                    <a:pt x="134" y="143"/>
                    <a:pt x="134" y="1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49"/>
            <p:cNvSpPr>
              <a:spLocks noEditPoints="1"/>
            </p:cNvSpPr>
            <p:nvPr/>
          </p:nvSpPr>
          <p:spPr bwMode="auto">
            <a:xfrm>
              <a:off x="3543" y="2939"/>
              <a:ext cx="115" cy="125"/>
            </a:xfrm>
            <a:custGeom>
              <a:avLst/>
              <a:gdLst>
                <a:gd name="T0" fmla="*/ 12 w 85"/>
                <a:gd name="T1" fmla="*/ 92 h 92"/>
                <a:gd name="T2" fmla="*/ 65 w 85"/>
                <a:gd name="T3" fmla="*/ 62 h 92"/>
                <a:gd name="T4" fmla="*/ 72 w 85"/>
                <a:gd name="T5" fmla="*/ 0 h 92"/>
                <a:gd name="T6" fmla="*/ 20 w 85"/>
                <a:gd name="T7" fmla="*/ 34 h 92"/>
                <a:gd name="T8" fmla="*/ 12 w 85"/>
                <a:gd name="T9" fmla="*/ 92 h 92"/>
                <a:gd name="T10" fmla="*/ 12 w 85"/>
                <a:gd name="T11" fmla="*/ 92 h 92"/>
                <a:gd name="T12" fmla="*/ 12 w 85"/>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85" h="92">
                  <a:moveTo>
                    <a:pt x="12" y="92"/>
                  </a:moveTo>
                  <a:cubicBezTo>
                    <a:pt x="12" y="92"/>
                    <a:pt x="45" y="91"/>
                    <a:pt x="65" y="62"/>
                  </a:cubicBezTo>
                  <a:cubicBezTo>
                    <a:pt x="85" y="33"/>
                    <a:pt x="72" y="0"/>
                    <a:pt x="72" y="0"/>
                  </a:cubicBezTo>
                  <a:cubicBezTo>
                    <a:pt x="72" y="0"/>
                    <a:pt x="41" y="5"/>
                    <a:pt x="20" y="34"/>
                  </a:cubicBezTo>
                  <a:cubicBezTo>
                    <a:pt x="0" y="64"/>
                    <a:pt x="12" y="92"/>
                    <a:pt x="12" y="92"/>
                  </a:cubicBezTo>
                  <a:close/>
                  <a:moveTo>
                    <a:pt x="12" y="92"/>
                  </a:moveTo>
                  <a:cubicBezTo>
                    <a:pt x="12" y="92"/>
                    <a:pt x="12" y="92"/>
                    <a:pt x="12" y="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50"/>
            <p:cNvSpPr>
              <a:spLocks noEditPoints="1"/>
            </p:cNvSpPr>
            <p:nvPr/>
          </p:nvSpPr>
          <p:spPr bwMode="auto">
            <a:xfrm>
              <a:off x="3321" y="3128"/>
              <a:ext cx="80" cy="149"/>
            </a:xfrm>
            <a:custGeom>
              <a:avLst/>
              <a:gdLst>
                <a:gd name="T0" fmla="*/ 28 w 59"/>
                <a:gd name="T1" fmla="*/ 0 h 110"/>
                <a:gd name="T2" fmla="*/ 3 w 59"/>
                <a:gd name="T3" fmla="*/ 57 h 110"/>
                <a:gd name="T4" fmla="*/ 34 w 59"/>
                <a:gd name="T5" fmla="*/ 110 h 110"/>
                <a:gd name="T6" fmla="*/ 56 w 59"/>
                <a:gd name="T7" fmla="*/ 55 h 110"/>
                <a:gd name="T8" fmla="*/ 28 w 59"/>
                <a:gd name="T9" fmla="*/ 0 h 110"/>
                <a:gd name="T10" fmla="*/ 28 w 59"/>
                <a:gd name="T11" fmla="*/ 0 h 110"/>
                <a:gd name="T12" fmla="*/ 28 w 59"/>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59" h="110">
                  <a:moveTo>
                    <a:pt x="28" y="0"/>
                  </a:moveTo>
                  <a:cubicBezTo>
                    <a:pt x="28" y="0"/>
                    <a:pt x="0" y="22"/>
                    <a:pt x="3" y="57"/>
                  </a:cubicBezTo>
                  <a:cubicBezTo>
                    <a:pt x="6" y="92"/>
                    <a:pt x="34" y="110"/>
                    <a:pt x="34" y="110"/>
                  </a:cubicBezTo>
                  <a:cubicBezTo>
                    <a:pt x="34" y="110"/>
                    <a:pt x="59" y="91"/>
                    <a:pt x="56" y="55"/>
                  </a:cubicBezTo>
                  <a:cubicBezTo>
                    <a:pt x="52" y="19"/>
                    <a:pt x="28" y="0"/>
                    <a:pt x="28" y="0"/>
                  </a:cubicBezTo>
                  <a:close/>
                  <a:moveTo>
                    <a:pt x="28" y="0"/>
                  </a:moveTo>
                  <a:cubicBezTo>
                    <a:pt x="28" y="0"/>
                    <a:pt x="28"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51"/>
            <p:cNvSpPr>
              <a:spLocks noEditPoints="1"/>
            </p:cNvSpPr>
            <p:nvPr/>
          </p:nvSpPr>
          <p:spPr bwMode="auto">
            <a:xfrm>
              <a:off x="3237" y="3208"/>
              <a:ext cx="88" cy="145"/>
            </a:xfrm>
            <a:custGeom>
              <a:avLst/>
              <a:gdLst>
                <a:gd name="T0" fmla="*/ 7 w 65"/>
                <a:gd name="T1" fmla="*/ 47 h 107"/>
                <a:gd name="T2" fmla="*/ 22 w 65"/>
                <a:gd name="T3" fmla="*/ 107 h 107"/>
                <a:gd name="T4" fmla="*/ 58 w 65"/>
                <a:gd name="T5" fmla="*/ 61 h 107"/>
                <a:gd name="T6" fmla="*/ 48 w 65"/>
                <a:gd name="T7" fmla="*/ 0 h 107"/>
                <a:gd name="T8" fmla="*/ 7 w 65"/>
                <a:gd name="T9" fmla="*/ 47 h 107"/>
                <a:gd name="T10" fmla="*/ 7 w 65"/>
                <a:gd name="T11" fmla="*/ 47 h 107"/>
                <a:gd name="T12" fmla="*/ 7 w 65"/>
                <a:gd name="T13" fmla="*/ 47 h 107"/>
              </a:gdLst>
              <a:ahLst/>
              <a:cxnLst>
                <a:cxn ang="0">
                  <a:pos x="T0" y="T1"/>
                </a:cxn>
                <a:cxn ang="0">
                  <a:pos x="T2" y="T3"/>
                </a:cxn>
                <a:cxn ang="0">
                  <a:pos x="T4" y="T5"/>
                </a:cxn>
                <a:cxn ang="0">
                  <a:pos x="T6" y="T7"/>
                </a:cxn>
                <a:cxn ang="0">
                  <a:pos x="T8" y="T9"/>
                </a:cxn>
                <a:cxn ang="0">
                  <a:pos x="T10" y="T11"/>
                </a:cxn>
                <a:cxn ang="0">
                  <a:pos x="T12" y="T13"/>
                </a:cxn>
              </a:cxnLst>
              <a:rect l="0" t="0" r="r" b="b"/>
              <a:pathLst>
                <a:path w="65" h="107">
                  <a:moveTo>
                    <a:pt x="7" y="47"/>
                  </a:moveTo>
                  <a:cubicBezTo>
                    <a:pt x="0" y="82"/>
                    <a:pt x="22" y="107"/>
                    <a:pt x="22" y="107"/>
                  </a:cubicBezTo>
                  <a:cubicBezTo>
                    <a:pt x="22" y="107"/>
                    <a:pt x="51" y="96"/>
                    <a:pt x="58" y="61"/>
                  </a:cubicBezTo>
                  <a:cubicBezTo>
                    <a:pt x="65" y="25"/>
                    <a:pt x="48" y="0"/>
                    <a:pt x="48" y="0"/>
                  </a:cubicBezTo>
                  <a:cubicBezTo>
                    <a:pt x="48" y="0"/>
                    <a:pt x="15" y="13"/>
                    <a:pt x="7" y="47"/>
                  </a:cubicBezTo>
                  <a:close/>
                  <a:moveTo>
                    <a:pt x="7" y="47"/>
                  </a:moveTo>
                  <a:cubicBezTo>
                    <a:pt x="7" y="47"/>
                    <a:pt x="7" y="47"/>
                    <a:pt x="7" y="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52"/>
            <p:cNvSpPr>
              <a:spLocks noEditPoints="1"/>
            </p:cNvSpPr>
            <p:nvPr/>
          </p:nvSpPr>
          <p:spPr bwMode="auto">
            <a:xfrm>
              <a:off x="3529" y="3060"/>
              <a:ext cx="122" cy="113"/>
            </a:xfrm>
            <a:custGeom>
              <a:avLst/>
              <a:gdLst>
                <a:gd name="T0" fmla="*/ 87 w 90"/>
                <a:gd name="T1" fmla="*/ 4 h 83"/>
                <a:gd name="T2" fmla="*/ 28 w 90"/>
                <a:gd name="T3" fmla="*/ 22 h 83"/>
                <a:gd name="T4" fmla="*/ 3 w 90"/>
                <a:gd name="T5" fmla="*/ 75 h 83"/>
                <a:gd name="T6" fmla="*/ 63 w 90"/>
                <a:gd name="T7" fmla="*/ 61 h 83"/>
                <a:gd name="T8" fmla="*/ 87 w 90"/>
                <a:gd name="T9" fmla="*/ 4 h 83"/>
                <a:gd name="T10" fmla="*/ 87 w 90"/>
                <a:gd name="T11" fmla="*/ 4 h 83"/>
                <a:gd name="T12" fmla="*/ 87 w 90"/>
                <a:gd name="T13" fmla="*/ 4 h 83"/>
              </a:gdLst>
              <a:ahLst/>
              <a:cxnLst>
                <a:cxn ang="0">
                  <a:pos x="T0" y="T1"/>
                </a:cxn>
                <a:cxn ang="0">
                  <a:pos x="T2" y="T3"/>
                </a:cxn>
                <a:cxn ang="0">
                  <a:pos x="T4" y="T5"/>
                </a:cxn>
                <a:cxn ang="0">
                  <a:pos x="T6" y="T7"/>
                </a:cxn>
                <a:cxn ang="0">
                  <a:pos x="T8" y="T9"/>
                </a:cxn>
                <a:cxn ang="0">
                  <a:pos x="T10" y="T11"/>
                </a:cxn>
                <a:cxn ang="0">
                  <a:pos x="T12" y="T13"/>
                </a:cxn>
              </a:cxnLst>
              <a:rect l="0" t="0" r="r" b="b"/>
              <a:pathLst>
                <a:path w="90" h="83">
                  <a:moveTo>
                    <a:pt x="87" y="4"/>
                  </a:moveTo>
                  <a:cubicBezTo>
                    <a:pt x="87" y="4"/>
                    <a:pt x="56" y="0"/>
                    <a:pt x="28" y="22"/>
                  </a:cubicBezTo>
                  <a:cubicBezTo>
                    <a:pt x="0" y="44"/>
                    <a:pt x="3" y="75"/>
                    <a:pt x="3" y="75"/>
                  </a:cubicBezTo>
                  <a:cubicBezTo>
                    <a:pt x="3" y="75"/>
                    <a:pt x="35" y="83"/>
                    <a:pt x="63" y="61"/>
                  </a:cubicBezTo>
                  <a:cubicBezTo>
                    <a:pt x="90" y="40"/>
                    <a:pt x="87" y="4"/>
                    <a:pt x="87" y="4"/>
                  </a:cubicBezTo>
                  <a:close/>
                  <a:moveTo>
                    <a:pt x="87" y="4"/>
                  </a:moveTo>
                  <a:cubicBezTo>
                    <a:pt x="87" y="4"/>
                    <a:pt x="87" y="4"/>
                    <a:pt x="8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53"/>
            <p:cNvSpPr>
              <a:spLocks noEditPoints="1"/>
            </p:cNvSpPr>
            <p:nvPr/>
          </p:nvSpPr>
          <p:spPr bwMode="auto">
            <a:xfrm>
              <a:off x="3476" y="3170"/>
              <a:ext cx="132" cy="103"/>
            </a:xfrm>
            <a:custGeom>
              <a:avLst/>
              <a:gdLst>
                <a:gd name="T0" fmla="*/ 36 w 97"/>
                <a:gd name="T1" fmla="*/ 15 h 76"/>
                <a:gd name="T2" fmla="*/ 0 w 97"/>
                <a:gd name="T3" fmla="*/ 61 h 76"/>
                <a:gd name="T4" fmla="*/ 61 w 97"/>
                <a:gd name="T5" fmla="*/ 61 h 76"/>
                <a:gd name="T6" fmla="*/ 97 w 97"/>
                <a:gd name="T7" fmla="*/ 11 h 76"/>
                <a:gd name="T8" fmla="*/ 36 w 97"/>
                <a:gd name="T9" fmla="*/ 15 h 76"/>
                <a:gd name="T10" fmla="*/ 36 w 97"/>
                <a:gd name="T11" fmla="*/ 15 h 76"/>
                <a:gd name="T12" fmla="*/ 36 w 97"/>
                <a:gd name="T13" fmla="*/ 15 h 76"/>
              </a:gdLst>
              <a:ahLst/>
              <a:cxnLst>
                <a:cxn ang="0">
                  <a:pos x="T0" y="T1"/>
                </a:cxn>
                <a:cxn ang="0">
                  <a:pos x="T2" y="T3"/>
                </a:cxn>
                <a:cxn ang="0">
                  <a:pos x="T4" y="T5"/>
                </a:cxn>
                <a:cxn ang="0">
                  <a:pos x="T6" y="T7"/>
                </a:cxn>
                <a:cxn ang="0">
                  <a:pos x="T8" y="T9"/>
                </a:cxn>
                <a:cxn ang="0">
                  <a:pos x="T10" y="T11"/>
                </a:cxn>
                <a:cxn ang="0">
                  <a:pos x="T12" y="T13"/>
                </a:cxn>
              </a:cxnLst>
              <a:rect l="0" t="0" r="r" b="b"/>
              <a:pathLst>
                <a:path w="97" h="76">
                  <a:moveTo>
                    <a:pt x="36" y="15"/>
                  </a:moveTo>
                  <a:cubicBezTo>
                    <a:pt x="3" y="31"/>
                    <a:pt x="0" y="61"/>
                    <a:pt x="0" y="61"/>
                  </a:cubicBezTo>
                  <a:cubicBezTo>
                    <a:pt x="0" y="61"/>
                    <a:pt x="29" y="76"/>
                    <a:pt x="61" y="61"/>
                  </a:cubicBezTo>
                  <a:cubicBezTo>
                    <a:pt x="92" y="46"/>
                    <a:pt x="97" y="11"/>
                    <a:pt x="97" y="11"/>
                  </a:cubicBezTo>
                  <a:cubicBezTo>
                    <a:pt x="97" y="11"/>
                    <a:pt x="68" y="0"/>
                    <a:pt x="36" y="15"/>
                  </a:cubicBezTo>
                  <a:close/>
                  <a:moveTo>
                    <a:pt x="36" y="15"/>
                  </a:moveTo>
                  <a:cubicBezTo>
                    <a:pt x="36" y="15"/>
                    <a:pt x="36" y="15"/>
                    <a:pt x="36"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54"/>
            <p:cNvSpPr>
              <a:spLocks noEditPoints="1"/>
            </p:cNvSpPr>
            <p:nvPr/>
          </p:nvSpPr>
          <p:spPr bwMode="auto">
            <a:xfrm>
              <a:off x="3405" y="3272"/>
              <a:ext cx="147" cy="83"/>
            </a:xfrm>
            <a:custGeom>
              <a:avLst/>
              <a:gdLst>
                <a:gd name="T0" fmla="*/ 48 w 108"/>
                <a:gd name="T1" fmla="*/ 5 h 61"/>
                <a:gd name="T2" fmla="*/ 0 w 108"/>
                <a:gd name="T3" fmla="*/ 37 h 61"/>
                <a:gd name="T4" fmla="*/ 58 w 108"/>
                <a:gd name="T5" fmla="*/ 56 h 61"/>
                <a:gd name="T6" fmla="*/ 108 w 108"/>
                <a:gd name="T7" fmla="*/ 19 h 61"/>
                <a:gd name="T8" fmla="*/ 48 w 108"/>
                <a:gd name="T9" fmla="*/ 5 h 61"/>
                <a:gd name="T10" fmla="*/ 48 w 108"/>
                <a:gd name="T11" fmla="*/ 5 h 61"/>
                <a:gd name="T12" fmla="*/ 48 w 108"/>
                <a:gd name="T13" fmla="*/ 5 h 61"/>
              </a:gdLst>
              <a:ahLst/>
              <a:cxnLst>
                <a:cxn ang="0">
                  <a:pos x="T0" y="T1"/>
                </a:cxn>
                <a:cxn ang="0">
                  <a:pos x="T2" y="T3"/>
                </a:cxn>
                <a:cxn ang="0">
                  <a:pos x="T4" y="T5"/>
                </a:cxn>
                <a:cxn ang="0">
                  <a:pos x="T6" y="T7"/>
                </a:cxn>
                <a:cxn ang="0">
                  <a:pos x="T8" y="T9"/>
                </a:cxn>
                <a:cxn ang="0">
                  <a:pos x="T10" y="T11"/>
                </a:cxn>
                <a:cxn ang="0">
                  <a:pos x="T12" y="T13"/>
                </a:cxn>
              </a:cxnLst>
              <a:rect l="0" t="0" r="r" b="b"/>
              <a:pathLst>
                <a:path w="108" h="61">
                  <a:moveTo>
                    <a:pt x="48" y="5"/>
                  </a:moveTo>
                  <a:cubicBezTo>
                    <a:pt x="13" y="9"/>
                    <a:pt x="0" y="37"/>
                    <a:pt x="0" y="37"/>
                  </a:cubicBezTo>
                  <a:cubicBezTo>
                    <a:pt x="0" y="37"/>
                    <a:pt x="23" y="61"/>
                    <a:pt x="58" y="56"/>
                  </a:cubicBezTo>
                  <a:cubicBezTo>
                    <a:pt x="93" y="51"/>
                    <a:pt x="108" y="19"/>
                    <a:pt x="108" y="19"/>
                  </a:cubicBezTo>
                  <a:cubicBezTo>
                    <a:pt x="108" y="19"/>
                    <a:pt x="84" y="0"/>
                    <a:pt x="48" y="5"/>
                  </a:cubicBezTo>
                  <a:close/>
                  <a:moveTo>
                    <a:pt x="48" y="5"/>
                  </a:moveTo>
                  <a:cubicBezTo>
                    <a:pt x="48" y="5"/>
                    <a:pt x="48" y="5"/>
                    <a:pt x="48"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55"/>
            <p:cNvSpPr>
              <a:spLocks noEditPoints="1"/>
            </p:cNvSpPr>
            <p:nvPr/>
          </p:nvSpPr>
          <p:spPr bwMode="auto">
            <a:xfrm>
              <a:off x="3305" y="3351"/>
              <a:ext cx="149" cy="72"/>
            </a:xfrm>
            <a:custGeom>
              <a:avLst/>
              <a:gdLst>
                <a:gd name="T0" fmla="*/ 0 w 110"/>
                <a:gd name="T1" fmla="*/ 27 h 53"/>
                <a:gd name="T2" fmla="*/ 55 w 110"/>
                <a:gd name="T3" fmla="*/ 53 h 53"/>
                <a:gd name="T4" fmla="*/ 110 w 110"/>
                <a:gd name="T5" fmla="*/ 22 h 53"/>
                <a:gd name="T6" fmla="*/ 52 w 110"/>
                <a:gd name="T7" fmla="*/ 1 h 53"/>
                <a:gd name="T8" fmla="*/ 0 w 110"/>
                <a:gd name="T9" fmla="*/ 27 h 53"/>
                <a:gd name="T10" fmla="*/ 0 w 110"/>
                <a:gd name="T11" fmla="*/ 27 h 53"/>
                <a:gd name="T12" fmla="*/ 0 w 110"/>
                <a:gd name="T13" fmla="*/ 27 h 53"/>
              </a:gdLst>
              <a:ahLst/>
              <a:cxnLst>
                <a:cxn ang="0">
                  <a:pos x="T0" y="T1"/>
                </a:cxn>
                <a:cxn ang="0">
                  <a:pos x="T2" y="T3"/>
                </a:cxn>
                <a:cxn ang="0">
                  <a:pos x="T4" y="T5"/>
                </a:cxn>
                <a:cxn ang="0">
                  <a:pos x="T6" y="T7"/>
                </a:cxn>
                <a:cxn ang="0">
                  <a:pos x="T8" y="T9"/>
                </a:cxn>
                <a:cxn ang="0">
                  <a:pos x="T10" y="T11"/>
                </a:cxn>
                <a:cxn ang="0">
                  <a:pos x="T12" y="T13"/>
                </a:cxn>
              </a:cxnLst>
              <a:rect l="0" t="0" r="r" b="b"/>
              <a:pathLst>
                <a:path w="110" h="53">
                  <a:moveTo>
                    <a:pt x="0" y="27"/>
                  </a:moveTo>
                  <a:cubicBezTo>
                    <a:pt x="0" y="27"/>
                    <a:pt x="20" y="53"/>
                    <a:pt x="55" y="53"/>
                  </a:cubicBezTo>
                  <a:cubicBezTo>
                    <a:pt x="90" y="52"/>
                    <a:pt x="110" y="22"/>
                    <a:pt x="110" y="22"/>
                  </a:cubicBezTo>
                  <a:cubicBezTo>
                    <a:pt x="110" y="22"/>
                    <a:pt x="88" y="0"/>
                    <a:pt x="52" y="1"/>
                  </a:cubicBezTo>
                  <a:cubicBezTo>
                    <a:pt x="16" y="1"/>
                    <a:pt x="0" y="27"/>
                    <a:pt x="0" y="27"/>
                  </a:cubicBezTo>
                  <a:close/>
                  <a:moveTo>
                    <a:pt x="0" y="27"/>
                  </a:moveTo>
                  <a:cubicBezTo>
                    <a:pt x="0" y="27"/>
                    <a:pt x="0" y="27"/>
                    <a:pt x="0"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56"/>
            <p:cNvSpPr>
              <a:spLocks noEditPoints="1"/>
            </p:cNvSpPr>
            <p:nvPr/>
          </p:nvSpPr>
          <p:spPr bwMode="auto">
            <a:xfrm>
              <a:off x="3224" y="2986"/>
              <a:ext cx="359" cy="418"/>
            </a:xfrm>
            <a:custGeom>
              <a:avLst/>
              <a:gdLst>
                <a:gd name="T0" fmla="*/ 230 w 264"/>
                <a:gd name="T1" fmla="*/ 0 h 308"/>
                <a:gd name="T2" fmla="*/ 213 w 264"/>
                <a:gd name="T3" fmla="*/ 4 h 308"/>
                <a:gd name="T4" fmla="*/ 0 w 264"/>
                <a:gd name="T5" fmla="*/ 292 h 308"/>
                <a:gd name="T6" fmla="*/ 8 w 264"/>
                <a:gd name="T7" fmla="*/ 308 h 308"/>
                <a:gd name="T8" fmla="*/ 230 w 264"/>
                <a:gd name="T9" fmla="*/ 0 h 308"/>
                <a:gd name="T10" fmla="*/ 230 w 264"/>
                <a:gd name="T11" fmla="*/ 0 h 308"/>
                <a:gd name="T12" fmla="*/ 230 w 264"/>
                <a:gd name="T13" fmla="*/ 0 h 308"/>
              </a:gdLst>
              <a:ahLst/>
              <a:cxnLst>
                <a:cxn ang="0">
                  <a:pos x="T0" y="T1"/>
                </a:cxn>
                <a:cxn ang="0">
                  <a:pos x="T2" y="T3"/>
                </a:cxn>
                <a:cxn ang="0">
                  <a:pos x="T4" y="T5"/>
                </a:cxn>
                <a:cxn ang="0">
                  <a:pos x="T6" y="T7"/>
                </a:cxn>
                <a:cxn ang="0">
                  <a:pos x="T8" y="T9"/>
                </a:cxn>
                <a:cxn ang="0">
                  <a:pos x="T10" y="T11"/>
                </a:cxn>
                <a:cxn ang="0">
                  <a:pos x="T12" y="T13"/>
                </a:cxn>
              </a:cxnLst>
              <a:rect l="0" t="0" r="r" b="b"/>
              <a:pathLst>
                <a:path w="264" h="308">
                  <a:moveTo>
                    <a:pt x="230" y="0"/>
                  </a:moveTo>
                  <a:cubicBezTo>
                    <a:pt x="213" y="4"/>
                    <a:pt x="213" y="4"/>
                    <a:pt x="213" y="4"/>
                  </a:cubicBezTo>
                  <a:cubicBezTo>
                    <a:pt x="215" y="11"/>
                    <a:pt x="244" y="175"/>
                    <a:pt x="0" y="292"/>
                  </a:cubicBezTo>
                  <a:cubicBezTo>
                    <a:pt x="8" y="308"/>
                    <a:pt x="8" y="308"/>
                    <a:pt x="8" y="308"/>
                  </a:cubicBezTo>
                  <a:cubicBezTo>
                    <a:pt x="264" y="185"/>
                    <a:pt x="230" y="2"/>
                    <a:pt x="230" y="0"/>
                  </a:cubicBezTo>
                  <a:close/>
                  <a:moveTo>
                    <a:pt x="230" y="0"/>
                  </a:moveTo>
                  <a:cubicBezTo>
                    <a:pt x="230" y="0"/>
                    <a:pt x="230" y="0"/>
                    <a:pt x="2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57"/>
            <p:cNvSpPr>
              <a:spLocks noEditPoints="1"/>
            </p:cNvSpPr>
            <p:nvPr/>
          </p:nvSpPr>
          <p:spPr bwMode="auto">
            <a:xfrm>
              <a:off x="3412" y="2926"/>
              <a:ext cx="99" cy="142"/>
            </a:xfrm>
            <a:custGeom>
              <a:avLst/>
              <a:gdLst>
                <a:gd name="T0" fmla="*/ 53 w 73"/>
                <a:gd name="T1" fmla="*/ 105 h 105"/>
                <a:gd name="T2" fmla="*/ 62 w 73"/>
                <a:gd name="T3" fmla="*/ 48 h 105"/>
                <a:gd name="T4" fmla="*/ 23 w 73"/>
                <a:gd name="T5" fmla="*/ 0 h 105"/>
                <a:gd name="T6" fmla="*/ 11 w 73"/>
                <a:gd name="T7" fmla="*/ 61 h 105"/>
                <a:gd name="T8" fmla="*/ 53 w 73"/>
                <a:gd name="T9" fmla="*/ 105 h 105"/>
                <a:gd name="T10" fmla="*/ 53 w 73"/>
                <a:gd name="T11" fmla="*/ 105 h 105"/>
                <a:gd name="T12" fmla="*/ 53 w 73"/>
                <a:gd name="T13" fmla="*/ 105 h 105"/>
              </a:gdLst>
              <a:ahLst/>
              <a:cxnLst>
                <a:cxn ang="0">
                  <a:pos x="T0" y="T1"/>
                </a:cxn>
                <a:cxn ang="0">
                  <a:pos x="T2" y="T3"/>
                </a:cxn>
                <a:cxn ang="0">
                  <a:pos x="T4" y="T5"/>
                </a:cxn>
                <a:cxn ang="0">
                  <a:pos x="T6" y="T7"/>
                </a:cxn>
                <a:cxn ang="0">
                  <a:pos x="T8" y="T9"/>
                </a:cxn>
                <a:cxn ang="0">
                  <a:pos x="T10" y="T11"/>
                </a:cxn>
                <a:cxn ang="0">
                  <a:pos x="T12" y="T13"/>
                </a:cxn>
              </a:cxnLst>
              <a:rect l="0" t="0" r="r" b="b"/>
              <a:pathLst>
                <a:path w="73" h="105">
                  <a:moveTo>
                    <a:pt x="53" y="105"/>
                  </a:moveTo>
                  <a:cubicBezTo>
                    <a:pt x="53" y="105"/>
                    <a:pt x="73" y="82"/>
                    <a:pt x="62" y="48"/>
                  </a:cubicBezTo>
                  <a:cubicBezTo>
                    <a:pt x="51" y="14"/>
                    <a:pt x="23" y="0"/>
                    <a:pt x="23" y="0"/>
                  </a:cubicBezTo>
                  <a:cubicBezTo>
                    <a:pt x="23" y="0"/>
                    <a:pt x="0" y="28"/>
                    <a:pt x="11" y="61"/>
                  </a:cubicBezTo>
                  <a:cubicBezTo>
                    <a:pt x="22" y="95"/>
                    <a:pt x="53" y="105"/>
                    <a:pt x="53" y="105"/>
                  </a:cubicBezTo>
                  <a:close/>
                  <a:moveTo>
                    <a:pt x="53" y="105"/>
                  </a:moveTo>
                  <a:cubicBezTo>
                    <a:pt x="53" y="105"/>
                    <a:pt x="53" y="105"/>
                    <a:pt x="53" y="1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58"/>
            <p:cNvSpPr>
              <a:spLocks noEditPoints="1"/>
            </p:cNvSpPr>
            <p:nvPr/>
          </p:nvSpPr>
          <p:spPr bwMode="auto">
            <a:xfrm>
              <a:off x="3388" y="3048"/>
              <a:ext cx="87" cy="147"/>
            </a:xfrm>
            <a:custGeom>
              <a:avLst/>
              <a:gdLst>
                <a:gd name="T0" fmla="*/ 6 w 64"/>
                <a:gd name="T1" fmla="*/ 59 h 108"/>
                <a:gd name="T2" fmla="*/ 42 w 64"/>
                <a:gd name="T3" fmla="*/ 108 h 108"/>
                <a:gd name="T4" fmla="*/ 58 w 64"/>
                <a:gd name="T5" fmla="*/ 52 h 108"/>
                <a:gd name="T6" fmla="*/ 25 w 64"/>
                <a:gd name="T7" fmla="*/ 0 h 108"/>
                <a:gd name="T8" fmla="*/ 6 w 64"/>
                <a:gd name="T9" fmla="*/ 59 h 108"/>
                <a:gd name="T10" fmla="*/ 6 w 64"/>
                <a:gd name="T11" fmla="*/ 59 h 108"/>
                <a:gd name="T12" fmla="*/ 6 w 64"/>
                <a:gd name="T13" fmla="*/ 59 h 108"/>
              </a:gdLst>
              <a:ahLst/>
              <a:cxnLst>
                <a:cxn ang="0">
                  <a:pos x="T0" y="T1"/>
                </a:cxn>
                <a:cxn ang="0">
                  <a:pos x="T2" y="T3"/>
                </a:cxn>
                <a:cxn ang="0">
                  <a:pos x="T4" y="T5"/>
                </a:cxn>
                <a:cxn ang="0">
                  <a:pos x="T6" y="T7"/>
                </a:cxn>
                <a:cxn ang="0">
                  <a:pos x="T8" y="T9"/>
                </a:cxn>
                <a:cxn ang="0">
                  <a:pos x="T10" y="T11"/>
                </a:cxn>
                <a:cxn ang="0">
                  <a:pos x="T12" y="T13"/>
                </a:cxn>
              </a:cxnLst>
              <a:rect l="0" t="0" r="r" b="b"/>
              <a:pathLst>
                <a:path w="64" h="108">
                  <a:moveTo>
                    <a:pt x="6" y="59"/>
                  </a:moveTo>
                  <a:cubicBezTo>
                    <a:pt x="12" y="93"/>
                    <a:pt x="42" y="108"/>
                    <a:pt x="42" y="108"/>
                  </a:cubicBezTo>
                  <a:cubicBezTo>
                    <a:pt x="42" y="108"/>
                    <a:pt x="64" y="88"/>
                    <a:pt x="58" y="52"/>
                  </a:cubicBezTo>
                  <a:cubicBezTo>
                    <a:pt x="51" y="17"/>
                    <a:pt x="25" y="0"/>
                    <a:pt x="25" y="0"/>
                  </a:cubicBezTo>
                  <a:cubicBezTo>
                    <a:pt x="25" y="0"/>
                    <a:pt x="0" y="25"/>
                    <a:pt x="6" y="59"/>
                  </a:cubicBezTo>
                  <a:close/>
                  <a:moveTo>
                    <a:pt x="6" y="59"/>
                  </a:moveTo>
                  <a:cubicBezTo>
                    <a:pt x="6" y="59"/>
                    <a:pt x="6" y="59"/>
                    <a:pt x="6" y="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59"/>
            <p:cNvSpPr>
              <a:spLocks noEditPoints="1"/>
            </p:cNvSpPr>
            <p:nvPr/>
          </p:nvSpPr>
          <p:spPr bwMode="auto">
            <a:xfrm>
              <a:off x="3491" y="2816"/>
              <a:ext cx="73" cy="149"/>
            </a:xfrm>
            <a:custGeom>
              <a:avLst/>
              <a:gdLst>
                <a:gd name="T0" fmla="*/ 26 w 54"/>
                <a:gd name="T1" fmla="*/ 110 h 110"/>
                <a:gd name="T2" fmla="*/ 53 w 54"/>
                <a:gd name="T3" fmla="*/ 55 h 110"/>
                <a:gd name="T4" fmla="*/ 24 w 54"/>
                <a:gd name="T5" fmla="*/ 0 h 110"/>
                <a:gd name="T6" fmla="*/ 1 w 54"/>
                <a:gd name="T7" fmla="*/ 57 h 110"/>
                <a:gd name="T8" fmla="*/ 26 w 54"/>
                <a:gd name="T9" fmla="*/ 110 h 110"/>
                <a:gd name="T10" fmla="*/ 26 w 54"/>
                <a:gd name="T11" fmla="*/ 110 h 110"/>
                <a:gd name="T12" fmla="*/ 26 w 54"/>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4" h="110">
                  <a:moveTo>
                    <a:pt x="26" y="110"/>
                  </a:moveTo>
                  <a:cubicBezTo>
                    <a:pt x="26" y="110"/>
                    <a:pt x="53" y="90"/>
                    <a:pt x="53" y="55"/>
                  </a:cubicBezTo>
                  <a:cubicBezTo>
                    <a:pt x="54" y="20"/>
                    <a:pt x="24" y="0"/>
                    <a:pt x="24" y="0"/>
                  </a:cubicBezTo>
                  <a:cubicBezTo>
                    <a:pt x="24" y="0"/>
                    <a:pt x="1" y="21"/>
                    <a:pt x="1" y="57"/>
                  </a:cubicBezTo>
                  <a:cubicBezTo>
                    <a:pt x="0" y="93"/>
                    <a:pt x="26" y="110"/>
                    <a:pt x="26" y="110"/>
                  </a:cubicBezTo>
                  <a:close/>
                  <a:moveTo>
                    <a:pt x="26" y="110"/>
                  </a:moveTo>
                  <a:cubicBezTo>
                    <a:pt x="26" y="110"/>
                    <a:pt x="26" y="110"/>
                    <a:pt x="26"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8" name="Group 62"/>
          <p:cNvGrpSpPr>
            <a:grpSpLocks noChangeAspect="1"/>
          </p:cNvGrpSpPr>
          <p:nvPr/>
        </p:nvGrpSpPr>
        <p:grpSpPr bwMode="auto">
          <a:xfrm>
            <a:off x="8205430" y="3210280"/>
            <a:ext cx="1069216" cy="1111249"/>
            <a:chOff x="3431" y="1738"/>
            <a:chExt cx="814" cy="846"/>
          </a:xfrm>
          <a:solidFill>
            <a:schemeClr val="bg1"/>
          </a:solidFill>
        </p:grpSpPr>
        <p:sp>
          <p:nvSpPr>
            <p:cNvPr id="119" name="Freeform 63"/>
            <p:cNvSpPr>
              <a:spLocks noEditPoints="1"/>
            </p:cNvSpPr>
            <p:nvPr/>
          </p:nvSpPr>
          <p:spPr bwMode="auto">
            <a:xfrm>
              <a:off x="3431" y="1738"/>
              <a:ext cx="814" cy="678"/>
            </a:xfrm>
            <a:custGeom>
              <a:avLst/>
              <a:gdLst>
                <a:gd name="T0" fmla="*/ 599 w 599"/>
                <a:gd name="T1" fmla="*/ 133 h 500"/>
                <a:gd name="T2" fmla="*/ 523 w 599"/>
                <a:gd name="T3" fmla="*/ 66 h 500"/>
                <a:gd name="T4" fmla="*/ 447 w 599"/>
                <a:gd name="T5" fmla="*/ 0 h 500"/>
                <a:gd name="T6" fmla="*/ 371 w 599"/>
                <a:gd name="T7" fmla="*/ 66 h 500"/>
                <a:gd name="T8" fmla="*/ 295 w 599"/>
                <a:gd name="T9" fmla="*/ 133 h 500"/>
                <a:gd name="T10" fmla="*/ 379 w 599"/>
                <a:gd name="T11" fmla="*/ 133 h 500"/>
                <a:gd name="T12" fmla="*/ 11 w 599"/>
                <a:gd name="T13" fmla="*/ 410 h 500"/>
                <a:gd name="T14" fmla="*/ 7 w 599"/>
                <a:gd name="T15" fmla="*/ 422 h 500"/>
                <a:gd name="T16" fmla="*/ 529 w 599"/>
                <a:gd name="T17" fmla="*/ 133 h 500"/>
                <a:gd name="T18" fmla="*/ 599 w 599"/>
                <a:gd name="T19" fmla="*/ 133 h 500"/>
                <a:gd name="T20" fmla="*/ 599 w 599"/>
                <a:gd name="T21" fmla="*/ 133 h 500"/>
                <a:gd name="T22" fmla="*/ 599 w 599"/>
                <a:gd name="T23" fmla="*/ 133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9" h="500">
                  <a:moveTo>
                    <a:pt x="599" y="133"/>
                  </a:moveTo>
                  <a:cubicBezTo>
                    <a:pt x="523" y="66"/>
                    <a:pt x="523" y="66"/>
                    <a:pt x="523" y="66"/>
                  </a:cubicBezTo>
                  <a:cubicBezTo>
                    <a:pt x="447" y="0"/>
                    <a:pt x="447" y="0"/>
                    <a:pt x="447" y="0"/>
                  </a:cubicBezTo>
                  <a:cubicBezTo>
                    <a:pt x="371" y="66"/>
                    <a:pt x="371" y="66"/>
                    <a:pt x="371" y="66"/>
                  </a:cubicBezTo>
                  <a:cubicBezTo>
                    <a:pt x="295" y="133"/>
                    <a:pt x="295" y="133"/>
                    <a:pt x="295" y="133"/>
                  </a:cubicBezTo>
                  <a:cubicBezTo>
                    <a:pt x="379" y="133"/>
                    <a:pt x="379" y="133"/>
                    <a:pt x="379" y="133"/>
                  </a:cubicBezTo>
                  <a:cubicBezTo>
                    <a:pt x="351" y="304"/>
                    <a:pt x="192" y="438"/>
                    <a:pt x="11" y="410"/>
                  </a:cubicBezTo>
                  <a:cubicBezTo>
                    <a:pt x="3" y="409"/>
                    <a:pt x="0" y="419"/>
                    <a:pt x="7" y="422"/>
                  </a:cubicBezTo>
                  <a:cubicBezTo>
                    <a:pt x="233" y="500"/>
                    <a:pt x="492" y="372"/>
                    <a:pt x="529" y="133"/>
                  </a:cubicBezTo>
                  <a:lnTo>
                    <a:pt x="599" y="133"/>
                  </a:lnTo>
                  <a:close/>
                  <a:moveTo>
                    <a:pt x="599" y="133"/>
                  </a:moveTo>
                  <a:cubicBezTo>
                    <a:pt x="599" y="133"/>
                    <a:pt x="599" y="133"/>
                    <a:pt x="599"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64"/>
            <p:cNvSpPr>
              <a:spLocks noEditPoints="1"/>
            </p:cNvSpPr>
            <p:nvPr/>
          </p:nvSpPr>
          <p:spPr bwMode="auto">
            <a:xfrm>
              <a:off x="3911" y="2220"/>
              <a:ext cx="106" cy="364"/>
            </a:xfrm>
            <a:custGeom>
              <a:avLst/>
              <a:gdLst>
                <a:gd name="T0" fmla="*/ 78 w 78"/>
                <a:gd name="T1" fmla="*/ 0 h 269"/>
                <a:gd name="T2" fmla="*/ 0 w 78"/>
                <a:gd name="T3" fmla="*/ 56 h 269"/>
                <a:gd name="T4" fmla="*/ 0 w 78"/>
                <a:gd name="T5" fmla="*/ 269 h 269"/>
                <a:gd name="T6" fmla="*/ 78 w 78"/>
                <a:gd name="T7" fmla="*/ 269 h 269"/>
                <a:gd name="T8" fmla="*/ 78 w 78"/>
                <a:gd name="T9" fmla="*/ 0 h 269"/>
                <a:gd name="T10" fmla="*/ 78 w 78"/>
                <a:gd name="T11" fmla="*/ 0 h 269"/>
                <a:gd name="T12" fmla="*/ 78 w 78"/>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78" h="269">
                  <a:moveTo>
                    <a:pt x="78" y="0"/>
                  </a:moveTo>
                  <a:cubicBezTo>
                    <a:pt x="54" y="21"/>
                    <a:pt x="28" y="40"/>
                    <a:pt x="0" y="56"/>
                  </a:cubicBezTo>
                  <a:cubicBezTo>
                    <a:pt x="0" y="269"/>
                    <a:pt x="0" y="269"/>
                    <a:pt x="0" y="269"/>
                  </a:cubicBezTo>
                  <a:cubicBezTo>
                    <a:pt x="78" y="269"/>
                    <a:pt x="78" y="269"/>
                    <a:pt x="78" y="269"/>
                  </a:cubicBezTo>
                  <a:lnTo>
                    <a:pt x="78" y="0"/>
                  </a:lnTo>
                  <a:close/>
                  <a:moveTo>
                    <a:pt x="78" y="0"/>
                  </a:moveTo>
                  <a:cubicBezTo>
                    <a:pt x="78" y="0"/>
                    <a:pt x="78" y="0"/>
                    <a:pt x="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65"/>
            <p:cNvSpPr>
              <a:spLocks noEditPoints="1"/>
            </p:cNvSpPr>
            <p:nvPr/>
          </p:nvSpPr>
          <p:spPr bwMode="auto">
            <a:xfrm>
              <a:off x="3752" y="2321"/>
              <a:ext cx="106" cy="263"/>
            </a:xfrm>
            <a:custGeom>
              <a:avLst/>
              <a:gdLst>
                <a:gd name="T0" fmla="*/ 0 w 78"/>
                <a:gd name="T1" fmla="*/ 194 h 194"/>
                <a:gd name="T2" fmla="*/ 78 w 78"/>
                <a:gd name="T3" fmla="*/ 194 h 194"/>
                <a:gd name="T4" fmla="*/ 78 w 78"/>
                <a:gd name="T5" fmla="*/ 0 h 194"/>
                <a:gd name="T6" fmla="*/ 0 w 78"/>
                <a:gd name="T7" fmla="*/ 25 h 194"/>
                <a:gd name="T8" fmla="*/ 0 w 78"/>
                <a:gd name="T9" fmla="*/ 194 h 194"/>
                <a:gd name="T10" fmla="*/ 0 w 78"/>
                <a:gd name="T11" fmla="*/ 194 h 194"/>
                <a:gd name="T12" fmla="*/ 0 w 78"/>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78" h="194">
                  <a:moveTo>
                    <a:pt x="0" y="194"/>
                  </a:moveTo>
                  <a:cubicBezTo>
                    <a:pt x="78" y="194"/>
                    <a:pt x="78" y="194"/>
                    <a:pt x="78" y="194"/>
                  </a:cubicBezTo>
                  <a:cubicBezTo>
                    <a:pt x="78" y="0"/>
                    <a:pt x="78" y="0"/>
                    <a:pt x="78" y="0"/>
                  </a:cubicBezTo>
                  <a:cubicBezTo>
                    <a:pt x="53" y="10"/>
                    <a:pt x="27" y="19"/>
                    <a:pt x="0" y="25"/>
                  </a:cubicBezTo>
                  <a:lnTo>
                    <a:pt x="0" y="194"/>
                  </a:lnTo>
                  <a:close/>
                  <a:moveTo>
                    <a:pt x="0" y="194"/>
                  </a:moveTo>
                  <a:cubicBezTo>
                    <a:pt x="0" y="194"/>
                    <a:pt x="0" y="194"/>
                    <a:pt x="0"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66"/>
            <p:cNvSpPr>
              <a:spLocks noEditPoints="1"/>
            </p:cNvSpPr>
            <p:nvPr/>
          </p:nvSpPr>
          <p:spPr bwMode="auto">
            <a:xfrm>
              <a:off x="4070" y="1945"/>
              <a:ext cx="105" cy="639"/>
            </a:xfrm>
            <a:custGeom>
              <a:avLst/>
              <a:gdLst>
                <a:gd name="T0" fmla="*/ 0 w 77"/>
                <a:gd name="T1" fmla="*/ 472 h 472"/>
                <a:gd name="T2" fmla="*/ 77 w 77"/>
                <a:gd name="T3" fmla="*/ 472 h 472"/>
                <a:gd name="T4" fmla="*/ 77 w 77"/>
                <a:gd name="T5" fmla="*/ 0 h 472"/>
                <a:gd name="T6" fmla="*/ 76 w 77"/>
                <a:gd name="T7" fmla="*/ 0 h 472"/>
                <a:gd name="T8" fmla="*/ 0 w 77"/>
                <a:gd name="T9" fmla="*/ 161 h 472"/>
                <a:gd name="T10" fmla="*/ 0 w 77"/>
                <a:gd name="T11" fmla="*/ 472 h 472"/>
                <a:gd name="T12" fmla="*/ 0 w 77"/>
                <a:gd name="T13" fmla="*/ 472 h 472"/>
                <a:gd name="T14" fmla="*/ 0 w 77"/>
                <a:gd name="T15" fmla="*/ 472 h 4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472">
                  <a:moveTo>
                    <a:pt x="0" y="472"/>
                  </a:moveTo>
                  <a:cubicBezTo>
                    <a:pt x="77" y="472"/>
                    <a:pt x="77" y="472"/>
                    <a:pt x="77" y="472"/>
                  </a:cubicBezTo>
                  <a:cubicBezTo>
                    <a:pt x="77" y="0"/>
                    <a:pt x="77" y="0"/>
                    <a:pt x="77" y="0"/>
                  </a:cubicBezTo>
                  <a:cubicBezTo>
                    <a:pt x="76" y="0"/>
                    <a:pt x="76" y="0"/>
                    <a:pt x="76" y="0"/>
                  </a:cubicBezTo>
                  <a:cubicBezTo>
                    <a:pt x="63" y="60"/>
                    <a:pt x="37" y="115"/>
                    <a:pt x="0" y="161"/>
                  </a:cubicBezTo>
                  <a:lnTo>
                    <a:pt x="0" y="472"/>
                  </a:lnTo>
                  <a:close/>
                  <a:moveTo>
                    <a:pt x="0" y="472"/>
                  </a:moveTo>
                  <a:cubicBezTo>
                    <a:pt x="0" y="472"/>
                    <a:pt x="0" y="472"/>
                    <a:pt x="0" y="4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67"/>
            <p:cNvSpPr>
              <a:spLocks noEditPoints="1"/>
            </p:cNvSpPr>
            <p:nvPr/>
          </p:nvSpPr>
          <p:spPr bwMode="auto">
            <a:xfrm>
              <a:off x="3435" y="2336"/>
              <a:ext cx="106" cy="248"/>
            </a:xfrm>
            <a:custGeom>
              <a:avLst/>
              <a:gdLst>
                <a:gd name="T0" fmla="*/ 78 w 78"/>
                <a:gd name="T1" fmla="*/ 19 h 183"/>
                <a:gd name="T2" fmla="*/ 0 w 78"/>
                <a:gd name="T3" fmla="*/ 0 h 183"/>
                <a:gd name="T4" fmla="*/ 0 w 78"/>
                <a:gd name="T5" fmla="*/ 183 h 183"/>
                <a:gd name="T6" fmla="*/ 78 w 78"/>
                <a:gd name="T7" fmla="*/ 183 h 183"/>
                <a:gd name="T8" fmla="*/ 78 w 78"/>
                <a:gd name="T9" fmla="*/ 19 h 183"/>
                <a:gd name="T10" fmla="*/ 78 w 78"/>
                <a:gd name="T11" fmla="*/ 19 h 183"/>
                <a:gd name="T12" fmla="*/ 78 w 78"/>
                <a:gd name="T13" fmla="*/ 19 h 183"/>
              </a:gdLst>
              <a:ahLst/>
              <a:cxnLst>
                <a:cxn ang="0">
                  <a:pos x="T0" y="T1"/>
                </a:cxn>
                <a:cxn ang="0">
                  <a:pos x="T2" y="T3"/>
                </a:cxn>
                <a:cxn ang="0">
                  <a:pos x="T4" y="T5"/>
                </a:cxn>
                <a:cxn ang="0">
                  <a:pos x="T6" y="T7"/>
                </a:cxn>
                <a:cxn ang="0">
                  <a:pos x="T8" y="T9"/>
                </a:cxn>
                <a:cxn ang="0">
                  <a:pos x="T10" y="T11"/>
                </a:cxn>
                <a:cxn ang="0">
                  <a:pos x="T12" y="T13"/>
                </a:cxn>
              </a:cxnLst>
              <a:rect l="0" t="0" r="r" b="b"/>
              <a:pathLst>
                <a:path w="78" h="183">
                  <a:moveTo>
                    <a:pt x="78" y="19"/>
                  </a:moveTo>
                  <a:cubicBezTo>
                    <a:pt x="51" y="15"/>
                    <a:pt x="25" y="9"/>
                    <a:pt x="0" y="0"/>
                  </a:cubicBezTo>
                  <a:cubicBezTo>
                    <a:pt x="0" y="183"/>
                    <a:pt x="0" y="183"/>
                    <a:pt x="0" y="183"/>
                  </a:cubicBezTo>
                  <a:cubicBezTo>
                    <a:pt x="78" y="183"/>
                    <a:pt x="78" y="183"/>
                    <a:pt x="78" y="183"/>
                  </a:cubicBezTo>
                  <a:lnTo>
                    <a:pt x="78" y="19"/>
                  </a:lnTo>
                  <a:close/>
                  <a:moveTo>
                    <a:pt x="78" y="19"/>
                  </a:moveTo>
                  <a:cubicBezTo>
                    <a:pt x="78" y="19"/>
                    <a:pt x="78" y="19"/>
                    <a:pt x="78"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68"/>
            <p:cNvSpPr>
              <a:spLocks noEditPoints="1"/>
            </p:cNvSpPr>
            <p:nvPr/>
          </p:nvSpPr>
          <p:spPr bwMode="auto">
            <a:xfrm>
              <a:off x="3594" y="2363"/>
              <a:ext cx="105" cy="221"/>
            </a:xfrm>
            <a:custGeom>
              <a:avLst/>
              <a:gdLst>
                <a:gd name="T0" fmla="*/ 0 w 77"/>
                <a:gd name="T1" fmla="*/ 163 h 163"/>
                <a:gd name="T2" fmla="*/ 77 w 77"/>
                <a:gd name="T3" fmla="*/ 163 h 163"/>
                <a:gd name="T4" fmla="*/ 77 w 77"/>
                <a:gd name="T5" fmla="*/ 0 h 163"/>
                <a:gd name="T6" fmla="*/ 23 w 77"/>
                <a:gd name="T7" fmla="*/ 3 h 163"/>
                <a:gd name="T8" fmla="*/ 0 w 77"/>
                <a:gd name="T9" fmla="*/ 3 h 163"/>
                <a:gd name="T10" fmla="*/ 0 w 77"/>
                <a:gd name="T11" fmla="*/ 163 h 163"/>
                <a:gd name="T12" fmla="*/ 0 w 77"/>
                <a:gd name="T13" fmla="*/ 163 h 163"/>
                <a:gd name="T14" fmla="*/ 0 w 77"/>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63">
                  <a:moveTo>
                    <a:pt x="0" y="163"/>
                  </a:moveTo>
                  <a:cubicBezTo>
                    <a:pt x="77" y="163"/>
                    <a:pt x="77" y="163"/>
                    <a:pt x="77" y="163"/>
                  </a:cubicBezTo>
                  <a:cubicBezTo>
                    <a:pt x="77" y="0"/>
                    <a:pt x="77" y="0"/>
                    <a:pt x="77" y="0"/>
                  </a:cubicBezTo>
                  <a:cubicBezTo>
                    <a:pt x="60" y="2"/>
                    <a:pt x="42" y="3"/>
                    <a:pt x="23" y="3"/>
                  </a:cubicBezTo>
                  <a:cubicBezTo>
                    <a:pt x="15" y="3"/>
                    <a:pt x="8" y="3"/>
                    <a:pt x="0" y="3"/>
                  </a:cubicBezTo>
                  <a:lnTo>
                    <a:pt x="0" y="163"/>
                  </a:lnTo>
                  <a:close/>
                  <a:moveTo>
                    <a:pt x="0" y="163"/>
                  </a:moveTo>
                  <a:cubicBezTo>
                    <a:pt x="0" y="163"/>
                    <a:pt x="0" y="163"/>
                    <a:pt x="0"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Freeform 5"/>
          <p:cNvSpPr>
            <a:spLocks/>
          </p:cNvSpPr>
          <p:nvPr/>
        </p:nvSpPr>
        <p:spPr bwMode="auto">
          <a:xfrm>
            <a:off x="896498" y="3119214"/>
            <a:ext cx="901740" cy="1304350"/>
          </a:xfrm>
          <a:custGeom>
            <a:avLst/>
            <a:gdLst>
              <a:gd name="T0" fmla="*/ 135 w 135"/>
              <a:gd name="T1" fmla="*/ 146 h 197"/>
              <a:gd name="T2" fmla="*/ 135 w 135"/>
              <a:gd name="T3" fmla="*/ 125 h 197"/>
              <a:gd name="T4" fmla="*/ 82 w 135"/>
              <a:gd name="T5" fmla="*/ 61 h 197"/>
              <a:gd name="T6" fmla="*/ 68 w 135"/>
              <a:gd name="T7" fmla="*/ 0 h 197"/>
              <a:gd name="T8" fmla="*/ 68 w 135"/>
              <a:gd name="T9" fmla="*/ 0 h 197"/>
              <a:gd name="T10" fmla="*/ 53 w 135"/>
              <a:gd name="T11" fmla="*/ 61 h 197"/>
              <a:gd name="T12" fmla="*/ 0 w 135"/>
              <a:gd name="T13" fmla="*/ 125 h 197"/>
              <a:gd name="T14" fmla="*/ 0 w 135"/>
              <a:gd name="T15" fmla="*/ 146 h 197"/>
              <a:gd name="T16" fmla="*/ 38 w 135"/>
              <a:gd name="T17" fmla="*/ 146 h 197"/>
              <a:gd name="T18" fmla="*/ 38 w 135"/>
              <a:gd name="T19" fmla="*/ 167 h 197"/>
              <a:gd name="T20" fmla="*/ 27 w 135"/>
              <a:gd name="T21" fmla="*/ 181 h 197"/>
              <a:gd name="T22" fmla="*/ 26 w 135"/>
              <a:gd name="T23" fmla="*/ 183 h 197"/>
              <a:gd name="T24" fmla="*/ 25 w 135"/>
              <a:gd name="T25" fmla="*/ 193 h 197"/>
              <a:gd name="T26" fmla="*/ 29 w 135"/>
              <a:gd name="T27" fmla="*/ 197 h 197"/>
              <a:gd name="T28" fmla="*/ 45 w 135"/>
              <a:gd name="T29" fmla="*/ 197 h 197"/>
              <a:gd name="T30" fmla="*/ 48 w 135"/>
              <a:gd name="T31" fmla="*/ 196 h 197"/>
              <a:gd name="T32" fmla="*/ 68 w 135"/>
              <a:gd name="T33" fmla="*/ 173 h 197"/>
              <a:gd name="T34" fmla="*/ 68 w 135"/>
              <a:gd name="T35" fmla="*/ 173 h 197"/>
              <a:gd name="T36" fmla="*/ 87 w 135"/>
              <a:gd name="T37" fmla="*/ 196 h 197"/>
              <a:gd name="T38" fmla="*/ 90 w 135"/>
              <a:gd name="T39" fmla="*/ 197 h 197"/>
              <a:gd name="T40" fmla="*/ 106 w 135"/>
              <a:gd name="T41" fmla="*/ 197 h 197"/>
              <a:gd name="T42" fmla="*/ 110 w 135"/>
              <a:gd name="T43" fmla="*/ 193 h 197"/>
              <a:gd name="T44" fmla="*/ 110 w 135"/>
              <a:gd name="T45" fmla="*/ 183 h 197"/>
              <a:gd name="T46" fmla="*/ 109 w 135"/>
              <a:gd name="T47" fmla="*/ 181 h 197"/>
              <a:gd name="T48" fmla="*/ 98 w 135"/>
              <a:gd name="T49" fmla="*/ 167 h 197"/>
              <a:gd name="T50" fmla="*/ 98 w 135"/>
              <a:gd name="T51" fmla="*/ 146 h 197"/>
              <a:gd name="T52" fmla="*/ 135 w 135"/>
              <a:gd name="T53" fmla="*/ 14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 h="197">
                <a:moveTo>
                  <a:pt x="135" y="146"/>
                </a:moveTo>
                <a:cubicBezTo>
                  <a:pt x="135" y="125"/>
                  <a:pt x="135" y="125"/>
                  <a:pt x="135" y="125"/>
                </a:cubicBezTo>
                <a:cubicBezTo>
                  <a:pt x="82" y="61"/>
                  <a:pt x="82" y="61"/>
                  <a:pt x="82" y="61"/>
                </a:cubicBezTo>
                <a:cubicBezTo>
                  <a:pt x="84" y="38"/>
                  <a:pt x="68" y="0"/>
                  <a:pt x="68" y="0"/>
                </a:cubicBezTo>
                <a:cubicBezTo>
                  <a:pt x="68" y="0"/>
                  <a:pt x="68" y="0"/>
                  <a:pt x="68" y="0"/>
                </a:cubicBezTo>
                <a:cubicBezTo>
                  <a:pt x="68" y="0"/>
                  <a:pt x="51" y="38"/>
                  <a:pt x="53" y="61"/>
                </a:cubicBezTo>
                <a:cubicBezTo>
                  <a:pt x="0" y="125"/>
                  <a:pt x="0" y="125"/>
                  <a:pt x="0" y="125"/>
                </a:cubicBezTo>
                <a:cubicBezTo>
                  <a:pt x="0" y="146"/>
                  <a:pt x="0" y="146"/>
                  <a:pt x="0" y="146"/>
                </a:cubicBezTo>
                <a:cubicBezTo>
                  <a:pt x="38" y="146"/>
                  <a:pt x="38" y="146"/>
                  <a:pt x="38" y="146"/>
                </a:cubicBezTo>
                <a:cubicBezTo>
                  <a:pt x="38" y="167"/>
                  <a:pt x="38" y="167"/>
                  <a:pt x="38" y="167"/>
                </a:cubicBezTo>
                <a:cubicBezTo>
                  <a:pt x="27" y="181"/>
                  <a:pt x="27" y="181"/>
                  <a:pt x="27" y="181"/>
                </a:cubicBezTo>
                <a:cubicBezTo>
                  <a:pt x="26" y="182"/>
                  <a:pt x="26" y="183"/>
                  <a:pt x="26" y="183"/>
                </a:cubicBezTo>
                <a:cubicBezTo>
                  <a:pt x="25" y="193"/>
                  <a:pt x="25" y="193"/>
                  <a:pt x="25" y="193"/>
                </a:cubicBezTo>
                <a:cubicBezTo>
                  <a:pt x="25" y="195"/>
                  <a:pt x="27" y="197"/>
                  <a:pt x="29" y="197"/>
                </a:cubicBezTo>
                <a:cubicBezTo>
                  <a:pt x="45" y="197"/>
                  <a:pt x="45" y="197"/>
                  <a:pt x="45" y="197"/>
                </a:cubicBezTo>
                <a:cubicBezTo>
                  <a:pt x="46" y="197"/>
                  <a:pt x="47" y="197"/>
                  <a:pt x="48" y="196"/>
                </a:cubicBezTo>
                <a:cubicBezTo>
                  <a:pt x="68" y="173"/>
                  <a:pt x="68" y="173"/>
                  <a:pt x="68" y="173"/>
                </a:cubicBezTo>
                <a:cubicBezTo>
                  <a:pt x="68" y="173"/>
                  <a:pt x="68" y="173"/>
                  <a:pt x="68" y="173"/>
                </a:cubicBezTo>
                <a:cubicBezTo>
                  <a:pt x="87" y="196"/>
                  <a:pt x="87" y="196"/>
                  <a:pt x="87" y="196"/>
                </a:cubicBezTo>
                <a:cubicBezTo>
                  <a:pt x="88" y="197"/>
                  <a:pt x="89" y="197"/>
                  <a:pt x="90" y="197"/>
                </a:cubicBezTo>
                <a:cubicBezTo>
                  <a:pt x="106" y="197"/>
                  <a:pt x="106" y="197"/>
                  <a:pt x="106" y="197"/>
                </a:cubicBezTo>
                <a:cubicBezTo>
                  <a:pt x="109" y="197"/>
                  <a:pt x="110" y="195"/>
                  <a:pt x="110" y="193"/>
                </a:cubicBezTo>
                <a:cubicBezTo>
                  <a:pt x="110" y="183"/>
                  <a:pt x="110" y="183"/>
                  <a:pt x="110" y="183"/>
                </a:cubicBezTo>
                <a:cubicBezTo>
                  <a:pt x="109" y="183"/>
                  <a:pt x="109" y="182"/>
                  <a:pt x="109" y="181"/>
                </a:cubicBezTo>
                <a:cubicBezTo>
                  <a:pt x="98" y="167"/>
                  <a:pt x="98" y="167"/>
                  <a:pt x="98" y="167"/>
                </a:cubicBezTo>
                <a:cubicBezTo>
                  <a:pt x="98" y="146"/>
                  <a:pt x="98" y="146"/>
                  <a:pt x="98" y="146"/>
                </a:cubicBezTo>
                <a:lnTo>
                  <a:pt x="135" y="14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Title 1"/>
          <p:cNvSpPr txBox="1">
            <a:spLocks/>
          </p:cNvSpPr>
          <p:nvPr/>
        </p:nvSpPr>
        <p:spPr>
          <a:xfrm>
            <a:off x="141762" y="6427744"/>
            <a:ext cx="1253355" cy="30232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chemeClr val="bg1"/>
                </a:solidFill>
                <a:latin typeface="+mn-lt"/>
              </a:rPr>
              <a:t>SOURCE: SIPRI</a:t>
            </a:r>
            <a:endParaRPr lang="en-US" sz="4000" dirty="0">
              <a:solidFill>
                <a:schemeClr val="bg1"/>
              </a:solidFill>
              <a:latin typeface="+mn-lt"/>
            </a:endParaRPr>
          </a:p>
        </p:txBody>
      </p:sp>
    </p:spTree>
    <p:extLst>
      <p:ext uri="{BB962C8B-B14F-4D97-AF65-F5344CB8AC3E}">
        <p14:creationId xmlns:p14="http://schemas.microsoft.com/office/powerpoint/2010/main" val="379647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800"/>
                                            <p:tgtEl>
                                              <p:spTgt spid="69"/>
                                            </p:tgtEl>
                                          </p:cBhvr>
                                        </p:animEffect>
                                      </p:childTnLst>
                                    </p:cTn>
                                  </p:par>
                                  <p:par>
                                    <p:cTn id="8" presetID="6" presetClass="emph" presetSubtype="0" decel="100000" fill="hold" nodeType="withEffect">
                                      <p:stCondLst>
                                        <p:cond delay="0"/>
                                      </p:stCondLst>
                                      <p:childTnLst>
                                        <p:animScale>
                                          <p:cBhvr>
                                            <p:cTn id="9" dur="2000" fill="hold"/>
                                            <p:tgtEl>
                                              <p:spTgt spid="69"/>
                                            </p:tgtEl>
                                          </p:cBhvr>
                                          <p:by x="110000" y="110000"/>
                                        </p:animScale>
                                      </p:childTnLst>
                                    </p:cTn>
                                  </p:par>
                                  <p:par>
                                    <p:cTn id="10" presetID="2" presetClass="entr" presetSubtype="2" decel="100000" fill="hold" nodeType="withEffect">
                                      <p:stCondLst>
                                        <p:cond delay="130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fill="hold"/>
                                            <p:tgtEl>
                                              <p:spTgt spid="79"/>
                                            </p:tgtEl>
                                            <p:attrNameLst>
                                              <p:attrName>ppt_x</p:attrName>
                                            </p:attrNameLst>
                                          </p:cBhvr>
                                          <p:tavLst>
                                            <p:tav tm="0">
                                              <p:val>
                                                <p:strVal val="1+#ppt_w/2"/>
                                              </p:val>
                                            </p:tav>
                                            <p:tav tm="100000">
                                              <p:val>
                                                <p:strVal val="#ppt_x"/>
                                              </p:val>
                                            </p:tav>
                                          </p:tavLst>
                                        </p:anim>
                                        <p:anim calcmode="lin" valueType="num">
                                          <p:cBhvr additive="base">
                                            <p:cTn id="13" dur="500" fill="hold"/>
                                            <p:tgtEl>
                                              <p:spTgt spid="79"/>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1500"/>
                                      </p:stCondLst>
                                      <p:childTnLst>
                                        <p:set>
                                          <p:cBhvr>
                                            <p:cTn id="15" dur="1" fill="hold">
                                              <p:stCondLst>
                                                <p:cond delay="0"/>
                                              </p:stCondLst>
                                            </p:cTn>
                                            <p:tgtEl>
                                              <p:spTgt spid="82"/>
                                            </p:tgtEl>
                                            <p:attrNameLst>
                                              <p:attrName>style.visibility</p:attrName>
                                            </p:attrNameLst>
                                          </p:cBhvr>
                                          <p:to>
                                            <p:strVal val="visible"/>
                                          </p:to>
                                        </p:set>
                                        <p:anim calcmode="lin" valueType="num">
                                          <p:cBhvr additive="base">
                                            <p:cTn id="16" dur="500" fill="hold"/>
                                            <p:tgtEl>
                                              <p:spTgt spid="82"/>
                                            </p:tgtEl>
                                            <p:attrNameLst>
                                              <p:attrName>ppt_x</p:attrName>
                                            </p:attrNameLst>
                                          </p:cBhvr>
                                          <p:tavLst>
                                            <p:tav tm="0">
                                              <p:val>
                                                <p:strVal val="1+#ppt_w/2"/>
                                              </p:val>
                                            </p:tav>
                                            <p:tav tm="100000">
                                              <p:val>
                                                <p:strVal val="#ppt_x"/>
                                              </p:val>
                                            </p:tav>
                                          </p:tavLst>
                                        </p:anim>
                                        <p:anim calcmode="lin" valueType="num">
                                          <p:cBhvr additive="base">
                                            <p:cTn id="17" dur="500" fill="hold"/>
                                            <p:tgtEl>
                                              <p:spTgt spid="82"/>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1800"/>
                                      </p:stCondLst>
                                      <p:childTnLst>
                                        <p:set>
                                          <p:cBhvr>
                                            <p:cTn id="19" dur="1" fill="hold">
                                              <p:stCondLst>
                                                <p:cond delay="0"/>
                                              </p:stCondLst>
                                            </p:cTn>
                                            <p:tgtEl>
                                              <p:spTgt spid="118"/>
                                            </p:tgtEl>
                                            <p:attrNameLst>
                                              <p:attrName>style.visibility</p:attrName>
                                            </p:attrNameLst>
                                          </p:cBhvr>
                                          <p:to>
                                            <p:strVal val="visible"/>
                                          </p:to>
                                        </p:set>
                                        <p:anim calcmode="lin" valueType="num">
                                          <p:cBhvr additive="base">
                                            <p:cTn id="20" dur="500" fill="hold"/>
                                            <p:tgtEl>
                                              <p:spTgt spid="118"/>
                                            </p:tgtEl>
                                            <p:attrNameLst>
                                              <p:attrName>ppt_x</p:attrName>
                                            </p:attrNameLst>
                                          </p:cBhvr>
                                          <p:tavLst>
                                            <p:tav tm="0">
                                              <p:val>
                                                <p:strVal val="1+#ppt_w/2"/>
                                              </p:val>
                                            </p:tav>
                                            <p:tav tm="100000">
                                              <p:val>
                                                <p:strVal val="#ppt_x"/>
                                              </p:val>
                                            </p:tav>
                                          </p:tavLst>
                                        </p:anim>
                                        <p:anim calcmode="lin" valueType="num">
                                          <p:cBhvr additive="base">
                                            <p:cTn id="21" dur="500" fill="hold"/>
                                            <p:tgtEl>
                                              <p:spTgt spid="11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14:presetBounceEnd="44000">
                                      <p:stCondLst>
                                        <p:cond delay="2000"/>
                                      </p:stCondLst>
                                      <p:childTnLst>
                                        <p:set>
                                          <p:cBhvr>
                                            <p:cTn id="23" dur="1" fill="hold">
                                              <p:stCondLst>
                                                <p:cond delay="0"/>
                                              </p:stCondLst>
                                            </p:cTn>
                                            <p:tgtEl>
                                              <p:spTgt spid="83"/>
                                            </p:tgtEl>
                                            <p:attrNameLst>
                                              <p:attrName>style.visibility</p:attrName>
                                            </p:attrNameLst>
                                          </p:cBhvr>
                                          <p:to>
                                            <p:strVal val="visible"/>
                                          </p:to>
                                        </p:set>
                                        <p:anim calcmode="lin" valueType="num" p14:bounceEnd="44000">
                                          <p:cBhvr additive="base">
                                            <p:cTn id="24" dur="500" fill="hold"/>
                                            <p:tgtEl>
                                              <p:spTgt spid="83"/>
                                            </p:tgtEl>
                                            <p:attrNameLst>
                                              <p:attrName>ppt_x</p:attrName>
                                            </p:attrNameLst>
                                          </p:cBhvr>
                                          <p:tavLst>
                                            <p:tav tm="0">
                                              <p:val>
                                                <p:strVal val="1+#ppt_w/2"/>
                                              </p:val>
                                            </p:tav>
                                            <p:tav tm="100000">
                                              <p:val>
                                                <p:strVal val="#ppt_x"/>
                                              </p:val>
                                            </p:tav>
                                          </p:tavLst>
                                        </p:anim>
                                        <p:anim calcmode="lin" valueType="num" p14:bounceEnd="44000">
                                          <p:cBhvr additive="base">
                                            <p:cTn id="25" dur="500" fill="hold"/>
                                            <p:tgtEl>
                                              <p:spTgt spid="8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1200"/>
                                            <p:tgtEl>
                                              <p:spTgt spid="93"/>
                                            </p:tgtEl>
                                          </p:cBhvr>
                                        </p:animEffect>
                                      </p:childTnLst>
                                    </p:cTn>
                                  </p:par>
                                  <p:par>
                                    <p:cTn id="29" presetID="2" presetClass="entr" presetSubtype="8" decel="100000" fill="hold" nodeType="withEffect">
                                      <p:stCondLst>
                                        <p:cond delay="170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0-#ppt_w/2"/>
                                              </p:val>
                                            </p:tav>
                                            <p:tav tm="100000">
                                              <p:val>
                                                <p:strVal val="#ppt_x"/>
                                              </p:val>
                                            </p:tav>
                                          </p:tavLst>
                                        </p:anim>
                                        <p:anim calcmode="lin" valueType="num">
                                          <p:cBhvr additive="base">
                                            <p:cTn id="32" dur="5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800"/>
                                      </p:stCondLst>
                                      <p:childTnLst>
                                        <p:set>
                                          <p:cBhvr>
                                            <p:cTn id="34" dur="1" fill="hold">
                                              <p:stCondLst>
                                                <p:cond delay="0"/>
                                              </p:stCondLst>
                                            </p:cTn>
                                            <p:tgtEl>
                                              <p:spTgt spid="78"/>
                                            </p:tgtEl>
                                            <p:attrNameLst>
                                              <p:attrName>style.visibility</p:attrName>
                                            </p:attrNameLst>
                                          </p:cBhvr>
                                          <p:to>
                                            <p:strVal val="visible"/>
                                          </p:to>
                                        </p:set>
                                        <p:anim calcmode="lin" valueType="num">
                                          <p:cBhvr additive="base">
                                            <p:cTn id="35" dur="500" fill="hold"/>
                                            <p:tgtEl>
                                              <p:spTgt spid="78"/>
                                            </p:tgtEl>
                                            <p:attrNameLst>
                                              <p:attrName>ppt_x</p:attrName>
                                            </p:attrNameLst>
                                          </p:cBhvr>
                                          <p:tavLst>
                                            <p:tav tm="0">
                                              <p:val>
                                                <p:strVal val="0-#ppt_w/2"/>
                                              </p:val>
                                            </p:tav>
                                            <p:tav tm="100000">
                                              <p:val>
                                                <p:strVal val="#ppt_x"/>
                                              </p:val>
                                            </p:tav>
                                          </p:tavLst>
                                        </p:anim>
                                        <p:anim calcmode="lin" valueType="num">
                                          <p:cBhvr additive="base">
                                            <p:cTn id="36" dur="500" fill="hold"/>
                                            <p:tgtEl>
                                              <p:spTgt spid="78"/>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10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0-#ppt_w/2"/>
                                              </p:val>
                                            </p:tav>
                                            <p:tav tm="100000">
                                              <p:val>
                                                <p:strVal val="#ppt_x"/>
                                              </p:val>
                                            </p:tav>
                                          </p:tavLst>
                                        </p:anim>
                                        <p:anim calcmode="lin" valueType="num">
                                          <p:cBhvr additive="base">
                                            <p:cTn id="40" dur="500" fill="hold"/>
                                            <p:tgtEl>
                                              <p:spTgt spid="7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14:presetBounceEnd="44000">
                                      <p:stCondLst>
                                        <p:cond delay="2100"/>
                                      </p:stCondLst>
                                      <p:childTnLst>
                                        <p:set>
                                          <p:cBhvr>
                                            <p:cTn id="42" dur="1" fill="hold">
                                              <p:stCondLst>
                                                <p:cond delay="0"/>
                                              </p:stCondLst>
                                            </p:cTn>
                                            <p:tgtEl>
                                              <p:spTgt spid="5"/>
                                            </p:tgtEl>
                                            <p:attrNameLst>
                                              <p:attrName>style.visibility</p:attrName>
                                            </p:attrNameLst>
                                          </p:cBhvr>
                                          <p:to>
                                            <p:strVal val="visible"/>
                                          </p:to>
                                        </p:set>
                                        <p:anim calcmode="lin" valueType="num" p14:bounceEnd="44000">
                                          <p:cBhvr additive="base">
                                            <p:cTn id="43" dur="50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44" dur="500" fill="hold"/>
                                            <p:tgtEl>
                                              <p:spTgt spid="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14:presetBounceEnd="44000">
                                      <p:stCondLst>
                                        <p:cond delay="2700"/>
                                      </p:stCondLst>
                                      <p:childTnLst>
                                        <p:set>
                                          <p:cBhvr>
                                            <p:cTn id="46" dur="1" fill="hold">
                                              <p:stCondLst>
                                                <p:cond delay="0"/>
                                              </p:stCondLst>
                                            </p:cTn>
                                            <p:tgtEl>
                                              <p:spTgt spid="70"/>
                                            </p:tgtEl>
                                            <p:attrNameLst>
                                              <p:attrName>style.visibility</p:attrName>
                                            </p:attrNameLst>
                                          </p:cBhvr>
                                          <p:to>
                                            <p:strVal val="visible"/>
                                          </p:to>
                                        </p:set>
                                        <p:anim calcmode="lin" valueType="num" p14:bounceEnd="44000">
                                          <p:cBhvr additive="base">
                                            <p:cTn id="47" dur="500" fill="hold"/>
                                            <p:tgtEl>
                                              <p:spTgt spid="70"/>
                                            </p:tgtEl>
                                            <p:attrNameLst>
                                              <p:attrName>ppt_x</p:attrName>
                                            </p:attrNameLst>
                                          </p:cBhvr>
                                          <p:tavLst>
                                            <p:tav tm="0">
                                              <p:val>
                                                <p:strVal val="0-#ppt_w/2"/>
                                              </p:val>
                                            </p:tav>
                                            <p:tav tm="100000">
                                              <p:val>
                                                <p:strVal val="#ppt_x"/>
                                              </p:val>
                                            </p:tav>
                                          </p:tavLst>
                                        </p:anim>
                                        <p:anim calcmode="lin" valueType="num" p14:bounceEnd="44000">
                                          <p:cBhvr additive="base">
                                            <p:cTn id="48" dur="500" fill="hold"/>
                                            <p:tgtEl>
                                              <p:spTgt spid="70"/>
                                            </p:tgtEl>
                                            <p:attrNameLst>
                                              <p:attrName>ppt_y</p:attrName>
                                            </p:attrNameLst>
                                          </p:cBhvr>
                                          <p:tavLst>
                                            <p:tav tm="0">
                                              <p:val>
                                                <p:strVal val="#ppt_y"/>
                                              </p:val>
                                            </p:tav>
                                            <p:tav tm="100000">
                                              <p:val>
                                                <p:strVal val="#ppt_y"/>
                                              </p:val>
                                            </p:tav>
                                          </p:tavLst>
                                        </p:anim>
                                      </p:childTnLst>
                                    </p:cTn>
                                  </p:par>
                                  <p:par>
                                    <p:cTn id="49" presetID="10" presetClass="entr" presetSubtype="0" fill="hold" grpId="0" nodeType="withEffect">
                                      <p:stCondLst>
                                        <p:cond delay="300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70" grpId="0" animBg="1"/>
          <p:bldP spid="78" grpId="0" animBg="1"/>
          <p:bldP spid="82" grpId="0" animBg="1"/>
          <p:bldP spid="5" grpId="0" animBg="1"/>
          <p:bldP spid="1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800"/>
                                            <p:tgtEl>
                                              <p:spTgt spid="69"/>
                                            </p:tgtEl>
                                          </p:cBhvr>
                                        </p:animEffect>
                                      </p:childTnLst>
                                    </p:cTn>
                                  </p:par>
                                  <p:par>
                                    <p:cTn id="8" presetID="6" presetClass="emph" presetSubtype="0" decel="100000" fill="hold" nodeType="withEffect">
                                      <p:stCondLst>
                                        <p:cond delay="0"/>
                                      </p:stCondLst>
                                      <p:childTnLst>
                                        <p:animScale>
                                          <p:cBhvr>
                                            <p:cTn id="9" dur="2000" fill="hold"/>
                                            <p:tgtEl>
                                              <p:spTgt spid="69"/>
                                            </p:tgtEl>
                                          </p:cBhvr>
                                          <p:by x="110000" y="110000"/>
                                        </p:animScale>
                                      </p:childTnLst>
                                    </p:cTn>
                                  </p:par>
                                  <p:par>
                                    <p:cTn id="10" presetID="2" presetClass="entr" presetSubtype="2" decel="100000" fill="hold" nodeType="withEffect">
                                      <p:stCondLst>
                                        <p:cond delay="130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fill="hold"/>
                                            <p:tgtEl>
                                              <p:spTgt spid="79"/>
                                            </p:tgtEl>
                                            <p:attrNameLst>
                                              <p:attrName>ppt_x</p:attrName>
                                            </p:attrNameLst>
                                          </p:cBhvr>
                                          <p:tavLst>
                                            <p:tav tm="0">
                                              <p:val>
                                                <p:strVal val="1+#ppt_w/2"/>
                                              </p:val>
                                            </p:tav>
                                            <p:tav tm="100000">
                                              <p:val>
                                                <p:strVal val="#ppt_x"/>
                                              </p:val>
                                            </p:tav>
                                          </p:tavLst>
                                        </p:anim>
                                        <p:anim calcmode="lin" valueType="num">
                                          <p:cBhvr additive="base">
                                            <p:cTn id="13" dur="500" fill="hold"/>
                                            <p:tgtEl>
                                              <p:spTgt spid="79"/>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1500"/>
                                      </p:stCondLst>
                                      <p:childTnLst>
                                        <p:set>
                                          <p:cBhvr>
                                            <p:cTn id="15" dur="1" fill="hold">
                                              <p:stCondLst>
                                                <p:cond delay="0"/>
                                              </p:stCondLst>
                                            </p:cTn>
                                            <p:tgtEl>
                                              <p:spTgt spid="82"/>
                                            </p:tgtEl>
                                            <p:attrNameLst>
                                              <p:attrName>style.visibility</p:attrName>
                                            </p:attrNameLst>
                                          </p:cBhvr>
                                          <p:to>
                                            <p:strVal val="visible"/>
                                          </p:to>
                                        </p:set>
                                        <p:anim calcmode="lin" valueType="num">
                                          <p:cBhvr additive="base">
                                            <p:cTn id="16" dur="500" fill="hold"/>
                                            <p:tgtEl>
                                              <p:spTgt spid="82"/>
                                            </p:tgtEl>
                                            <p:attrNameLst>
                                              <p:attrName>ppt_x</p:attrName>
                                            </p:attrNameLst>
                                          </p:cBhvr>
                                          <p:tavLst>
                                            <p:tav tm="0">
                                              <p:val>
                                                <p:strVal val="1+#ppt_w/2"/>
                                              </p:val>
                                            </p:tav>
                                            <p:tav tm="100000">
                                              <p:val>
                                                <p:strVal val="#ppt_x"/>
                                              </p:val>
                                            </p:tav>
                                          </p:tavLst>
                                        </p:anim>
                                        <p:anim calcmode="lin" valueType="num">
                                          <p:cBhvr additive="base">
                                            <p:cTn id="17" dur="500" fill="hold"/>
                                            <p:tgtEl>
                                              <p:spTgt spid="82"/>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1800"/>
                                      </p:stCondLst>
                                      <p:childTnLst>
                                        <p:set>
                                          <p:cBhvr>
                                            <p:cTn id="19" dur="1" fill="hold">
                                              <p:stCondLst>
                                                <p:cond delay="0"/>
                                              </p:stCondLst>
                                            </p:cTn>
                                            <p:tgtEl>
                                              <p:spTgt spid="118"/>
                                            </p:tgtEl>
                                            <p:attrNameLst>
                                              <p:attrName>style.visibility</p:attrName>
                                            </p:attrNameLst>
                                          </p:cBhvr>
                                          <p:to>
                                            <p:strVal val="visible"/>
                                          </p:to>
                                        </p:set>
                                        <p:anim calcmode="lin" valueType="num">
                                          <p:cBhvr additive="base">
                                            <p:cTn id="20" dur="500" fill="hold"/>
                                            <p:tgtEl>
                                              <p:spTgt spid="118"/>
                                            </p:tgtEl>
                                            <p:attrNameLst>
                                              <p:attrName>ppt_x</p:attrName>
                                            </p:attrNameLst>
                                          </p:cBhvr>
                                          <p:tavLst>
                                            <p:tav tm="0">
                                              <p:val>
                                                <p:strVal val="1+#ppt_w/2"/>
                                              </p:val>
                                            </p:tav>
                                            <p:tav tm="100000">
                                              <p:val>
                                                <p:strVal val="#ppt_x"/>
                                              </p:val>
                                            </p:tav>
                                          </p:tavLst>
                                        </p:anim>
                                        <p:anim calcmode="lin" valueType="num">
                                          <p:cBhvr additive="base">
                                            <p:cTn id="21" dur="500" fill="hold"/>
                                            <p:tgtEl>
                                              <p:spTgt spid="11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2000"/>
                                      </p:stCondLst>
                                      <p:childTnLst>
                                        <p:set>
                                          <p:cBhvr>
                                            <p:cTn id="23" dur="1" fill="hold">
                                              <p:stCondLst>
                                                <p:cond delay="0"/>
                                              </p:stCondLst>
                                            </p:cTn>
                                            <p:tgtEl>
                                              <p:spTgt spid="83"/>
                                            </p:tgtEl>
                                            <p:attrNameLst>
                                              <p:attrName>style.visibility</p:attrName>
                                            </p:attrNameLst>
                                          </p:cBhvr>
                                          <p:to>
                                            <p:strVal val="visible"/>
                                          </p:to>
                                        </p:set>
                                        <p:anim calcmode="lin" valueType="num">
                                          <p:cBhvr additive="base">
                                            <p:cTn id="24" dur="500" fill="hold"/>
                                            <p:tgtEl>
                                              <p:spTgt spid="83"/>
                                            </p:tgtEl>
                                            <p:attrNameLst>
                                              <p:attrName>ppt_x</p:attrName>
                                            </p:attrNameLst>
                                          </p:cBhvr>
                                          <p:tavLst>
                                            <p:tav tm="0">
                                              <p:val>
                                                <p:strVal val="1+#ppt_w/2"/>
                                              </p:val>
                                            </p:tav>
                                            <p:tav tm="100000">
                                              <p:val>
                                                <p:strVal val="#ppt_x"/>
                                              </p:val>
                                            </p:tav>
                                          </p:tavLst>
                                        </p:anim>
                                        <p:anim calcmode="lin" valueType="num">
                                          <p:cBhvr additive="base">
                                            <p:cTn id="25" dur="500" fill="hold"/>
                                            <p:tgtEl>
                                              <p:spTgt spid="8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1200"/>
                                            <p:tgtEl>
                                              <p:spTgt spid="93"/>
                                            </p:tgtEl>
                                          </p:cBhvr>
                                        </p:animEffect>
                                      </p:childTnLst>
                                    </p:cTn>
                                  </p:par>
                                  <p:par>
                                    <p:cTn id="29" presetID="2" presetClass="entr" presetSubtype="8" decel="100000" fill="hold" nodeType="withEffect">
                                      <p:stCondLst>
                                        <p:cond delay="170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0-#ppt_w/2"/>
                                              </p:val>
                                            </p:tav>
                                            <p:tav tm="100000">
                                              <p:val>
                                                <p:strVal val="#ppt_x"/>
                                              </p:val>
                                            </p:tav>
                                          </p:tavLst>
                                        </p:anim>
                                        <p:anim calcmode="lin" valueType="num">
                                          <p:cBhvr additive="base">
                                            <p:cTn id="32" dur="5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800"/>
                                      </p:stCondLst>
                                      <p:childTnLst>
                                        <p:set>
                                          <p:cBhvr>
                                            <p:cTn id="34" dur="1" fill="hold">
                                              <p:stCondLst>
                                                <p:cond delay="0"/>
                                              </p:stCondLst>
                                            </p:cTn>
                                            <p:tgtEl>
                                              <p:spTgt spid="78"/>
                                            </p:tgtEl>
                                            <p:attrNameLst>
                                              <p:attrName>style.visibility</p:attrName>
                                            </p:attrNameLst>
                                          </p:cBhvr>
                                          <p:to>
                                            <p:strVal val="visible"/>
                                          </p:to>
                                        </p:set>
                                        <p:anim calcmode="lin" valueType="num">
                                          <p:cBhvr additive="base">
                                            <p:cTn id="35" dur="500" fill="hold"/>
                                            <p:tgtEl>
                                              <p:spTgt spid="78"/>
                                            </p:tgtEl>
                                            <p:attrNameLst>
                                              <p:attrName>ppt_x</p:attrName>
                                            </p:attrNameLst>
                                          </p:cBhvr>
                                          <p:tavLst>
                                            <p:tav tm="0">
                                              <p:val>
                                                <p:strVal val="0-#ppt_w/2"/>
                                              </p:val>
                                            </p:tav>
                                            <p:tav tm="100000">
                                              <p:val>
                                                <p:strVal val="#ppt_x"/>
                                              </p:val>
                                            </p:tav>
                                          </p:tavLst>
                                        </p:anim>
                                        <p:anim calcmode="lin" valueType="num">
                                          <p:cBhvr additive="base">
                                            <p:cTn id="36" dur="500" fill="hold"/>
                                            <p:tgtEl>
                                              <p:spTgt spid="78"/>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10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0-#ppt_w/2"/>
                                              </p:val>
                                            </p:tav>
                                            <p:tav tm="100000">
                                              <p:val>
                                                <p:strVal val="#ppt_x"/>
                                              </p:val>
                                            </p:tav>
                                          </p:tavLst>
                                        </p:anim>
                                        <p:anim calcmode="lin" valueType="num">
                                          <p:cBhvr additive="base">
                                            <p:cTn id="40" dur="500" fill="hold"/>
                                            <p:tgtEl>
                                              <p:spTgt spid="7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210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270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0-#ppt_w/2"/>
                                              </p:val>
                                            </p:tav>
                                            <p:tav tm="100000">
                                              <p:val>
                                                <p:strVal val="#ppt_x"/>
                                              </p:val>
                                            </p:tav>
                                          </p:tavLst>
                                        </p:anim>
                                        <p:anim calcmode="lin" valueType="num">
                                          <p:cBhvr additive="base">
                                            <p:cTn id="48" dur="500" fill="hold"/>
                                            <p:tgtEl>
                                              <p:spTgt spid="70"/>
                                            </p:tgtEl>
                                            <p:attrNameLst>
                                              <p:attrName>ppt_y</p:attrName>
                                            </p:attrNameLst>
                                          </p:cBhvr>
                                          <p:tavLst>
                                            <p:tav tm="0">
                                              <p:val>
                                                <p:strVal val="#ppt_y"/>
                                              </p:val>
                                            </p:tav>
                                            <p:tav tm="100000">
                                              <p:val>
                                                <p:strVal val="#ppt_y"/>
                                              </p:val>
                                            </p:tav>
                                          </p:tavLst>
                                        </p:anim>
                                      </p:childTnLst>
                                    </p:cTn>
                                  </p:par>
                                  <p:par>
                                    <p:cTn id="49" presetID="10" presetClass="entr" presetSubtype="0" fill="hold" grpId="0" nodeType="withEffect">
                                      <p:stCondLst>
                                        <p:cond delay="300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70" grpId="0" animBg="1"/>
          <p:bldP spid="78" grpId="0" animBg="1"/>
          <p:bldP spid="82" grpId="0" animBg="1"/>
          <p:bldP spid="5" grpId="0" animBg="1"/>
          <p:bldP spid="125" grpId="0"/>
        </p:bld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27268543" y="-3774831"/>
            <a:ext cx="33675202" cy="14323646"/>
            <a:chOff x="-9310" y="-1267"/>
            <a:chExt cx="14045" cy="5974"/>
          </a:xfrm>
          <a:solidFill>
            <a:srgbClr val="656668"/>
          </a:solidFill>
        </p:grpSpPr>
        <p:sp>
          <p:nvSpPr>
            <p:cNvPr id="8" name="Freeform 5"/>
            <p:cNvSpPr>
              <a:spLocks/>
            </p:cNvSpPr>
            <p:nvPr/>
          </p:nvSpPr>
          <p:spPr bwMode="auto">
            <a:xfrm>
              <a:off x="-8657" y="-1169"/>
              <a:ext cx="4018" cy="3812"/>
            </a:xfrm>
            <a:custGeom>
              <a:avLst/>
              <a:gdLst>
                <a:gd name="T0" fmla="*/ 739 w 1267"/>
                <a:gd name="T1" fmla="*/ 1204 h 1204"/>
                <a:gd name="T2" fmla="*/ 704 w 1267"/>
                <a:gd name="T3" fmla="*/ 1152 h 1204"/>
                <a:gd name="T4" fmla="*/ 658 w 1267"/>
                <a:gd name="T5" fmla="*/ 1112 h 1204"/>
                <a:gd name="T6" fmla="*/ 634 w 1267"/>
                <a:gd name="T7" fmla="*/ 1092 h 1204"/>
                <a:gd name="T8" fmla="*/ 23 w 1267"/>
                <a:gd name="T9" fmla="*/ 677 h 1204"/>
                <a:gd name="T10" fmla="*/ 9 w 1267"/>
                <a:gd name="T11" fmla="*/ 647 h 1204"/>
                <a:gd name="T12" fmla="*/ 8 w 1267"/>
                <a:gd name="T13" fmla="*/ 626 h 1204"/>
                <a:gd name="T14" fmla="*/ 54 w 1267"/>
                <a:gd name="T15" fmla="*/ 552 h 1204"/>
                <a:gd name="T16" fmla="*/ 195 w 1267"/>
                <a:gd name="T17" fmla="*/ 509 h 1204"/>
                <a:gd name="T18" fmla="*/ 232 w 1267"/>
                <a:gd name="T19" fmla="*/ 482 h 1204"/>
                <a:gd name="T20" fmla="*/ 259 w 1267"/>
                <a:gd name="T21" fmla="*/ 460 h 1204"/>
                <a:gd name="T22" fmla="*/ 264 w 1267"/>
                <a:gd name="T23" fmla="*/ 458 h 1204"/>
                <a:gd name="T24" fmla="*/ 319 w 1267"/>
                <a:gd name="T25" fmla="*/ 397 h 1204"/>
                <a:gd name="T26" fmla="*/ 376 w 1267"/>
                <a:gd name="T27" fmla="*/ 363 h 1204"/>
                <a:gd name="T28" fmla="*/ 418 w 1267"/>
                <a:gd name="T29" fmla="*/ 353 h 1204"/>
                <a:gd name="T30" fmla="*/ 443 w 1267"/>
                <a:gd name="T31" fmla="*/ 350 h 1204"/>
                <a:gd name="T32" fmla="*/ 473 w 1267"/>
                <a:gd name="T33" fmla="*/ 323 h 1204"/>
                <a:gd name="T34" fmla="*/ 463 w 1267"/>
                <a:gd name="T35" fmla="*/ 299 h 1204"/>
                <a:gd name="T36" fmla="*/ 438 w 1267"/>
                <a:gd name="T37" fmla="*/ 221 h 1204"/>
                <a:gd name="T38" fmla="*/ 419 w 1267"/>
                <a:gd name="T39" fmla="*/ 139 h 1204"/>
                <a:gd name="T40" fmla="*/ 504 w 1267"/>
                <a:gd name="T41" fmla="*/ 101 h 1204"/>
                <a:gd name="T42" fmla="*/ 555 w 1267"/>
                <a:gd name="T43" fmla="*/ 80 h 1204"/>
                <a:gd name="T44" fmla="*/ 662 w 1267"/>
                <a:gd name="T45" fmla="*/ 41 h 1204"/>
                <a:gd name="T46" fmla="*/ 823 w 1267"/>
                <a:gd name="T47" fmla="*/ 28 h 1204"/>
                <a:gd name="T48" fmla="*/ 841 w 1267"/>
                <a:gd name="T49" fmla="*/ 29 h 1204"/>
                <a:gd name="T50" fmla="*/ 899 w 1267"/>
                <a:gd name="T51" fmla="*/ 23 h 1204"/>
                <a:gd name="T52" fmla="*/ 1012 w 1267"/>
                <a:gd name="T53" fmla="*/ 22 h 1204"/>
                <a:gd name="T54" fmla="*/ 1043 w 1267"/>
                <a:gd name="T55" fmla="*/ 25 h 1204"/>
                <a:gd name="T56" fmla="*/ 1047 w 1267"/>
                <a:gd name="T57" fmla="*/ 95 h 1204"/>
                <a:gd name="T58" fmla="*/ 1013 w 1267"/>
                <a:gd name="T59" fmla="*/ 196 h 1204"/>
                <a:gd name="T60" fmla="*/ 1017 w 1267"/>
                <a:gd name="T61" fmla="*/ 281 h 1204"/>
                <a:gd name="T62" fmla="*/ 1057 w 1267"/>
                <a:gd name="T63" fmla="*/ 327 h 1204"/>
                <a:gd name="T64" fmla="*/ 1064 w 1267"/>
                <a:gd name="T65" fmla="*/ 334 h 1204"/>
                <a:gd name="T66" fmla="*/ 1103 w 1267"/>
                <a:gd name="T67" fmla="*/ 398 h 1204"/>
                <a:gd name="T68" fmla="*/ 1137 w 1267"/>
                <a:gd name="T69" fmla="*/ 527 h 1204"/>
                <a:gd name="T70" fmla="*/ 1135 w 1267"/>
                <a:gd name="T71" fmla="*/ 604 h 1204"/>
                <a:gd name="T72" fmla="*/ 1131 w 1267"/>
                <a:gd name="T73" fmla="*/ 702 h 1204"/>
                <a:gd name="T74" fmla="*/ 1119 w 1267"/>
                <a:gd name="T75" fmla="*/ 741 h 1204"/>
                <a:gd name="T76" fmla="*/ 1115 w 1267"/>
                <a:gd name="T77" fmla="*/ 765 h 1204"/>
                <a:gd name="T78" fmla="*/ 1149 w 1267"/>
                <a:gd name="T79" fmla="*/ 833 h 1204"/>
                <a:gd name="T80" fmla="*/ 1161 w 1267"/>
                <a:gd name="T81" fmla="*/ 855 h 1204"/>
                <a:gd name="T82" fmla="*/ 1194 w 1267"/>
                <a:gd name="T83" fmla="*/ 867 h 1204"/>
                <a:gd name="T84" fmla="*/ 1205 w 1267"/>
                <a:gd name="T85" fmla="*/ 864 h 1204"/>
                <a:gd name="T86" fmla="*/ 1266 w 1267"/>
                <a:gd name="T87" fmla="*/ 917 h 1204"/>
                <a:gd name="T88" fmla="*/ 1256 w 1267"/>
                <a:gd name="T89" fmla="*/ 933 h 1204"/>
                <a:gd name="T90" fmla="*/ 1089 w 1267"/>
                <a:gd name="T91" fmla="*/ 1031 h 1204"/>
                <a:gd name="T92" fmla="*/ 918 w 1267"/>
                <a:gd name="T93" fmla="*/ 1149 h 1204"/>
                <a:gd name="T94" fmla="*/ 739 w 1267"/>
                <a:gd name="T95" fmla="*/ 1204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7" h="1204">
                  <a:moveTo>
                    <a:pt x="739" y="1204"/>
                  </a:moveTo>
                  <a:cubicBezTo>
                    <a:pt x="749" y="1170"/>
                    <a:pt x="730" y="1160"/>
                    <a:pt x="704" y="1152"/>
                  </a:cubicBezTo>
                  <a:cubicBezTo>
                    <a:pt x="684" y="1146"/>
                    <a:pt x="666" y="1135"/>
                    <a:pt x="658" y="1112"/>
                  </a:cubicBezTo>
                  <a:cubicBezTo>
                    <a:pt x="655" y="1104"/>
                    <a:pt x="643" y="1098"/>
                    <a:pt x="634" y="1092"/>
                  </a:cubicBezTo>
                  <a:cubicBezTo>
                    <a:pt x="431" y="953"/>
                    <a:pt x="227" y="815"/>
                    <a:pt x="23" y="677"/>
                  </a:cubicBezTo>
                  <a:cubicBezTo>
                    <a:pt x="12" y="669"/>
                    <a:pt x="7" y="661"/>
                    <a:pt x="9" y="647"/>
                  </a:cubicBezTo>
                  <a:cubicBezTo>
                    <a:pt x="9" y="640"/>
                    <a:pt x="10" y="633"/>
                    <a:pt x="8" y="626"/>
                  </a:cubicBezTo>
                  <a:cubicBezTo>
                    <a:pt x="0" y="586"/>
                    <a:pt x="21" y="569"/>
                    <a:pt x="54" y="552"/>
                  </a:cubicBezTo>
                  <a:cubicBezTo>
                    <a:pt x="99" y="528"/>
                    <a:pt x="149" y="526"/>
                    <a:pt x="195" y="509"/>
                  </a:cubicBezTo>
                  <a:cubicBezTo>
                    <a:pt x="210" y="503"/>
                    <a:pt x="222" y="496"/>
                    <a:pt x="232" y="482"/>
                  </a:cubicBezTo>
                  <a:cubicBezTo>
                    <a:pt x="238" y="473"/>
                    <a:pt x="250" y="467"/>
                    <a:pt x="259" y="460"/>
                  </a:cubicBezTo>
                  <a:cubicBezTo>
                    <a:pt x="260" y="459"/>
                    <a:pt x="262" y="459"/>
                    <a:pt x="264" y="458"/>
                  </a:cubicBezTo>
                  <a:cubicBezTo>
                    <a:pt x="298" y="449"/>
                    <a:pt x="331" y="438"/>
                    <a:pt x="319" y="397"/>
                  </a:cubicBezTo>
                  <a:cubicBezTo>
                    <a:pt x="341" y="384"/>
                    <a:pt x="357" y="372"/>
                    <a:pt x="376" y="363"/>
                  </a:cubicBezTo>
                  <a:cubicBezTo>
                    <a:pt x="389" y="357"/>
                    <a:pt x="404" y="356"/>
                    <a:pt x="418" y="353"/>
                  </a:cubicBezTo>
                  <a:cubicBezTo>
                    <a:pt x="426" y="351"/>
                    <a:pt x="435" y="349"/>
                    <a:pt x="443" y="350"/>
                  </a:cubicBezTo>
                  <a:cubicBezTo>
                    <a:pt x="463" y="351"/>
                    <a:pt x="466" y="336"/>
                    <a:pt x="473" y="323"/>
                  </a:cubicBezTo>
                  <a:cubicBezTo>
                    <a:pt x="480" y="309"/>
                    <a:pt x="466" y="307"/>
                    <a:pt x="463" y="299"/>
                  </a:cubicBezTo>
                  <a:cubicBezTo>
                    <a:pt x="453" y="273"/>
                    <a:pt x="445" y="248"/>
                    <a:pt x="438" y="221"/>
                  </a:cubicBezTo>
                  <a:cubicBezTo>
                    <a:pt x="431" y="196"/>
                    <a:pt x="426" y="169"/>
                    <a:pt x="419" y="139"/>
                  </a:cubicBezTo>
                  <a:cubicBezTo>
                    <a:pt x="441" y="122"/>
                    <a:pt x="469" y="103"/>
                    <a:pt x="504" y="101"/>
                  </a:cubicBezTo>
                  <a:cubicBezTo>
                    <a:pt x="523" y="99"/>
                    <a:pt x="539" y="92"/>
                    <a:pt x="555" y="80"/>
                  </a:cubicBezTo>
                  <a:cubicBezTo>
                    <a:pt x="586" y="55"/>
                    <a:pt x="623" y="45"/>
                    <a:pt x="662" y="41"/>
                  </a:cubicBezTo>
                  <a:cubicBezTo>
                    <a:pt x="715" y="36"/>
                    <a:pt x="769" y="32"/>
                    <a:pt x="823" y="28"/>
                  </a:cubicBezTo>
                  <a:cubicBezTo>
                    <a:pt x="829" y="28"/>
                    <a:pt x="836" y="26"/>
                    <a:pt x="841" y="29"/>
                  </a:cubicBezTo>
                  <a:cubicBezTo>
                    <a:pt x="862" y="41"/>
                    <a:pt x="880" y="33"/>
                    <a:pt x="899" y="23"/>
                  </a:cubicBezTo>
                  <a:cubicBezTo>
                    <a:pt x="936" y="4"/>
                    <a:pt x="973" y="0"/>
                    <a:pt x="1012" y="22"/>
                  </a:cubicBezTo>
                  <a:cubicBezTo>
                    <a:pt x="1021" y="27"/>
                    <a:pt x="1035" y="24"/>
                    <a:pt x="1043" y="25"/>
                  </a:cubicBezTo>
                  <a:cubicBezTo>
                    <a:pt x="1044" y="49"/>
                    <a:pt x="1045" y="72"/>
                    <a:pt x="1047" y="95"/>
                  </a:cubicBezTo>
                  <a:cubicBezTo>
                    <a:pt x="1050" y="134"/>
                    <a:pt x="1044" y="169"/>
                    <a:pt x="1013" y="196"/>
                  </a:cubicBezTo>
                  <a:cubicBezTo>
                    <a:pt x="991" y="215"/>
                    <a:pt x="995" y="261"/>
                    <a:pt x="1017" y="281"/>
                  </a:cubicBezTo>
                  <a:cubicBezTo>
                    <a:pt x="1032" y="294"/>
                    <a:pt x="1055" y="302"/>
                    <a:pt x="1057" y="327"/>
                  </a:cubicBezTo>
                  <a:cubicBezTo>
                    <a:pt x="1057" y="330"/>
                    <a:pt x="1061" y="333"/>
                    <a:pt x="1064" y="334"/>
                  </a:cubicBezTo>
                  <a:cubicBezTo>
                    <a:pt x="1092" y="346"/>
                    <a:pt x="1097" y="372"/>
                    <a:pt x="1103" y="398"/>
                  </a:cubicBezTo>
                  <a:cubicBezTo>
                    <a:pt x="1113" y="441"/>
                    <a:pt x="1124" y="484"/>
                    <a:pt x="1137" y="527"/>
                  </a:cubicBezTo>
                  <a:cubicBezTo>
                    <a:pt x="1144" y="553"/>
                    <a:pt x="1138" y="578"/>
                    <a:pt x="1135" y="604"/>
                  </a:cubicBezTo>
                  <a:cubicBezTo>
                    <a:pt x="1132" y="636"/>
                    <a:pt x="1131" y="669"/>
                    <a:pt x="1131" y="702"/>
                  </a:cubicBezTo>
                  <a:cubicBezTo>
                    <a:pt x="1131" y="717"/>
                    <a:pt x="1132" y="731"/>
                    <a:pt x="1119" y="741"/>
                  </a:cubicBezTo>
                  <a:cubicBezTo>
                    <a:pt x="1111" y="748"/>
                    <a:pt x="1107" y="755"/>
                    <a:pt x="1115" y="765"/>
                  </a:cubicBezTo>
                  <a:cubicBezTo>
                    <a:pt x="1131" y="785"/>
                    <a:pt x="1150" y="803"/>
                    <a:pt x="1149" y="833"/>
                  </a:cubicBezTo>
                  <a:cubicBezTo>
                    <a:pt x="1149" y="840"/>
                    <a:pt x="1158" y="847"/>
                    <a:pt x="1161" y="855"/>
                  </a:cubicBezTo>
                  <a:cubicBezTo>
                    <a:pt x="1168" y="870"/>
                    <a:pt x="1177" y="878"/>
                    <a:pt x="1194" y="867"/>
                  </a:cubicBezTo>
                  <a:cubicBezTo>
                    <a:pt x="1197" y="865"/>
                    <a:pt x="1201" y="864"/>
                    <a:pt x="1205" y="864"/>
                  </a:cubicBezTo>
                  <a:cubicBezTo>
                    <a:pt x="1221" y="865"/>
                    <a:pt x="1265" y="902"/>
                    <a:pt x="1266" y="917"/>
                  </a:cubicBezTo>
                  <a:cubicBezTo>
                    <a:pt x="1267" y="922"/>
                    <a:pt x="1261" y="930"/>
                    <a:pt x="1256" y="933"/>
                  </a:cubicBezTo>
                  <a:cubicBezTo>
                    <a:pt x="1200" y="966"/>
                    <a:pt x="1143" y="997"/>
                    <a:pt x="1089" y="1031"/>
                  </a:cubicBezTo>
                  <a:cubicBezTo>
                    <a:pt x="1031" y="1069"/>
                    <a:pt x="974" y="1109"/>
                    <a:pt x="918" y="1149"/>
                  </a:cubicBezTo>
                  <a:cubicBezTo>
                    <a:pt x="865" y="1186"/>
                    <a:pt x="806" y="1199"/>
                    <a:pt x="739" y="1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145" y="-114"/>
              <a:ext cx="4075" cy="3210"/>
            </a:xfrm>
            <a:custGeom>
              <a:avLst/>
              <a:gdLst>
                <a:gd name="T0" fmla="*/ 996 w 1285"/>
                <a:gd name="T1" fmla="*/ 495 h 1014"/>
                <a:gd name="T2" fmla="*/ 1026 w 1285"/>
                <a:gd name="T3" fmla="*/ 511 h 1014"/>
                <a:gd name="T4" fmla="*/ 1053 w 1285"/>
                <a:gd name="T5" fmla="*/ 591 h 1014"/>
                <a:gd name="T6" fmla="*/ 1075 w 1285"/>
                <a:gd name="T7" fmla="*/ 611 h 1014"/>
                <a:gd name="T8" fmla="*/ 1238 w 1285"/>
                <a:gd name="T9" fmla="*/ 639 h 1014"/>
                <a:gd name="T10" fmla="*/ 1263 w 1285"/>
                <a:gd name="T11" fmla="*/ 636 h 1014"/>
                <a:gd name="T12" fmla="*/ 1275 w 1285"/>
                <a:gd name="T13" fmla="*/ 697 h 1014"/>
                <a:gd name="T14" fmla="*/ 1248 w 1285"/>
                <a:gd name="T15" fmla="*/ 777 h 1014"/>
                <a:gd name="T16" fmla="*/ 1231 w 1285"/>
                <a:gd name="T17" fmla="*/ 793 h 1014"/>
                <a:gd name="T18" fmla="*/ 1073 w 1285"/>
                <a:gd name="T19" fmla="*/ 847 h 1014"/>
                <a:gd name="T20" fmla="*/ 957 w 1285"/>
                <a:gd name="T21" fmla="*/ 866 h 1014"/>
                <a:gd name="T22" fmla="*/ 873 w 1285"/>
                <a:gd name="T23" fmla="*/ 882 h 1014"/>
                <a:gd name="T24" fmla="*/ 787 w 1285"/>
                <a:gd name="T25" fmla="*/ 960 h 1014"/>
                <a:gd name="T26" fmla="*/ 746 w 1285"/>
                <a:gd name="T27" fmla="*/ 966 h 1014"/>
                <a:gd name="T28" fmla="*/ 733 w 1285"/>
                <a:gd name="T29" fmla="*/ 962 h 1014"/>
                <a:gd name="T30" fmla="*/ 643 w 1285"/>
                <a:gd name="T31" fmla="*/ 951 h 1014"/>
                <a:gd name="T32" fmla="*/ 572 w 1285"/>
                <a:gd name="T33" fmla="*/ 953 h 1014"/>
                <a:gd name="T34" fmla="*/ 541 w 1285"/>
                <a:gd name="T35" fmla="*/ 946 h 1014"/>
                <a:gd name="T36" fmla="*/ 522 w 1285"/>
                <a:gd name="T37" fmla="*/ 951 h 1014"/>
                <a:gd name="T38" fmla="*/ 510 w 1285"/>
                <a:gd name="T39" fmla="*/ 995 h 1014"/>
                <a:gd name="T40" fmla="*/ 503 w 1285"/>
                <a:gd name="T41" fmla="*/ 1014 h 1014"/>
                <a:gd name="T42" fmla="*/ 497 w 1285"/>
                <a:gd name="T43" fmla="*/ 1013 h 1014"/>
                <a:gd name="T44" fmla="*/ 467 w 1285"/>
                <a:gd name="T45" fmla="*/ 952 h 1014"/>
                <a:gd name="T46" fmla="*/ 462 w 1285"/>
                <a:gd name="T47" fmla="*/ 947 h 1014"/>
                <a:gd name="T48" fmla="*/ 393 w 1285"/>
                <a:gd name="T49" fmla="*/ 845 h 1014"/>
                <a:gd name="T50" fmla="*/ 325 w 1285"/>
                <a:gd name="T51" fmla="*/ 771 h 1014"/>
                <a:gd name="T52" fmla="*/ 313 w 1285"/>
                <a:gd name="T53" fmla="*/ 764 h 1014"/>
                <a:gd name="T54" fmla="*/ 268 w 1285"/>
                <a:gd name="T55" fmla="*/ 648 h 1014"/>
                <a:gd name="T56" fmla="*/ 186 w 1285"/>
                <a:gd name="T57" fmla="*/ 518 h 1014"/>
                <a:gd name="T58" fmla="*/ 154 w 1285"/>
                <a:gd name="T59" fmla="*/ 469 h 1014"/>
                <a:gd name="T60" fmla="*/ 130 w 1285"/>
                <a:gd name="T61" fmla="*/ 422 h 1014"/>
                <a:gd name="T62" fmla="*/ 110 w 1285"/>
                <a:gd name="T63" fmla="*/ 393 h 1014"/>
                <a:gd name="T64" fmla="*/ 29 w 1285"/>
                <a:gd name="T65" fmla="*/ 270 h 1014"/>
                <a:gd name="T66" fmla="*/ 0 w 1285"/>
                <a:gd name="T67" fmla="*/ 257 h 1014"/>
                <a:gd name="T68" fmla="*/ 13 w 1285"/>
                <a:gd name="T69" fmla="*/ 189 h 1014"/>
                <a:gd name="T70" fmla="*/ 55 w 1285"/>
                <a:gd name="T71" fmla="*/ 196 h 1014"/>
                <a:gd name="T72" fmla="*/ 112 w 1285"/>
                <a:gd name="T73" fmla="*/ 170 h 1014"/>
                <a:gd name="T74" fmla="*/ 149 w 1285"/>
                <a:gd name="T75" fmla="*/ 148 h 1014"/>
                <a:gd name="T76" fmla="*/ 180 w 1285"/>
                <a:gd name="T77" fmla="*/ 127 h 1014"/>
                <a:gd name="T78" fmla="*/ 206 w 1285"/>
                <a:gd name="T79" fmla="*/ 103 h 1014"/>
                <a:gd name="T80" fmla="*/ 149 w 1285"/>
                <a:gd name="T81" fmla="*/ 40 h 1014"/>
                <a:gd name="T82" fmla="*/ 204 w 1285"/>
                <a:gd name="T83" fmla="*/ 24 h 1014"/>
                <a:gd name="T84" fmla="*/ 271 w 1285"/>
                <a:gd name="T85" fmla="*/ 1 h 1014"/>
                <a:gd name="T86" fmla="*/ 283 w 1285"/>
                <a:gd name="T87" fmla="*/ 1 h 1014"/>
                <a:gd name="T88" fmla="*/ 447 w 1285"/>
                <a:gd name="T89" fmla="*/ 73 h 1014"/>
                <a:gd name="T90" fmla="*/ 599 w 1285"/>
                <a:gd name="T91" fmla="*/ 190 h 1014"/>
                <a:gd name="T92" fmla="*/ 625 w 1285"/>
                <a:gd name="T93" fmla="*/ 199 h 1014"/>
                <a:gd name="T94" fmla="*/ 754 w 1285"/>
                <a:gd name="T95" fmla="*/ 208 h 1014"/>
                <a:gd name="T96" fmla="*/ 789 w 1285"/>
                <a:gd name="T97" fmla="*/ 231 h 1014"/>
                <a:gd name="T98" fmla="*/ 810 w 1285"/>
                <a:gd name="T99" fmla="*/ 243 h 1014"/>
                <a:gd name="T100" fmla="*/ 850 w 1285"/>
                <a:gd name="T101" fmla="*/ 270 h 1014"/>
                <a:gd name="T102" fmla="*/ 885 w 1285"/>
                <a:gd name="T103" fmla="*/ 309 h 1014"/>
                <a:gd name="T104" fmla="*/ 894 w 1285"/>
                <a:gd name="T105" fmla="*/ 317 h 1014"/>
                <a:gd name="T106" fmla="*/ 931 w 1285"/>
                <a:gd name="T107" fmla="*/ 354 h 1014"/>
                <a:gd name="T108" fmla="*/ 945 w 1285"/>
                <a:gd name="T109" fmla="*/ 392 h 1014"/>
                <a:gd name="T110" fmla="*/ 959 w 1285"/>
                <a:gd name="T111" fmla="*/ 445 h 1014"/>
                <a:gd name="T112" fmla="*/ 973 w 1285"/>
                <a:gd name="T113" fmla="*/ 468 h 1014"/>
                <a:gd name="T114" fmla="*/ 996 w 1285"/>
                <a:gd name="T115" fmla="*/ 496 h 1014"/>
                <a:gd name="T116" fmla="*/ 996 w 1285"/>
                <a:gd name="T117" fmla="*/ 495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5" h="1014">
                  <a:moveTo>
                    <a:pt x="996" y="495"/>
                  </a:moveTo>
                  <a:cubicBezTo>
                    <a:pt x="1004" y="500"/>
                    <a:pt x="1012" y="504"/>
                    <a:pt x="1026" y="511"/>
                  </a:cubicBezTo>
                  <a:cubicBezTo>
                    <a:pt x="1034" y="534"/>
                    <a:pt x="1044" y="562"/>
                    <a:pt x="1053" y="591"/>
                  </a:cubicBezTo>
                  <a:cubicBezTo>
                    <a:pt x="1057" y="603"/>
                    <a:pt x="1063" y="609"/>
                    <a:pt x="1075" y="611"/>
                  </a:cubicBezTo>
                  <a:cubicBezTo>
                    <a:pt x="1129" y="620"/>
                    <a:pt x="1184" y="630"/>
                    <a:pt x="1238" y="639"/>
                  </a:cubicBezTo>
                  <a:cubicBezTo>
                    <a:pt x="1246" y="640"/>
                    <a:pt x="1254" y="637"/>
                    <a:pt x="1263" y="636"/>
                  </a:cubicBezTo>
                  <a:cubicBezTo>
                    <a:pt x="1281" y="653"/>
                    <a:pt x="1285" y="673"/>
                    <a:pt x="1275" y="697"/>
                  </a:cubicBezTo>
                  <a:cubicBezTo>
                    <a:pt x="1264" y="723"/>
                    <a:pt x="1257" y="751"/>
                    <a:pt x="1248" y="777"/>
                  </a:cubicBezTo>
                  <a:cubicBezTo>
                    <a:pt x="1245" y="783"/>
                    <a:pt x="1238" y="791"/>
                    <a:pt x="1231" y="793"/>
                  </a:cubicBezTo>
                  <a:cubicBezTo>
                    <a:pt x="1179" y="812"/>
                    <a:pt x="1127" y="833"/>
                    <a:pt x="1073" y="847"/>
                  </a:cubicBezTo>
                  <a:cubicBezTo>
                    <a:pt x="1035" y="858"/>
                    <a:pt x="996" y="860"/>
                    <a:pt x="957" y="866"/>
                  </a:cubicBezTo>
                  <a:cubicBezTo>
                    <a:pt x="929" y="871"/>
                    <a:pt x="901" y="875"/>
                    <a:pt x="873" y="882"/>
                  </a:cubicBezTo>
                  <a:cubicBezTo>
                    <a:pt x="831" y="893"/>
                    <a:pt x="808" y="925"/>
                    <a:pt x="787" y="960"/>
                  </a:cubicBezTo>
                  <a:cubicBezTo>
                    <a:pt x="774" y="982"/>
                    <a:pt x="766" y="982"/>
                    <a:pt x="746" y="966"/>
                  </a:cubicBezTo>
                  <a:cubicBezTo>
                    <a:pt x="743" y="963"/>
                    <a:pt x="738" y="963"/>
                    <a:pt x="733" y="962"/>
                  </a:cubicBezTo>
                  <a:cubicBezTo>
                    <a:pt x="703" y="958"/>
                    <a:pt x="673" y="953"/>
                    <a:pt x="643" y="951"/>
                  </a:cubicBezTo>
                  <a:cubicBezTo>
                    <a:pt x="620" y="950"/>
                    <a:pt x="595" y="953"/>
                    <a:pt x="572" y="953"/>
                  </a:cubicBezTo>
                  <a:cubicBezTo>
                    <a:pt x="561" y="953"/>
                    <a:pt x="550" y="951"/>
                    <a:pt x="541" y="946"/>
                  </a:cubicBezTo>
                  <a:cubicBezTo>
                    <a:pt x="532" y="942"/>
                    <a:pt x="526" y="941"/>
                    <a:pt x="522" y="951"/>
                  </a:cubicBezTo>
                  <a:cubicBezTo>
                    <a:pt x="515" y="965"/>
                    <a:pt x="504" y="977"/>
                    <a:pt x="510" y="995"/>
                  </a:cubicBezTo>
                  <a:cubicBezTo>
                    <a:pt x="512" y="1000"/>
                    <a:pt x="506" y="1008"/>
                    <a:pt x="503" y="1014"/>
                  </a:cubicBezTo>
                  <a:cubicBezTo>
                    <a:pt x="501" y="1014"/>
                    <a:pt x="499" y="1013"/>
                    <a:pt x="497" y="1013"/>
                  </a:cubicBezTo>
                  <a:cubicBezTo>
                    <a:pt x="487" y="993"/>
                    <a:pt x="477" y="972"/>
                    <a:pt x="467" y="952"/>
                  </a:cubicBezTo>
                  <a:cubicBezTo>
                    <a:pt x="466" y="950"/>
                    <a:pt x="464" y="948"/>
                    <a:pt x="462" y="947"/>
                  </a:cubicBezTo>
                  <a:cubicBezTo>
                    <a:pt x="424" y="923"/>
                    <a:pt x="406" y="885"/>
                    <a:pt x="393" y="845"/>
                  </a:cubicBezTo>
                  <a:cubicBezTo>
                    <a:pt x="381" y="810"/>
                    <a:pt x="356" y="788"/>
                    <a:pt x="325" y="771"/>
                  </a:cubicBezTo>
                  <a:cubicBezTo>
                    <a:pt x="321" y="769"/>
                    <a:pt x="315" y="767"/>
                    <a:pt x="313" y="764"/>
                  </a:cubicBezTo>
                  <a:cubicBezTo>
                    <a:pt x="287" y="730"/>
                    <a:pt x="264" y="695"/>
                    <a:pt x="268" y="648"/>
                  </a:cubicBezTo>
                  <a:cubicBezTo>
                    <a:pt x="272" y="600"/>
                    <a:pt x="230" y="536"/>
                    <a:pt x="186" y="518"/>
                  </a:cubicBezTo>
                  <a:cubicBezTo>
                    <a:pt x="166" y="510"/>
                    <a:pt x="157" y="490"/>
                    <a:pt x="154" y="469"/>
                  </a:cubicBezTo>
                  <a:cubicBezTo>
                    <a:pt x="151" y="452"/>
                    <a:pt x="139" y="437"/>
                    <a:pt x="130" y="422"/>
                  </a:cubicBezTo>
                  <a:cubicBezTo>
                    <a:pt x="125" y="412"/>
                    <a:pt x="116" y="403"/>
                    <a:pt x="110" y="393"/>
                  </a:cubicBezTo>
                  <a:cubicBezTo>
                    <a:pt x="83" y="352"/>
                    <a:pt x="57" y="311"/>
                    <a:pt x="29" y="270"/>
                  </a:cubicBezTo>
                  <a:cubicBezTo>
                    <a:pt x="24" y="263"/>
                    <a:pt x="11" y="262"/>
                    <a:pt x="0" y="257"/>
                  </a:cubicBezTo>
                  <a:cubicBezTo>
                    <a:pt x="4" y="236"/>
                    <a:pt x="9" y="214"/>
                    <a:pt x="13" y="189"/>
                  </a:cubicBezTo>
                  <a:cubicBezTo>
                    <a:pt x="28" y="191"/>
                    <a:pt x="42" y="192"/>
                    <a:pt x="55" y="196"/>
                  </a:cubicBezTo>
                  <a:cubicBezTo>
                    <a:pt x="82" y="203"/>
                    <a:pt x="100" y="189"/>
                    <a:pt x="112" y="170"/>
                  </a:cubicBezTo>
                  <a:cubicBezTo>
                    <a:pt x="122" y="155"/>
                    <a:pt x="134" y="149"/>
                    <a:pt x="149" y="148"/>
                  </a:cubicBezTo>
                  <a:cubicBezTo>
                    <a:pt x="163" y="146"/>
                    <a:pt x="173" y="142"/>
                    <a:pt x="180" y="127"/>
                  </a:cubicBezTo>
                  <a:cubicBezTo>
                    <a:pt x="184" y="118"/>
                    <a:pt x="196" y="112"/>
                    <a:pt x="206" y="103"/>
                  </a:cubicBezTo>
                  <a:cubicBezTo>
                    <a:pt x="188" y="83"/>
                    <a:pt x="170" y="63"/>
                    <a:pt x="149" y="40"/>
                  </a:cubicBezTo>
                  <a:cubicBezTo>
                    <a:pt x="169" y="34"/>
                    <a:pt x="186" y="29"/>
                    <a:pt x="204" y="24"/>
                  </a:cubicBezTo>
                  <a:cubicBezTo>
                    <a:pt x="226" y="17"/>
                    <a:pt x="249" y="8"/>
                    <a:pt x="271" y="1"/>
                  </a:cubicBezTo>
                  <a:cubicBezTo>
                    <a:pt x="275" y="0"/>
                    <a:pt x="279" y="0"/>
                    <a:pt x="283" y="1"/>
                  </a:cubicBezTo>
                  <a:cubicBezTo>
                    <a:pt x="343" y="12"/>
                    <a:pt x="398" y="38"/>
                    <a:pt x="447" y="73"/>
                  </a:cubicBezTo>
                  <a:cubicBezTo>
                    <a:pt x="499" y="111"/>
                    <a:pt x="549" y="152"/>
                    <a:pt x="599" y="190"/>
                  </a:cubicBezTo>
                  <a:cubicBezTo>
                    <a:pt x="606" y="196"/>
                    <a:pt x="616" y="199"/>
                    <a:pt x="625" y="199"/>
                  </a:cubicBezTo>
                  <a:cubicBezTo>
                    <a:pt x="668" y="203"/>
                    <a:pt x="711" y="205"/>
                    <a:pt x="754" y="208"/>
                  </a:cubicBezTo>
                  <a:cubicBezTo>
                    <a:pt x="770" y="209"/>
                    <a:pt x="783" y="213"/>
                    <a:pt x="789" y="231"/>
                  </a:cubicBezTo>
                  <a:cubicBezTo>
                    <a:pt x="791" y="237"/>
                    <a:pt x="804" y="244"/>
                    <a:pt x="810" y="243"/>
                  </a:cubicBezTo>
                  <a:cubicBezTo>
                    <a:pt x="833" y="240"/>
                    <a:pt x="845" y="248"/>
                    <a:pt x="850" y="270"/>
                  </a:cubicBezTo>
                  <a:cubicBezTo>
                    <a:pt x="855" y="289"/>
                    <a:pt x="865" y="303"/>
                    <a:pt x="885" y="309"/>
                  </a:cubicBezTo>
                  <a:cubicBezTo>
                    <a:pt x="888" y="311"/>
                    <a:pt x="893" y="314"/>
                    <a:pt x="894" y="317"/>
                  </a:cubicBezTo>
                  <a:cubicBezTo>
                    <a:pt x="899" y="337"/>
                    <a:pt x="915" y="345"/>
                    <a:pt x="931" y="354"/>
                  </a:cubicBezTo>
                  <a:cubicBezTo>
                    <a:pt x="946" y="363"/>
                    <a:pt x="949" y="377"/>
                    <a:pt x="945" y="392"/>
                  </a:cubicBezTo>
                  <a:cubicBezTo>
                    <a:pt x="940" y="413"/>
                    <a:pt x="945" y="429"/>
                    <a:pt x="959" y="445"/>
                  </a:cubicBezTo>
                  <a:cubicBezTo>
                    <a:pt x="965" y="451"/>
                    <a:pt x="968" y="461"/>
                    <a:pt x="973" y="468"/>
                  </a:cubicBezTo>
                  <a:cubicBezTo>
                    <a:pt x="981" y="478"/>
                    <a:pt x="989" y="487"/>
                    <a:pt x="996" y="496"/>
                  </a:cubicBezTo>
                  <a:lnTo>
                    <a:pt x="996"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5092" y="-263"/>
              <a:ext cx="3053" cy="2773"/>
            </a:xfrm>
            <a:custGeom>
              <a:avLst/>
              <a:gdLst>
                <a:gd name="T0" fmla="*/ 50 w 963"/>
                <a:gd name="T1" fmla="*/ 567 h 876"/>
                <a:gd name="T2" fmla="*/ 0 w 963"/>
                <a:gd name="T3" fmla="*/ 462 h 876"/>
                <a:gd name="T4" fmla="*/ 14 w 963"/>
                <a:gd name="T5" fmla="*/ 400 h 876"/>
                <a:gd name="T6" fmla="*/ 21 w 963"/>
                <a:gd name="T7" fmla="*/ 311 h 876"/>
                <a:gd name="T8" fmla="*/ 13 w 963"/>
                <a:gd name="T9" fmla="*/ 210 h 876"/>
                <a:gd name="T10" fmla="*/ 6 w 963"/>
                <a:gd name="T11" fmla="*/ 187 h 876"/>
                <a:gd name="T12" fmla="*/ 37 w 963"/>
                <a:gd name="T13" fmla="*/ 122 h 876"/>
                <a:gd name="T14" fmla="*/ 44 w 963"/>
                <a:gd name="T15" fmla="*/ 108 h 876"/>
                <a:gd name="T16" fmla="*/ 118 w 963"/>
                <a:gd name="T17" fmla="*/ 50 h 876"/>
                <a:gd name="T18" fmla="*/ 125 w 963"/>
                <a:gd name="T19" fmla="*/ 29 h 876"/>
                <a:gd name="T20" fmla="*/ 129 w 963"/>
                <a:gd name="T21" fmla="*/ 0 h 876"/>
                <a:gd name="T22" fmla="*/ 148 w 963"/>
                <a:gd name="T23" fmla="*/ 6 h 876"/>
                <a:gd name="T24" fmla="*/ 237 w 963"/>
                <a:gd name="T25" fmla="*/ 19 h 876"/>
                <a:gd name="T26" fmla="*/ 341 w 963"/>
                <a:gd name="T27" fmla="*/ 53 h 876"/>
                <a:gd name="T28" fmla="*/ 359 w 963"/>
                <a:gd name="T29" fmla="*/ 77 h 876"/>
                <a:gd name="T30" fmla="*/ 422 w 963"/>
                <a:gd name="T31" fmla="*/ 128 h 876"/>
                <a:gd name="T32" fmla="*/ 565 w 963"/>
                <a:gd name="T33" fmla="*/ 180 h 876"/>
                <a:gd name="T34" fmla="*/ 629 w 963"/>
                <a:gd name="T35" fmla="*/ 171 h 876"/>
                <a:gd name="T36" fmla="*/ 652 w 963"/>
                <a:gd name="T37" fmla="*/ 146 h 876"/>
                <a:gd name="T38" fmla="*/ 655 w 963"/>
                <a:gd name="T39" fmla="*/ 123 h 876"/>
                <a:gd name="T40" fmla="*/ 651 w 963"/>
                <a:gd name="T41" fmla="*/ 75 h 876"/>
                <a:gd name="T42" fmla="*/ 711 w 963"/>
                <a:gd name="T43" fmla="*/ 25 h 876"/>
                <a:gd name="T44" fmla="*/ 821 w 963"/>
                <a:gd name="T45" fmla="*/ 31 h 876"/>
                <a:gd name="T46" fmla="*/ 824 w 963"/>
                <a:gd name="T47" fmla="*/ 32 h 876"/>
                <a:gd name="T48" fmla="*/ 937 w 963"/>
                <a:gd name="T49" fmla="*/ 80 h 876"/>
                <a:gd name="T50" fmla="*/ 950 w 963"/>
                <a:gd name="T51" fmla="*/ 112 h 876"/>
                <a:gd name="T52" fmla="*/ 944 w 963"/>
                <a:gd name="T53" fmla="*/ 149 h 876"/>
                <a:gd name="T54" fmla="*/ 941 w 963"/>
                <a:gd name="T55" fmla="*/ 179 h 876"/>
                <a:gd name="T56" fmla="*/ 939 w 963"/>
                <a:gd name="T57" fmla="*/ 223 h 876"/>
                <a:gd name="T58" fmla="*/ 951 w 963"/>
                <a:gd name="T59" fmla="*/ 291 h 876"/>
                <a:gd name="T60" fmla="*/ 951 w 963"/>
                <a:gd name="T61" fmla="*/ 827 h 876"/>
                <a:gd name="T62" fmla="*/ 951 w 963"/>
                <a:gd name="T63" fmla="*/ 853 h 876"/>
                <a:gd name="T64" fmla="*/ 900 w 963"/>
                <a:gd name="T65" fmla="*/ 853 h 876"/>
                <a:gd name="T66" fmla="*/ 880 w 963"/>
                <a:gd name="T67" fmla="*/ 876 h 876"/>
                <a:gd name="T68" fmla="*/ 854 w 963"/>
                <a:gd name="T69" fmla="*/ 864 h 876"/>
                <a:gd name="T70" fmla="*/ 408 w 963"/>
                <a:gd name="T71" fmla="*/ 640 h 876"/>
                <a:gd name="T72" fmla="*/ 377 w 963"/>
                <a:gd name="T73" fmla="*/ 641 h 876"/>
                <a:gd name="T74" fmla="*/ 301 w 963"/>
                <a:gd name="T75" fmla="*/ 684 h 876"/>
                <a:gd name="T76" fmla="*/ 282 w 963"/>
                <a:gd name="T77" fmla="*/ 685 h 876"/>
                <a:gd name="T78" fmla="*/ 195 w 963"/>
                <a:gd name="T79" fmla="*/ 642 h 876"/>
                <a:gd name="T80" fmla="*/ 135 w 963"/>
                <a:gd name="T81" fmla="*/ 601 h 876"/>
                <a:gd name="T82" fmla="*/ 79 w 963"/>
                <a:gd name="T83" fmla="*/ 561 h 876"/>
                <a:gd name="T84" fmla="*/ 50 w 963"/>
                <a:gd name="T85" fmla="*/ 567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3" h="876">
                  <a:moveTo>
                    <a:pt x="50" y="567"/>
                  </a:moveTo>
                  <a:cubicBezTo>
                    <a:pt x="34" y="533"/>
                    <a:pt x="18" y="499"/>
                    <a:pt x="0" y="462"/>
                  </a:cubicBezTo>
                  <a:cubicBezTo>
                    <a:pt x="21" y="448"/>
                    <a:pt x="16" y="425"/>
                    <a:pt x="14" y="400"/>
                  </a:cubicBezTo>
                  <a:cubicBezTo>
                    <a:pt x="13" y="370"/>
                    <a:pt x="15" y="340"/>
                    <a:pt x="21" y="311"/>
                  </a:cubicBezTo>
                  <a:cubicBezTo>
                    <a:pt x="28" y="276"/>
                    <a:pt x="27" y="243"/>
                    <a:pt x="13" y="210"/>
                  </a:cubicBezTo>
                  <a:cubicBezTo>
                    <a:pt x="10" y="203"/>
                    <a:pt x="9" y="196"/>
                    <a:pt x="6" y="187"/>
                  </a:cubicBezTo>
                  <a:cubicBezTo>
                    <a:pt x="39" y="176"/>
                    <a:pt x="43" y="152"/>
                    <a:pt x="37" y="122"/>
                  </a:cubicBezTo>
                  <a:cubicBezTo>
                    <a:pt x="36" y="118"/>
                    <a:pt x="40" y="111"/>
                    <a:pt x="44" y="108"/>
                  </a:cubicBezTo>
                  <a:cubicBezTo>
                    <a:pt x="68" y="88"/>
                    <a:pt x="94" y="70"/>
                    <a:pt x="118" y="50"/>
                  </a:cubicBezTo>
                  <a:cubicBezTo>
                    <a:pt x="123" y="46"/>
                    <a:pt x="124" y="37"/>
                    <a:pt x="125" y="29"/>
                  </a:cubicBezTo>
                  <a:cubicBezTo>
                    <a:pt x="127" y="20"/>
                    <a:pt x="128" y="11"/>
                    <a:pt x="129" y="0"/>
                  </a:cubicBezTo>
                  <a:cubicBezTo>
                    <a:pt x="136" y="2"/>
                    <a:pt x="142" y="3"/>
                    <a:pt x="148" y="6"/>
                  </a:cubicBezTo>
                  <a:cubicBezTo>
                    <a:pt x="176" y="21"/>
                    <a:pt x="208" y="12"/>
                    <a:pt x="237" y="19"/>
                  </a:cubicBezTo>
                  <a:cubicBezTo>
                    <a:pt x="272" y="27"/>
                    <a:pt x="307" y="40"/>
                    <a:pt x="341" y="53"/>
                  </a:cubicBezTo>
                  <a:cubicBezTo>
                    <a:pt x="349" y="56"/>
                    <a:pt x="356" y="68"/>
                    <a:pt x="359" y="77"/>
                  </a:cubicBezTo>
                  <a:cubicBezTo>
                    <a:pt x="369" y="108"/>
                    <a:pt x="390" y="120"/>
                    <a:pt x="422" y="128"/>
                  </a:cubicBezTo>
                  <a:cubicBezTo>
                    <a:pt x="471" y="141"/>
                    <a:pt x="518" y="161"/>
                    <a:pt x="565" y="180"/>
                  </a:cubicBezTo>
                  <a:cubicBezTo>
                    <a:pt x="595" y="193"/>
                    <a:pt x="604" y="193"/>
                    <a:pt x="629" y="171"/>
                  </a:cubicBezTo>
                  <a:cubicBezTo>
                    <a:pt x="637" y="163"/>
                    <a:pt x="646" y="156"/>
                    <a:pt x="652" y="146"/>
                  </a:cubicBezTo>
                  <a:cubicBezTo>
                    <a:pt x="656" y="140"/>
                    <a:pt x="655" y="131"/>
                    <a:pt x="655" y="123"/>
                  </a:cubicBezTo>
                  <a:cubicBezTo>
                    <a:pt x="654" y="107"/>
                    <a:pt x="641" y="93"/>
                    <a:pt x="651" y="75"/>
                  </a:cubicBezTo>
                  <a:cubicBezTo>
                    <a:pt x="665" y="51"/>
                    <a:pt x="687" y="36"/>
                    <a:pt x="711" y="25"/>
                  </a:cubicBezTo>
                  <a:cubicBezTo>
                    <a:pt x="748" y="10"/>
                    <a:pt x="784" y="25"/>
                    <a:pt x="821" y="31"/>
                  </a:cubicBezTo>
                  <a:cubicBezTo>
                    <a:pt x="822" y="31"/>
                    <a:pt x="824" y="31"/>
                    <a:pt x="824" y="32"/>
                  </a:cubicBezTo>
                  <a:cubicBezTo>
                    <a:pt x="851" y="74"/>
                    <a:pt x="895" y="73"/>
                    <a:pt x="937" y="80"/>
                  </a:cubicBezTo>
                  <a:cubicBezTo>
                    <a:pt x="958" y="83"/>
                    <a:pt x="963" y="95"/>
                    <a:pt x="950" y="112"/>
                  </a:cubicBezTo>
                  <a:cubicBezTo>
                    <a:pt x="942" y="124"/>
                    <a:pt x="939" y="134"/>
                    <a:pt x="944" y="149"/>
                  </a:cubicBezTo>
                  <a:cubicBezTo>
                    <a:pt x="947" y="157"/>
                    <a:pt x="945" y="170"/>
                    <a:pt x="941" y="179"/>
                  </a:cubicBezTo>
                  <a:cubicBezTo>
                    <a:pt x="935" y="194"/>
                    <a:pt x="935" y="208"/>
                    <a:pt x="939" y="223"/>
                  </a:cubicBezTo>
                  <a:cubicBezTo>
                    <a:pt x="945" y="245"/>
                    <a:pt x="951" y="268"/>
                    <a:pt x="951" y="291"/>
                  </a:cubicBezTo>
                  <a:cubicBezTo>
                    <a:pt x="952" y="470"/>
                    <a:pt x="951" y="648"/>
                    <a:pt x="951" y="827"/>
                  </a:cubicBezTo>
                  <a:cubicBezTo>
                    <a:pt x="951" y="835"/>
                    <a:pt x="951" y="843"/>
                    <a:pt x="951" y="853"/>
                  </a:cubicBezTo>
                  <a:cubicBezTo>
                    <a:pt x="933" y="853"/>
                    <a:pt x="917" y="854"/>
                    <a:pt x="900" y="853"/>
                  </a:cubicBezTo>
                  <a:cubicBezTo>
                    <a:pt x="886" y="852"/>
                    <a:pt x="876" y="855"/>
                    <a:pt x="880" y="876"/>
                  </a:cubicBezTo>
                  <a:cubicBezTo>
                    <a:pt x="869" y="871"/>
                    <a:pt x="862" y="867"/>
                    <a:pt x="854" y="864"/>
                  </a:cubicBezTo>
                  <a:cubicBezTo>
                    <a:pt x="705" y="789"/>
                    <a:pt x="557" y="715"/>
                    <a:pt x="408" y="640"/>
                  </a:cubicBezTo>
                  <a:cubicBezTo>
                    <a:pt x="396" y="634"/>
                    <a:pt x="388" y="634"/>
                    <a:pt x="377" y="641"/>
                  </a:cubicBezTo>
                  <a:cubicBezTo>
                    <a:pt x="352" y="656"/>
                    <a:pt x="326" y="670"/>
                    <a:pt x="301" y="684"/>
                  </a:cubicBezTo>
                  <a:cubicBezTo>
                    <a:pt x="295" y="687"/>
                    <a:pt x="284" y="688"/>
                    <a:pt x="282" y="685"/>
                  </a:cubicBezTo>
                  <a:cubicBezTo>
                    <a:pt x="260" y="655"/>
                    <a:pt x="226" y="650"/>
                    <a:pt x="195" y="642"/>
                  </a:cubicBezTo>
                  <a:cubicBezTo>
                    <a:pt x="168" y="636"/>
                    <a:pt x="151" y="622"/>
                    <a:pt x="135" y="601"/>
                  </a:cubicBezTo>
                  <a:cubicBezTo>
                    <a:pt x="122" y="583"/>
                    <a:pt x="100" y="572"/>
                    <a:pt x="79" y="561"/>
                  </a:cubicBezTo>
                  <a:cubicBezTo>
                    <a:pt x="73" y="558"/>
                    <a:pt x="61" y="564"/>
                    <a:pt x="50" y="5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2632" y="2064"/>
              <a:ext cx="3092" cy="2643"/>
            </a:xfrm>
            <a:custGeom>
              <a:avLst/>
              <a:gdLst>
                <a:gd name="T0" fmla="*/ 0 w 975"/>
                <a:gd name="T1" fmla="*/ 580 h 835"/>
                <a:gd name="T2" fmla="*/ 14 w 975"/>
                <a:gd name="T3" fmla="*/ 553 h 835"/>
                <a:gd name="T4" fmla="*/ 19 w 975"/>
                <a:gd name="T5" fmla="*/ 541 h 835"/>
                <a:gd name="T6" fmla="*/ 31 w 975"/>
                <a:gd name="T7" fmla="*/ 501 h 835"/>
                <a:gd name="T8" fmla="*/ 32 w 975"/>
                <a:gd name="T9" fmla="*/ 494 h 835"/>
                <a:gd name="T10" fmla="*/ 37 w 975"/>
                <a:gd name="T11" fmla="*/ 445 h 835"/>
                <a:gd name="T12" fmla="*/ 44 w 975"/>
                <a:gd name="T13" fmla="*/ 433 h 835"/>
                <a:gd name="T14" fmla="*/ 95 w 975"/>
                <a:gd name="T15" fmla="*/ 406 h 835"/>
                <a:gd name="T16" fmla="*/ 119 w 975"/>
                <a:gd name="T17" fmla="*/ 384 h 835"/>
                <a:gd name="T18" fmla="*/ 116 w 975"/>
                <a:gd name="T19" fmla="*/ 156 h 835"/>
                <a:gd name="T20" fmla="*/ 116 w 975"/>
                <a:gd name="T21" fmla="*/ 128 h 835"/>
                <a:gd name="T22" fmla="*/ 165 w 975"/>
                <a:gd name="T23" fmla="*/ 129 h 835"/>
                <a:gd name="T24" fmla="*/ 189 w 975"/>
                <a:gd name="T25" fmla="*/ 106 h 835"/>
                <a:gd name="T26" fmla="*/ 188 w 975"/>
                <a:gd name="T27" fmla="*/ 0 h 835"/>
                <a:gd name="T28" fmla="*/ 212 w 975"/>
                <a:gd name="T29" fmla="*/ 0 h 835"/>
                <a:gd name="T30" fmla="*/ 888 w 975"/>
                <a:gd name="T31" fmla="*/ 0 h 835"/>
                <a:gd name="T32" fmla="*/ 917 w 975"/>
                <a:gd name="T33" fmla="*/ 21 h 835"/>
                <a:gd name="T34" fmla="*/ 918 w 975"/>
                <a:gd name="T35" fmla="*/ 69 h 835"/>
                <a:gd name="T36" fmla="*/ 925 w 975"/>
                <a:gd name="T37" fmla="*/ 137 h 835"/>
                <a:gd name="T38" fmla="*/ 945 w 975"/>
                <a:gd name="T39" fmla="*/ 204 h 835"/>
                <a:gd name="T40" fmla="*/ 948 w 975"/>
                <a:gd name="T41" fmla="*/ 213 h 835"/>
                <a:gd name="T42" fmla="*/ 964 w 975"/>
                <a:gd name="T43" fmla="*/ 282 h 835"/>
                <a:gd name="T44" fmla="*/ 934 w 975"/>
                <a:gd name="T45" fmla="*/ 291 h 835"/>
                <a:gd name="T46" fmla="*/ 908 w 975"/>
                <a:gd name="T47" fmla="*/ 326 h 835"/>
                <a:gd name="T48" fmla="*/ 879 w 975"/>
                <a:gd name="T49" fmla="*/ 438 h 835"/>
                <a:gd name="T50" fmla="*/ 877 w 975"/>
                <a:gd name="T51" fmla="*/ 455 h 835"/>
                <a:gd name="T52" fmla="*/ 847 w 975"/>
                <a:gd name="T53" fmla="*/ 586 h 835"/>
                <a:gd name="T54" fmla="*/ 834 w 975"/>
                <a:gd name="T55" fmla="*/ 599 h 835"/>
                <a:gd name="T56" fmla="*/ 780 w 975"/>
                <a:gd name="T57" fmla="*/ 680 h 835"/>
                <a:gd name="T58" fmla="*/ 774 w 975"/>
                <a:gd name="T59" fmla="*/ 692 h 835"/>
                <a:gd name="T60" fmla="*/ 738 w 975"/>
                <a:gd name="T61" fmla="*/ 744 h 835"/>
                <a:gd name="T62" fmla="*/ 705 w 975"/>
                <a:gd name="T63" fmla="*/ 710 h 835"/>
                <a:gd name="T64" fmla="*/ 690 w 975"/>
                <a:gd name="T65" fmla="*/ 655 h 835"/>
                <a:gd name="T66" fmla="*/ 693 w 975"/>
                <a:gd name="T67" fmla="*/ 632 h 835"/>
                <a:gd name="T68" fmla="*/ 689 w 975"/>
                <a:gd name="T69" fmla="*/ 610 h 835"/>
                <a:gd name="T70" fmla="*/ 652 w 975"/>
                <a:gd name="T71" fmla="*/ 612 h 835"/>
                <a:gd name="T72" fmla="*/ 614 w 975"/>
                <a:gd name="T73" fmla="*/ 626 h 835"/>
                <a:gd name="T74" fmla="*/ 629 w 975"/>
                <a:gd name="T75" fmla="*/ 665 h 835"/>
                <a:gd name="T76" fmla="*/ 621 w 975"/>
                <a:gd name="T77" fmla="*/ 693 h 835"/>
                <a:gd name="T78" fmla="*/ 580 w 975"/>
                <a:gd name="T79" fmla="*/ 744 h 835"/>
                <a:gd name="T80" fmla="*/ 531 w 975"/>
                <a:gd name="T81" fmla="*/ 753 h 835"/>
                <a:gd name="T82" fmla="*/ 508 w 975"/>
                <a:gd name="T83" fmla="*/ 737 h 835"/>
                <a:gd name="T84" fmla="*/ 458 w 975"/>
                <a:gd name="T85" fmla="*/ 750 h 835"/>
                <a:gd name="T86" fmla="*/ 455 w 975"/>
                <a:gd name="T87" fmla="*/ 757 h 835"/>
                <a:gd name="T88" fmla="*/ 374 w 975"/>
                <a:gd name="T89" fmla="*/ 782 h 835"/>
                <a:gd name="T90" fmla="*/ 338 w 975"/>
                <a:gd name="T91" fmla="*/ 769 h 835"/>
                <a:gd name="T92" fmla="*/ 296 w 975"/>
                <a:gd name="T93" fmla="*/ 773 h 835"/>
                <a:gd name="T94" fmla="*/ 272 w 975"/>
                <a:gd name="T95" fmla="*/ 767 h 835"/>
                <a:gd name="T96" fmla="*/ 244 w 975"/>
                <a:gd name="T97" fmla="*/ 736 h 835"/>
                <a:gd name="T98" fmla="*/ 176 w 975"/>
                <a:gd name="T99" fmla="*/ 739 h 835"/>
                <a:gd name="T100" fmla="*/ 150 w 975"/>
                <a:gd name="T101" fmla="*/ 803 h 835"/>
                <a:gd name="T102" fmla="*/ 98 w 975"/>
                <a:gd name="T103" fmla="*/ 817 h 835"/>
                <a:gd name="T104" fmla="*/ 93 w 975"/>
                <a:gd name="T105" fmla="*/ 790 h 835"/>
                <a:gd name="T106" fmla="*/ 77 w 975"/>
                <a:gd name="T107" fmla="*/ 720 h 835"/>
                <a:gd name="T108" fmla="*/ 56 w 975"/>
                <a:gd name="T109" fmla="*/ 673 h 835"/>
                <a:gd name="T110" fmla="*/ 52 w 975"/>
                <a:gd name="T111" fmla="*/ 660 h 835"/>
                <a:gd name="T112" fmla="*/ 31 w 975"/>
                <a:gd name="T113" fmla="*/ 615 h 835"/>
                <a:gd name="T114" fmla="*/ 0 w 975"/>
                <a:gd name="T115" fmla="*/ 58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5" h="835">
                  <a:moveTo>
                    <a:pt x="0" y="580"/>
                  </a:moveTo>
                  <a:cubicBezTo>
                    <a:pt x="5" y="569"/>
                    <a:pt x="10" y="561"/>
                    <a:pt x="14" y="553"/>
                  </a:cubicBezTo>
                  <a:cubicBezTo>
                    <a:pt x="16" y="549"/>
                    <a:pt x="21" y="544"/>
                    <a:pt x="19" y="541"/>
                  </a:cubicBezTo>
                  <a:cubicBezTo>
                    <a:pt x="13" y="524"/>
                    <a:pt x="16" y="512"/>
                    <a:pt x="31" y="501"/>
                  </a:cubicBezTo>
                  <a:cubicBezTo>
                    <a:pt x="32" y="500"/>
                    <a:pt x="33" y="495"/>
                    <a:pt x="32" y="494"/>
                  </a:cubicBezTo>
                  <a:cubicBezTo>
                    <a:pt x="14" y="475"/>
                    <a:pt x="32" y="461"/>
                    <a:pt x="37" y="445"/>
                  </a:cubicBezTo>
                  <a:cubicBezTo>
                    <a:pt x="39" y="441"/>
                    <a:pt x="43" y="437"/>
                    <a:pt x="44" y="433"/>
                  </a:cubicBezTo>
                  <a:cubicBezTo>
                    <a:pt x="54" y="410"/>
                    <a:pt x="68" y="400"/>
                    <a:pt x="95" y="406"/>
                  </a:cubicBezTo>
                  <a:cubicBezTo>
                    <a:pt x="118" y="411"/>
                    <a:pt x="119" y="408"/>
                    <a:pt x="119" y="384"/>
                  </a:cubicBezTo>
                  <a:cubicBezTo>
                    <a:pt x="118" y="308"/>
                    <a:pt x="117" y="232"/>
                    <a:pt x="116" y="156"/>
                  </a:cubicBezTo>
                  <a:cubicBezTo>
                    <a:pt x="116" y="148"/>
                    <a:pt x="116" y="140"/>
                    <a:pt x="116" y="128"/>
                  </a:cubicBezTo>
                  <a:cubicBezTo>
                    <a:pt x="133" y="128"/>
                    <a:pt x="149" y="127"/>
                    <a:pt x="165" y="129"/>
                  </a:cubicBezTo>
                  <a:cubicBezTo>
                    <a:pt x="182" y="130"/>
                    <a:pt x="190" y="125"/>
                    <a:pt x="189" y="106"/>
                  </a:cubicBezTo>
                  <a:cubicBezTo>
                    <a:pt x="187" y="72"/>
                    <a:pt x="188" y="38"/>
                    <a:pt x="188" y="0"/>
                  </a:cubicBezTo>
                  <a:cubicBezTo>
                    <a:pt x="197" y="0"/>
                    <a:pt x="205" y="0"/>
                    <a:pt x="212" y="0"/>
                  </a:cubicBezTo>
                  <a:cubicBezTo>
                    <a:pt x="437" y="0"/>
                    <a:pt x="663" y="1"/>
                    <a:pt x="888" y="0"/>
                  </a:cubicBezTo>
                  <a:cubicBezTo>
                    <a:pt x="904" y="0"/>
                    <a:pt x="914" y="3"/>
                    <a:pt x="917" y="21"/>
                  </a:cubicBezTo>
                  <a:cubicBezTo>
                    <a:pt x="919" y="37"/>
                    <a:pt x="927" y="49"/>
                    <a:pt x="918" y="69"/>
                  </a:cubicBezTo>
                  <a:cubicBezTo>
                    <a:pt x="910" y="87"/>
                    <a:pt x="920" y="114"/>
                    <a:pt x="925" y="137"/>
                  </a:cubicBezTo>
                  <a:cubicBezTo>
                    <a:pt x="930" y="159"/>
                    <a:pt x="938" y="181"/>
                    <a:pt x="945" y="204"/>
                  </a:cubicBezTo>
                  <a:cubicBezTo>
                    <a:pt x="946" y="207"/>
                    <a:pt x="946" y="211"/>
                    <a:pt x="948" y="213"/>
                  </a:cubicBezTo>
                  <a:cubicBezTo>
                    <a:pt x="975" y="232"/>
                    <a:pt x="958" y="259"/>
                    <a:pt x="964" y="282"/>
                  </a:cubicBezTo>
                  <a:cubicBezTo>
                    <a:pt x="952" y="286"/>
                    <a:pt x="940" y="286"/>
                    <a:pt x="934" y="291"/>
                  </a:cubicBezTo>
                  <a:cubicBezTo>
                    <a:pt x="923" y="301"/>
                    <a:pt x="912" y="313"/>
                    <a:pt x="908" y="326"/>
                  </a:cubicBezTo>
                  <a:cubicBezTo>
                    <a:pt x="896" y="363"/>
                    <a:pt x="888" y="401"/>
                    <a:pt x="879" y="438"/>
                  </a:cubicBezTo>
                  <a:cubicBezTo>
                    <a:pt x="877" y="444"/>
                    <a:pt x="875" y="450"/>
                    <a:pt x="877" y="455"/>
                  </a:cubicBezTo>
                  <a:cubicBezTo>
                    <a:pt x="888" y="504"/>
                    <a:pt x="865" y="545"/>
                    <a:pt x="847" y="586"/>
                  </a:cubicBezTo>
                  <a:cubicBezTo>
                    <a:pt x="845" y="591"/>
                    <a:pt x="839" y="595"/>
                    <a:pt x="834" y="599"/>
                  </a:cubicBezTo>
                  <a:cubicBezTo>
                    <a:pt x="806" y="619"/>
                    <a:pt x="792" y="649"/>
                    <a:pt x="780" y="680"/>
                  </a:cubicBezTo>
                  <a:cubicBezTo>
                    <a:pt x="778" y="684"/>
                    <a:pt x="777" y="691"/>
                    <a:pt x="774" y="692"/>
                  </a:cubicBezTo>
                  <a:cubicBezTo>
                    <a:pt x="750" y="701"/>
                    <a:pt x="743" y="723"/>
                    <a:pt x="738" y="744"/>
                  </a:cubicBezTo>
                  <a:cubicBezTo>
                    <a:pt x="727" y="732"/>
                    <a:pt x="717" y="720"/>
                    <a:pt x="705" y="710"/>
                  </a:cubicBezTo>
                  <a:cubicBezTo>
                    <a:pt x="687" y="695"/>
                    <a:pt x="692" y="674"/>
                    <a:pt x="690" y="655"/>
                  </a:cubicBezTo>
                  <a:cubicBezTo>
                    <a:pt x="689" y="647"/>
                    <a:pt x="693" y="639"/>
                    <a:pt x="693" y="632"/>
                  </a:cubicBezTo>
                  <a:cubicBezTo>
                    <a:pt x="693" y="624"/>
                    <a:pt x="692" y="611"/>
                    <a:pt x="689" y="610"/>
                  </a:cubicBezTo>
                  <a:cubicBezTo>
                    <a:pt x="677" y="607"/>
                    <a:pt x="665" y="601"/>
                    <a:pt x="652" y="612"/>
                  </a:cubicBezTo>
                  <a:cubicBezTo>
                    <a:pt x="643" y="620"/>
                    <a:pt x="627" y="621"/>
                    <a:pt x="614" y="626"/>
                  </a:cubicBezTo>
                  <a:cubicBezTo>
                    <a:pt x="619" y="639"/>
                    <a:pt x="627" y="651"/>
                    <a:pt x="629" y="665"/>
                  </a:cubicBezTo>
                  <a:cubicBezTo>
                    <a:pt x="631" y="673"/>
                    <a:pt x="626" y="685"/>
                    <a:pt x="621" y="693"/>
                  </a:cubicBezTo>
                  <a:cubicBezTo>
                    <a:pt x="608" y="710"/>
                    <a:pt x="593" y="726"/>
                    <a:pt x="580" y="744"/>
                  </a:cubicBezTo>
                  <a:cubicBezTo>
                    <a:pt x="565" y="763"/>
                    <a:pt x="550" y="767"/>
                    <a:pt x="531" y="753"/>
                  </a:cubicBezTo>
                  <a:cubicBezTo>
                    <a:pt x="523" y="748"/>
                    <a:pt x="516" y="743"/>
                    <a:pt x="508" y="737"/>
                  </a:cubicBezTo>
                  <a:cubicBezTo>
                    <a:pt x="489" y="724"/>
                    <a:pt x="470" y="729"/>
                    <a:pt x="458" y="750"/>
                  </a:cubicBezTo>
                  <a:cubicBezTo>
                    <a:pt x="457" y="753"/>
                    <a:pt x="457" y="756"/>
                    <a:pt x="455" y="757"/>
                  </a:cubicBezTo>
                  <a:cubicBezTo>
                    <a:pt x="429" y="770"/>
                    <a:pt x="406" y="790"/>
                    <a:pt x="374" y="782"/>
                  </a:cubicBezTo>
                  <a:cubicBezTo>
                    <a:pt x="362" y="778"/>
                    <a:pt x="350" y="770"/>
                    <a:pt x="338" y="769"/>
                  </a:cubicBezTo>
                  <a:cubicBezTo>
                    <a:pt x="325" y="768"/>
                    <a:pt x="310" y="773"/>
                    <a:pt x="296" y="773"/>
                  </a:cubicBezTo>
                  <a:cubicBezTo>
                    <a:pt x="288" y="774"/>
                    <a:pt x="278" y="772"/>
                    <a:pt x="272" y="767"/>
                  </a:cubicBezTo>
                  <a:cubicBezTo>
                    <a:pt x="261" y="759"/>
                    <a:pt x="253" y="747"/>
                    <a:pt x="244" y="736"/>
                  </a:cubicBezTo>
                  <a:cubicBezTo>
                    <a:pt x="230" y="717"/>
                    <a:pt x="187" y="717"/>
                    <a:pt x="176" y="739"/>
                  </a:cubicBezTo>
                  <a:cubicBezTo>
                    <a:pt x="165" y="759"/>
                    <a:pt x="158" y="782"/>
                    <a:pt x="150" y="803"/>
                  </a:cubicBezTo>
                  <a:cubicBezTo>
                    <a:pt x="142" y="827"/>
                    <a:pt x="113" y="835"/>
                    <a:pt x="98" y="817"/>
                  </a:cubicBezTo>
                  <a:cubicBezTo>
                    <a:pt x="93" y="810"/>
                    <a:pt x="90" y="798"/>
                    <a:pt x="93" y="790"/>
                  </a:cubicBezTo>
                  <a:cubicBezTo>
                    <a:pt x="102" y="763"/>
                    <a:pt x="100" y="740"/>
                    <a:pt x="77" y="720"/>
                  </a:cubicBezTo>
                  <a:cubicBezTo>
                    <a:pt x="62" y="708"/>
                    <a:pt x="56" y="692"/>
                    <a:pt x="56" y="673"/>
                  </a:cubicBezTo>
                  <a:cubicBezTo>
                    <a:pt x="56" y="669"/>
                    <a:pt x="55" y="662"/>
                    <a:pt x="52" y="660"/>
                  </a:cubicBezTo>
                  <a:cubicBezTo>
                    <a:pt x="34" y="650"/>
                    <a:pt x="33" y="634"/>
                    <a:pt x="31" y="615"/>
                  </a:cubicBezTo>
                  <a:cubicBezTo>
                    <a:pt x="30" y="599"/>
                    <a:pt x="25" y="581"/>
                    <a:pt x="0" y="5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p:nvSpPr>
          <p:spPr bwMode="auto">
            <a:xfrm>
              <a:off x="-2083" y="34"/>
              <a:ext cx="2306" cy="1995"/>
            </a:xfrm>
            <a:custGeom>
              <a:avLst/>
              <a:gdLst>
                <a:gd name="T0" fmla="*/ 581 w 727"/>
                <a:gd name="T1" fmla="*/ 46 h 630"/>
                <a:gd name="T2" fmla="*/ 613 w 727"/>
                <a:gd name="T3" fmla="*/ 135 h 630"/>
                <a:gd name="T4" fmla="*/ 614 w 727"/>
                <a:gd name="T5" fmla="*/ 145 h 630"/>
                <a:gd name="T6" fmla="*/ 573 w 727"/>
                <a:gd name="T7" fmla="*/ 245 h 630"/>
                <a:gd name="T8" fmla="*/ 560 w 727"/>
                <a:gd name="T9" fmla="*/ 262 h 630"/>
                <a:gd name="T10" fmla="*/ 511 w 727"/>
                <a:gd name="T11" fmla="*/ 196 h 630"/>
                <a:gd name="T12" fmla="*/ 478 w 727"/>
                <a:gd name="T13" fmla="*/ 128 h 630"/>
                <a:gd name="T14" fmla="*/ 465 w 727"/>
                <a:gd name="T15" fmla="*/ 116 h 630"/>
                <a:gd name="T16" fmla="*/ 459 w 727"/>
                <a:gd name="T17" fmla="*/ 136 h 630"/>
                <a:gd name="T18" fmla="*/ 491 w 727"/>
                <a:gd name="T19" fmla="*/ 218 h 630"/>
                <a:gd name="T20" fmla="*/ 543 w 727"/>
                <a:gd name="T21" fmla="*/ 321 h 630"/>
                <a:gd name="T22" fmla="*/ 649 w 727"/>
                <a:gd name="T23" fmla="*/ 496 h 630"/>
                <a:gd name="T24" fmla="*/ 654 w 727"/>
                <a:gd name="T25" fmla="*/ 524 h 630"/>
                <a:gd name="T26" fmla="*/ 672 w 727"/>
                <a:gd name="T27" fmla="*/ 585 h 630"/>
                <a:gd name="T28" fmla="*/ 727 w 727"/>
                <a:gd name="T29" fmla="*/ 630 h 630"/>
                <a:gd name="T30" fmla="*/ 15 w 727"/>
                <a:gd name="T31" fmla="*/ 630 h 630"/>
                <a:gd name="T32" fmla="*/ 15 w 727"/>
                <a:gd name="T33" fmla="*/ 606 h 630"/>
                <a:gd name="T34" fmla="*/ 15 w 727"/>
                <a:gd name="T35" fmla="*/ 196 h 630"/>
                <a:gd name="T36" fmla="*/ 3 w 727"/>
                <a:gd name="T37" fmla="*/ 122 h 630"/>
                <a:gd name="T38" fmla="*/ 2 w 727"/>
                <a:gd name="T39" fmla="*/ 97 h 630"/>
                <a:gd name="T40" fmla="*/ 7 w 727"/>
                <a:gd name="T41" fmla="*/ 44 h 630"/>
                <a:gd name="T42" fmla="*/ 36 w 727"/>
                <a:gd name="T43" fmla="*/ 11 h 630"/>
                <a:gd name="T44" fmla="*/ 213 w 727"/>
                <a:gd name="T45" fmla="*/ 47 h 630"/>
                <a:gd name="T46" fmla="*/ 311 w 727"/>
                <a:gd name="T47" fmla="*/ 30 h 630"/>
                <a:gd name="T48" fmla="*/ 414 w 727"/>
                <a:gd name="T49" fmla="*/ 20 h 630"/>
                <a:gd name="T50" fmla="*/ 430 w 727"/>
                <a:gd name="T51" fmla="*/ 43 h 630"/>
                <a:gd name="T52" fmla="*/ 450 w 727"/>
                <a:gd name="T53" fmla="*/ 45 h 630"/>
                <a:gd name="T54" fmla="*/ 472 w 727"/>
                <a:gd name="T55" fmla="*/ 38 h 630"/>
                <a:gd name="T56" fmla="*/ 522 w 727"/>
                <a:gd name="T57" fmla="*/ 49 h 630"/>
                <a:gd name="T58" fmla="*/ 581 w 727"/>
                <a:gd name="T59" fmla="*/ 46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7" h="630">
                  <a:moveTo>
                    <a:pt x="581" y="46"/>
                  </a:moveTo>
                  <a:cubicBezTo>
                    <a:pt x="591" y="72"/>
                    <a:pt x="602" y="104"/>
                    <a:pt x="613" y="135"/>
                  </a:cubicBezTo>
                  <a:cubicBezTo>
                    <a:pt x="614" y="138"/>
                    <a:pt x="615" y="142"/>
                    <a:pt x="614" y="145"/>
                  </a:cubicBezTo>
                  <a:cubicBezTo>
                    <a:pt x="600" y="178"/>
                    <a:pt x="587" y="212"/>
                    <a:pt x="573" y="245"/>
                  </a:cubicBezTo>
                  <a:cubicBezTo>
                    <a:pt x="571" y="250"/>
                    <a:pt x="567" y="254"/>
                    <a:pt x="560" y="262"/>
                  </a:cubicBezTo>
                  <a:cubicBezTo>
                    <a:pt x="542" y="239"/>
                    <a:pt x="524" y="219"/>
                    <a:pt x="511" y="196"/>
                  </a:cubicBezTo>
                  <a:cubicBezTo>
                    <a:pt x="498" y="175"/>
                    <a:pt x="489" y="150"/>
                    <a:pt x="478" y="128"/>
                  </a:cubicBezTo>
                  <a:cubicBezTo>
                    <a:pt x="476" y="123"/>
                    <a:pt x="469" y="120"/>
                    <a:pt x="465" y="116"/>
                  </a:cubicBezTo>
                  <a:cubicBezTo>
                    <a:pt x="463" y="123"/>
                    <a:pt x="457" y="131"/>
                    <a:pt x="459" y="136"/>
                  </a:cubicBezTo>
                  <a:cubicBezTo>
                    <a:pt x="468" y="164"/>
                    <a:pt x="479" y="191"/>
                    <a:pt x="491" y="218"/>
                  </a:cubicBezTo>
                  <a:cubicBezTo>
                    <a:pt x="507" y="252"/>
                    <a:pt x="527" y="286"/>
                    <a:pt x="543" y="321"/>
                  </a:cubicBezTo>
                  <a:cubicBezTo>
                    <a:pt x="572" y="383"/>
                    <a:pt x="606" y="442"/>
                    <a:pt x="649" y="496"/>
                  </a:cubicBezTo>
                  <a:cubicBezTo>
                    <a:pt x="656" y="504"/>
                    <a:pt x="661" y="510"/>
                    <a:pt x="654" y="524"/>
                  </a:cubicBezTo>
                  <a:cubicBezTo>
                    <a:pt x="644" y="541"/>
                    <a:pt x="656" y="571"/>
                    <a:pt x="672" y="585"/>
                  </a:cubicBezTo>
                  <a:cubicBezTo>
                    <a:pt x="690" y="599"/>
                    <a:pt x="707" y="613"/>
                    <a:pt x="727" y="630"/>
                  </a:cubicBezTo>
                  <a:cubicBezTo>
                    <a:pt x="487" y="630"/>
                    <a:pt x="253" y="630"/>
                    <a:pt x="15" y="630"/>
                  </a:cubicBezTo>
                  <a:cubicBezTo>
                    <a:pt x="15" y="621"/>
                    <a:pt x="15" y="614"/>
                    <a:pt x="15" y="606"/>
                  </a:cubicBezTo>
                  <a:cubicBezTo>
                    <a:pt x="15" y="469"/>
                    <a:pt x="16" y="333"/>
                    <a:pt x="15" y="196"/>
                  </a:cubicBezTo>
                  <a:cubicBezTo>
                    <a:pt x="15" y="171"/>
                    <a:pt x="7" y="147"/>
                    <a:pt x="3" y="122"/>
                  </a:cubicBezTo>
                  <a:cubicBezTo>
                    <a:pt x="1" y="114"/>
                    <a:pt x="0" y="105"/>
                    <a:pt x="2" y="97"/>
                  </a:cubicBezTo>
                  <a:cubicBezTo>
                    <a:pt x="8" y="80"/>
                    <a:pt x="14" y="63"/>
                    <a:pt x="7" y="44"/>
                  </a:cubicBezTo>
                  <a:cubicBezTo>
                    <a:pt x="2" y="30"/>
                    <a:pt x="20" y="14"/>
                    <a:pt x="36" y="11"/>
                  </a:cubicBezTo>
                  <a:cubicBezTo>
                    <a:pt x="100" y="0"/>
                    <a:pt x="157" y="24"/>
                    <a:pt x="213" y="47"/>
                  </a:cubicBezTo>
                  <a:cubicBezTo>
                    <a:pt x="253" y="62"/>
                    <a:pt x="282" y="50"/>
                    <a:pt x="311" y="30"/>
                  </a:cubicBezTo>
                  <a:cubicBezTo>
                    <a:pt x="344" y="7"/>
                    <a:pt x="379" y="10"/>
                    <a:pt x="414" y="20"/>
                  </a:cubicBezTo>
                  <a:cubicBezTo>
                    <a:pt x="421" y="22"/>
                    <a:pt x="426" y="35"/>
                    <a:pt x="430" y="43"/>
                  </a:cubicBezTo>
                  <a:cubicBezTo>
                    <a:pt x="437" y="55"/>
                    <a:pt x="443" y="57"/>
                    <a:pt x="450" y="45"/>
                  </a:cubicBezTo>
                  <a:cubicBezTo>
                    <a:pt x="455" y="34"/>
                    <a:pt x="462" y="35"/>
                    <a:pt x="472" y="38"/>
                  </a:cubicBezTo>
                  <a:cubicBezTo>
                    <a:pt x="488" y="42"/>
                    <a:pt x="505" y="47"/>
                    <a:pt x="522" y="49"/>
                  </a:cubicBezTo>
                  <a:cubicBezTo>
                    <a:pt x="540" y="50"/>
                    <a:pt x="558" y="47"/>
                    <a:pt x="58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p:nvSpPr>
          <p:spPr bwMode="auto">
            <a:xfrm>
              <a:off x="663" y="-1267"/>
              <a:ext cx="1814" cy="1780"/>
            </a:xfrm>
            <a:custGeom>
              <a:avLst/>
              <a:gdLst>
                <a:gd name="T0" fmla="*/ 0 w 572"/>
                <a:gd name="T1" fmla="*/ 278 h 562"/>
                <a:gd name="T2" fmla="*/ 116 w 572"/>
                <a:gd name="T3" fmla="*/ 218 h 562"/>
                <a:gd name="T4" fmla="*/ 140 w 572"/>
                <a:gd name="T5" fmla="*/ 187 h 562"/>
                <a:gd name="T6" fmla="*/ 155 w 572"/>
                <a:gd name="T7" fmla="*/ 79 h 562"/>
                <a:gd name="T8" fmla="*/ 163 w 572"/>
                <a:gd name="T9" fmla="*/ 66 h 562"/>
                <a:gd name="T10" fmla="*/ 204 w 572"/>
                <a:gd name="T11" fmla="*/ 27 h 562"/>
                <a:gd name="T12" fmla="*/ 257 w 572"/>
                <a:gd name="T13" fmla="*/ 4 h 562"/>
                <a:gd name="T14" fmla="*/ 326 w 572"/>
                <a:gd name="T15" fmla="*/ 24 h 562"/>
                <a:gd name="T16" fmla="*/ 360 w 572"/>
                <a:gd name="T17" fmla="*/ 22 h 562"/>
                <a:gd name="T18" fmla="*/ 385 w 572"/>
                <a:gd name="T19" fmla="*/ 75 h 562"/>
                <a:gd name="T20" fmla="*/ 420 w 572"/>
                <a:gd name="T21" fmla="*/ 111 h 562"/>
                <a:gd name="T22" fmla="*/ 425 w 572"/>
                <a:gd name="T23" fmla="*/ 165 h 562"/>
                <a:gd name="T24" fmla="*/ 408 w 572"/>
                <a:gd name="T25" fmla="*/ 257 h 562"/>
                <a:gd name="T26" fmla="*/ 492 w 572"/>
                <a:gd name="T27" fmla="*/ 332 h 562"/>
                <a:gd name="T28" fmla="*/ 539 w 572"/>
                <a:gd name="T29" fmla="*/ 424 h 562"/>
                <a:gd name="T30" fmla="*/ 550 w 572"/>
                <a:gd name="T31" fmla="*/ 447 h 562"/>
                <a:gd name="T32" fmla="*/ 572 w 572"/>
                <a:gd name="T33" fmla="*/ 501 h 562"/>
                <a:gd name="T34" fmla="*/ 532 w 572"/>
                <a:gd name="T35" fmla="*/ 496 h 562"/>
                <a:gd name="T36" fmla="*/ 507 w 572"/>
                <a:gd name="T37" fmla="*/ 507 h 562"/>
                <a:gd name="T38" fmla="*/ 490 w 572"/>
                <a:gd name="T39" fmla="*/ 531 h 562"/>
                <a:gd name="T40" fmla="*/ 435 w 572"/>
                <a:gd name="T41" fmla="*/ 558 h 562"/>
                <a:gd name="T42" fmla="*/ 369 w 572"/>
                <a:gd name="T43" fmla="*/ 554 h 562"/>
                <a:gd name="T44" fmla="*/ 348 w 572"/>
                <a:gd name="T45" fmla="*/ 544 h 562"/>
                <a:gd name="T46" fmla="*/ 232 w 572"/>
                <a:gd name="T47" fmla="*/ 454 h 562"/>
                <a:gd name="T48" fmla="*/ 37 w 572"/>
                <a:gd name="T49" fmla="*/ 357 h 562"/>
                <a:gd name="T50" fmla="*/ 18 w 572"/>
                <a:gd name="T51" fmla="*/ 339 h 562"/>
                <a:gd name="T52" fmla="*/ 0 w 572"/>
                <a:gd name="T53" fmla="*/ 27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2" h="562">
                  <a:moveTo>
                    <a:pt x="0" y="278"/>
                  </a:moveTo>
                  <a:cubicBezTo>
                    <a:pt x="39" y="258"/>
                    <a:pt x="77" y="237"/>
                    <a:pt x="116" y="218"/>
                  </a:cubicBezTo>
                  <a:cubicBezTo>
                    <a:pt x="130" y="211"/>
                    <a:pt x="137" y="202"/>
                    <a:pt x="140" y="187"/>
                  </a:cubicBezTo>
                  <a:cubicBezTo>
                    <a:pt x="149" y="152"/>
                    <a:pt x="165" y="117"/>
                    <a:pt x="155" y="79"/>
                  </a:cubicBezTo>
                  <a:cubicBezTo>
                    <a:pt x="154" y="76"/>
                    <a:pt x="160" y="70"/>
                    <a:pt x="163" y="66"/>
                  </a:cubicBezTo>
                  <a:cubicBezTo>
                    <a:pt x="177" y="53"/>
                    <a:pt x="193" y="42"/>
                    <a:pt x="204" y="27"/>
                  </a:cubicBezTo>
                  <a:cubicBezTo>
                    <a:pt x="218" y="8"/>
                    <a:pt x="234" y="0"/>
                    <a:pt x="257" y="4"/>
                  </a:cubicBezTo>
                  <a:cubicBezTo>
                    <a:pt x="281" y="8"/>
                    <a:pt x="306" y="5"/>
                    <a:pt x="326" y="24"/>
                  </a:cubicBezTo>
                  <a:cubicBezTo>
                    <a:pt x="332" y="29"/>
                    <a:pt x="347" y="23"/>
                    <a:pt x="360" y="22"/>
                  </a:cubicBezTo>
                  <a:cubicBezTo>
                    <a:pt x="368" y="38"/>
                    <a:pt x="378" y="56"/>
                    <a:pt x="385" y="75"/>
                  </a:cubicBezTo>
                  <a:cubicBezTo>
                    <a:pt x="392" y="92"/>
                    <a:pt x="403" y="103"/>
                    <a:pt x="420" y="111"/>
                  </a:cubicBezTo>
                  <a:cubicBezTo>
                    <a:pt x="445" y="123"/>
                    <a:pt x="447" y="148"/>
                    <a:pt x="425" y="165"/>
                  </a:cubicBezTo>
                  <a:cubicBezTo>
                    <a:pt x="400" y="184"/>
                    <a:pt x="393" y="229"/>
                    <a:pt x="408" y="257"/>
                  </a:cubicBezTo>
                  <a:cubicBezTo>
                    <a:pt x="428" y="292"/>
                    <a:pt x="455" y="316"/>
                    <a:pt x="492" y="332"/>
                  </a:cubicBezTo>
                  <a:cubicBezTo>
                    <a:pt x="533" y="349"/>
                    <a:pt x="548" y="382"/>
                    <a:pt x="539" y="424"/>
                  </a:cubicBezTo>
                  <a:cubicBezTo>
                    <a:pt x="535" y="443"/>
                    <a:pt x="535" y="443"/>
                    <a:pt x="550" y="447"/>
                  </a:cubicBezTo>
                  <a:cubicBezTo>
                    <a:pt x="558" y="466"/>
                    <a:pt x="564" y="483"/>
                    <a:pt x="572" y="501"/>
                  </a:cubicBezTo>
                  <a:cubicBezTo>
                    <a:pt x="560" y="500"/>
                    <a:pt x="546" y="499"/>
                    <a:pt x="532" y="496"/>
                  </a:cubicBezTo>
                  <a:cubicBezTo>
                    <a:pt x="520" y="494"/>
                    <a:pt x="513" y="497"/>
                    <a:pt x="507" y="507"/>
                  </a:cubicBezTo>
                  <a:cubicBezTo>
                    <a:pt x="502" y="515"/>
                    <a:pt x="494" y="522"/>
                    <a:pt x="490" y="531"/>
                  </a:cubicBezTo>
                  <a:cubicBezTo>
                    <a:pt x="479" y="556"/>
                    <a:pt x="460" y="562"/>
                    <a:pt x="435" y="558"/>
                  </a:cubicBezTo>
                  <a:cubicBezTo>
                    <a:pt x="413" y="556"/>
                    <a:pt x="391" y="556"/>
                    <a:pt x="369" y="554"/>
                  </a:cubicBezTo>
                  <a:cubicBezTo>
                    <a:pt x="362" y="553"/>
                    <a:pt x="355" y="549"/>
                    <a:pt x="348" y="544"/>
                  </a:cubicBezTo>
                  <a:cubicBezTo>
                    <a:pt x="309" y="515"/>
                    <a:pt x="270" y="485"/>
                    <a:pt x="232" y="454"/>
                  </a:cubicBezTo>
                  <a:cubicBezTo>
                    <a:pt x="174" y="408"/>
                    <a:pt x="111" y="372"/>
                    <a:pt x="37" y="357"/>
                  </a:cubicBezTo>
                  <a:cubicBezTo>
                    <a:pt x="26" y="355"/>
                    <a:pt x="20" y="350"/>
                    <a:pt x="18" y="339"/>
                  </a:cubicBezTo>
                  <a:cubicBezTo>
                    <a:pt x="12" y="319"/>
                    <a:pt x="6" y="299"/>
                    <a:pt x="0"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p:nvSpPr>
          <p:spPr bwMode="auto">
            <a:xfrm>
              <a:off x="-9310" y="-861"/>
              <a:ext cx="2118" cy="1725"/>
            </a:xfrm>
            <a:custGeom>
              <a:avLst/>
              <a:gdLst>
                <a:gd name="T0" fmla="*/ 205 w 668"/>
                <a:gd name="T1" fmla="*/ 545 h 545"/>
                <a:gd name="T2" fmla="*/ 0 w 668"/>
                <a:gd name="T3" fmla="*/ 545 h 545"/>
                <a:gd name="T4" fmla="*/ 73 w 668"/>
                <a:gd name="T5" fmla="*/ 489 h 545"/>
                <a:gd name="T6" fmla="*/ 93 w 668"/>
                <a:gd name="T7" fmla="*/ 481 h 545"/>
                <a:gd name="T8" fmla="*/ 137 w 668"/>
                <a:gd name="T9" fmla="*/ 450 h 545"/>
                <a:gd name="T10" fmla="*/ 153 w 668"/>
                <a:gd name="T11" fmla="*/ 349 h 545"/>
                <a:gd name="T12" fmla="*/ 158 w 668"/>
                <a:gd name="T13" fmla="*/ 295 h 545"/>
                <a:gd name="T14" fmla="*/ 177 w 668"/>
                <a:gd name="T15" fmla="*/ 241 h 545"/>
                <a:gd name="T16" fmla="*/ 226 w 668"/>
                <a:gd name="T17" fmla="*/ 180 h 545"/>
                <a:gd name="T18" fmla="*/ 243 w 668"/>
                <a:gd name="T19" fmla="*/ 171 h 545"/>
                <a:gd name="T20" fmla="*/ 375 w 668"/>
                <a:gd name="T21" fmla="*/ 36 h 545"/>
                <a:gd name="T22" fmla="*/ 437 w 668"/>
                <a:gd name="T23" fmla="*/ 21 h 545"/>
                <a:gd name="T24" fmla="*/ 493 w 668"/>
                <a:gd name="T25" fmla="*/ 40 h 545"/>
                <a:gd name="T26" fmla="*/ 557 w 668"/>
                <a:gd name="T27" fmla="*/ 45 h 545"/>
                <a:gd name="T28" fmla="*/ 582 w 668"/>
                <a:gd name="T29" fmla="*/ 51 h 545"/>
                <a:gd name="T30" fmla="*/ 611 w 668"/>
                <a:gd name="T31" fmla="*/ 58 h 545"/>
                <a:gd name="T32" fmla="*/ 632 w 668"/>
                <a:gd name="T33" fmla="*/ 106 h 545"/>
                <a:gd name="T34" fmla="*/ 654 w 668"/>
                <a:gd name="T35" fmla="*/ 201 h 545"/>
                <a:gd name="T36" fmla="*/ 662 w 668"/>
                <a:gd name="T37" fmla="*/ 214 h 545"/>
                <a:gd name="T38" fmla="*/ 666 w 668"/>
                <a:gd name="T39" fmla="*/ 231 h 545"/>
                <a:gd name="T40" fmla="*/ 652 w 668"/>
                <a:gd name="T41" fmla="*/ 242 h 545"/>
                <a:gd name="T42" fmla="*/ 622 w 668"/>
                <a:gd name="T43" fmla="*/ 246 h 545"/>
                <a:gd name="T44" fmla="*/ 562 w 668"/>
                <a:gd name="T45" fmla="*/ 271 h 545"/>
                <a:gd name="T46" fmla="*/ 534 w 668"/>
                <a:gd name="T47" fmla="*/ 281 h 545"/>
                <a:gd name="T48" fmla="*/ 516 w 668"/>
                <a:gd name="T49" fmla="*/ 300 h 545"/>
                <a:gd name="T50" fmla="*/ 478 w 668"/>
                <a:gd name="T51" fmla="*/ 349 h 545"/>
                <a:gd name="T52" fmla="*/ 425 w 668"/>
                <a:gd name="T53" fmla="*/ 385 h 545"/>
                <a:gd name="T54" fmla="*/ 364 w 668"/>
                <a:gd name="T55" fmla="*/ 413 h 545"/>
                <a:gd name="T56" fmla="*/ 214 w 668"/>
                <a:gd name="T57" fmla="*/ 470 h 545"/>
                <a:gd name="T58" fmla="*/ 206 w 668"/>
                <a:gd name="T59" fmla="*/ 488 h 545"/>
                <a:gd name="T60" fmla="*/ 205 w 668"/>
                <a:gd name="T61"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8" h="545">
                  <a:moveTo>
                    <a:pt x="205" y="545"/>
                  </a:moveTo>
                  <a:cubicBezTo>
                    <a:pt x="133" y="545"/>
                    <a:pt x="63" y="545"/>
                    <a:pt x="0" y="545"/>
                  </a:cubicBezTo>
                  <a:cubicBezTo>
                    <a:pt x="21" y="528"/>
                    <a:pt x="47" y="508"/>
                    <a:pt x="73" y="489"/>
                  </a:cubicBezTo>
                  <a:cubicBezTo>
                    <a:pt x="78" y="485"/>
                    <a:pt x="86" y="481"/>
                    <a:pt x="93" y="481"/>
                  </a:cubicBezTo>
                  <a:cubicBezTo>
                    <a:pt x="114" y="478"/>
                    <a:pt x="125" y="466"/>
                    <a:pt x="137" y="450"/>
                  </a:cubicBezTo>
                  <a:cubicBezTo>
                    <a:pt x="163" y="418"/>
                    <a:pt x="164" y="385"/>
                    <a:pt x="153" y="349"/>
                  </a:cubicBezTo>
                  <a:cubicBezTo>
                    <a:pt x="148" y="331"/>
                    <a:pt x="150" y="313"/>
                    <a:pt x="158" y="295"/>
                  </a:cubicBezTo>
                  <a:cubicBezTo>
                    <a:pt x="166" y="278"/>
                    <a:pt x="167" y="257"/>
                    <a:pt x="177" y="241"/>
                  </a:cubicBezTo>
                  <a:cubicBezTo>
                    <a:pt x="190" y="219"/>
                    <a:pt x="209" y="200"/>
                    <a:pt x="226" y="180"/>
                  </a:cubicBezTo>
                  <a:cubicBezTo>
                    <a:pt x="230" y="176"/>
                    <a:pt x="237" y="174"/>
                    <a:pt x="243" y="171"/>
                  </a:cubicBezTo>
                  <a:cubicBezTo>
                    <a:pt x="309" y="148"/>
                    <a:pt x="349" y="99"/>
                    <a:pt x="375" y="36"/>
                  </a:cubicBezTo>
                  <a:cubicBezTo>
                    <a:pt x="387" y="7"/>
                    <a:pt x="413" y="0"/>
                    <a:pt x="437" y="21"/>
                  </a:cubicBezTo>
                  <a:cubicBezTo>
                    <a:pt x="453" y="37"/>
                    <a:pt x="471" y="41"/>
                    <a:pt x="493" y="40"/>
                  </a:cubicBezTo>
                  <a:cubicBezTo>
                    <a:pt x="514" y="38"/>
                    <a:pt x="536" y="42"/>
                    <a:pt x="557" y="45"/>
                  </a:cubicBezTo>
                  <a:cubicBezTo>
                    <a:pt x="566" y="45"/>
                    <a:pt x="574" y="49"/>
                    <a:pt x="582" y="51"/>
                  </a:cubicBezTo>
                  <a:cubicBezTo>
                    <a:pt x="592" y="53"/>
                    <a:pt x="607" y="52"/>
                    <a:pt x="611" y="58"/>
                  </a:cubicBezTo>
                  <a:cubicBezTo>
                    <a:pt x="621" y="72"/>
                    <a:pt x="628" y="89"/>
                    <a:pt x="632" y="106"/>
                  </a:cubicBezTo>
                  <a:cubicBezTo>
                    <a:pt x="641" y="138"/>
                    <a:pt x="647" y="170"/>
                    <a:pt x="654" y="201"/>
                  </a:cubicBezTo>
                  <a:cubicBezTo>
                    <a:pt x="656" y="206"/>
                    <a:pt x="660" y="210"/>
                    <a:pt x="662" y="214"/>
                  </a:cubicBezTo>
                  <a:cubicBezTo>
                    <a:pt x="665" y="220"/>
                    <a:pt x="668" y="227"/>
                    <a:pt x="666" y="231"/>
                  </a:cubicBezTo>
                  <a:cubicBezTo>
                    <a:pt x="664" y="236"/>
                    <a:pt x="657" y="240"/>
                    <a:pt x="652" y="242"/>
                  </a:cubicBezTo>
                  <a:cubicBezTo>
                    <a:pt x="643" y="245"/>
                    <a:pt x="632" y="245"/>
                    <a:pt x="622" y="246"/>
                  </a:cubicBezTo>
                  <a:cubicBezTo>
                    <a:pt x="600" y="249"/>
                    <a:pt x="579" y="253"/>
                    <a:pt x="562" y="271"/>
                  </a:cubicBezTo>
                  <a:cubicBezTo>
                    <a:pt x="556" y="277"/>
                    <a:pt x="544" y="280"/>
                    <a:pt x="534" y="281"/>
                  </a:cubicBezTo>
                  <a:cubicBezTo>
                    <a:pt x="522" y="282"/>
                    <a:pt x="515" y="287"/>
                    <a:pt x="516" y="300"/>
                  </a:cubicBezTo>
                  <a:cubicBezTo>
                    <a:pt x="519" y="329"/>
                    <a:pt x="504" y="343"/>
                    <a:pt x="478" y="349"/>
                  </a:cubicBezTo>
                  <a:cubicBezTo>
                    <a:pt x="455" y="353"/>
                    <a:pt x="441" y="369"/>
                    <a:pt x="425" y="385"/>
                  </a:cubicBezTo>
                  <a:cubicBezTo>
                    <a:pt x="410" y="400"/>
                    <a:pt x="385" y="410"/>
                    <a:pt x="364" y="413"/>
                  </a:cubicBezTo>
                  <a:cubicBezTo>
                    <a:pt x="308" y="418"/>
                    <a:pt x="262" y="446"/>
                    <a:pt x="214" y="470"/>
                  </a:cubicBezTo>
                  <a:cubicBezTo>
                    <a:pt x="210" y="473"/>
                    <a:pt x="206" y="482"/>
                    <a:pt x="206" y="488"/>
                  </a:cubicBezTo>
                  <a:cubicBezTo>
                    <a:pt x="204" y="506"/>
                    <a:pt x="205" y="524"/>
                    <a:pt x="205" y="5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p:nvSpPr>
          <p:spPr bwMode="auto">
            <a:xfrm>
              <a:off x="1434" y="2618"/>
              <a:ext cx="1985" cy="1235"/>
            </a:xfrm>
            <a:custGeom>
              <a:avLst/>
              <a:gdLst>
                <a:gd name="T0" fmla="*/ 626 w 626"/>
                <a:gd name="T1" fmla="*/ 135 h 390"/>
                <a:gd name="T2" fmla="*/ 619 w 626"/>
                <a:gd name="T3" fmla="*/ 139 h 390"/>
                <a:gd name="T4" fmla="*/ 571 w 626"/>
                <a:gd name="T5" fmla="*/ 194 h 390"/>
                <a:gd name="T6" fmla="*/ 556 w 626"/>
                <a:gd name="T7" fmla="*/ 207 h 390"/>
                <a:gd name="T8" fmla="*/ 451 w 626"/>
                <a:gd name="T9" fmla="*/ 244 h 390"/>
                <a:gd name="T10" fmla="*/ 380 w 626"/>
                <a:gd name="T11" fmla="*/ 283 h 390"/>
                <a:gd name="T12" fmla="*/ 320 w 626"/>
                <a:gd name="T13" fmla="*/ 301 h 390"/>
                <a:gd name="T14" fmla="*/ 304 w 626"/>
                <a:gd name="T15" fmla="*/ 306 h 390"/>
                <a:gd name="T16" fmla="*/ 202 w 626"/>
                <a:gd name="T17" fmla="*/ 339 h 390"/>
                <a:gd name="T18" fmla="*/ 135 w 626"/>
                <a:gd name="T19" fmla="*/ 372 h 390"/>
                <a:gd name="T20" fmla="*/ 125 w 626"/>
                <a:gd name="T21" fmla="*/ 380 h 390"/>
                <a:gd name="T22" fmla="*/ 78 w 626"/>
                <a:gd name="T23" fmla="*/ 387 h 390"/>
                <a:gd name="T24" fmla="*/ 30 w 626"/>
                <a:gd name="T25" fmla="*/ 344 h 390"/>
                <a:gd name="T26" fmla="*/ 4 w 626"/>
                <a:gd name="T27" fmla="*/ 245 h 390"/>
                <a:gd name="T28" fmla="*/ 0 w 626"/>
                <a:gd name="T29" fmla="*/ 198 h 390"/>
                <a:gd name="T30" fmla="*/ 4 w 626"/>
                <a:gd name="T31" fmla="*/ 170 h 390"/>
                <a:gd name="T32" fmla="*/ 19 w 626"/>
                <a:gd name="T33" fmla="*/ 151 h 390"/>
                <a:gd name="T34" fmla="*/ 28 w 626"/>
                <a:gd name="T35" fmla="*/ 128 h 390"/>
                <a:gd name="T36" fmla="*/ 31 w 626"/>
                <a:gd name="T37" fmla="*/ 98 h 390"/>
                <a:gd name="T38" fmla="*/ 84 w 626"/>
                <a:gd name="T39" fmla="*/ 98 h 390"/>
                <a:gd name="T40" fmla="*/ 189 w 626"/>
                <a:gd name="T41" fmla="*/ 107 h 390"/>
                <a:gd name="T42" fmla="*/ 221 w 626"/>
                <a:gd name="T43" fmla="*/ 108 h 390"/>
                <a:gd name="T44" fmla="*/ 249 w 626"/>
                <a:gd name="T45" fmla="*/ 120 h 390"/>
                <a:gd name="T46" fmla="*/ 294 w 626"/>
                <a:gd name="T47" fmla="*/ 110 h 390"/>
                <a:gd name="T48" fmla="*/ 300 w 626"/>
                <a:gd name="T49" fmla="*/ 102 h 390"/>
                <a:gd name="T50" fmla="*/ 437 w 626"/>
                <a:gd name="T51" fmla="*/ 15 h 390"/>
                <a:gd name="T52" fmla="*/ 551 w 626"/>
                <a:gd name="T53" fmla="*/ 0 h 390"/>
                <a:gd name="T54" fmla="*/ 567 w 626"/>
                <a:gd name="T55" fmla="*/ 9 h 390"/>
                <a:gd name="T56" fmla="*/ 626 w 626"/>
                <a:gd name="T57" fmla="*/ 13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6" h="390">
                  <a:moveTo>
                    <a:pt x="626" y="135"/>
                  </a:moveTo>
                  <a:cubicBezTo>
                    <a:pt x="622" y="137"/>
                    <a:pt x="621" y="139"/>
                    <a:pt x="619" y="139"/>
                  </a:cubicBezTo>
                  <a:cubicBezTo>
                    <a:pt x="589" y="145"/>
                    <a:pt x="574" y="163"/>
                    <a:pt x="571" y="194"/>
                  </a:cubicBezTo>
                  <a:cubicBezTo>
                    <a:pt x="570" y="199"/>
                    <a:pt x="562" y="205"/>
                    <a:pt x="556" y="207"/>
                  </a:cubicBezTo>
                  <a:cubicBezTo>
                    <a:pt x="522" y="221"/>
                    <a:pt x="487" y="234"/>
                    <a:pt x="451" y="244"/>
                  </a:cubicBezTo>
                  <a:cubicBezTo>
                    <a:pt x="424" y="252"/>
                    <a:pt x="400" y="263"/>
                    <a:pt x="380" y="283"/>
                  </a:cubicBezTo>
                  <a:cubicBezTo>
                    <a:pt x="363" y="299"/>
                    <a:pt x="344" y="307"/>
                    <a:pt x="320" y="301"/>
                  </a:cubicBezTo>
                  <a:cubicBezTo>
                    <a:pt x="316" y="300"/>
                    <a:pt x="309" y="303"/>
                    <a:pt x="304" y="306"/>
                  </a:cubicBezTo>
                  <a:cubicBezTo>
                    <a:pt x="275" y="330"/>
                    <a:pt x="240" y="342"/>
                    <a:pt x="202" y="339"/>
                  </a:cubicBezTo>
                  <a:cubicBezTo>
                    <a:pt x="173" y="337"/>
                    <a:pt x="157" y="360"/>
                    <a:pt x="135" y="372"/>
                  </a:cubicBezTo>
                  <a:cubicBezTo>
                    <a:pt x="131" y="374"/>
                    <a:pt x="129" y="379"/>
                    <a:pt x="125" y="380"/>
                  </a:cubicBezTo>
                  <a:cubicBezTo>
                    <a:pt x="109" y="383"/>
                    <a:pt x="94" y="386"/>
                    <a:pt x="78" y="387"/>
                  </a:cubicBezTo>
                  <a:cubicBezTo>
                    <a:pt x="45" y="390"/>
                    <a:pt x="30" y="377"/>
                    <a:pt x="30" y="344"/>
                  </a:cubicBezTo>
                  <a:cubicBezTo>
                    <a:pt x="31" y="308"/>
                    <a:pt x="13" y="278"/>
                    <a:pt x="4" y="245"/>
                  </a:cubicBezTo>
                  <a:cubicBezTo>
                    <a:pt x="0" y="230"/>
                    <a:pt x="0" y="214"/>
                    <a:pt x="0" y="198"/>
                  </a:cubicBezTo>
                  <a:cubicBezTo>
                    <a:pt x="0" y="189"/>
                    <a:pt x="1" y="179"/>
                    <a:pt x="4" y="170"/>
                  </a:cubicBezTo>
                  <a:cubicBezTo>
                    <a:pt x="7" y="163"/>
                    <a:pt x="13" y="156"/>
                    <a:pt x="19" y="151"/>
                  </a:cubicBezTo>
                  <a:cubicBezTo>
                    <a:pt x="27" y="145"/>
                    <a:pt x="30" y="139"/>
                    <a:pt x="28" y="128"/>
                  </a:cubicBezTo>
                  <a:cubicBezTo>
                    <a:pt x="26" y="117"/>
                    <a:pt x="30" y="104"/>
                    <a:pt x="31" y="98"/>
                  </a:cubicBezTo>
                  <a:cubicBezTo>
                    <a:pt x="52" y="98"/>
                    <a:pt x="68" y="97"/>
                    <a:pt x="84" y="98"/>
                  </a:cubicBezTo>
                  <a:cubicBezTo>
                    <a:pt x="119" y="101"/>
                    <a:pt x="154" y="104"/>
                    <a:pt x="189" y="107"/>
                  </a:cubicBezTo>
                  <a:cubicBezTo>
                    <a:pt x="199" y="107"/>
                    <a:pt x="210" y="109"/>
                    <a:pt x="221" y="108"/>
                  </a:cubicBezTo>
                  <a:cubicBezTo>
                    <a:pt x="233" y="108"/>
                    <a:pt x="242" y="109"/>
                    <a:pt x="249" y="120"/>
                  </a:cubicBezTo>
                  <a:cubicBezTo>
                    <a:pt x="255" y="130"/>
                    <a:pt x="284" y="123"/>
                    <a:pt x="294" y="110"/>
                  </a:cubicBezTo>
                  <a:cubicBezTo>
                    <a:pt x="296" y="108"/>
                    <a:pt x="298" y="105"/>
                    <a:pt x="300" y="102"/>
                  </a:cubicBezTo>
                  <a:cubicBezTo>
                    <a:pt x="328" y="45"/>
                    <a:pt x="374" y="19"/>
                    <a:pt x="437" y="15"/>
                  </a:cubicBezTo>
                  <a:cubicBezTo>
                    <a:pt x="475" y="12"/>
                    <a:pt x="513" y="4"/>
                    <a:pt x="551" y="0"/>
                  </a:cubicBezTo>
                  <a:cubicBezTo>
                    <a:pt x="556" y="0"/>
                    <a:pt x="565" y="4"/>
                    <a:pt x="567" y="9"/>
                  </a:cubicBezTo>
                  <a:cubicBezTo>
                    <a:pt x="587" y="50"/>
                    <a:pt x="606" y="92"/>
                    <a:pt x="626"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p:cNvSpPr>
            <p:nvPr/>
          </p:nvSpPr>
          <p:spPr bwMode="auto">
            <a:xfrm>
              <a:off x="3248" y="1396"/>
              <a:ext cx="1487" cy="1668"/>
            </a:xfrm>
            <a:custGeom>
              <a:avLst/>
              <a:gdLst>
                <a:gd name="T0" fmla="*/ 0 w 469"/>
                <a:gd name="T1" fmla="*/ 384 h 527"/>
                <a:gd name="T2" fmla="*/ 159 w 469"/>
                <a:gd name="T3" fmla="*/ 330 h 527"/>
                <a:gd name="T4" fmla="*/ 190 w 469"/>
                <a:gd name="T5" fmla="*/ 299 h 527"/>
                <a:gd name="T6" fmla="*/ 219 w 469"/>
                <a:gd name="T7" fmla="*/ 207 h 527"/>
                <a:gd name="T8" fmla="*/ 214 w 469"/>
                <a:gd name="T9" fmla="*/ 169 h 527"/>
                <a:gd name="T10" fmla="*/ 211 w 469"/>
                <a:gd name="T11" fmla="*/ 97 h 527"/>
                <a:gd name="T12" fmla="*/ 214 w 469"/>
                <a:gd name="T13" fmla="*/ 90 h 527"/>
                <a:gd name="T14" fmla="*/ 238 w 469"/>
                <a:gd name="T15" fmla="*/ 56 h 527"/>
                <a:gd name="T16" fmla="*/ 240 w 469"/>
                <a:gd name="T17" fmla="*/ 55 h 527"/>
                <a:gd name="T18" fmla="*/ 235 w 469"/>
                <a:gd name="T19" fmla="*/ 9 h 527"/>
                <a:gd name="T20" fmla="*/ 268 w 469"/>
                <a:gd name="T21" fmla="*/ 17 h 527"/>
                <a:gd name="T22" fmla="*/ 361 w 469"/>
                <a:gd name="T23" fmla="*/ 79 h 527"/>
                <a:gd name="T24" fmla="*/ 424 w 469"/>
                <a:gd name="T25" fmla="*/ 118 h 527"/>
                <a:gd name="T26" fmla="*/ 469 w 469"/>
                <a:gd name="T27" fmla="*/ 168 h 527"/>
                <a:gd name="T28" fmla="*/ 423 w 469"/>
                <a:gd name="T29" fmla="*/ 231 h 527"/>
                <a:gd name="T30" fmla="*/ 403 w 469"/>
                <a:gd name="T31" fmla="*/ 255 h 527"/>
                <a:gd name="T32" fmla="*/ 366 w 469"/>
                <a:gd name="T33" fmla="*/ 281 h 527"/>
                <a:gd name="T34" fmla="*/ 346 w 469"/>
                <a:gd name="T35" fmla="*/ 300 h 527"/>
                <a:gd name="T36" fmla="*/ 339 w 469"/>
                <a:gd name="T37" fmla="*/ 356 h 527"/>
                <a:gd name="T38" fmla="*/ 341 w 469"/>
                <a:gd name="T39" fmla="*/ 371 h 527"/>
                <a:gd name="T40" fmla="*/ 288 w 469"/>
                <a:gd name="T41" fmla="*/ 393 h 527"/>
                <a:gd name="T42" fmla="*/ 267 w 469"/>
                <a:gd name="T43" fmla="*/ 421 h 527"/>
                <a:gd name="T44" fmla="*/ 237 w 469"/>
                <a:gd name="T45" fmla="*/ 446 h 527"/>
                <a:gd name="T46" fmla="*/ 197 w 469"/>
                <a:gd name="T47" fmla="*/ 458 h 527"/>
                <a:gd name="T48" fmla="*/ 187 w 469"/>
                <a:gd name="T49" fmla="*/ 475 h 527"/>
                <a:gd name="T50" fmla="*/ 154 w 469"/>
                <a:gd name="T51" fmla="*/ 501 h 527"/>
                <a:gd name="T52" fmla="*/ 95 w 469"/>
                <a:gd name="T53" fmla="*/ 515 h 527"/>
                <a:gd name="T54" fmla="*/ 54 w 469"/>
                <a:gd name="T55" fmla="*/ 501 h 527"/>
                <a:gd name="T56" fmla="*/ 0 w 469"/>
                <a:gd name="T57" fmla="*/ 38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527">
                  <a:moveTo>
                    <a:pt x="0" y="384"/>
                  </a:moveTo>
                  <a:cubicBezTo>
                    <a:pt x="55" y="365"/>
                    <a:pt x="106" y="347"/>
                    <a:pt x="159" y="330"/>
                  </a:cubicBezTo>
                  <a:cubicBezTo>
                    <a:pt x="176" y="325"/>
                    <a:pt x="185" y="316"/>
                    <a:pt x="190" y="299"/>
                  </a:cubicBezTo>
                  <a:cubicBezTo>
                    <a:pt x="198" y="268"/>
                    <a:pt x="208" y="237"/>
                    <a:pt x="219" y="207"/>
                  </a:cubicBezTo>
                  <a:cubicBezTo>
                    <a:pt x="224" y="193"/>
                    <a:pt x="224" y="181"/>
                    <a:pt x="214" y="169"/>
                  </a:cubicBezTo>
                  <a:cubicBezTo>
                    <a:pt x="195" y="146"/>
                    <a:pt x="190" y="122"/>
                    <a:pt x="211" y="97"/>
                  </a:cubicBezTo>
                  <a:cubicBezTo>
                    <a:pt x="213" y="95"/>
                    <a:pt x="215" y="92"/>
                    <a:pt x="214" y="90"/>
                  </a:cubicBezTo>
                  <a:cubicBezTo>
                    <a:pt x="213" y="72"/>
                    <a:pt x="222" y="62"/>
                    <a:pt x="238" y="56"/>
                  </a:cubicBezTo>
                  <a:cubicBezTo>
                    <a:pt x="240" y="55"/>
                    <a:pt x="242" y="52"/>
                    <a:pt x="240" y="55"/>
                  </a:cubicBezTo>
                  <a:cubicBezTo>
                    <a:pt x="238" y="36"/>
                    <a:pt x="237" y="22"/>
                    <a:pt x="235" y="9"/>
                  </a:cubicBezTo>
                  <a:cubicBezTo>
                    <a:pt x="252" y="0"/>
                    <a:pt x="261" y="3"/>
                    <a:pt x="268" y="17"/>
                  </a:cubicBezTo>
                  <a:cubicBezTo>
                    <a:pt x="287" y="55"/>
                    <a:pt x="319" y="74"/>
                    <a:pt x="361" y="79"/>
                  </a:cubicBezTo>
                  <a:cubicBezTo>
                    <a:pt x="387" y="83"/>
                    <a:pt x="409" y="93"/>
                    <a:pt x="424" y="118"/>
                  </a:cubicBezTo>
                  <a:cubicBezTo>
                    <a:pt x="435" y="135"/>
                    <a:pt x="451" y="148"/>
                    <a:pt x="469" y="168"/>
                  </a:cubicBezTo>
                  <a:cubicBezTo>
                    <a:pt x="456" y="186"/>
                    <a:pt x="440" y="208"/>
                    <a:pt x="423" y="231"/>
                  </a:cubicBezTo>
                  <a:cubicBezTo>
                    <a:pt x="417" y="239"/>
                    <a:pt x="409" y="246"/>
                    <a:pt x="403" y="255"/>
                  </a:cubicBezTo>
                  <a:cubicBezTo>
                    <a:pt x="394" y="270"/>
                    <a:pt x="390" y="286"/>
                    <a:pt x="366" y="281"/>
                  </a:cubicBezTo>
                  <a:cubicBezTo>
                    <a:pt x="360" y="280"/>
                    <a:pt x="348" y="292"/>
                    <a:pt x="346" y="300"/>
                  </a:cubicBezTo>
                  <a:cubicBezTo>
                    <a:pt x="341" y="318"/>
                    <a:pt x="340" y="337"/>
                    <a:pt x="339" y="356"/>
                  </a:cubicBezTo>
                  <a:cubicBezTo>
                    <a:pt x="338" y="362"/>
                    <a:pt x="340" y="368"/>
                    <a:pt x="341" y="371"/>
                  </a:cubicBezTo>
                  <a:cubicBezTo>
                    <a:pt x="322" y="379"/>
                    <a:pt x="305" y="386"/>
                    <a:pt x="288" y="393"/>
                  </a:cubicBezTo>
                  <a:cubicBezTo>
                    <a:pt x="275" y="398"/>
                    <a:pt x="268" y="407"/>
                    <a:pt x="267" y="421"/>
                  </a:cubicBezTo>
                  <a:cubicBezTo>
                    <a:pt x="265" y="439"/>
                    <a:pt x="255" y="445"/>
                    <a:pt x="237" y="446"/>
                  </a:cubicBezTo>
                  <a:cubicBezTo>
                    <a:pt x="223" y="446"/>
                    <a:pt x="209" y="452"/>
                    <a:pt x="197" y="458"/>
                  </a:cubicBezTo>
                  <a:cubicBezTo>
                    <a:pt x="192" y="460"/>
                    <a:pt x="188" y="469"/>
                    <a:pt x="187" y="475"/>
                  </a:cubicBezTo>
                  <a:cubicBezTo>
                    <a:pt x="184" y="493"/>
                    <a:pt x="172" y="505"/>
                    <a:pt x="154" y="501"/>
                  </a:cubicBezTo>
                  <a:cubicBezTo>
                    <a:pt x="131" y="496"/>
                    <a:pt x="113" y="505"/>
                    <a:pt x="95" y="515"/>
                  </a:cubicBezTo>
                  <a:cubicBezTo>
                    <a:pt x="71" y="527"/>
                    <a:pt x="65" y="525"/>
                    <a:pt x="54" y="501"/>
                  </a:cubicBezTo>
                  <a:cubicBezTo>
                    <a:pt x="36" y="463"/>
                    <a:pt x="19" y="425"/>
                    <a:pt x="0" y="3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p:nvSpPr>
          <p:spPr bwMode="auto">
            <a:xfrm>
              <a:off x="80" y="-1219"/>
              <a:ext cx="1214" cy="1032"/>
            </a:xfrm>
            <a:custGeom>
              <a:avLst/>
              <a:gdLst>
                <a:gd name="T0" fmla="*/ 3 w 383"/>
                <a:gd name="T1" fmla="*/ 304 h 326"/>
                <a:gd name="T2" fmla="*/ 3 w 383"/>
                <a:gd name="T3" fmla="*/ 271 h 326"/>
                <a:gd name="T4" fmla="*/ 31 w 383"/>
                <a:gd name="T5" fmla="*/ 223 h 326"/>
                <a:gd name="T6" fmla="*/ 49 w 383"/>
                <a:gd name="T7" fmla="*/ 194 h 326"/>
                <a:gd name="T8" fmla="*/ 16 w 383"/>
                <a:gd name="T9" fmla="*/ 167 h 326"/>
                <a:gd name="T10" fmla="*/ 37 w 383"/>
                <a:gd name="T11" fmla="*/ 79 h 326"/>
                <a:gd name="T12" fmla="*/ 63 w 383"/>
                <a:gd name="T13" fmla="*/ 41 h 326"/>
                <a:gd name="T14" fmla="*/ 123 w 383"/>
                <a:gd name="T15" fmla="*/ 26 h 326"/>
                <a:gd name="T16" fmla="*/ 159 w 383"/>
                <a:gd name="T17" fmla="*/ 28 h 326"/>
                <a:gd name="T18" fmla="*/ 235 w 383"/>
                <a:gd name="T19" fmla="*/ 28 h 326"/>
                <a:gd name="T20" fmla="*/ 383 w 383"/>
                <a:gd name="T21" fmla="*/ 0 h 326"/>
                <a:gd name="T22" fmla="*/ 345 w 383"/>
                <a:gd name="T23" fmla="*/ 39 h 326"/>
                <a:gd name="T24" fmla="*/ 330 w 383"/>
                <a:gd name="T25" fmla="*/ 69 h 326"/>
                <a:gd name="T26" fmla="*/ 312 w 383"/>
                <a:gd name="T27" fmla="*/ 179 h 326"/>
                <a:gd name="T28" fmla="*/ 297 w 383"/>
                <a:gd name="T29" fmla="*/ 191 h 326"/>
                <a:gd name="T30" fmla="*/ 78 w 383"/>
                <a:gd name="T31" fmla="*/ 315 h 326"/>
                <a:gd name="T32" fmla="*/ 38 w 383"/>
                <a:gd name="T33" fmla="*/ 318 h 326"/>
                <a:gd name="T34" fmla="*/ 3 w 383"/>
                <a:gd name="T35" fmla="*/ 30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3" h="326">
                  <a:moveTo>
                    <a:pt x="3" y="304"/>
                  </a:moveTo>
                  <a:cubicBezTo>
                    <a:pt x="3" y="291"/>
                    <a:pt x="0" y="280"/>
                    <a:pt x="3" y="271"/>
                  </a:cubicBezTo>
                  <a:cubicBezTo>
                    <a:pt x="11" y="254"/>
                    <a:pt x="21" y="238"/>
                    <a:pt x="31" y="223"/>
                  </a:cubicBezTo>
                  <a:cubicBezTo>
                    <a:pt x="38" y="213"/>
                    <a:pt x="55" y="211"/>
                    <a:pt x="49" y="194"/>
                  </a:cubicBezTo>
                  <a:cubicBezTo>
                    <a:pt x="43" y="177"/>
                    <a:pt x="37" y="164"/>
                    <a:pt x="16" y="167"/>
                  </a:cubicBezTo>
                  <a:cubicBezTo>
                    <a:pt x="4" y="132"/>
                    <a:pt x="8" y="103"/>
                    <a:pt x="37" y="79"/>
                  </a:cubicBezTo>
                  <a:cubicBezTo>
                    <a:pt x="49" y="69"/>
                    <a:pt x="55" y="53"/>
                    <a:pt x="63" y="41"/>
                  </a:cubicBezTo>
                  <a:cubicBezTo>
                    <a:pt x="81" y="36"/>
                    <a:pt x="102" y="30"/>
                    <a:pt x="123" y="26"/>
                  </a:cubicBezTo>
                  <a:cubicBezTo>
                    <a:pt x="135" y="24"/>
                    <a:pt x="147" y="28"/>
                    <a:pt x="159" y="28"/>
                  </a:cubicBezTo>
                  <a:cubicBezTo>
                    <a:pt x="185" y="29"/>
                    <a:pt x="213" y="37"/>
                    <a:pt x="235" y="28"/>
                  </a:cubicBezTo>
                  <a:cubicBezTo>
                    <a:pt x="283" y="9"/>
                    <a:pt x="332" y="10"/>
                    <a:pt x="383" y="0"/>
                  </a:cubicBezTo>
                  <a:cubicBezTo>
                    <a:pt x="374" y="19"/>
                    <a:pt x="363" y="33"/>
                    <a:pt x="345" y="39"/>
                  </a:cubicBezTo>
                  <a:cubicBezTo>
                    <a:pt x="330" y="45"/>
                    <a:pt x="326" y="54"/>
                    <a:pt x="330" y="69"/>
                  </a:cubicBezTo>
                  <a:cubicBezTo>
                    <a:pt x="340" y="108"/>
                    <a:pt x="322" y="143"/>
                    <a:pt x="312" y="179"/>
                  </a:cubicBezTo>
                  <a:cubicBezTo>
                    <a:pt x="310" y="184"/>
                    <a:pt x="302" y="188"/>
                    <a:pt x="297" y="191"/>
                  </a:cubicBezTo>
                  <a:cubicBezTo>
                    <a:pt x="224" y="232"/>
                    <a:pt x="151" y="273"/>
                    <a:pt x="78" y="315"/>
                  </a:cubicBezTo>
                  <a:cubicBezTo>
                    <a:pt x="64" y="323"/>
                    <a:pt x="52" y="326"/>
                    <a:pt x="38" y="318"/>
                  </a:cubicBezTo>
                  <a:cubicBezTo>
                    <a:pt x="27" y="312"/>
                    <a:pt x="14" y="308"/>
                    <a:pt x="3" y="3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p:cNvSpPr>
            <p:nvPr/>
          </p:nvSpPr>
          <p:spPr bwMode="auto">
            <a:xfrm>
              <a:off x="-5482" y="-1219"/>
              <a:ext cx="761" cy="1513"/>
            </a:xfrm>
            <a:custGeom>
              <a:avLst/>
              <a:gdLst>
                <a:gd name="T0" fmla="*/ 124 w 240"/>
                <a:gd name="T1" fmla="*/ 478 h 478"/>
                <a:gd name="T2" fmla="*/ 103 w 240"/>
                <a:gd name="T3" fmla="*/ 381 h 478"/>
                <a:gd name="T4" fmla="*/ 86 w 240"/>
                <a:gd name="T5" fmla="*/ 354 h 478"/>
                <a:gd name="T6" fmla="*/ 59 w 240"/>
                <a:gd name="T7" fmla="*/ 322 h 478"/>
                <a:gd name="T8" fmla="*/ 25 w 240"/>
                <a:gd name="T9" fmla="*/ 290 h 478"/>
                <a:gd name="T10" fmla="*/ 21 w 240"/>
                <a:gd name="T11" fmla="*/ 218 h 478"/>
                <a:gd name="T12" fmla="*/ 54 w 240"/>
                <a:gd name="T13" fmla="*/ 109 h 478"/>
                <a:gd name="T14" fmla="*/ 49 w 240"/>
                <a:gd name="T15" fmla="*/ 75 h 478"/>
                <a:gd name="T16" fmla="*/ 77 w 240"/>
                <a:gd name="T17" fmla="*/ 28 h 478"/>
                <a:gd name="T18" fmla="*/ 158 w 240"/>
                <a:gd name="T19" fmla="*/ 19 h 478"/>
                <a:gd name="T20" fmla="*/ 158 w 240"/>
                <a:gd name="T21" fmla="*/ 55 h 478"/>
                <a:gd name="T22" fmla="*/ 212 w 240"/>
                <a:gd name="T23" fmla="*/ 30 h 478"/>
                <a:gd name="T24" fmla="*/ 196 w 240"/>
                <a:gd name="T25" fmla="*/ 50 h 478"/>
                <a:gd name="T26" fmla="*/ 196 w 240"/>
                <a:gd name="T27" fmla="*/ 117 h 478"/>
                <a:gd name="T28" fmla="*/ 201 w 240"/>
                <a:gd name="T29" fmla="*/ 129 h 478"/>
                <a:gd name="T30" fmla="*/ 168 w 240"/>
                <a:gd name="T31" fmla="*/ 199 h 478"/>
                <a:gd name="T32" fmla="*/ 160 w 240"/>
                <a:gd name="T33" fmla="*/ 236 h 478"/>
                <a:gd name="T34" fmla="*/ 187 w 240"/>
                <a:gd name="T35" fmla="*/ 260 h 478"/>
                <a:gd name="T36" fmla="*/ 201 w 240"/>
                <a:gd name="T37" fmla="*/ 264 h 478"/>
                <a:gd name="T38" fmla="*/ 233 w 240"/>
                <a:gd name="T39" fmla="*/ 301 h 478"/>
                <a:gd name="T40" fmla="*/ 226 w 240"/>
                <a:gd name="T41" fmla="*/ 351 h 478"/>
                <a:gd name="T42" fmla="*/ 150 w 240"/>
                <a:gd name="T43" fmla="*/ 410 h 478"/>
                <a:gd name="T44" fmla="*/ 145 w 240"/>
                <a:gd name="T45" fmla="*/ 432 h 478"/>
                <a:gd name="T46" fmla="*/ 124 w 240"/>
                <a:gd name="T47"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0" h="478">
                  <a:moveTo>
                    <a:pt x="124" y="478"/>
                  </a:moveTo>
                  <a:cubicBezTo>
                    <a:pt x="117" y="445"/>
                    <a:pt x="111" y="413"/>
                    <a:pt x="103" y="381"/>
                  </a:cubicBezTo>
                  <a:cubicBezTo>
                    <a:pt x="100" y="371"/>
                    <a:pt x="93" y="362"/>
                    <a:pt x="86" y="354"/>
                  </a:cubicBezTo>
                  <a:cubicBezTo>
                    <a:pt x="76" y="344"/>
                    <a:pt x="64" y="338"/>
                    <a:pt x="59" y="322"/>
                  </a:cubicBezTo>
                  <a:cubicBezTo>
                    <a:pt x="55" y="309"/>
                    <a:pt x="37" y="300"/>
                    <a:pt x="25" y="290"/>
                  </a:cubicBezTo>
                  <a:cubicBezTo>
                    <a:pt x="3" y="272"/>
                    <a:pt x="0" y="237"/>
                    <a:pt x="21" y="218"/>
                  </a:cubicBezTo>
                  <a:cubicBezTo>
                    <a:pt x="53" y="188"/>
                    <a:pt x="59" y="150"/>
                    <a:pt x="54" y="109"/>
                  </a:cubicBezTo>
                  <a:cubicBezTo>
                    <a:pt x="53" y="98"/>
                    <a:pt x="51" y="86"/>
                    <a:pt x="49" y="75"/>
                  </a:cubicBezTo>
                  <a:cubicBezTo>
                    <a:pt x="47" y="55"/>
                    <a:pt x="58" y="36"/>
                    <a:pt x="77" y="28"/>
                  </a:cubicBezTo>
                  <a:cubicBezTo>
                    <a:pt x="102" y="18"/>
                    <a:pt x="126" y="0"/>
                    <a:pt x="158" y="19"/>
                  </a:cubicBezTo>
                  <a:cubicBezTo>
                    <a:pt x="158" y="28"/>
                    <a:pt x="158" y="40"/>
                    <a:pt x="158" y="55"/>
                  </a:cubicBezTo>
                  <a:cubicBezTo>
                    <a:pt x="177" y="46"/>
                    <a:pt x="192" y="39"/>
                    <a:pt x="212" y="30"/>
                  </a:cubicBezTo>
                  <a:cubicBezTo>
                    <a:pt x="205" y="39"/>
                    <a:pt x="201" y="45"/>
                    <a:pt x="196" y="50"/>
                  </a:cubicBezTo>
                  <a:cubicBezTo>
                    <a:pt x="176" y="73"/>
                    <a:pt x="176" y="94"/>
                    <a:pt x="196" y="117"/>
                  </a:cubicBezTo>
                  <a:cubicBezTo>
                    <a:pt x="199" y="120"/>
                    <a:pt x="202" y="125"/>
                    <a:pt x="201" y="129"/>
                  </a:cubicBezTo>
                  <a:cubicBezTo>
                    <a:pt x="199" y="156"/>
                    <a:pt x="197" y="184"/>
                    <a:pt x="168" y="199"/>
                  </a:cubicBezTo>
                  <a:cubicBezTo>
                    <a:pt x="151" y="208"/>
                    <a:pt x="155" y="221"/>
                    <a:pt x="160" y="236"/>
                  </a:cubicBezTo>
                  <a:cubicBezTo>
                    <a:pt x="164" y="251"/>
                    <a:pt x="169" y="262"/>
                    <a:pt x="187" y="260"/>
                  </a:cubicBezTo>
                  <a:cubicBezTo>
                    <a:pt x="192" y="260"/>
                    <a:pt x="200" y="261"/>
                    <a:pt x="201" y="264"/>
                  </a:cubicBezTo>
                  <a:cubicBezTo>
                    <a:pt x="209" y="279"/>
                    <a:pt x="216" y="293"/>
                    <a:pt x="233" y="301"/>
                  </a:cubicBezTo>
                  <a:cubicBezTo>
                    <a:pt x="240" y="305"/>
                    <a:pt x="234" y="345"/>
                    <a:pt x="226" y="351"/>
                  </a:cubicBezTo>
                  <a:cubicBezTo>
                    <a:pt x="201" y="370"/>
                    <a:pt x="174" y="389"/>
                    <a:pt x="150" y="410"/>
                  </a:cubicBezTo>
                  <a:cubicBezTo>
                    <a:pt x="145" y="414"/>
                    <a:pt x="144" y="425"/>
                    <a:pt x="145" y="432"/>
                  </a:cubicBezTo>
                  <a:cubicBezTo>
                    <a:pt x="150" y="459"/>
                    <a:pt x="146" y="469"/>
                    <a:pt x="124" y="4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6"/>
            <p:cNvSpPr>
              <a:spLocks/>
            </p:cNvSpPr>
            <p:nvPr/>
          </p:nvSpPr>
          <p:spPr bwMode="auto">
            <a:xfrm>
              <a:off x="-88" y="-374"/>
              <a:ext cx="799" cy="855"/>
            </a:xfrm>
            <a:custGeom>
              <a:avLst/>
              <a:gdLst>
                <a:gd name="T0" fmla="*/ 44 w 252"/>
                <a:gd name="T1" fmla="*/ 43 h 270"/>
                <a:gd name="T2" fmla="*/ 94 w 252"/>
                <a:gd name="T3" fmla="*/ 63 h 270"/>
                <a:gd name="T4" fmla="*/ 130 w 252"/>
                <a:gd name="T5" fmla="*/ 60 h 270"/>
                <a:gd name="T6" fmla="*/ 229 w 252"/>
                <a:gd name="T7" fmla="*/ 0 h 270"/>
                <a:gd name="T8" fmla="*/ 248 w 252"/>
                <a:gd name="T9" fmla="*/ 62 h 270"/>
                <a:gd name="T10" fmla="*/ 232 w 252"/>
                <a:gd name="T11" fmla="*/ 80 h 270"/>
                <a:gd name="T12" fmla="*/ 132 w 252"/>
                <a:gd name="T13" fmla="*/ 108 h 270"/>
                <a:gd name="T14" fmla="*/ 125 w 252"/>
                <a:gd name="T15" fmla="*/ 131 h 270"/>
                <a:gd name="T16" fmla="*/ 170 w 252"/>
                <a:gd name="T17" fmla="*/ 180 h 270"/>
                <a:gd name="T18" fmla="*/ 152 w 252"/>
                <a:gd name="T19" fmla="*/ 205 h 270"/>
                <a:gd name="T20" fmla="*/ 134 w 252"/>
                <a:gd name="T21" fmla="*/ 216 h 270"/>
                <a:gd name="T22" fmla="*/ 87 w 252"/>
                <a:gd name="T23" fmla="*/ 244 h 270"/>
                <a:gd name="T24" fmla="*/ 40 w 252"/>
                <a:gd name="T25" fmla="*/ 263 h 270"/>
                <a:gd name="T26" fmla="*/ 0 w 252"/>
                <a:gd name="T27" fmla="*/ 256 h 270"/>
                <a:gd name="T28" fmla="*/ 23 w 252"/>
                <a:gd name="T29" fmla="*/ 171 h 270"/>
                <a:gd name="T30" fmla="*/ 38 w 252"/>
                <a:gd name="T31" fmla="*/ 71 h 270"/>
                <a:gd name="T32" fmla="*/ 44 w 252"/>
                <a:gd name="T33" fmla="*/ 4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70">
                  <a:moveTo>
                    <a:pt x="44" y="43"/>
                  </a:moveTo>
                  <a:cubicBezTo>
                    <a:pt x="63" y="51"/>
                    <a:pt x="79" y="55"/>
                    <a:pt x="94" y="63"/>
                  </a:cubicBezTo>
                  <a:cubicBezTo>
                    <a:pt x="107" y="70"/>
                    <a:pt x="118" y="67"/>
                    <a:pt x="130" y="60"/>
                  </a:cubicBezTo>
                  <a:cubicBezTo>
                    <a:pt x="162" y="39"/>
                    <a:pt x="195" y="20"/>
                    <a:pt x="229" y="0"/>
                  </a:cubicBezTo>
                  <a:cubicBezTo>
                    <a:pt x="236" y="22"/>
                    <a:pt x="242" y="42"/>
                    <a:pt x="248" y="62"/>
                  </a:cubicBezTo>
                  <a:cubicBezTo>
                    <a:pt x="252" y="76"/>
                    <a:pt x="241" y="77"/>
                    <a:pt x="232" y="80"/>
                  </a:cubicBezTo>
                  <a:cubicBezTo>
                    <a:pt x="199" y="89"/>
                    <a:pt x="165" y="98"/>
                    <a:pt x="132" y="108"/>
                  </a:cubicBezTo>
                  <a:cubicBezTo>
                    <a:pt x="113" y="113"/>
                    <a:pt x="112" y="116"/>
                    <a:pt x="125" y="131"/>
                  </a:cubicBezTo>
                  <a:cubicBezTo>
                    <a:pt x="140" y="148"/>
                    <a:pt x="156" y="164"/>
                    <a:pt x="170" y="180"/>
                  </a:cubicBezTo>
                  <a:cubicBezTo>
                    <a:pt x="164" y="189"/>
                    <a:pt x="159" y="198"/>
                    <a:pt x="152" y="205"/>
                  </a:cubicBezTo>
                  <a:cubicBezTo>
                    <a:pt x="147" y="210"/>
                    <a:pt x="140" y="215"/>
                    <a:pt x="134" y="216"/>
                  </a:cubicBezTo>
                  <a:cubicBezTo>
                    <a:pt x="115" y="219"/>
                    <a:pt x="98" y="224"/>
                    <a:pt x="87" y="244"/>
                  </a:cubicBezTo>
                  <a:cubicBezTo>
                    <a:pt x="78" y="261"/>
                    <a:pt x="61" y="270"/>
                    <a:pt x="40" y="263"/>
                  </a:cubicBezTo>
                  <a:cubicBezTo>
                    <a:pt x="28" y="260"/>
                    <a:pt x="15" y="259"/>
                    <a:pt x="0" y="256"/>
                  </a:cubicBezTo>
                  <a:cubicBezTo>
                    <a:pt x="8" y="226"/>
                    <a:pt x="17" y="199"/>
                    <a:pt x="23" y="171"/>
                  </a:cubicBezTo>
                  <a:cubicBezTo>
                    <a:pt x="30" y="138"/>
                    <a:pt x="33" y="104"/>
                    <a:pt x="38" y="71"/>
                  </a:cubicBezTo>
                  <a:cubicBezTo>
                    <a:pt x="40" y="63"/>
                    <a:pt x="42" y="54"/>
                    <a:pt x="4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7"/>
            <p:cNvSpPr>
              <a:spLocks/>
            </p:cNvSpPr>
            <p:nvPr/>
          </p:nvSpPr>
          <p:spPr bwMode="auto">
            <a:xfrm>
              <a:off x="3175" y="1196"/>
              <a:ext cx="882" cy="684"/>
            </a:xfrm>
            <a:custGeom>
              <a:avLst/>
              <a:gdLst>
                <a:gd name="T0" fmla="*/ 267 w 278"/>
                <a:gd name="T1" fmla="*/ 5 h 216"/>
                <a:gd name="T2" fmla="*/ 278 w 278"/>
                <a:gd name="T3" fmla="*/ 58 h 216"/>
                <a:gd name="T4" fmla="*/ 249 w 278"/>
                <a:gd name="T5" fmla="*/ 61 h 216"/>
                <a:gd name="T6" fmla="*/ 244 w 278"/>
                <a:gd name="T7" fmla="*/ 97 h 216"/>
                <a:gd name="T8" fmla="*/ 231 w 278"/>
                <a:gd name="T9" fmla="*/ 123 h 216"/>
                <a:gd name="T10" fmla="*/ 227 w 278"/>
                <a:gd name="T11" fmla="*/ 128 h 216"/>
                <a:gd name="T12" fmla="*/ 207 w 278"/>
                <a:gd name="T13" fmla="*/ 195 h 216"/>
                <a:gd name="T14" fmla="*/ 183 w 278"/>
                <a:gd name="T15" fmla="*/ 213 h 216"/>
                <a:gd name="T16" fmla="*/ 34 w 278"/>
                <a:gd name="T17" fmla="*/ 187 h 216"/>
                <a:gd name="T18" fmla="*/ 13 w 278"/>
                <a:gd name="T19" fmla="*/ 168 h 216"/>
                <a:gd name="T20" fmla="*/ 0 w 278"/>
                <a:gd name="T21" fmla="*/ 133 h 216"/>
                <a:gd name="T22" fmla="*/ 120 w 278"/>
                <a:gd name="T23" fmla="*/ 124 h 216"/>
                <a:gd name="T24" fmla="*/ 152 w 278"/>
                <a:gd name="T25" fmla="*/ 112 h 216"/>
                <a:gd name="T26" fmla="*/ 257 w 278"/>
                <a:gd name="T27" fmla="*/ 0 h 216"/>
                <a:gd name="T28" fmla="*/ 267 w 278"/>
                <a:gd name="T29" fmla="*/ 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8" h="216">
                  <a:moveTo>
                    <a:pt x="267" y="5"/>
                  </a:moveTo>
                  <a:cubicBezTo>
                    <a:pt x="271" y="22"/>
                    <a:pt x="274" y="39"/>
                    <a:pt x="278" y="58"/>
                  </a:cubicBezTo>
                  <a:cubicBezTo>
                    <a:pt x="267" y="59"/>
                    <a:pt x="258" y="60"/>
                    <a:pt x="249" y="61"/>
                  </a:cubicBezTo>
                  <a:cubicBezTo>
                    <a:pt x="247" y="73"/>
                    <a:pt x="245" y="85"/>
                    <a:pt x="244" y="97"/>
                  </a:cubicBezTo>
                  <a:cubicBezTo>
                    <a:pt x="243" y="107"/>
                    <a:pt x="245" y="119"/>
                    <a:pt x="231" y="123"/>
                  </a:cubicBezTo>
                  <a:cubicBezTo>
                    <a:pt x="229" y="124"/>
                    <a:pt x="227" y="126"/>
                    <a:pt x="227" y="128"/>
                  </a:cubicBezTo>
                  <a:cubicBezTo>
                    <a:pt x="220" y="150"/>
                    <a:pt x="213" y="172"/>
                    <a:pt x="207" y="195"/>
                  </a:cubicBezTo>
                  <a:cubicBezTo>
                    <a:pt x="204" y="208"/>
                    <a:pt x="200" y="216"/>
                    <a:pt x="183" y="213"/>
                  </a:cubicBezTo>
                  <a:cubicBezTo>
                    <a:pt x="134" y="204"/>
                    <a:pt x="84" y="195"/>
                    <a:pt x="34" y="187"/>
                  </a:cubicBezTo>
                  <a:cubicBezTo>
                    <a:pt x="23" y="185"/>
                    <a:pt x="15" y="180"/>
                    <a:pt x="13" y="168"/>
                  </a:cubicBezTo>
                  <a:cubicBezTo>
                    <a:pt x="10" y="156"/>
                    <a:pt x="5" y="144"/>
                    <a:pt x="0" y="133"/>
                  </a:cubicBezTo>
                  <a:cubicBezTo>
                    <a:pt x="41" y="117"/>
                    <a:pt x="81" y="120"/>
                    <a:pt x="120" y="124"/>
                  </a:cubicBezTo>
                  <a:cubicBezTo>
                    <a:pt x="133" y="125"/>
                    <a:pt x="143" y="122"/>
                    <a:pt x="152" y="112"/>
                  </a:cubicBezTo>
                  <a:cubicBezTo>
                    <a:pt x="187" y="75"/>
                    <a:pt x="222" y="38"/>
                    <a:pt x="257" y="0"/>
                  </a:cubicBezTo>
                  <a:cubicBezTo>
                    <a:pt x="260" y="2"/>
                    <a:pt x="264" y="4"/>
                    <a:pt x="267" y="5"/>
                  </a:cubicBez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8"/>
            <p:cNvSpPr>
              <a:spLocks/>
            </p:cNvSpPr>
            <p:nvPr/>
          </p:nvSpPr>
          <p:spPr bwMode="auto">
            <a:xfrm>
              <a:off x="2189" y="338"/>
              <a:ext cx="276" cy="289"/>
            </a:xfrm>
            <a:custGeom>
              <a:avLst/>
              <a:gdLst>
                <a:gd name="T0" fmla="*/ 87 w 87"/>
                <a:gd name="T1" fmla="*/ 87 h 91"/>
                <a:gd name="T2" fmla="*/ 51 w 87"/>
                <a:gd name="T3" fmla="*/ 68 h 91"/>
                <a:gd name="T4" fmla="*/ 33 w 87"/>
                <a:gd name="T5" fmla="*/ 56 h 91"/>
                <a:gd name="T6" fmla="*/ 0 w 87"/>
                <a:gd name="T7" fmla="*/ 52 h 91"/>
                <a:gd name="T8" fmla="*/ 34 w 87"/>
                <a:gd name="T9" fmla="*/ 6 h 91"/>
                <a:gd name="T10" fmla="*/ 65 w 87"/>
                <a:gd name="T11" fmla="*/ 5 h 91"/>
                <a:gd name="T12" fmla="*/ 79 w 87"/>
                <a:gd name="T13" fmla="*/ 27 h 91"/>
                <a:gd name="T14" fmla="*/ 87 w 87"/>
                <a:gd name="T15" fmla="*/ 87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1">
                  <a:moveTo>
                    <a:pt x="87" y="87"/>
                  </a:moveTo>
                  <a:cubicBezTo>
                    <a:pt x="71" y="91"/>
                    <a:pt x="58" y="88"/>
                    <a:pt x="51" y="68"/>
                  </a:cubicBezTo>
                  <a:cubicBezTo>
                    <a:pt x="50" y="63"/>
                    <a:pt x="40" y="58"/>
                    <a:pt x="33" y="56"/>
                  </a:cubicBezTo>
                  <a:cubicBezTo>
                    <a:pt x="24" y="54"/>
                    <a:pt x="14" y="54"/>
                    <a:pt x="0" y="52"/>
                  </a:cubicBezTo>
                  <a:cubicBezTo>
                    <a:pt x="12" y="35"/>
                    <a:pt x="21" y="18"/>
                    <a:pt x="34" y="6"/>
                  </a:cubicBezTo>
                  <a:cubicBezTo>
                    <a:pt x="40" y="0"/>
                    <a:pt x="55" y="2"/>
                    <a:pt x="65" y="5"/>
                  </a:cubicBezTo>
                  <a:cubicBezTo>
                    <a:pt x="71" y="8"/>
                    <a:pt x="77" y="19"/>
                    <a:pt x="79" y="27"/>
                  </a:cubicBezTo>
                  <a:cubicBezTo>
                    <a:pt x="83" y="46"/>
                    <a:pt x="84" y="66"/>
                    <a:pt x="87"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9"/>
            <p:cNvSpPr>
              <a:spLocks/>
            </p:cNvSpPr>
            <p:nvPr/>
          </p:nvSpPr>
          <p:spPr bwMode="auto">
            <a:xfrm>
              <a:off x="2972" y="1190"/>
              <a:ext cx="136" cy="266"/>
            </a:xfrm>
            <a:custGeom>
              <a:avLst/>
              <a:gdLst>
                <a:gd name="T0" fmla="*/ 13 w 43"/>
                <a:gd name="T1" fmla="*/ 84 h 84"/>
                <a:gd name="T2" fmla="*/ 14 w 43"/>
                <a:gd name="T3" fmla="*/ 14 h 84"/>
                <a:gd name="T4" fmla="*/ 28 w 43"/>
                <a:gd name="T5" fmla="*/ 0 h 84"/>
                <a:gd name="T6" fmla="*/ 43 w 43"/>
                <a:gd name="T7" fmla="*/ 17 h 84"/>
                <a:gd name="T8" fmla="*/ 33 w 43"/>
                <a:gd name="T9" fmla="*/ 79 h 84"/>
                <a:gd name="T10" fmla="*/ 13 w 43"/>
                <a:gd name="T11" fmla="*/ 83 h 84"/>
                <a:gd name="T12" fmla="*/ 13 w 4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3" h="84">
                  <a:moveTo>
                    <a:pt x="13" y="84"/>
                  </a:moveTo>
                  <a:cubicBezTo>
                    <a:pt x="4" y="60"/>
                    <a:pt x="0" y="37"/>
                    <a:pt x="14" y="14"/>
                  </a:cubicBezTo>
                  <a:cubicBezTo>
                    <a:pt x="18" y="9"/>
                    <a:pt x="23" y="5"/>
                    <a:pt x="28" y="0"/>
                  </a:cubicBezTo>
                  <a:cubicBezTo>
                    <a:pt x="33" y="6"/>
                    <a:pt x="43" y="12"/>
                    <a:pt x="43" y="17"/>
                  </a:cubicBezTo>
                  <a:cubicBezTo>
                    <a:pt x="41" y="38"/>
                    <a:pt x="38" y="58"/>
                    <a:pt x="33" y="79"/>
                  </a:cubicBezTo>
                  <a:cubicBezTo>
                    <a:pt x="32" y="82"/>
                    <a:pt x="20" y="82"/>
                    <a:pt x="13" y="83"/>
                  </a:cubicBezTo>
                  <a:cubicBezTo>
                    <a:pt x="13" y="83"/>
                    <a:pt x="13" y="84"/>
                    <a:pt x="13"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0"/>
            <p:cNvSpPr>
              <a:spLocks/>
            </p:cNvSpPr>
            <p:nvPr/>
          </p:nvSpPr>
          <p:spPr bwMode="auto">
            <a:xfrm>
              <a:off x="-53" y="-630"/>
              <a:ext cx="222" cy="285"/>
            </a:xfrm>
            <a:custGeom>
              <a:avLst/>
              <a:gdLst>
                <a:gd name="T0" fmla="*/ 0 w 70"/>
                <a:gd name="T1" fmla="*/ 87 h 90"/>
                <a:gd name="T2" fmla="*/ 46 w 70"/>
                <a:gd name="T3" fmla="*/ 4 h 90"/>
                <a:gd name="T4" fmla="*/ 68 w 70"/>
                <a:gd name="T5" fmla="*/ 3 h 90"/>
                <a:gd name="T6" fmla="*/ 67 w 70"/>
                <a:gd name="T7" fmla="*/ 25 h 90"/>
                <a:gd name="T8" fmla="*/ 32 w 70"/>
                <a:gd name="T9" fmla="*/ 69 h 90"/>
                <a:gd name="T10" fmla="*/ 5 w 70"/>
                <a:gd name="T11" fmla="*/ 90 h 90"/>
                <a:gd name="T12" fmla="*/ 0 w 70"/>
                <a:gd name="T13" fmla="*/ 87 h 90"/>
              </a:gdLst>
              <a:ahLst/>
              <a:cxnLst>
                <a:cxn ang="0">
                  <a:pos x="T0" y="T1"/>
                </a:cxn>
                <a:cxn ang="0">
                  <a:pos x="T2" y="T3"/>
                </a:cxn>
                <a:cxn ang="0">
                  <a:pos x="T4" y="T5"/>
                </a:cxn>
                <a:cxn ang="0">
                  <a:pos x="T6" y="T7"/>
                </a:cxn>
                <a:cxn ang="0">
                  <a:pos x="T8" y="T9"/>
                </a:cxn>
                <a:cxn ang="0">
                  <a:pos x="T10" y="T11"/>
                </a:cxn>
                <a:cxn ang="0">
                  <a:pos x="T12" y="T13"/>
                </a:cxn>
              </a:cxnLst>
              <a:rect l="0" t="0" r="r" b="b"/>
              <a:pathLst>
                <a:path w="70" h="90">
                  <a:moveTo>
                    <a:pt x="0" y="87"/>
                  </a:moveTo>
                  <a:cubicBezTo>
                    <a:pt x="15" y="59"/>
                    <a:pt x="30" y="31"/>
                    <a:pt x="46" y="4"/>
                  </a:cubicBezTo>
                  <a:cubicBezTo>
                    <a:pt x="48" y="0"/>
                    <a:pt x="61" y="3"/>
                    <a:pt x="68" y="3"/>
                  </a:cubicBezTo>
                  <a:cubicBezTo>
                    <a:pt x="68" y="10"/>
                    <a:pt x="70" y="22"/>
                    <a:pt x="67" y="25"/>
                  </a:cubicBezTo>
                  <a:cubicBezTo>
                    <a:pt x="51" y="37"/>
                    <a:pt x="40" y="51"/>
                    <a:pt x="32" y="69"/>
                  </a:cubicBezTo>
                  <a:cubicBezTo>
                    <a:pt x="28" y="79"/>
                    <a:pt x="14" y="83"/>
                    <a:pt x="5" y="90"/>
                  </a:cubicBezTo>
                  <a:cubicBezTo>
                    <a:pt x="3" y="89"/>
                    <a:pt x="1" y="88"/>
                    <a:pt x="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1"/>
            <p:cNvSpPr>
              <a:spLocks/>
            </p:cNvSpPr>
            <p:nvPr/>
          </p:nvSpPr>
          <p:spPr bwMode="auto">
            <a:xfrm>
              <a:off x="2867" y="1063"/>
              <a:ext cx="92" cy="241"/>
            </a:xfrm>
            <a:custGeom>
              <a:avLst/>
              <a:gdLst>
                <a:gd name="T0" fmla="*/ 0 w 29"/>
                <a:gd name="T1" fmla="*/ 5 h 76"/>
                <a:gd name="T2" fmla="*/ 24 w 29"/>
                <a:gd name="T3" fmla="*/ 1 h 76"/>
                <a:gd name="T4" fmla="*/ 29 w 29"/>
                <a:gd name="T5" fmla="*/ 18 h 76"/>
                <a:gd name="T6" fmla="*/ 29 w 29"/>
                <a:gd name="T7" fmla="*/ 76 h 76"/>
                <a:gd name="T8" fmla="*/ 0 w 29"/>
                <a:gd name="T9" fmla="*/ 5 h 76"/>
              </a:gdLst>
              <a:ahLst/>
              <a:cxnLst>
                <a:cxn ang="0">
                  <a:pos x="T0" y="T1"/>
                </a:cxn>
                <a:cxn ang="0">
                  <a:pos x="T2" y="T3"/>
                </a:cxn>
                <a:cxn ang="0">
                  <a:pos x="T4" y="T5"/>
                </a:cxn>
                <a:cxn ang="0">
                  <a:pos x="T6" y="T7"/>
                </a:cxn>
                <a:cxn ang="0">
                  <a:pos x="T8" y="T9"/>
                </a:cxn>
              </a:cxnLst>
              <a:rect l="0" t="0" r="r" b="b"/>
              <a:pathLst>
                <a:path w="29" h="76">
                  <a:moveTo>
                    <a:pt x="0" y="5"/>
                  </a:moveTo>
                  <a:cubicBezTo>
                    <a:pt x="10" y="3"/>
                    <a:pt x="18" y="0"/>
                    <a:pt x="24" y="1"/>
                  </a:cubicBezTo>
                  <a:cubicBezTo>
                    <a:pt x="27" y="2"/>
                    <a:pt x="29" y="12"/>
                    <a:pt x="29" y="18"/>
                  </a:cubicBezTo>
                  <a:cubicBezTo>
                    <a:pt x="29" y="37"/>
                    <a:pt x="29" y="55"/>
                    <a:pt x="29" y="76"/>
                  </a:cubicBezTo>
                  <a:cubicBezTo>
                    <a:pt x="0" y="59"/>
                    <a:pt x="17" y="2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93" name="Group 692"/>
          <p:cNvGrpSpPr/>
          <p:nvPr/>
        </p:nvGrpSpPr>
        <p:grpSpPr>
          <a:xfrm>
            <a:off x="0" y="-30909"/>
            <a:ext cx="12192000" cy="1213365"/>
            <a:chOff x="-1147864" y="2256665"/>
            <a:chExt cx="11439728" cy="1138498"/>
          </a:xfrm>
        </p:grpSpPr>
        <p:sp>
          <p:nvSpPr>
            <p:cNvPr id="694"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5"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7"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8"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1"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2"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7"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8"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0"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1"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3"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4"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6"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7"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8"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9"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2"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3"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4"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5"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8"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9"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1"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2"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3"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4"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7"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8"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9"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0"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3"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4"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6"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7"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9"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0"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2"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3"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4" name="Rectangle 13"/>
          <p:cNvSpPr/>
          <p:nvPr/>
        </p:nvSpPr>
        <p:spPr>
          <a:xfrm>
            <a:off x="0" y="-1"/>
            <a:ext cx="12191999" cy="1182457"/>
          </a:xfrm>
          <a:prstGeom prst="rect">
            <a:avLst/>
          </a:prstGeom>
          <a:solidFill>
            <a:schemeClr val="tx1">
              <a:lumMod val="75000"/>
              <a:lumOff val="2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p:cNvGrpSpPr/>
          <p:nvPr/>
        </p:nvGrpSpPr>
        <p:grpSpPr>
          <a:xfrm>
            <a:off x="533400" y="150111"/>
            <a:ext cx="10613777" cy="1232081"/>
            <a:chOff x="725223" y="256365"/>
            <a:chExt cx="10613777" cy="1232081"/>
          </a:xfrm>
        </p:grpSpPr>
        <p:sp>
          <p:nvSpPr>
            <p:cNvPr id="307" name="Freeform 142"/>
            <p:cNvSpPr>
              <a:spLocks/>
            </p:cNvSpPr>
            <p:nvPr/>
          </p:nvSpPr>
          <p:spPr bwMode="auto">
            <a:xfrm>
              <a:off x="725223" y="37465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08" name="Title 1"/>
            <p:cNvSpPr txBox="1">
              <a:spLocks/>
            </p:cNvSpPr>
            <p:nvPr/>
          </p:nvSpPr>
          <p:spPr>
            <a:xfrm>
              <a:off x="989311" y="256365"/>
              <a:ext cx="10349689" cy="123208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UAE AND NEIGHBORING COUNTRIES PROVIDE</a:t>
              </a:r>
              <a:br>
                <a:rPr lang="en-US" sz="3200" b="1" dirty="0">
                  <a:solidFill>
                    <a:schemeClr val="bg1"/>
                  </a:solidFill>
                  <a:latin typeface="+mn-lt"/>
                </a:rPr>
              </a:br>
              <a:r>
                <a:rPr lang="en-US" sz="3200" b="1" dirty="0">
                  <a:solidFill>
                    <a:srgbClr val="F37321"/>
                  </a:solidFill>
                  <a:latin typeface="+mn-lt"/>
                </a:rPr>
                <a:t>SIGNIFICANT OPPORTUNITY FOR LOCAL DEFENSE PLAYERS</a:t>
              </a:r>
            </a:p>
          </p:txBody>
        </p:sp>
      </p:grpSp>
      <p:sp>
        <p:nvSpPr>
          <p:cNvPr id="224" name="Title 1"/>
          <p:cNvSpPr txBox="1">
            <a:spLocks/>
          </p:cNvSpPr>
          <p:nvPr/>
        </p:nvSpPr>
        <p:spPr>
          <a:xfrm>
            <a:off x="141762" y="6427744"/>
            <a:ext cx="1253355" cy="302328"/>
          </a:xfrm>
          <a:prstGeom prst="rect">
            <a:avLst/>
          </a:prstGeom>
          <a:solidFill>
            <a:schemeClr val="bg1"/>
          </a:solid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rgbClr val="656668"/>
                </a:solidFill>
                <a:latin typeface="+mn-lt"/>
              </a:rPr>
              <a:t>SOURCE: SIPRI</a:t>
            </a:r>
            <a:endParaRPr lang="en-US" sz="4000" dirty="0">
              <a:solidFill>
                <a:srgbClr val="656668"/>
              </a:solidFill>
              <a:latin typeface="+mn-lt"/>
            </a:endParaRPr>
          </a:p>
        </p:txBody>
      </p:sp>
      <p:sp>
        <p:nvSpPr>
          <p:cNvPr id="337" name="Title 1"/>
          <p:cNvSpPr txBox="1">
            <a:spLocks/>
          </p:cNvSpPr>
          <p:nvPr/>
        </p:nvSpPr>
        <p:spPr>
          <a:xfrm>
            <a:off x="7482792" y="2689265"/>
            <a:ext cx="3675563" cy="23153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600" b="1" dirty="0">
                <a:solidFill>
                  <a:srgbClr val="656668"/>
                </a:solidFill>
                <a:latin typeface="+mn-lt"/>
              </a:rPr>
              <a:t>$</a:t>
            </a:r>
            <a:r>
              <a:rPr lang="en-US" sz="16600" b="1" dirty="0">
                <a:solidFill>
                  <a:srgbClr val="F37321"/>
                </a:solidFill>
                <a:latin typeface="+mn-lt"/>
              </a:rPr>
              <a:t>23</a:t>
            </a:r>
          </a:p>
        </p:txBody>
      </p:sp>
      <p:sp>
        <p:nvSpPr>
          <p:cNvPr id="338" name="Title 1"/>
          <p:cNvSpPr txBox="1">
            <a:spLocks/>
          </p:cNvSpPr>
          <p:nvPr/>
        </p:nvSpPr>
        <p:spPr>
          <a:xfrm>
            <a:off x="7578029" y="4601550"/>
            <a:ext cx="3790579" cy="10307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8000" dirty="0">
                <a:solidFill>
                  <a:srgbClr val="656668"/>
                </a:solidFill>
                <a:latin typeface="+mn-lt"/>
              </a:rPr>
              <a:t>BILLION</a:t>
            </a:r>
          </a:p>
        </p:txBody>
      </p:sp>
      <p:sp>
        <p:nvSpPr>
          <p:cNvPr id="339" name="Title 1"/>
          <p:cNvSpPr txBox="1">
            <a:spLocks/>
          </p:cNvSpPr>
          <p:nvPr/>
        </p:nvSpPr>
        <p:spPr>
          <a:xfrm>
            <a:off x="4970025" y="1528261"/>
            <a:ext cx="2817794" cy="117593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500" b="1" dirty="0">
                <a:solidFill>
                  <a:srgbClr val="F37321"/>
                </a:solidFill>
                <a:latin typeface="+mn-lt"/>
              </a:rPr>
              <a:t>UAE</a:t>
            </a:r>
          </a:p>
        </p:txBody>
      </p:sp>
      <p:sp>
        <p:nvSpPr>
          <p:cNvPr id="340" name="Title 1"/>
          <p:cNvSpPr txBox="1">
            <a:spLocks/>
          </p:cNvSpPr>
          <p:nvPr/>
        </p:nvSpPr>
        <p:spPr>
          <a:xfrm>
            <a:off x="7578029" y="2024527"/>
            <a:ext cx="3037619" cy="101779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656668"/>
                </a:solidFill>
                <a:latin typeface="+mn-lt"/>
              </a:rPr>
              <a:t>ANNUAL</a:t>
            </a:r>
            <a:r>
              <a:rPr lang="en-US" sz="2800" dirty="0">
                <a:solidFill>
                  <a:srgbClr val="656668"/>
                </a:solidFill>
                <a:latin typeface="+mn-lt"/>
              </a:rPr>
              <a:t> MILITARY EXPENDITURE</a:t>
            </a:r>
            <a:endParaRPr lang="en-US" sz="6600" b="1" dirty="0">
              <a:solidFill>
                <a:srgbClr val="656668"/>
              </a:solidFill>
              <a:latin typeface="+mn-lt"/>
            </a:endParaRPr>
          </a:p>
        </p:txBody>
      </p:sp>
    </p:spTree>
    <p:extLst>
      <p:ext uri="{BB962C8B-B14F-4D97-AF65-F5344CB8AC3E}">
        <p14:creationId xmlns:p14="http://schemas.microsoft.com/office/powerpoint/2010/main" val="6529398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693"/>
                                            </p:tgtEl>
                                            <p:attrNameLst>
                                              <p:attrName>style.visibility</p:attrName>
                                            </p:attrNameLst>
                                          </p:cBhvr>
                                          <p:to>
                                            <p:strVal val="visible"/>
                                          </p:to>
                                        </p:set>
                                        <p:animEffect transition="in" filter="wipe(left)">
                                          <p:cBhvr>
                                            <p:cTn id="7" dur="500"/>
                                            <p:tgtEl>
                                              <p:spTgt spid="693"/>
                                            </p:tgtEl>
                                          </p:cBhvr>
                                        </p:animEffect>
                                      </p:childTnLst>
                                    </p:cTn>
                                  </p:par>
                                  <p:par>
                                    <p:cTn id="8" presetID="2" presetClass="entr" presetSubtype="8" decel="100000" fill="hold" grpId="0" nodeType="withEffect">
                                      <p:stCondLst>
                                        <p:cond delay="9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0-#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par>
                                    <p:cTn id="12" presetID="2" presetClass="entr" presetSubtype="1" decel="100000" fill="hold" nodeType="withEffect">
                                      <p:stCondLst>
                                        <p:cond delay="11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0-#ppt_h/2"/>
                                              </p:val>
                                            </p:tav>
                                            <p:tav tm="100000">
                                              <p:val>
                                                <p:strVal val="#ppt_y"/>
                                              </p:val>
                                            </p:tav>
                                          </p:tavLst>
                                        </p:anim>
                                      </p:childTnLst>
                                    </p:cTn>
                                  </p:par>
                                  <p:par>
                                    <p:cTn id="16" presetID="2" presetClass="entr" presetSubtype="8" decel="100000" fill="hold" nodeType="withEffect">
                                      <p:stCondLst>
                                        <p:cond delay="13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1500"/>
                                      </p:stCondLst>
                                      <p:childTnLst>
                                        <p:set>
                                          <p:cBhvr>
                                            <p:cTn id="21" dur="1" fill="hold">
                                              <p:stCondLst>
                                                <p:cond delay="0"/>
                                              </p:stCondLst>
                                            </p:cTn>
                                            <p:tgtEl>
                                              <p:spTgt spid="339"/>
                                            </p:tgtEl>
                                            <p:attrNameLst>
                                              <p:attrName>style.visibility</p:attrName>
                                            </p:attrNameLst>
                                          </p:cBhvr>
                                          <p:to>
                                            <p:strVal val="visible"/>
                                          </p:to>
                                        </p:set>
                                        <p:anim calcmode="lin" valueType="num">
                                          <p:cBhvr additive="base">
                                            <p:cTn id="22" dur="500" fill="hold"/>
                                            <p:tgtEl>
                                              <p:spTgt spid="339"/>
                                            </p:tgtEl>
                                            <p:attrNameLst>
                                              <p:attrName>ppt_x</p:attrName>
                                            </p:attrNameLst>
                                          </p:cBhvr>
                                          <p:tavLst>
                                            <p:tav tm="0">
                                              <p:val>
                                                <p:strVal val="1+#ppt_w/2"/>
                                              </p:val>
                                            </p:tav>
                                            <p:tav tm="100000">
                                              <p:val>
                                                <p:strVal val="#ppt_x"/>
                                              </p:val>
                                            </p:tav>
                                          </p:tavLst>
                                        </p:anim>
                                        <p:anim calcmode="lin" valueType="num">
                                          <p:cBhvr additive="base">
                                            <p:cTn id="23" dur="500" fill="hold"/>
                                            <p:tgtEl>
                                              <p:spTgt spid="339"/>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2400"/>
                                      </p:stCondLst>
                                      <p:childTnLst>
                                        <p:set>
                                          <p:cBhvr>
                                            <p:cTn id="25" dur="1" fill="hold">
                                              <p:stCondLst>
                                                <p:cond delay="0"/>
                                              </p:stCondLst>
                                            </p:cTn>
                                            <p:tgtEl>
                                              <p:spTgt spid="224"/>
                                            </p:tgtEl>
                                            <p:attrNameLst>
                                              <p:attrName>style.visibility</p:attrName>
                                            </p:attrNameLst>
                                          </p:cBhvr>
                                          <p:to>
                                            <p:strVal val="visible"/>
                                          </p:to>
                                        </p:set>
                                        <p:animEffect transition="in" filter="fade">
                                          <p:cBhvr>
                                            <p:cTn id="26" dur="500"/>
                                            <p:tgtEl>
                                              <p:spTgt spid="224"/>
                                            </p:tgtEl>
                                          </p:cBhvr>
                                        </p:animEffect>
                                      </p:childTnLst>
                                    </p:cTn>
                                  </p:par>
                                  <p:par>
                                    <p:cTn id="27" presetID="2" presetClass="entr" presetSubtype="2" decel="100000" fill="hold" grpId="0" nodeType="withEffect">
                                      <p:stCondLst>
                                        <p:cond delay="1700"/>
                                      </p:stCondLst>
                                      <p:childTnLst>
                                        <p:set>
                                          <p:cBhvr>
                                            <p:cTn id="28" dur="1" fill="hold">
                                              <p:stCondLst>
                                                <p:cond delay="0"/>
                                              </p:stCondLst>
                                            </p:cTn>
                                            <p:tgtEl>
                                              <p:spTgt spid="337"/>
                                            </p:tgtEl>
                                            <p:attrNameLst>
                                              <p:attrName>style.visibility</p:attrName>
                                            </p:attrNameLst>
                                          </p:cBhvr>
                                          <p:to>
                                            <p:strVal val="visible"/>
                                          </p:to>
                                        </p:set>
                                        <p:anim calcmode="lin" valueType="num">
                                          <p:cBhvr additive="base">
                                            <p:cTn id="29" dur="500" fill="hold"/>
                                            <p:tgtEl>
                                              <p:spTgt spid="337"/>
                                            </p:tgtEl>
                                            <p:attrNameLst>
                                              <p:attrName>ppt_x</p:attrName>
                                            </p:attrNameLst>
                                          </p:cBhvr>
                                          <p:tavLst>
                                            <p:tav tm="0">
                                              <p:val>
                                                <p:strVal val="1+#ppt_w/2"/>
                                              </p:val>
                                            </p:tav>
                                            <p:tav tm="100000">
                                              <p:val>
                                                <p:strVal val="#ppt_x"/>
                                              </p:val>
                                            </p:tav>
                                          </p:tavLst>
                                        </p:anim>
                                        <p:anim calcmode="lin" valueType="num">
                                          <p:cBhvr additive="base">
                                            <p:cTn id="30" dur="500" fill="hold"/>
                                            <p:tgtEl>
                                              <p:spTgt spid="33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14:presetBounceEnd="56000">
                                      <p:stCondLst>
                                        <p:cond delay="1900"/>
                                      </p:stCondLst>
                                      <p:childTnLst>
                                        <p:set>
                                          <p:cBhvr>
                                            <p:cTn id="32" dur="1" fill="hold">
                                              <p:stCondLst>
                                                <p:cond delay="0"/>
                                              </p:stCondLst>
                                            </p:cTn>
                                            <p:tgtEl>
                                              <p:spTgt spid="338"/>
                                            </p:tgtEl>
                                            <p:attrNameLst>
                                              <p:attrName>style.visibility</p:attrName>
                                            </p:attrNameLst>
                                          </p:cBhvr>
                                          <p:to>
                                            <p:strVal val="visible"/>
                                          </p:to>
                                        </p:set>
                                        <p:anim calcmode="lin" valueType="num" p14:bounceEnd="56000">
                                          <p:cBhvr additive="base">
                                            <p:cTn id="33" dur="500" fill="hold"/>
                                            <p:tgtEl>
                                              <p:spTgt spid="338"/>
                                            </p:tgtEl>
                                            <p:attrNameLst>
                                              <p:attrName>ppt_x</p:attrName>
                                            </p:attrNameLst>
                                          </p:cBhvr>
                                          <p:tavLst>
                                            <p:tav tm="0">
                                              <p:val>
                                                <p:strVal val="1+#ppt_w/2"/>
                                              </p:val>
                                            </p:tav>
                                            <p:tav tm="100000">
                                              <p:val>
                                                <p:strVal val="#ppt_x"/>
                                              </p:val>
                                            </p:tav>
                                          </p:tavLst>
                                        </p:anim>
                                        <p:anim calcmode="lin" valueType="num" p14:bounceEnd="56000">
                                          <p:cBhvr additive="base">
                                            <p:cTn id="34" dur="500" fill="hold"/>
                                            <p:tgtEl>
                                              <p:spTgt spid="338"/>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1700"/>
                                      </p:stCondLst>
                                      <p:childTnLst>
                                        <p:set>
                                          <p:cBhvr>
                                            <p:cTn id="36" dur="1" fill="hold">
                                              <p:stCondLst>
                                                <p:cond delay="0"/>
                                              </p:stCondLst>
                                            </p:cTn>
                                            <p:tgtEl>
                                              <p:spTgt spid="340"/>
                                            </p:tgtEl>
                                            <p:attrNameLst>
                                              <p:attrName>style.visibility</p:attrName>
                                            </p:attrNameLst>
                                          </p:cBhvr>
                                          <p:to>
                                            <p:strVal val="visible"/>
                                          </p:to>
                                        </p:set>
                                        <p:anim calcmode="lin" valueType="num">
                                          <p:cBhvr additive="base">
                                            <p:cTn id="37" dur="500" fill="hold"/>
                                            <p:tgtEl>
                                              <p:spTgt spid="340"/>
                                            </p:tgtEl>
                                            <p:attrNameLst>
                                              <p:attrName>ppt_x</p:attrName>
                                            </p:attrNameLst>
                                          </p:cBhvr>
                                          <p:tavLst>
                                            <p:tav tm="0">
                                              <p:val>
                                                <p:strVal val="1+#ppt_w/2"/>
                                              </p:val>
                                            </p:tav>
                                            <p:tav tm="100000">
                                              <p:val>
                                                <p:strVal val="#ppt_x"/>
                                              </p:val>
                                            </p:tav>
                                          </p:tavLst>
                                        </p:anim>
                                        <p:anim calcmode="lin" valueType="num">
                                          <p:cBhvr additive="base">
                                            <p:cTn id="38" dur="500" fill="hold"/>
                                            <p:tgtEl>
                                              <p:spTgt spid="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4" grpId="0" animBg="1"/>
          <p:bldP spid="337" grpId="0"/>
          <p:bldP spid="338" grpId="0"/>
          <p:bldP spid="339" grpId="0"/>
          <p:bldP spid="3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00"/>
                                      </p:stCondLst>
                                      <p:childTnLst>
                                        <p:set>
                                          <p:cBhvr>
                                            <p:cTn id="6" dur="1" fill="hold">
                                              <p:stCondLst>
                                                <p:cond delay="0"/>
                                              </p:stCondLst>
                                            </p:cTn>
                                            <p:tgtEl>
                                              <p:spTgt spid="693"/>
                                            </p:tgtEl>
                                            <p:attrNameLst>
                                              <p:attrName>style.visibility</p:attrName>
                                            </p:attrNameLst>
                                          </p:cBhvr>
                                          <p:to>
                                            <p:strVal val="visible"/>
                                          </p:to>
                                        </p:set>
                                        <p:animEffect transition="in" filter="wipe(left)">
                                          <p:cBhvr>
                                            <p:cTn id="7" dur="500"/>
                                            <p:tgtEl>
                                              <p:spTgt spid="693"/>
                                            </p:tgtEl>
                                          </p:cBhvr>
                                        </p:animEffect>
                                      </p:childTnLst>
                                    </p:cTn>
                                  </p:par>
                                  <p:par>
                                    <p:cTn id="8" presetID="2" presetClass="entr" presetSubtype="8" decel="100000" fill="hold" grpId="0" nodeType="withEffect">
                                      <p:stCondLst>
                                        <p:cond delay="9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0-#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par>
                                    <p:cTn id="12" presetID="2" presetClass="entr" presetSubtype="1" decel="100000" fill="hold" nodeType="withEffect">
                                      <p:stCondLst>
                                        <p:cond delay="11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0-#ppt_h/2"/>
                                              </p:val>
                                            </p:tav>
                                            <p:tav tm="100000">
                                              <p:val>
                                                <p:strVal val="#ppt_y"/>
                                              </p:val>
                                            </p:tav>
                                          </p:tavLst>
                                        </p:anim>
                                      </p:childTnLst>
                                    </p:cTn>
                                  </p:par>
                                  <p:par>
                                    <p:cTn id="16" presetID="2" presetClass="entr" presetSubtype="8" decel="100000" fill="hold" nodeType="withEffect">
                                      <p:stCondLst>
                                        <p:cond delay="13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1500"/>
                                      </p:stCondLst>
                                      <p:childTnLst>
                                        <p:set>
                                          <p:cBhvr>
                                            <p:cTn id="21" dur="1" fill="hold">
                                              <p:stCondLst>
                                                <p:cond delay="0"/>
                                              </p:stCondLst>
                                            </p:cTn>
                                            <p:tgtEl>
                                              <p:spTgt spid="339"/>
                                            </p:tgtEl>
                                            <p:attrNameLst>
                                              <p:attrName>style.visibility</p:attrName>
                                            </p:attrNameLst>
                                          </p:cBhvr>
                                          <p:to>
                                            <p:strVal val="visible"/>
                                          </p:to>
                                        </p:set>
                                        <p:anim calcmode="lin" valueType="num">
                                          <p:cBhvr additive="base">
                                            <p:cTn id="22" dur="500" fill="hold"/>
                                            <p:tgtEl>
                                              <p:spTgt spid="339"/>
                                            </p:tgtEl>
                                            <p:attrNameLst>
                                              <p:attrName>ppt_x</p:attrName>
                                            </p:attrNameLst>
                                          </p:cBhvr>
                                          <p:tavLst>
                                            <p:tav tm="0">
                                              <p:val>
                                                <p:strVal val="1+#ppt_w/2"/>
                                              </p:val>
                                            </p:tav>
                                            <p:tav tm="100000">
                                              <p:val>
                                                <p:strVal val="#ppt_x"/>
                                              </p:val>
                                            </p:tav>
                                          </p:tavLst>
                                        </p:anim>
                                        <p:anim calcmode="lin" valueType="num">
                                          <p:cBhvr additive="base">
                                            <p:cTn id="23" dur="500" fill="hold"/>
                                            <p:tgtEl>
                                              <p:spTgt spid="339"/>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2400"/>
                                      </p:stCondLst>
                                      <p:childTnLst>
                                        <p:set>
                                          <p:cBhvr>
                                            <p:cTn id="25" dur="1" fill="hold">
                                              <p:stCondLst>
                                                <p:cond delay="0"/>
                                              </p:stCondLst>
                                            </p:cTn>
                                            <p:tgtEl>
                                              <p:spTgt spid="224"/>
                                            </p:tgtEl>
                                            <p:attrNameLst>
                                              <p:attrName>style.visibility</p:attrName>
                                            </p:attrNameLst>
                                          </p:cBhvr>
                                          <p:to>
                                            <p:strVal val="visible"/>
                                          </p:to>
                                        </p:set>
                                        <p:animEffect transition="in" filter="fade">
                                          <p:cBhvr>
                                            <p:cTn id="26" dur="500"/>
                                            <p:tgtEl>
                                              <p:spTgt spid="224"/>
                                            </p:tgtEl>
                                          </p:cBhvr>
                                        </p:animEffect>
                                      </p:childTnLst>
                                    </p:cTn>
                                  </p:par>
                                  <p:par>
                                    <p:cTn id="27" presetID="2" presetClass="entr" presetSubtype="2" decel="100000" fill="hold" grpId="0" nodeType="withEffect">
                                      <p:stCondLst>
                                        <p:cond delay="1700"/>
                                      </p:stCondLst>
                                      <p:childTnLst>
                                        <p:set>
                                          <p:cBhvr>
                                            <p:cTn id="28" dur="1" fill="hold">
                                              <p:stCondLst>
                                                <p:cond delay="0"/>
                                              </p:stCondLst>
                                            </p:cTn>
                                            <p:tgtEl>
                                              <p:spTgt spid="337"/>
                                            </p:tgtEl>
                                            <p:attrNameLst>
                                              <p:attrName>style.visibility</p:attrName>
                                            </p:attrNameLst>
                                          </p:cBhvr>
                                          <p:to>
                                            <p:strVal val="visible"/>
                                          </p:to>
                                        </p:set>
                                        <p:anim calcmode="lin" valueType="num">
                                          <p:cBhvr additive="base">
                                            <p:cTn id="29" dur="500" fill="hold"/>
                                            <p:tgtEl>
                                              <p:spTgt spid="337"/>
                                            </p:tgtEl>
                                            <p:attrNameLst>
                                              <p:attrName>ppt_x</p:attrName>
                                            </p:attrNameLst>
                                          </p:cBhvr>
                                          <p:tavLst>
                                            <p:tav tm="0">
                                              <p:val>
                                                <p:strVal val="1+#ppt_w/2"/>
                                              </p:val>
                                            </p:tav>
                                            <p:tav tm="100000">
                                              <p:val>
                                                <p:strVal val="#ppt_x"/>
                                              </p:val>
                                            </p:tav>
                                          </p:tavLst>
                                        </p:anim>
                                        <p:anim calcmode="lin" valueType="num">
                                          <p:cBhvr additive="base">
                                            <p:cTn id="30" dur="500" fill="hold"/>
                                            <p:tgtEl>
                                              <p:spTgt spid="33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900"/>
                                      </p:stCondLst>
                                      <p:childTnLst>
                                        <p:set>
                                          <p:cBhvr>
                                            <p:cTn id="32" dur="1" fill="hold">
                                              <p:stCondLst>
                                                <p:cond delay="0"/>
                                              </p:stCondLst>
                                            </p:cTn>
                                            <p:tgtEl>
                                              <p:spTgt spid="338"/>
                                            </p:tgtEl>
                                            <p:attrNameLst>
                                              <p:attrName>style.visibility</p:attrName>
                                            </p:attrNameLst>
                                          </p:cBhvr>
                                          <p:to>
                                            <p:strVal val="visible"/>
                                          </p:to>
                                        </p:set>
                                        <p:anim calcmode="lin" valueType="num">
                                          <p:cBhvr additive="base">
                                            <p:cTn id="33" dur="500" fill="hold"/>
                                            <p:tgtEl>
                                              <p:spTgt spid="338"/>
                                            </p:tgtEl>
                                            <p:attrNameLst>
                                              <p:attrName>ppt_x</p:attrName>
                                            </p:attrNameLst>
                                          </p:cBhvr>
                                          <p:tavLst>
                                            <p:tav tm="0">
                                              <p:val>
                                                <p:strVal val="1+#ppt_w/2"/>
                                              </p:val>
                                            </p:tav>
                                            <p:tav tm="100000">
                                              <p:val>
                                                <p:strVal val="#ppt_x"/>
                                              </p:val>
                                            </p:tav>
                                          </p:tavLst>
                                        </p:anim>
                                        <p:anim calcmode="lin" valueType="num">
                                          <p:cBhvr additive="base">
                                            <p:cTn id="34" dur="500" fill="hold"/>
                                            <p:tgtEl>
                                              <p:spTgt spid="338"/>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1700"/>
                                      </p:stCondLst>
                                      <p:childTnLst>
                                        <p:set>
                                          <p:cBhvr>
                                            <p:cTn id="36" dur="1" fill="hold">
                                              <p:stCondLst>
                                                <p:cond delay="0"/>
                                              </p:stCondLst>
                                            </p:cTn>
                                            <p:tgtEl>
                                              <p:spTgt spid="340"/>
                                            </p:tgtEl>
                                            <p:attrNameLst>
                                              <p:attrName>style.visibility</p:attrName>
                                            </p:attrNameLst>
                                          </p:cBhvr>
                                          <p:to>
                                            <p:strVal val="visible"/>
                                          </p:to>
                                        </p:set>
                                        <p:anim calcmode="lin" valueType="num">
                                          <p:cBhvr additive="base">
                                            <p:cTn id="37" dur="500" fill="hold"/>
                                            <p:tgtEl>
                                              <p:spTgt spid="340"/>
                                            </p:tgtEl>
                                            <p:attrNameLst>
                                              <p:attrName>ppt_x</p:attrName>
                                            </p:attrNameLst>
                                          </p:cBhvr>
                                          <p:tavLst>
                                            <p:tav tm="0">
                                              <p:val>
                                                <p:strVal val="1+#ppt_w/2"/>
                                              </p:val>
                                            </p:tav>
                                            <p:tav tm="100000">
                                              <p:val>
                                                <p:strVal val="#ppt_x"/>
                                              </p:val>
                                            </p:tav>
                                          </p:tavLst>
                                        </p:anim>
                                        <p:anim calcmode="lin" valueType="num">
                                          <p:cBhvr additive="base">
                                            <p:cTn id="38" dur="500" fill="hold"/>
                                            <p:tgtEl>
                                              <p:spTgt spid="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4" grpId="0" animBg="1"/>
          <p:bldP spid="337" grpId="0"/>
          <p:bldP spid="338" grpId="0"/>
          <p:bldP spid="339" grpId="0"/>
          <p:bldP spid="340" grpId="0"/>
        </p:bld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11985468" y="150111"/>
            <a:ext cx="18284798" cy="7777384"/>
            <a:chOff x="-9310" y="-1267"/>
            <a:chExt cx="14045" cy="5974"/>
          </a:xfrm>
          <a:solidFill>
            <a:srgbClr val="656668"/>
          </a:solidFill>
        </p:grpSpPr>
        <p:sp>
          <p:nvSpPr>
            <p:cNvPr id="8" name="Freeform 5"/>
            <p:cNvSpPr>
              <a:spLocks/>
            </p:cNvSpPr>
            <p:nvPr/>
          </p:nvSpPr>
          <p:spPr bwMode="auto">
            <a:xfrm>
              <a:off x="-8657" y="-1169"/>
              <a:ext cx="4018" cy="3812"/>
            </a:xfrm>
            <a:custGeom>
              <a:avLst/>
              <a:gdLst>
                <a:gd name="T0" fmla="*/ 739 w 1267"/>
                <a:gd name="T1" fmla="*/ 1204 h 1204"/>
                <a:gd name="T2" fmla="*/ 704 w 1267"/>
                <a:gd name="T3" fmla="*/ 1152 h 1204"/>
                <a:gd name="T4" fmla="*/ 658 w 1267"/>
                <a:gd name="T5" fmla="*/ 1112 h 1204"/>
                <a:gd name="T6" fmla="*/ 634 w 1267"/>
                <a:gd name="T7" fmla="*/ 1092 h 1204"/>
                <a:gd name="T8" fmla="*/ 23 w 1267"/>
                <a:gd name="T9" fmla="*/ 677 h 1204"/>
                <a:gd name="T10" fmla="*/ 9 w 1267"/>
                <a:gd name="T11" fmla="*/ 647 h 1204"/>
                <a:gd name="T12" fmla="*/ 8 w 1267"/>
                <a:gd name="T13" fmla="*/ 626 h 1204"/>
                <a:gd name="T14" fmla="*/ 54 w 1267"/>
                <a:gd name="T15" fmla="*/ 552 h 1204"/>
                <a:gd name="T16" fmla="*/ 195 w 1267"/>
                <a:gd name="T17" fmla="*/ 509 h 1204"/>
                <a:gd name="T18" fmla="*/ 232 w 1267"/>
                <a:gd name="T19" fmla="*/ 482 h 1204"/>
                <a:gd name="T20" fmla="*/ 259 w 1267"/>
                <a:gd name="T21" fmla="*/ 460 h 1204"/>
                <a:gd name="T22" fmla="*/ 264 w 1267"/>
                <a:gd name="T23" fmla="*/ 458 h 1204"/>
                <a:gd name="T24" fmla="*/ 319 w 1267"/>
                <a:gd name="T25" fmla="*/ 397 h 1204"/>
                <a:gd name="T26" fmla="*/ 376 w 1267"/>
                <a:gd name="T27" fmla="*/ 363 h 1204"/>
                <a:gd name="T28" fmla="*/ 418 w 1267"/>
                <a:gd name="T29" fmla="*/ 353 h 1204"/>
                <a:gd name="T30" fmla="*/ 443 w 1267"/>
                <a:gd name="T31" fmla="*/ 350 h 1204"/>
                <a:gd name="T32" fmla="*/ 473 w 1267"/>
                <a:gd name="T33" fmla="*/ 323 h 1204"/>
                <a:gd name="T34" fmla="*/ 463 w 1267"/>
                <a:gd name="T35" fmla="*/ 299 h 1204"/>
                <a:gd name="T36" fmla="*/ 438 w 1267"/>
                <a:gd name="T37" fmla="*/ 221 h 1204"/>
                <a:gd name="T38" fmla="*/ 419 w 1267"/>
                <a:gd name="T39" fmla="*/ 139 h 1204"/>
                <a:gd name="T40" fmla="*/ 504 w 1267"/>
                <a:gd name="T41" fmla="*/ 101 h 1204"/>
                <a:gd name="T42" fmla="*/ 555 w 1267"/>
                <a:gd name="T43" fmla="*/ 80 h 1204"/>
                <a:gd name="T44" fmla="*/ 662 w 1267"/>
                <a:gd name="T45" fmla="*/ 41 h 1204"/>
                <a:gd name="T46" fmla="*/ 823 w 1267"/>
                <a:gd name="T47" fmla="*/ 28 h 1204"/>
                <a:gd name="T48" fmla="*/ 841 w 1267"/>
                <a:gd name="T49" fmla="*/ 29 h 1204"/>
                <a:gd name="T50" fmla="*/ 899 w 1267"/>
                <a:gd name="T51" fmla="*/ 23 h 1204"/>
                <a:gd name="T52" fmla="*/ 1012 w 1267"/>
                <a:gd name="T53" fmla="*/ 22 h 1204"/>
                <a:gd name="T54" fmla="*/ 1043 w 1267"/>
                <a:gd name="T55" fmla="*/ 25 h 1204"/>
                <a:gd name="T56" fmla="*/ 1047 w 1267"/>
                <a:gd name="T57" fmla="*/ 95 h 1204"/>
                <a:gd name="T58" fmla="*/ 1013 w 1267"/>
                <a:gd name="T59" fmla="*/ 196 h 1204"/>
                <a:gd name="T60" fmla="*/ 1017 w 1267"/>
                <a:gd name="T61" fmla="*/ 281 h 1204"/>
                <a:gd name="T62" fmla="*/ 1057 w 1267"/>
                <a:gd name="T63" fmla="*/ 327 h 1204"/>
                <a:gd name="T64" fmla="*/ 1064 w 1267"/>
                <a:gd name="T65" fmla="*/ 334 h 1204"/>
                <a:gd name="T66" fmla="*/ 1103 w 1267"/>
                <a:gd name="T67" fmla="*/ 398 h 1204"/>
                <a:gd name="T68" fmla="*/ 1137 w 1267"/>
                <a:gd name="T69" fmla="*/ 527 h 1204"/>
                <a:gd name="T70" fmla="*/ 1135 w 1267"/>
                <a:gd name="T71" fmla="*/ 604 h 1204"/>
                <a:gd name="T72" fmla="*/ 1131 w 1267"/>
                <a:gd name="T73" fmla="*/ 702 h 1204"/>
                <a:gd name="T74" fmla="*/ 1119 w 1267"/>
                <a:gd name="T75" fmla="*/ 741 h 1204"/>
                <a:gd name="T76" fmla="*/ 1115 w 1267"/>
                <a:gd name="T77" fmla="*/ 765 h 1204"/>
                <a:gd name="T78" fmla="*/ 1149 w 1267"/>
                <a:gd name="T79" fmla="*/ 833 h 1204"/>
                <a:gd name="T80" fmla="*/ 1161 w 1267"/>
                <a:gd name="T81" fmla="*/ 855 h 1204"/>
                <a:gd name="T82" fmla="*/ 1194 w 1267"/>
                <a:gd name="T83" fmla="*/ 867 h 1204"/>
                <a:gd name="T84" fmla="*/ 1205 w 1267"/>
                <a:gd name="T85" fmla="*/ 864 h 1204"/>
                <a:gd name="T86" fmla="*/ 1266 w 1267"/>
                <a:gd name="T87" fmla="*/ 917 h 1204"/>
                <a:gd name="T88" fmla="*/ 1256 w 1267"/>
                <a:gd name="T89" fmla="*/ 933 h 1204"/>
                <a:gd name="T90" fmla="*/ 1089 w 1267"/>
                <a:gd name="T91" fmla="*/ 1031 h 1204"/>
                <a:gd name="T92" fmla="*/ 918 w 1267"/>
                <a:gd name="T93" fmla="*/ 1149 h 1204"/>
                <a:gd name="T94" fmla="*/ 739 w 1267"/>
                <a:gd name="T95" fmla="*/ 1204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7" h="1204">
                  <a:moveTo>
                    <a:pt x="739" y="1204"/>
                  </a:moveTo>
                  <a:cubicBezTo>
                    <a:pt x="749" y="1170"/>
                    <a:pt x="730" y="1160"/>
                    <a:pt x="704" y="1152"/>
                  </a:cubicBezTo>
                  <a:cubicBezTo>
                    <a:pt x="684" y="1146"/>
                    <a:pt x="666" y="1135"/>
                    <a:pt x="658" y="1112"/>
                  </a:cubicBezTo>
                  <a:cubicBezTo>
                    <a:pt x="655" y="1104"/>
                    <a:pt x="643" y="1098"/>
                    <a:pt x="634" y="1092"/>
                  </a:cubicBezTo>
                  <a:cubicBezTo>
                    <a:pt x="431" y="953"/>
                    <a:pt x="227" y="815"/>
                    <a:pt x="23" y="677"/>
                  </a:cubicBezTo>
                  <a:cubicBezTo>
                    <a:pt x="12" y="669"/>
                    <a:pt x="7" y="661"/>
                    <a:pt x="9" y="647"/>
                  </a:cubicBezTo>
                  <a:cubicBezTo>
                    <a:pt x="9" y="640"/>
                    <a:pt x="10" y="633"/>
                    <a:pt x="8" y="626"/>
                  </a:cubicBezTo>
                  <a:cubicBezTo>
                    <a:pt x="0" y="586"/>
                    <a:pt x="21" y="569"/>
                    <a:pt x="54" y="552"/>
                  </a:cubicBezTo>
                  <a:cubicBezTo>
                    <a:pt x="99" y="528"/>
                    <a:pt x="149" y="526"/>
                    <a:pt x="195" y="509"/>
                  </a:cubicBezTo>
                  <a:cubicBezTo>
                    <a:pt x="210" y="503"/>
                    <a:pt x="222" y="496"/>
                    <a:pt x="232" y="482"/>
                  </a:cubicBezTo>
                  <a:cubicBezTo>
                    <a:pt x="238" y="473"/>
                    <a:pt x="250" y="467"/>
                    <a:pt x="259" y="460"/>
                  </a:cubicBezTo>
                  <a:cubicBezTo>
                    <a:pt x="260" y="459"/>
                    <a:pt x="262" y="459"/>
                    <a:pt x="264" y="458"/>
                  </a:cubicBezTo>
                  <a:cubicBezTo>
                    <a:pt x="298" y="449"/>
                    <a:pt x="331" y="438"/>
                    <a:pt x="319" y="397"/>
                  </a:cubicBezTo>
                  <a:cubicBezTo>
                    <a:pt x="341" y="384"/>
                    <a:pt x="357" y="372"/>
                    <a:pt x="376" y="363"/>
                  </a:cubicBezTo>
                  <a:cubicBezTo>
                    <a:pt x="389" y="357"/>
                    <a:pt x="404" y="356"/>
                    <a:pt x="418" y="353"/>
                  </a:cubicBezTo>
                  <a:cubicBezTo>
                    <a:pt x="426" y="351"/>
                    <a:pt x="435" y="349"/>
                    <a:pt x="443" y="350"/>
                  </a:cubicBezTo>
                  <a:cubicBezTo>
                    <a:pt x="463" y="351"/>
                    <a:pt x="466" y="336"/>
                    <a:pt x="473" y="323"/>
                  </a:cubicBezTo>
                  <a:cubicBezTo>
                    <a:pt x="480" y="309"/>
                    <a:pt x="466" y="307"/>
                    <a:pt x="463" y="299"/>
                  </a:cubicBezTo>
                  <a:cubicBezTo>
                    <a:pt x="453" y="273"/>
                    <a:pt x="445" y="248"/>
                    <a:pt x="438" y="221"/>
                  </a:cubicBezTo>
                  <a:cubicBezTo>
                    <a:pt x="431" y="196"/>
                    <a:pt x="426" y="169"/>
                    <a:pt x="419" y="139"/>
                  </a:cubicBezTo>
                  <a:cubicBezTo>
                    <a:pt x="441" y="122"/>
                    <a:pt x="469" y="103"/>
                    <a:pt x="504" y="101"/>
                  </a:cubicBezTo>
                  <a:cubicBezTo>
                    <a:pt x="523" y="99"/>
                    <a:pt x="539" y="92"/>
                    <a:pt x="555" y="80"/>
                  </a:cubicBezTo>
                  <a:cubicBezTo>
                    <a:pt x="586" y="55"/>
                    <a:pt x="623" y="45"/>
                    <a:pt x="662" y="41"/>
                  </a:cubicBezTo>
                  <a:cubicBezTo>
                    <a:pt x="715" y="36"/>
                    <a:pt x="769" y="32"/>
                    <a:pt x="823" y="28"/>
                  </a:cubicBezTo>
                  <a:cubicBezTo>
                    <a:pt x="829" y="28"/>
                    <a:pt x="836" y="26"/>
                    <a:pt x="841" y="29"/>
                  </a:cubicBezTo>
                  <a:cubicBezTo>
                    <a:pt x="862" y="41"/>
                    <a:pt x="880" y="33"/>
                    <a:pt x="899" y="23"/>
                  </a:cubicBezTo>
                  <a:cubicBezTo>
                    <a:pt x="936" y="4"/>
                    <a:pt x="973" y="0"/>
                    <a:pt x="1012" y="22"/>
                  </a:cubicBezTo>
                  <a:cubicBezTo>
                    <a:pt x="1021" y="27"/>
                    <a:pt x="1035" y="24"/>
                    <a:pt x="1043" y="25"/>
                  </a:cubicBezTo>
                  <a:cubicBezTo>
                    <a:pt x="1044" y="49"/>
                    <a:pt x="1045" y="72"/>
                    <a:pt x="1047" y="95"/>
                  </a:cubicBezTo>
                  <a:cubicBezTo>
                    <a:pt x="1050" y="134"/>
                    <a:pt x="1044" y="169"/>
                    <a:pt x="1013" y="196"/>
                  </a:cubicBezTo>
                  <a:cubicBezTo>
                    <a:pt x="991" y="215"/>
                    <a:pt x="995" y="261"/>
                    <a:pt x="1017" y="281"/>
                  </a:cubicBezTo>
                  <a:cubicBezTo>
                    <a:pt x="1032" y="294"/>
                    <a:pt x="1055" y="302"/>
                    <a:pt x="1057" y="327"/>
                  </a:cubicBezTo>
                  <a:cubicBezTo>
                    <a:pt x="1057" y="330"/>
                    <a:pt x="1061" y="333"/>
                    <a:pt x="1064" y="334"/>
                  </a:cubicBezTo>
                  <a:cubicBezTo>
                    <a:pt x="1092" y="346"/>
                    <a:pt x="1097" y="372"/>
                    <a:pt x="1103" y="398"/>
                  </a:cubicBezTo>
                  <a:cubicBezTo>
                    <a:pt x="1113" y="441"/>
                    <a:pt x="1124" y="484"/>
                    <a:pt x="1137" y="527"/>
                  </a:cubicBezTo>
                  <a:cubicBezTo>
                    <a:pt x="1144" y="553"/>
                    <a:pt x="1138" y="578"/>
                    <a:pt x="1135" y="604"/>
                  </a:cubicBezTo>
                  <a:cubicBezTo>
                    <a:pt x="1132" y="636"/>
                    <a:pt x="1131" y="669"/>
                    <a:pt x="1131" y="702"/>
                  </a:cubicBezTo>
                  <a:cubicBezTo>
                    <a:pt x="1131" y="717"/>
                    <a:pt x="1132" y="731"/>
                    <a:pt x="1119" y="741"/>
                  </a:cubicBezTo>
                  <a:cubicBezTo>
                    <a:pt x="1111" y="748"/>
                    <a:pt x="1107" y="755"/>
                    <a:pt x="1115" y="765"/>
                  </a:cubicBezTo>
                  <a:cubicBezTo>
                    <a:pt x="1131" y="785"/>
                    <a:pt x="1150" y="803"/>
                    <a:pt x="1149" y="833"/>
                  </a:cubicBezTo>
                  <a:cubicBezTo>
                    <a:pt x="1149" y="840"/>
                    <a:pt x="1158" y="847"/>
                    <a:pt x="1161" y="855"/>
                  </a:cubicBezTo>
                  <a:cubicBezTo>
                    <a:pt x="1168" y="870"/>
                    <a:pt x="1177" y="878"/>
                    <a:pt x="1194" y="867"/>
                  </a:cubicBezTo>
                  <a:cubicBezTo>
                    <a:pt x="1197" y="865"/>
                    <a:pt x="1201" y="864"/>
                    <a:pt x="1205" y="864"/>
                  </a:cubicBezTo>
                  <a:cubicBezTo>
                    <a:pt x="1221" y="865"/>
                    <a:pt x="1265" y="902"/>
                    <a:pt x="1266" y="917"/>
                  </a:cubicBezTo>
                  <a:cubicBezTo>
                    <a:pt x="1267" y="922"/>
                    <a:pt x="1261" y="930"/>
                    <a:pt x="1256" y="933"/>
                  </a:cubicBezTo>
                  <a:cubicBezTo>
                    <a:pt x="1200" y="966"/>
                    <a:pt x="1143" y="997"/>
                    <a:pt x="1089" y="1031"/>
                  </a:cubicBezTo>
                  <a:cubicBezTo>
                    <a:pt x="1031" y="1069"/>
                    <a:pt x="974" y="1109"/>
                    <a:pt x="918" y="1149"/>
                  </a:cubicBezTo>
                  <a:cubicBezTo>
                    <a:pt x="865" y="1186"/>
                    <a:pt x="806" y="1199"/>
                    <a:pt x="739" y="1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145" y="-114"/>
              <a:ext cx="4075" cy="3210"/>
            </a:xfrm>
            <a:custGeom>
              <a:avLst/>
              <a:gdLst>
                <a:gd name="T0" fmla="*/ 996 w 1285"/>
                <a:gd name="T1" fmla="*/ 495 h 1014"/>
                <a:gd name="T2" fmla="*/ 1026 w 1285"/>
                <a:gd name="T3" fmla="*/ 511 h 1014"/>
                <a:gd name="T4" fmla="*/ 1053 w 1285"/>
                <a:gd name="T5" fmla="*/ 591 h 1014"/>
                <a:gd name="T6" fmla="*/ 1075 w 1285"/>
                <a:gd name="T7" fmla="*/ 611 h 1014"/>
                <a:gd name="T8" fmla="*/ 1238 w 1285"/>
                <a:gd name="T9" fmla="*/ 639 h 1014"/>
                <a:gd name="T10" fmla="*/ 1263 w 1285"/>
                <a:gd name="T11" fmla="*/ 636 h 1014"/>
                <a:gd name="T12" fmla="*/ 1275 w 1285"/>
                <a:gd name="T13" fmla="*/ 697 h 1014"/>
                <a:gd name="T14" fmla="*/ 1248 w 1285"/>
                <a:gd name="T15" fmla="*/ 777 h 1014"/>
                <a:gd name="T16" fmla="*/ 1231 w 1285"/>
                <a:gd name="T17" fmla="*/ 793 h 1014"/>
                <a:gd name="T18" fmla="*/ 1073 w 1285"/>
                <a:gd name="T19" fmla="*/ 847 h 1014"/>
                <a:gd name="T20" fmla="*/ 957 w 1285"/>
                <a:gd name="T21" fmla="*/ 866 h 1014"/>
                <a:gd name="T22" fmla="*/ 873 w 1285"/>
                <a:gd name="T23" fmla="*/ 882 h 1014"/>
                <a:gd name="T24" fmla="*/ 787 w 1285"/>
                <a:gd name="T25" fmla="*/ 960 h 1014"/>
                <a:gd name="T26" fmla="*/ 746 w 1285"/>
                <a:gd name="T27" fmla="*/ 966 h 1014"/>
                <a:gd name="T28" fmla="*/ 733 w 1285"/>
                <a:gd name="T29" fmla="*/ 962 h 1014"/>
                <a:gd name="T30" fmla="*/ 643 w 1285"/>
                <a:gd name="T31" fmla="*/ 951 h 1014"/>
                <a:gd name="T32" fmla="*/ 572 w 1285"/>
                <a:gd name="T33" fmla="*/ 953 h 1014"/>
                <a:gd name="T34" fmla="*/ 541 w 1285"/>
                <a:gd name="T35" fmla="*/ 946 h 1014"/>
                <a:gd name="T36" fmla="*/ 522 w 1285"/>
                <a:gd name="T37" fmla="*/ 951 h 1014"/>
                <a:gd name="T38" fmla="*/ 510 w 1285"/>
                <a:gd name="T39" fmla="*/ 995 h 1014"/>
                <a:gd name="T40" fmla="*/ 503 w 1285"/>
                <a:gd name="T41" fmla="*/ 1014 h 1014"/>
                <a:gd name="T42" fmla="*/ 497 w 1285"/>
                <a:gd name="T43" fmla="*/ 1013 h 1014"/>
                <a:gd name="T44" fmla="*/ 467 w 1285"/>
                <a:gd name="T45" fmla="*/ 952 h 1014"/>
                <a:gd name="T46" fmla="*/ 462 w 1285"/>
                <a:gd name="T47" fmla="*/ 947 h 1014"/>
                <a:gd name="T48" fmla="*/ 393 w 1285"/>
                <a:gd name="T49" fmla="*/ 845 h 1014"/>
                <a:gd name="T50" fmla="*/ 325 w 1285"/>
                <a:gd name="T51" fmla="*/ 771 h 1014"/>
                <a:gd name="T52" fmla="*/ 313 w 1285"/>
                <a:gd name="T53" fmla="*/ 764 h 1014"/>
                <a:gd name="T54" fmla="*/ 268 w 1285"/>
                <a:gd name="T55" fmla="*/ 648 h 1014"/>
                <a:gd name="T56" fmla="*/ 186 w 1285"/>
                <a:gd name="T57" fmla="*/ 518 h 1014"/>
                <a:gd name="T58" fmla="*/ 154 w 1285"/>
                <a:gd name="T59" fmla="*/ 469 h 1014"/>
                <a:gd name="T60" fmla="*/ 130 w 1285"/>
                <a:gd name="T61" fmla="*/ 422 h 1014"/>
                <a:gd name="T62" fmla="*/ 110 w 1285"/>
                <a:gd name="T63" fmla="*/ 393 h 1014"/>
                <a:gd name="T64" fmla="*/ 29 w 1285"/>
                <a:gd name="T65" fmla="*/ 270 h 1014"/>
                <a:gd name="T66" fmla="*/ 0 w 1285"/>
                <a:gd name="T67" fmla="*/ 257 h 1014"/>
                <a:gd name="T68" fmla="*/ 13 w 1285"/>
                <a:gd name="T69" fmla="*/ 189 h 1014"/>
                <a:gd name="T70" fmla="*/ 55 w 1285"/>
                <a:gd name="T71" fmla="*/ 196 h 1014"/>
                <a:gd name="T72" fmla="*/ 112 w 1285"/>
                <a:gd name="T73" fmla="*/ 170 h 1014"/>
                <a:gd name="T74" fmla="*/ 149 w 1285"/>
                <a:gd name="T75" fmla="*/ 148 h 1014"/>
                <a:gd name="T76" fmla="*/ 180 w 1285"/>
                <a:gd name="T77" fmla="*/ 127 h 1014"/>
                <a:gd name="T78" fmla="*/ 206 w 1285"/>
                <a:gd name="T79" fmla="*/ 103 h 1014"/>
                <a:gd name="T80" fmla="*/ 149 w 1285"/>
                <a:gd name="T81" fmla="*/ 40 h 1014"/>
                <a:gd name="T82" fmla="*/ 204 w 1285"/>
                <a:gd name="T83" fmla="*/ 24 h 1014"/>
                <a:gd name="T84" fmla="*/ 271 w 1285"/>
                <a:gd name="T85" fmla="*/ 1 h 1014"/>
                <a:gd name="T86" fmla="*/ 283 w 1285"/>
                <a:gd name="T87" fmla="*/ 1 h 1014"/>
                <a:gd name="T88" fmla="*/ 447 w 1285"/>
                <a:gd name="T89" fmla="*/ 73 h 1014"/>
                <a:gd name="T90" fmla="*/ 599 w 1285"/>
                <a:gd name="T91" fmla="*/ 190 h 1014"/>
                <a:gd name="T92" fmla="*/ 625 w 1285"/>
                <a:gd name="T93" fmla="*/ 199 h 1014"/>
                <a:gd name="T94" fmla="*/ 754 w 1285"/>
                <a:gd name="T95" fmla="*/ 208 h 1014"/>
                <a:gd name="T96" fmla="*/ 789 w 1285"/>
                <a:gd name="T97" fmla="*/ 231 h 1014"/>
                <a:gd name="T98" fmla="*/ 810 w 1285"/>
                <a:gd name="T99" fmla="*/ 243 h 1014"/>
                <a:gd name="T100" fmla="*/ 850 w 1285"/>
                <a:gd name="T101" fmla="*/ 270 h 1014"/>
                <a:gd name="T102" fmla="*/ 885 w 1285"/>
                <a:gd name="T103" fmla="*/ 309 h 1014"/>
                <a:gd name="T104" fmla="*/ 894 w 1285"/>
                <a:gd name="T105" fmla="*/ 317 h 1014"/>
                <a:gd name="T106" fmla="*/ 931 w 1285"/>
                <a:gd name="T107" fmla="*/ 354 h 1014"/>
                <a:gd name="T108" fmla="*/ 945 w 1285"/>
                <a:gd name="T109" fmla="*/ 392 h 1014"/>
                <a:gd name="T110" fmla="*/ 959 w 1285"/>
                <a:gd name="T111" fmla="*/ 445 h 1014"/>
                <a:gd name="T112" fmla="*/ 973 w 1285"/>
                <a:gd name="T113" fmla="*/ 468 h 1014"/>
                <a:gd name="T114" fmla="*/ 996 w 1285"/>
                <a:gd name="T115" fmla="*/ 496 h 1014"/>
                <a:gd name="T116" fmla="*/ 996 w 1285"/>
                <a:gd name="T117" fmla="*/ 495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5" h="1014">
                  <a:moveTo>
                    <a:pt x="996" y="495"/>
                  </a:moveTo>
                  <a:cubicBezTo>
                    <a:pt x="1004" y="500"/>
                    <a:pt x="1012" y="504"/>
                    <a:pt x="1026" y="511"/>
                  </a:cubicBezTo>
                  <a:cubicBezTo>
                    <a:pt x="1034" y="534"/>
                    <a:pt x="1044" y="562"/>
                    <a:pt x="1053" y="591"/>
                  </a:cubicBezTo>
                  <a:cubicBezTo>
                    <a:pt x="1057" y="603"/>
                    <a:pt x="1063" y="609"/>
                    <a:pt x="1075" y="611"/>
                  </a:cubicBezTo>
                  <a:cubicBezTo>
                    <a:pt x="1129" y="620"/>
                    <a:pt x="1184" y="630"/>
                    <a:pt x="1238" y="639"/>
                  </a:cubicBezTo>
                  <a:cubicBezTo>
                    <a:pt x="1246" y="640"/>
                    <a:pt x="1254" y="637"/>
                    <a:pt x="1263" y="636"/>
                  </a:cubicBezTo>
                  <a:cubicBezTo>
                    <a:pt x="1281" y="653"/>
                    <a:pt x="1285" y="673"/>
                    <a:pt x="1275" y="697"/>
                  </a:cubicBezTo>
                  <a:cubicBezTo>
                    <a:pt x="1264" y="723"/>
                    <a:pt x="1257" y="751"/>
                    <a:pt x="1248" y="777"/>
                  </a:cubicBezTo>
                  <a:cubicBezTo>
                    <a:pt x="1245" y="783"/>
                    <a:pt x="1238" y="791"/>
                    <a:pt x="1231" y="793"/>
                  </a:cubicBezTo>
                  <a:cubicBezTo>
                    <a:pt x="1179" y="812"/>
                    <a:pt x="1127" y="833"/>
                    <a:pt x="1073" y="847"/>
                  </a:cubicBezTo>
                  <a:cubicBezTo>
                    <a:pt x="1035" y="858"/>
                    <a:pt x="996" y="860"/>
                    <a:pt x="957" y="866"/>
                  </a:cubicBezTo>
                  <a:cubicBezTo>
                    <a:pt x="929" y="871"/>
                    <a:pt x="901" y="875"/>
                    <a:pt x="873" y="882"/>
                  </a:cubicBezTo>
                  <a:cubicBezTo>
                    <a:pt x="831" y="893"/>
                    <a:pt x="808" y="925"/>
                    <a:pt x="787" y="960"/>
                  </a:cubicBezTo>
                  <a:cubicBezTo>
                    <a:pt x="774" y="982"/>
                    <a:pt x="766" y="982"/>
                    <a:pt x="746" y="966"/>
                  </a:cubicBezTo>
                  <a:cubicBezTo>
                    <a:pt x="743" y="963"/>
                    <a:pt x="738" y="963"/>
                    <a:pt x="733" y="962"/>
                  </a:cubicBezTo>
                  <a:cubicBezTo>
                    <a:pt x="703" y="958"/>
                    <a:pt x="673" y="953"/>
                    <a:pt x="643" y="951"/>
                  </a:cubicBezTo>
                  <a:cubicBezTo>
                    <a:pt x="620" y="950"/>
                    <a:pt x="595" y="953"/>
                    <a:pt x="572" y="953"/>
                  </a:cubicBezTo>
                  <a:cubicBezTo>
                    <a:pt x="561" y="953"/>
                    <a:pt x="550" y="951"/>
                    <a:pt x="541" y="946"/>
                  </a:cubicBezTo>
                  <a:cubicBezTo>
                    <a:pt x="532" y="942"/>
                    <a:pt x="526" y="941"/>
                    <a:pt x="522" y="951"/>
                  </a:cubicBezTo>
                  <a:cubicBezTo>
                    <a:pt x="515" y="965"/>
                    <a:pt x="504" y="977"/>
                    <a:pt x="510" y="995"/>
                  </a:cubicBezTo>
                  <a:cubicBezTo>
                    <a:pt x="512" y="1000"/>
                    <a:pt x="506" y="1008"/>
                    <a:pt x="503" y="1014"/>
                  </a:cubicBezTo>
                  <a:cubicBezTo>
                    <a:pt x="501" y="1014"/>
                    <a:pt x="499" y="1013"/>
                    <a:pt x="497" y="1013"/>
                  </a:cubicBezTo>
                  <a:cubicBezTo>
                    <a:pt x="487" y="993"/>
                    <a:pt x="477" y="972"/>
                    <a:pt x="467" y="952"/>
                  </a:cubicBezTo>
                  <a:cubicBezTo>
                    <a:pt x="466" y="950"/>
                    <a:pt x="464" y="948"/>
                    <a:pt x="462" y="947"/>
                  </a:cubicBezTo>
                  <a:cubicBezTo>
                    <a:pt x="424" y="923"/>
                    <a:pt x="406" y="885"/>
                    <a:pt x="393" y="845"/>
                  </a:cubicBezTo>
                  <a:cubicBezTo>
                    <a:pt x="381" y="810"/>
                    <a:pt x="356" y="788"/>
                    <a:pt x="325" y="771"/>
                  </a:cubicBezTo>
                  <a:cubicBezTo>
                    <a:pt x="321" y="769"/>
                    <a:pt x="315" y="767"/>
                    <a:pt x="313" y="764"/>
                  </a:cubicBezTo>
                  <a:cubicBezTo>
                    <a:pt x="287" y="730"/>
                    <a:pt x="264" y="695"/>
                    <a:pt x="268" y="648"/>
                  </a:cubicBezTo>
                  <a:cubicBezTo>
                    <a:pt x="272" y="600"/>
                    <a:pt x="230" y="536"/>
                    <a:pt x="186" y="518"/>
                  </a:cubicBezTo>
                  <a:cubicBezTo>
                    <a:pt x="166" y="510"/>
                    <a:pt x="157" y="490"/>
                    <a:pt x="154" y="469"/>
                  </a:cubicBezTo>
                  <a:cubicBezTo>
                    <a:pt x="151" y="452"/>
                    <a:pt x="139" y="437"/>
                    <a:pt x="130" y="422"/>
                  </a:cubicBezTo>
                  <a:cubicBezTo>
                    <a:pt x="125" y="412"/>
                    <a:pt x="116" y="403"/>
                    <a:pt x="110" y="393"/>
                  </a:cubicBezTo>
                  <a:cubicBezTo>
                    <a:pt x="83" y="352"/>
                    <a:pt x="57" y="311"/>
                    <a:pt x="29" y="270"/>
                  </a:cubicBezTo>
                  <a:cubicBezTo>
                    <a:pt x="24" y="263"/>
                    <a:pt x="11" y="262"/>
                    <a:pt x="0" y="257"/>
                  </a:cubicBezTo>
                  <a:cubicBezTo>
                    <a:pt x="4" y="236"/>
                    <a:pt x="9" y="214"/>
                    <a:pt x="13" y="189"/>
                  </a:cubicBezTo>
                  <a:cubicBezTo>
                    <a:pt x="28" y="191"/>
                    <a:pt x="42" y="192"/>
                    <a:pt x="55" y="196"/>
                  </a:cubicBezTo>
                  <a:cubicBezTo>
                    <a:pt x="82" y="203"/>
                    <a:pt x="100" y="189"/>
                    <a:pt x="112" y="170"/>
                  </a:cubicBezTo>
                  <a:cubicBezTo>
                    <a:pt x="122" y="155"/>
                    <a:pt x="134" y="149"/>
                    <a:pt x="149" y="148"/>
                  </a:cubicBezTo>
                  <a:cubicBezTo>
                    <a:pt x="163" y="146"/>
                    <a:pt x="173" y="142"/>
                    <a:pt x="180" y="127"/>
                  </a:cubicBezTo>
                  <a:cubicBezTo>
                    <a:pt x="184" y="118"/>
                    <a:pt x="196" y="112"/>
                    <a:pt x="206" y="103"/>
                  </a:cubicBezTo>
                  <a:cubicBezTo>
                    <a:pt x="188" y="83"/>
                    <a:pt x="170" y="63"/>
                    <a:pt x="149" y="40"/>
                  </a:cubicBezTo>
                  <a:cubicBezTo>
                    <a:pt x="169" y="34"/>
                    <a:pt x="186" y="29"/>
                    <a:pt x="204" y="24"/>
                  </a:cubicBezTo>
                  <a:cubicBezTo>
                    <a:pt x="226" y="17"/>
                    <a:pt x="249" y="8"/>
                    <a:pt x="271" y="1"/>
                  </a:cubicBezTo>
                  <a:cubicBezTo>
                    <a:pt x="275" y="0"/>
                    <a:pt x="279" y="0"/>
                    <a:pt x="283" y="1"/>
                  </a:cubicBezTo>
                  <a:cubicBezTo>
                    <a:pt x="343" y="12"/>
                    <a:pt x="398" y="38"/>
                    <a:pt x="447" y="73"/>
                  </a:cubicBezTo>
                  <a:cubicBezTo>
                    <a:pt x="499" y="111"/>
                    <a:pt x="549" y="152"/>
                    <a:pt x="599" y="190"/>
                  </a:cubicBezTo>
                  <a:cubicBezTo>
                    <a:pt x="606" y="196"/>
                    <a:pt x="616" y="199"/>
                    <a:pt x="625" y="199"/>
                  </a:cubicBezTo>
                  <a:cubicBezTo>
                    <a:pt x="668" y="203"/>
                    <a:pt x="711" y="205"/>
                    <a:pt x="754" y="208"/>
                  </a:cubicBezTo>
                  <a:cubicBezTo>
                    <a:pt x="770" y="209"/>
                    <a:pt x="783" y="213"/>
                    <a:pt x="789" y="231"/>
                  </a:cubicBezTo>
                  <a:cubicBezTo>
                    <a:pt x="791" y="237"/>
                    <a:pt x="804" y="244"/>
                    <a:pt x="810" y="243"/>
                  </a:cubicBezTo>
                  <a:cubicBezTo>
                    <a:pt x="833" y="240"/>
                    <a:pt x="845" y="248"/>
                    <a:pt x="850" y="270"/>
                  </a:cubicBezTo>
                  <a:cubicBezTo>
                    <a:pt x="855" y="289"/>
                    <a:pt x="865" y="303"/>
                    <a:pt x="885" y="309"/>
                  </a:cubicBezTo>
                  <a:cubicBezTo>
                    <a:pt x="888" y="311"/>
                    <a:pt x="893" y="314"/>
                    <a:pt x="894" y="317"/>
                  </a:cubicBezTo>
                  <a:cubicBezTo>
                    <a:pt x="899" y="337"/>
                    <a:pt x="915" y="345"/>
                    <a:pt x="931" y="354"/>
                  </a:cubicBezTo>
                  <a:cubicBezTo>
                    <a:pt x="946" y="363"/>
                    <a:pt x="949" y="377"/>
                    <a:pt x="945" y="392"/>
                  </a:cubicBezTo>
                  <a:cubicBezTo>
                    <a:pt x="940" y="413"/>
                    <a:pt x="945" y="429"/>
                    <a:pt x="959" y="445"/>
                  </a:cubicBezTo>
                  <a:cubicBezTo>
                    <a:pt x="965" y="451"/>
                    <a:pt x="968" y="461"/>
                    <a:pt x="973" y="468"/>
                  </a:cubicBezTo>
                  <a:cubicBezTo>
                    <a:pt x="981" y="478"/>
                    <a:pt x="989" y="487"/>
                    <a:pt x="996" y="496"/>
                  </a:cubicBezTo>
                  <a:lnTo>
                    <a:pt x="996" y="4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5092" y="-263"/>
              <a:ext cx="3053" cy="2773"/>
            </a:xfrm>
            <a:custGeom>
              <a:avLst/>
              <a:gdLst>
                <a:gd name="T0" fmla="*/ 50 w 963"/>
                <a:gd name="T1" fmla="*/ 567 h 876"/>
                <a:gd name="T2" fmla="*/ 0 w 963"/>
                <a:gd name="T3" fmla="*/ 462 h 876"/>
                <a:gd name="T4" fmla="*/ 14 w 963"/>
                <a:gd name="T5" fmla="*/ 400 h 876"/>
                <a:gd name="T6" fmla="*/ 21 w 963"/>
                <a:gd name="T7" fmla="*/ 311 h 876"/>
                <a:gd name="T8" fmla="*/ 13 w 963"/>
                <a:gd name="T9" fmla="*/ 210 h 876"/>
                <a:gd name="T10" fmla="*/ 6 w 963"/>
                <a:gd name="T11" fmla="*/ 187 h 876"/>
                <a:gd name="T12" fmla="*/ 37 w 963"/>
                <a:gd name="T13" fmla="*/ 122 h 876"/>
                <a:gd name="T14" fmla="*/ 44 w 963"/>
                <a:gd name="T15" fmla="*/ 108 h 876"/>
                <a:gd name="T16" fmla="*/ 118 w 963"/>
                <a:gd name="T17" fmla="*/ 50 h 876"/>
                <a:gd name="T18" fmla="*/ 125 w 963"/>
                <a:gd name="T19" fmla="*/ 29 h 876"/>
                <a:gd name="T20" fmla="*/ 129 w 963"/>
                <a:gd name="T21" fmla="*/ 0 h 876"/>
                <a:gd name="T22" fmla="*/ 148 w 963"/>
                <a:gd name="T23" fmla="*/ 6 h 876"/>
                <a:gd name="T24" fmla="*/ 237 w 963"/>
                <a:gd name="T25" fmla="*/ 19 h 876"/>
                <a:gd name="T26" fmla="*/ 341 w 963"/>
                <a:gd name="T27" fmla="*/ 53 h 876"/>
                <a:gd name="T28" fmla="*/ 359 w 963"/>
                <a:gd name="T29" fmla="*/ 77 h 876"/>
                <a:gd name="T30" fmla="*/ 422 w 963"/>
                <a:gd name="T31" fmla="*/ 128 h 876"/>
                <a:gd name="T32" fmla="*/ 565 w 963"/>
                <a:gd name="T33" fmla="*/ 180 h 876"/>
                <a:gd name="T34" fmla="*/ 629 w 963"/>
                <a:gd name="T35" fmla="*/ 171 h 876"/>
                <a:gd name="T36" fmla="*/ 652 w 963"/>
                <a:gd name="T37" fmla="*/ 146 h 876"/>
                <a:gd name="T38" fmla="*/ 655 w 963"/>
                <a:gd name="T39" fmla="*/ 123 h 876"/>
                <a:gd name="T40" fmla="*/ 651 w 963"/>
                <a:gd name="T41" fmla="*/ 75 h 876"/>
                <a:gd name="T42" fmla="*/ 711 w 963"/>
                <a:gd name="T43" fmla="*/ 25 h 876"/>
                <a:gd name="T44" fmla="*/ 821 w 963"/>
                <a:gd name="T45" fmla="*/ 31 h 876"/>
                <a:gd name="T46" fmla="*/ 824 w 963"/>
                <a:gd name="T47" fmla="*/ 32 h 876"/>
                <a:gd name="T48" fmla="*/ 937 w 963"/>
                <a:gd name="T49" fmla="*/ 80 h 876"/>
                <a:gd name="T50" fmla="*/ 950 w 963"/>
                <a:gd name="T51" fmla="*/ 112 h 876"/>
                <a:gd name="T52" fmla="*/ 944 w 963"/>
                <a:gd name="T53" fmla="*/ 149 h 876"/>
                <a:gd name="T54" fmla="*/ 941 w 963"/>
                <a:gd name="T55" fmla="*/ 179 h 876"/>
                <a:gd name="T56" fmla="*/ 939 w 963"/>
                <a:gd name="T57" fmla="*/ 223 h 876"/>
                <a:gd name="T58" fmla="*/ 951 w 963"/>
                <a:gd name="T59" fmla="*/ 291 h 876"/>
                <a:gd name="T60" fmla="*/ 951 w 963"/>
                <a:gd name="T61" fmla="*/ 827 h 876"/>
                <a:gd name="T62" fmla="*/ 951 w 963"/>
                <a:gd name="T63" fmla="*/ 853 h 876"/>
                <a:gd name="T64" fmla="*/ 900 w 963"/>
                <a:gd name="T65" fmla="*/ 853 h 876"/>
                <a:gd name="T66" fmla="*/ 880 w 963"/>
                <a:gd name="T67" fmla="*/ 876 h 876"/>
                <a:gd name="T68" fmla="*/ 854 w 963"/>
                <a:gd name="T69" fmla="*/ 864 h 876"/>
                <a:gd name="T70" fmla="*/ 408 w 963"/>
                <a:gd name="T71" fmla="*/ 640 h 876"/>
                <a:gd name="T72" fmla="*/ 377 w 963"/>
                <a:gd name="T73" fmla="*/ 641 h 876"/>
                <a:gd name="T74" fmla="*/ 301 w 963"/>
                <a:gd name="T75" fmla="*/ 684 h 876"/>
                <a:gd name="T76" fmla="*/ 282 w 963"/>
                <a:gd name="T77" fmla="*/ 685 h 876"/>
                <a:gd name="T78" fmla="*/ 195 w 963"/>
                <a:gd name="T79" fmla="*/ 642 h 876"/>
                <a:gd name="T80" fmla="*/ 135 w 963"/>
                <a:gd name="T81" fmla="*/ 601 h 876"/>
                <a:gd name="T82" fmla="*/ 79 w 963"/>
                <a:gd name="T83" fmla="*/ 561 h 876"/>
                <a:gd name="T84" fmla="*/ 50 w 963"/>
                <a:gd name="T85" fmla="*/ 567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3" h="876">
                  <a:moveTo>
                    <a:pt x="50" y="567"/>
                  </a:moveTo>
                  <a:cubicBezTo>
                    <a:pt x="34" y="533"/>
                    <a:pt x="18" y="499"/>
                    <a:pt x="0" y="462"/>
                  </a:cubicBezTo>
                  <a:cubicBezTo>
                    <a:pt x="21" y="448"/>
                    <a:pt x="16" y="425"/>
                    <a:pt x="14" y="400"/>
                  </a:cubicBezTo>
                  <a:cubicBezTo>
                    <a:pt x="13" y="370"/>
                    <a:pt x="15" y="340"/>
                    <a:pt x="21" y="311"/>
                  </a:cubicBezTo>
                  <a:cubicBezTo>
                    <a:pt x="28" y="276"/>
                    <a:pt x="27" y="243"/>
                    <a:pt x="13" y="210"/>
                  </a:cubicBezTo>
                  <a:cubicBezTo>
                    <a:pt x="10" y="203"/>
                    <a:pt x="9" y="196"/>
                    <a:pt x="6" y="187"/>
                  </a:cubicBezTo>
                  <a:cubicBezTo>
                    <a:pt x="39" y="176"/>
                    <a:pt x="43" y="152"/>
                    <a:pt x="37" y="122"/>
                  </a:cubicBezTo>
                  <a:cubicBezTo>
                    <a:pt x="36" y="118"/>
                    <a:pt x="40" y="111"/>
                    <a:pt x="44" y="108"/>
                  </a:cubicBezTo>
                  <a:cubicBezTo>
                    <a:pt x="68" y="88"/>
                    <a:pt x="94" y="70"/>
                    <a:pt x="118" y="50"/>
                  </a:cubicBezTo>
                  <a:cubicBezTo>
                    <a:pt x="123" y="46"/>
                    <a:pt x="124" y="37"/>
                    <a:pt x="125" y="29"/>
                  </a:cubicBezTo>
                  <a:cubicBezTo>
                    <a:pt x="127" y="20"/>
                    <a:pt x="128" y="11"/>
                    <a:pt x="129" y="0"/>
                  </a:cubicBezTo>
                  <a:cubicBezTo>
                    <a:pt x="136" y="2"/>
                    <a:pt x="142" y="3"/>
                    <a:pt x="148" y="6"/>
                  </a:cubicBezTo>
                  <a:cubicBezTo>
                    <a:pt x="176" y="21"/>
                    <a:pt x="208" y="12"/>
                    <a:pt x="237" y="19"/>
                  </a:cubicBezTo>
                  <a:cubicBezTo>
                    <a:pt x="272" y="27"/>
                    <a:pt x="307" y="40"/>
                    <a:pt x="341" y="53"/>
                  </a:cubicBezTo>
                  <a:cubicBezTo>
                    <a:pt x="349" y="56"/>
                    <a:pt x="356" y="68"/>
                    <a:pt x="359" y="77"/>
                  </a:cubicBezTo>
                  <a:cubicBezTo>
                    <a:pt x="369" y="108"/>
                    <a:pt x="390" y="120"/>
                    <a:pt x="422" y="128"/>
                  </a:cubicBezTo>
                  <a:cubicBezTo>
                    <a:pt x="471" y="141"/>
                    <a:pt x="518" y="161"/>
                    <a:pt x="565" y="180"/>
                  </a:cubicBezTo>
                  <a:cubicBezTo>
                    <a:pt x="595" y="193"/>
                    <a:pt x="604" y="193"/>
                    <a:pt x="629" y="171"/>
                  </a:cubicBezTo>
                  <a:cubicBezTo>
                    <a:pt x="637" y="163"/>
                    <a:pt x="646" y="156"/>
                    <a:pt x="652" y="146"/>
                  </a:cubicBezTo>
                  <a:cubicBezTo>
                    <a:pt x="656" y="140"/>
                    <a:pt x="655" y="131"/>
                    <a:pt x="655" y="123"/>
                  </a:cubicBezTo>
                  <a:cubicBezTo>
                    <a:pt x="654" y="107"/>
                    <a:pt x="641" y="93"/>
                    <a:pt x="651" y="75"/>
                  </a:cubicBezTo>
                  <a:cubicBezTo>
                    <a:pt x="665" y="51"/>
                    <a:pt x="687" y="36"/>
                    <a:pt x="711" y="25"/>
                  </a:cubicBezTo>
                  <a:cubicBezTo>
                    <a:pt x="748" y="10"/>
                    <a:pt x="784" y="25"/>
                    <a:pt x="821" y="31"/>
                  </a:cubicBezTo>
                  <a:cubicBezTo>
                    <a:pt x="822" y="31"/>
                    <a:pt x="824" y="31"/>
                    <a:pt x="824" y="32"/>
                  </a:cubicBezTo>
                  <a:cubicBezTo>
                    <a:pt x="851" y="74"/>
                    <a:pt x="895" y="73"/>
                    <a:pt x="937" y="80"/>
                  </a:cubicBezTo>
                  <a:cubicBezTo>
                    <a:pt x="958" y="83"/>
                    <a:pt x="963" y="95"/>
                    <a:pt x="950" y="112"/>
                  </a:cubicBezTo>
                  <a:cubicBezTo>
                    <a:pt x="942" y="124"/>
                    <a:pt x="939" y="134"/>
                    <a:pt x="944" y="149"/>
                  </a:cubicBezTo>
                  <a:cubicBezTo>
                    <a:pt x="947" y="157"/>
                    <a:pt x="945" y="170"/>
                    <a:pt x="941" y="179"/>
                  </a:cubicBezTo>
                  <a:cubicBezTo>
                    <a:pt x="935" y="194"/>
                    <a:pt x="935" y="208"/>
                    <a:pt x="939" y="223"/>
                  </a:cubicBezTo>
                  <a:cubicBezTo>
                    <a:pt x="945" y="245"/>
                    <a:pt x="951" y="268"/>
                    <a:pt x="951" y="291"/>
                  </a:cubicBezTo>
                  <a:cubicBezTo>
                    <a:pt x="952" y="470"/>
                    <a:pt x="951" y="648"/>
                    <a:pt x="951" y="827"/>
                  </a:cubicBezTo>
                  <a:cubicBezTo>
                    <a:pt x="951" y="835"/>
                    <a:pt x="951" y="843"/>
                    <a:pt x="951" y="853"/>
                  </a:cubicBezTo>
                  <a:cubicBezTo>
                    <a:pt x="933" y="853"/>
                    <a:pt x="917" y="854"/>
                    <a:pt x="900" y="853"/>
                  </a:cubicBezTo>
                  <a:cubicBezTo>
                    <a:pt x="886" y="852"/>
                    <a:pt x="876" y="855"/>
                    <a:pt x="880" y="876"/>
                  </a:cubicBezTo>
                  <a:cubicBezTo>
                    <a:pt x="869" y="871"/>
                    <a:pt x="862" y="867"/>
                    <a:pt x="854" y="864"/>
                  </a:cubicBezTo>
                  <a:cubicBezTo>
                    <a:pt x="705" y="789"/>
                    <a:pt x="557" y="715"/>
                    <a:pt x="408" y="640"/>
                  </a:cubicBezTo>
                  <a:cubicBezTo>
                    <a:pt x="396" y="634"/>
                    <a:pt x="388" y="634"/>
                    <a:pt x="377" y="641"/>
                  </a:cubicBezTo>
                  <a:cubicBezTo>
                    <a:pt x="352" y="656"/>
                    <a:pt x="326" y="670"/>
                    <a:pt x="301" y="684"/>
                  </a:cubicBezTo>
                  <a:cubicBezTo>
                    <a:pt x="295" y="687"/>
                    <a:pt x="284" y="688"/>
                    <a:pt x="282" y="685"/>
                  </a:cubicBezTo>
                  <a:cubicBezTo>
                    <a:pt x="260" y="655"/>
                    <a:pt x="226" y="650"/>
                    <a:pt x="195" y="642"/>
                  </a:cubicBezTo>
                  <a:cubicBezTo>
                    <a:pt x="168" y="636"/>
                    <a:pt x="151" y="622"/>
                    <a:pt x="135" y="601"/>
                  </a:cubicBezTo>
                  <a:cubicBezTo>
                    <a:pt x="122" y="583"/>
                    <a:pt x="100" y="572"/>
                    <a:pt x="79" y="561"/>
                  </a:cubicBezTo>
                  <a:cubicBezTo>
                    <a:pt x="73" y="558"/>
                    <a:pt x="61" y="564"/>
                    <a:pt x="50" y="5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2632" y="2064"/>
              <a:ext cx="3092" cy="2643"/>
            </a:xfrm>
            <a:custGeom>
              <a:avLst/>
              <a:gdLst>
                <a:gd name="T0" fmla="*/ 0 w 975"/>
                <a:gd name="T1" fmla="*/ 580 h 835"/>
                <a:gd name="T2" fmla="*/ 14 w 975"/>
                <a:gd name="T3" fmla="*/ 553 h 835"/>
                <a:gd name="T4" fmla="*/ 19 w 975"/>
                <a:gd name="T5" fmla="*/ 541 h 835"/>
                <a:gd name="T6" fmla="*/ 31 w 975"/>
                <a:gd name="T7" fmla="*/ 501 h 835"/>
                <a:gd name="T8" fmla="*/ 32 w 975"/>
                <a:gd name="T9" fmla="*/ 494 h 835"/>
                <a:gd name="T10" fmla="*/ 37 w 975"/>
                <a:gd name="T11" fmla="*/ 445 h 835"/>
                <a:gd name="T12" fmla="*/ 44 w 975"/>
                <a:gd name="T13" fmla="*/ 433 h 835"/>
                <a:gd name="T14" fmla="*/ 95 w 975"/>
                <a:gd name="T15" fmla="*/ 406 h 835"/>
                <a:gd name="T16" fmla="*/ 119 w 975"/>
                <a:gd name="T17" fmla="*/ 384 h 835"/>
                <a:gd name="T18" fmla="*/ 116 w 975"/>
                <a:gd name="T19" fmla="*/ 156 h 835"/>
                <a:gd name="T20" fmla="*/ 116 w 975"/>
                <a:gd name="T21" fmla="*/ 128 h 835"/>
                <a:gd name="T22" fmla="*/ 165 w 975"/>
                <a:gd name="T23" fmla="*/ 129 h 835"/>
                <a:gd name="T24" fmla="*/ 189 w 975"/>
                <a:gd name="T25" fmla="*/ 106 h 835"/>
                <a:gd name="T26" fmla="*/ 188 w 975"/>
                <a:gd name="T27" fmla="*/ 0 h 835"/>
                <a:gd name="T28" fmla="*/ 212 w 975"/>
                <a:gd name="T29" fmla="*/ 0 h 835"/>
                <a:gd name="T30" fmla="*/ 888 w 975"/>
                <a:gd name="T31" fmla="*/ 0 h 835"/>
                <a:gd name="T32" fmla="*/ 917 w 975"/>
                <a:gd name="T33" fmla="*/ 21 h 835"/>
                <a:gd name="T34" fmla="*/ 918 w 975"/>
                <a:gd name="T35" fmla="*/ 69 h 835"/>
                <a:gd name="T36" fmla="*/ 925 w 975"/>
                <a:gd name="T37" fmla="*/ 137 h 835"/>
                <a:gd name="T38" fmla="*/ 945 w 975"/>
                <a:gd name="T39" fmla="*/ 204 h 835"/>
                <a:gd name="T40" fmla="*/ 948 w 975"/>
                <a:gd name="T41" fmla="*/ 213 h 835"/>
                <a:gd name="T42" fmla="*/ 964 w 975"/>
                <a:gd name="T43" fmla="*/ 282 h 835"/>
                <a:gd name="T44" fmla="*/ 934 w 975"/>
                <a:gd name="T45" fmla="*/ 291 h 835"/>
                <a:gd name="T46" fmla="*/ 908 w 975"/>
                <a:gd name="T47" fmla="*/ 326 h 835"/>
                <a:gd name="T48" fmla="*/ 879 w 975"/>
                <a:gd name="T49" fmla="*/ 438 h 835"/>
                <a:gd name="T50" fmla="*/ 877 w 975"/>
                <a:gd name="T51" fmla="*/ 455 h 835"/>
                <a:gd name="T52" fmla="*/ 847 w 975"/>
                <a:gd name="T53" fmla="*/ 586 h 835"/>
                <a:gd name="T54" fmla="*/ 834 w 975"/>
                <a:gd name="T55" fmla="*/ 599 h 835"/>
                <a:gd name="T56" fmla="*/ 780 w 975"/>
                <a:gd name="T57" fmla="*/ 680 h 835"/>
                <a:gd name="T58" fmla="*/ 774 w 975"/>
                <a:gd name="T59" fmla="*/ 692 h 835"/>
                <a:gd name="T60" fmla="*/ 738 w 975"/>
                <a:gd name="T61" fmla="*/ 744 h 835"/>
                <a:gd name="T62" fmla="*/ 705 w 975"/>
                <a:gd name="T63" fmla="*/ 710 h 835"/>
                <a:gd name="T64" fmla="*/ 690 w 975"/>
                <a:gd name="T65" fmla="*/ 655 h 835"/>
                <a:gd name="T66" fmla="*/ 693 w 975"/>
                <a:gd name="T67" fmla="*/ 632 h 835"/>
                <a:gd name="T68" fmla="*/ 689 w 975"/>
                <a:gd name="T69" fmla="*/ 610 h 835"/>
                <a:gd name="T70" fmla="*/ 652 w 975"/>
                <a:gd name="T71" fmla="*/ 612 h 835"/>
                <a:gd name="T72" fmla="*/ 614 w 975"/>
                <a:gd name="T73" fmla="*/ 626 h 835"/>
                <a:gd name="T74" fmla="*/ 629 w 975"/>
                <a:gd name="T75" fmla="*/ 665 h 835"/>
                <a:gd name="T76" fmla="*/ 621 w 975"/>
                <a:gd name="T77" fmla="*/ 693 h 835"/>
                <a:gd name="T78" fmla="*/ 580 w 975"/>
                <a:gd name="T79" fmla="*/ 744 h 835"/>
                <a:gd name="T80" fmla="*/ 531 w 975"/>
                <a:gd name="T81" fmla="*/ 753 h 835"/>
                <a:gd name="T82" fmla="*/ 508 w 975"/>
                <a:gd name="T83" fmla="*/ 737 h 835"/>
                <a:gd name="T84" fmla="*/ 458 w 975"/>
                <a:gd name="T85" fmla="*/ 750 h 835"/>
                <a:gd name="T86" fmla="*/ 455 w 975"/>
                <a:gd name="T87" fmla="*/ 757 h 835"/>
                <a:gd name="T88" fmla="*/ 374 w 975"/>
                <a:gd name="T89" fmla="*/ 782 h 835"/>
                <a:gd name="T90" fmla="*/ 338 w 975"/>
                <a:gd name="T91" fmla="*/ 769 h 835"/>
                <a:gd name="T92" fmla="*/ 296 w 975"/>
                <a:gd name="T93" fmla="*/ 773 h 835"/>
                <a:gd name="T94" fmla="*/ 272 w 975"/>
                <a:gd name="T95" fmla="*/ 767 h 835"/>
                <a:gd name="T96" fmla="*/ 244 w 975"/>
                <a:gd name="T97" fmla="*/ 736 h 835"/>
                <a:gd name="T98" fmla="*/ 176 w 975"/>
                <a:gd name="T99" fmla="*/ 739 h 835"/>
                <a:gd name="T100" fmla="*/ 150 w 975"/>
                <a:gd name="T101" fmla="*/ 803 h 835"/>
                <a:gd name="T102" fmla="*/ 98 w 975"/>
                <a:gd name="T103" fmla="*/ 817 h 835"/>
                <a:gd name="T104" fmla="*/ 93 w 975"/>
                <a:gd name="T105" fmla="*/ 790 h 835"/>
                <a:gd name="T106" fmla="*/ 77 w 975"/>
                <a:gd name="T107" fmla="*/ 720 h 835"/>
                <a:gd name="T108" fmla="*/ 56 w 975"/>
                <a:gd name="T109" fmla="*/ 673 h 835"/>
                <a:gd name="T110" fmla="*/ 52 w 975"/>
                <a:gd name="T111" fmla="*/ 660 h 835"/>
                <a:gd name="T112" fmla="*/ 31 w 975"/>
                <a:gd name="T113" fmla="*/ 615 h 835"/>
                <a:gd name="T114" fmla="*/ 0 w 975"/>
                <a:gd name="T115" fmla="*/ 58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5" h="835">
                  <a:moveTo>
                    <a:pt x="0" y="580"/>
                  </a:moveTo>
                  <a:cubicBezTo>
                    <a:pt x="5" y="569"/>
                    <a:pt x="10" y="561"/>
                    <a:pt x="14" y="553"/>
                  </a:cubicBezTo>
                  <a:cubicBezTo>
                    <a:pt x="16" y="549"/>
                    <a:pt x="21" y="544"/>
                    <a:pt x="19" y="541"/>
                  </a:cubicBezTo>
                  <a:cubicBezTo>
                    <a:pt x="13" y="524"/>
                    <a:pt x="16" y="512"/>
                    <a:pt x="31" y="501"/>
                  </a:cubicBezTo>
                  <a:cubicBezTo>
                    <a:pt x="32" y="500"/>
                    <a:pt x="33" y="495"/>
                    <a:pt x="32" y="494"/>
                  </a:cubicBezTo>
                  <a:cubicBezTo>
                    <a:pt x="14" y="475"/>
                    <a:pt x="32" y="461"/>
                    <a:pt x="37" y="445"/>
                  </a:cubicBezTo>
                  <a:cubicBezTo>
                    <a:pt x="39" y="441"/>
                    <a:pt x="43" y="437"/>
                    <a:pt x="44" y="433"/>
                  </a:cubicBezTo>
                  <a:cubicBezTo>
                    <a:pt x="54" y="410"/>
                    <a:pt x="68" y="400"/>
                    <a:pt x="95" y="406"/>
                  </a:cubicBezTo>
                  <a:cubicBezTo>
                    <a:pt x="118" y="411"/>
                    <a:pt x="119" y="408"/>
                    <a:pt x="119" y="384"/>
                  </a:cubicBezTo>
                  <a:cubicBezTo>
                    <a:pt x="118" y="308"/>
                    <a:pt x="117" y="232"/>
                    <a:pt x="116" y="156"/>
                  </a:cubicBezTo>
                  <a:cubicBezTo>
                    <a:pt x="116" y="148"/>
                    <a:pt x="116" y="140"/>
                    <a:pt x="116" y="128"/>
                  </a:cubicBezTo>
                  <a:cubicBezTo>
                    <a:pt x="133" y="128"/>
                    <a:pt x="149" y="127"/>
                    <a:pt x="165" y="129"/>
                  </a:cubicBezTo>
                  <a:cubicBezTo>
                    <a:pt x="182" y="130"/>
                    <a:pt x="190" y="125"/>
                    <a:pt x="189" y="106"/>
                  </a:cubicBezTo>
                  <a:cubicBezTo>
                    <a:pt x="187" y="72"/>
                    <a:pt x="188" y="38"/>
                    <a:pt x="188" y="0"/>
                  </a:cubicBezTo>
                  <a:cubicBezTo>
                    <a:pt x="197" y="0"/>
                    <a:pt x="205" y="0"/>
                    <a:pt x="212" y="0"/>
                  </a:cubicBezTo>
                  <a:cubicBezTo>
                    <a:pt x="437" y="0"/>
                    <a:pt x="663" y="1"/>
                    <a:pt x="888" y="0"/>
                  </a:cubicBezTo>
                  <a:cubicBezTo>
                    <a:pt x="904" y="0"/>
                    <a:pt x="914" y="3"/>
                    <a:pt x="917" y="21"/>
                  </a:cubicBezTo>
                  <a:cubicBezTo>
                    <a:pt x="919" y="37"/>
                    <a:pt x="927" y="49"/>
                    <a:pt x="918" y="69"/>
                  </a:cubicBezTo>
                  <a:cubicBezTo>
                    <a:pt x="910" y="87"/>
                    <a:pt x="920" y="114"/>
                    <a:pt x="925" y="137"/>
                  </a:cubicBezTo>
                  <a:cubicBezTo>
                    <a:pt x="930" y="159"/>
                    <a:pt x="938" y="181"/>
                    <a:pt x="945" y="204"/>
                  </a:cubicBezTo>
                  <a:cubicBezTo>
                    <a:pt x="946" y="207"/>
                    <a:pt x="946" y="211"/>
                    <a:pt x="948" y="213"/>
                  </a:cubicBezTo>
                  <a:cubicBezTo>
                    <a:pt x="975" y="232"/>
                    <a:pt x="958" y="259"/>
                    <a:pt x="964" y="282"/>
                  </a:cubicBezTo>
                  <a:cubicBezTo>
                    <a:pt x="952" y="286"/>
                    <a:pt x="940" y="286"/>
                    <a:pt x="934" y="291"/>
                  </a:cubicBezTo>
                  <a:cubicBezTo>
                    <a:pt x="923" y="301"/>
                    <a:pt x="912" y="313"/>
                    <a:pt x="908" y="326"/>
                  </a:cubicBezTo>
                  <a:cubicBezTo>
                    <a:pt x="896" y="363"/>
                    <a:pt x="888" y="401"/>
                    <a:pt x="879" y="438"/>
                  </a:cubicBezTo>
                  <a:cubicBezTo>
                    <a:pt x="877" y="444"/>
                    <a:pt x="875" y="450"/>
                    <a:pt x="877" y="455"/>
                  </a:cubicBezTo>
                  <a:cubicBezTo>
                    <a:pt x="888" y="504"/>
                    <a:pt x="865" y="545"/>
                    <a:pt x="847" y="586"/>
                  </a:cubicBezTo>
                  <a:cubicBezTo>
                    <a:pt x="845" y="591"/>
                    <a:pt x="839" y="595"/>
                    <a:pt x="834" y="599"/>
                  </a:cubicBezTo>
                  <a:cubicBezTo>
                    <a:pt x="806" y="619"/>
                    <a:pt x="792" y="649"/>
                    <a:pt x="780" y="680"/>
                  </a:cubicBezTo>
                  <a:cubicBezTo>
                    <a:pt x="778" y="684"/>
                    <a:pt x="777" y="691"/>
                    <a:pt x="774" y="692"/>
                  </a:cubicBezTo>
                  <a:cubicBezTo>
                    <a:pt x="750" y="701"/>
                    <a:pt x="743" y="723"/>
                    <a:pt x="738" y="744"/>
                  </a:cubicBezTo>
                  <a:cubicBezTo>
                    <a:pt x="727" y="732"/>
                    <a:pt x="717" y="720"/>
                    <a:pt x="705" y="710"/>
                  </a:cubicBezTo>
                  <a:cubicBezTo>
                    <a:pt x="687" y="695"/>
                    <a:pt x="692" y="674"/>
                    <a:pt x="690" y="655"/>
                  </a:cubicBezTo>
                  <a:cubicBezTo>
                    <a:pt x="689" y="647"/>
                    <a:pt x="693" y="639"/>
                    <a:pt x="693" y="632"/>
                  </a:cubicBezTo>
                  <a:cubicBezTo>
                    <a:pt x="693" y="624"/>
                    <a:pt x="692" y="611"/>
                    <a:pt x="689" y="610"/>
                  </a:cubicBezTo>
                  <a:cubicBezTo>
                    <a:pt x="677" y="607"/>
                    <a:pt x="665" y="601"/>
                    <a:pt x="652" y="612"/>
                  </a:cubicBezTo>
                  <a:cubicBezTo>
                    <a:pt x="643" y="620"/>
                    <a:pt x="627" y="621"/>
                    <a:pt x="614" y="626"/>
                  </a:cubicBezTo>
                  <a:cubicBezTo>
                    <a:pt x="619" y="639"/>
                    <a:pt x="627" y="651"/>
                    <a:pt x="629" y="665"/>
                  </a:cubicBezTo>
                  <a:cubicBezTo>
                    <a:pt x="631" y="673"/>
                    <a:pt x="626" y="685"/>
                    <a:pt x="621" y="693"/>
                  </a:cubicBezTo>
                  <a:cubicBezTo>
                    <a:pt x="608" y="710"/>
                    <a:pt x="593" y="726"/>
                    <a:pt x="580" y="744"/>
                  </a:cubicBezTo>
                  <a:cubicBezTo>
                    <a:pt x="565" y="763"/>
                    <a:pt x="550" y="767"/>
                    <a:pt x="531" y="753"/>
                  </a:cubicBezTo>
                  <a:cubicBezTo>
                    <a:pt x="523" y="748"/>
                    <a:pt x="516" y="743"/>
                    <a:pt x="508" y="737"/>
                  </a:cubicBezTo>
                  <a:cubicBezTo>
                    <a:pt x="489" y="724"/>
                    <a:pt x="470" y="729"/>
                    <a:pt x="458" y="750"/>
                  </a:cubicBezTo>
                  <a:cubicBezTo>
                    <a:pt x="457" y="753"/>
                    <a:pt x="457" y="756"/>
                    <a:pt x="455" y="757"/>
                  </a:cubicBezTo>
                  <a:cubicBezTo>
                    <a:pt x="429" y="770"/>
                    <a:pt x="406" y="790"/>
                    <a:pt x="374" y="782"/>
                  </a:cubicBezTo>
                  <a:cubicBezTo>
                    <a:pt x="362" y="778"/>
                    <a:pt x="350" y="770"/>
                    <a:pt x="338" y="769"/>
                  </a:cubicBezTo>
                  <a:cubicBezTo>
                    <a:pt x="325" y="768"/>
                    <a:pt x="310" y="773"/>
                    <a:pt x="296" y="773"/>
                  </a:cubicBezTo>
                  <a:cubicBezTo>
                    <a:pt x="288" y="774"/>
                    <a:pt x="278" y="772"/>
                    <a:pt x="272" y="767"/>
                  </a:cubicBezTo>
                  <a:cubicBezTo>
                    <a:pt x="261" y="759"/>
                    <a:pt x="253" y="747"/>
                    <a:pt x="244" y="736"/>
                  </a:cubicBezTo>
                  <a:cubicBezTo>
                    <a:pt x="230" y="717"/>
                    <a:pt x="187" y="717"/>
                    <a:pt x="176" y="739"/>
                  </a:cubicBezTo>
                  <a:cubicBezTo>
                    <a:pt x="165" y="759"/>
                    <a:pt x="158" y="782"/>
                    <a:pt x="150" y="803"/>
                  </a:cubicBezTo>
                  <a:cubicBezTo>
                    <a:pt x="142" y="827"/>
                    <a:pt x="113" y="835"/>
                    <a:pt x="98" y="817"/>
                  </a:cubicBezTo>
                  <a:cubicBezTo>
                    <a:pt x="93" y="810"/>
                    <a:pt x="90" y="798"/>
                    <a:pt x="93" y="790"/>
                  </a:cubicBezTo>
                  <a:cubicBezTo>
                    <a:pt x="102" y="763"/>
                    <a:pt x="100" y="740"/>
                    <a:pt x="77" y="720"/>
                  </a:cubicBezTo>
                  <a:cubicBezTo>
                    <a:pt x="62" y="708"/>
                    <a:pt x="56" y="692"/>
                    <a:pt x="56" y="673"/>
                  </a:cubicBezTo>
                  <a:cubicBezTo>
                    <a:pt x="56" y="669"/>
                    <a:pt x="55" y="662"/>
                    <a:pt x="52" y="660"/>
                  </a:cubicBezTo>
                  <a:cubicBezTo>
                    <a:pt x="34" y="650"/>
                    <a:pt x="33" y="634"/>
                    <a:pt x="31" y="615"/>
                  </a:cubicBezTo>
                  <a:cubicBezTo>
                    <a:pt x="30" y="599"/>
                    <a:pt x="25" y="581"/>
                    <a:pt x="0" y="5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p:nvSpPr>
          <p:spPr bwMode="auto">
            <a:xfrm>
              <a:off x="-2083" y="34"/>
              <a:ext cx="2306" cy="1995"/>
            </a:xfrm>
            <a:custGeom>
              <a:avLst/>
              <a:gdLst>
                <a:gd name="T0" fmla="*/ 581 w 727"/>
                <a:gd name="T1" fmla="*/ 46 h 630"/>
                <a:gd name="T2" fmla="*/ 613 w 727"/>
                <a:gd name="T3" fmla="*/ 135 h 630"/>
                <a:gd name="T4" fmla="*/ 614 w 727"/>
                <a:gd name="T5" fmla="*/ 145 h 630"/>
                <a:gd name="T6" fmla="*/ 573 w 727"/>
                <a:gd name="T7" fmla="*/ 245 h 630"/>
                <a:gd name="T8" fmla="*/ 560 w 727"/>
                <a:gd name="T9" fmla="*/ 262 h 630"/>
                <a:gd name="T10" fmla="*/ 511 w 727"/>
                <a:gd name="T11" fmla="*/ 196 h 630"/>
                <a:gd name="T12" fmla="*/ 478 w 727"/>
                <a:gd name="T13" fmla="*/ 128 h 630"/>
                <a:gd name="T14" fmla="*/ 465 w 727"/>
                <a:gd name="T15" fmla="*/ 116 h 630"/>
                <a:gd name="T16" fmla="*/ 459 w 727"/>
                <a:gd name="T17" fmla="*/ 136 h 630"/>
                <a:gd name="T18" fmla="*/ 491 w 727"/>
                <a:gd name="T19" fmla="*/ 218 h 630"/>
                <a:gd name="T20" fmla="*/ 543 w 727"/>
                <a:gd name="T21" fmla="*/ 321 h 630"/>
                <a:gd name="T22" fmla="*/ 649 w 727"/>
                <a:gd name="T23" fmla="*/ 496 h 630"/>
                <a:gd name="T24" fmla="*/ 654 w 727"/>
                <a:gd name="T25" fmla="*/ 524 h 630"/>
                <a:gd name="T26" fmla="*/ 672 w 727"/>
                <a:gd name="T27" fmla="*/ 585 h 630"/>
                <a:gd name="T28" fmla="*/ 727 w 727"/>
                <a:gd name="T29" fmla="*/ 630 h 630"/>
                <a:gd name="T30" fmla="*/ 15 w 727"/>
                <a:gd name="T31" fmla="*/ 630 h 630"/>
                <a:gd name="T32" fmla="*/ 15 w 727"/>
                <a:gd name="T33" fmla="*/ 606 h 630"/>
                <a:gd name="T34" fmla="*/ 15 w 727"/>
                <a:gd name="T35" fmla="*/ 196 h 630"/>
                <a:gd name="T36" fmla="*/ 3 w 727"/>
                <a:gd name="T37" fmla="*/ 122 h 630"/>
                <a:gd name="T38" fmla="*/ 2 w 727"/>
                <a:gd name="T39" fmla="*/ 97 h 630"/>
                <a:gd name="T40" fmla="*/ 7 w 727"/>
                <a:gd name="T41" fmla="*/ 44 h 630"/>
                <a:gd name="T42" fmla="*/ 36 w 727"/>
                <a:gd name="T43" fmla="*/ 11 h 630"/>
                <a:gd name="T44" fmla="*/ 213 w 727"/>
                <a:gd name="T45" fmla="*/ 47 h 630"/>
                <a:gd name="T46" fmla="*/ 311 w 727"/>
                <a:gd name="T47" fmla="*/ 30 h 630"/>
                <a:gd name="T48" fmla="*/ 414 w 727"/>
                <a:gd name="T49" fmla="*/ 20 h 630"/>
                <a:gd name="T50" fmla="*/ 430 w 727"/>
                <a:gd name="T51" fmla="*/ 43 h 630"/>
                <a:gd name="T52" fmla="*/ 450 w 727"/>
                <a:gd name="T53" fmla="*/ 45 h 630"/>
                <a:gd name="T54" fmla="*/ 472 w 727"/>
                <a:gd name="T55" fmla="*/ 38 h 630"/>
                <a:gd name="T56" fmla="*/ 522 w 727"/>
                <a:gd name="T57" fmla="*/ 49 h 630"/>
                <a:gd name="T58" fmla="*/ 581 w 727"/>
                <a:gd name="T59" fmla="*/ 46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7" h="630">
                  <a:moveTo>
                    <a:pt x="581" y="46"/>
                  </a:moveTo>
                  <a:cubicBezTo>
                    <a:pt x="591" y="72"/>
                    <a:pt x="602" y="104"/>
                    <a:pt x="613" y="135"/>
                  </a:cubicBezTo>
                  <a:cubicBezTo>
                    <a:pt x="614" y="138"/>
                    <a:pt x="615" y="142"/>
                    <a:pt x="614" y="145"/>
                  </a:cubicBezTo>
                  <a:cubicBezTo>
                    <a:pt x="600" y="178"/>
                    <a:pt x="587" y="212"/>
                    <a:pt x="573" y="245"/>
                  </a:cubicBezTo>
                  <a:cubicBezTo>
                    <a:pt x="571" y="250"/>
                    <a:pt x="567" y="254"/>
                    <a:pt x="560" y="262"/>
                  </a:cubicBezTo>
                  <a:cubicBezTo>
                    <a:pt x="542" y="239"/>
                    <a:pt x="524" y="219"/>
                    <a:pt x="511" y="196"/>
                  </a:cubicBezTo>
                  <a:cubicBezTo>
                    <a:pt x="498" y="175"/>
                    <a:pt x="489" y="150"/>
                    <a:pt x="478" y="128"/>
                  </a:cubicBezTo>
                  <a:cubicBezTo>
                    <a:pt x="476" y="123"/>
                    <a:pt x="469" y="120"/>
                    <a:pt x="465" y="116"/>
                  </a:cubicBezTo>
                  <a:cubicBezTo>
                    <a:pt x="463" y="123"/>
                    <a:pt x="457" y="131"/>
                    <a:pt x="459" y="136"/>
                  </a:cubicBezTo>
                  <a:cubicBezTo>
                    <a:pt x="468" y="164"/>
                    <a:pt x="479" y="191"/>
                    <a:pt x="491" y="218"/>
                  </a:cubicBezTo>
                  <a:cubicBezTo>
                    <a:pt x="507" y="252"/>
                    <a:pt x="527" y="286"/>
                    <a:pt x="543" y="321"/>
                  </a:cubicBezTo>
                  <a:cubicBezTo>
                    <a:pt x="572" y="383"/>
                    <a:pt x="606" y="442"/>
                    <a:pt x="649" y="496"/>
                  </a:cubicBezTo>
                  <a:cubicBezTo>
                    <a:pt x="656" y="504"/>
                    <a:pt x="661" y="510"/>
                    <a:pt x="654" y="524"/>
                  </a:cubicBezTo>
                  <a:cubicBezTo>
                    <a:pt x="644" y="541"/>
                    <a:pt x="656" y="571"/>
                    <a:pt x="672" y="585"/>
                  </a:cubicBezTo>
                  <a:cubicBezTo>
                    <a:pt x="690" y="599"/>
                    <a:pt x="707" y="613"/>
                    <a:pt x="727" y="630"/>
                  </a:cubicBezTo>
                  <a:cubicBezTo>
                    <a:pt x="487" y="630"/>
                    <a:pt x="253" y="630"/>
                    <a:pt x="15" y="630"/>
                  </a:cubicBezTo>
                  <a:cubicBezTo>
                    <a:pt x="15" y="621"/>
                    <a:pt x="15" y="614"/>
                    <a:pt x="15" y="606"/>
                  </a:cubicBezTo>
                  <a:cubicBezTo>
                    <a:pt x="15" y="469"/>
                    <a:pt x="16" y="333"/>
                    <a:pt x="15" y="196"/>
                  </a:cubicBezTo>
                  <a:cubicBezTo>
                    <a:pt x="15" y="171"/>
                    <a:pt x="7" y="147"/>
                    <a:pt x="3" y="122"/>
                  </a:cubicBezTo>
                  <a:cubicBezTo>
                    <a:pt x="1" y="114"/>
                    <a:pt x="0" y="105"/>
                    <a:pt x="2" y="97"/>
                  </a:cubicBezTo>
                  <a:cubicBezTo>
                    <a:pt x="8" y="80"/>
                    <a:pt x="14" y="63"/>
                    <a:pt x="7" y="44"/>
                  </a:cubicBezTo>
                  <a:cubicBezTo>
                    <a:pt x="2" y="30"/>
                    <a:pt x="20" y="14"/>
                    <a:pt x="36" y="11"/>
                  </a:cubicBezTo>
                  <a:cubicBezTo>
                    <a:pt x="100" y="0"/>
                    <a:pt x="157" y="24"/>
                    <a:pt x="213" y="47"/>
                  </a:cubicBezTo>
                  <a:cubicBezTo>
                    <a:pt x="253" y="62"/>
                    <a:pt x="282" y="50"/>
                    <a:pt x="311" y="30"/>
                  </a:cubicBezTo>
                  <a:cubicBezTo>
                    <a:pt x="344" y="7"/>
                    <a:pt x="379" y="10"/>
                    <a:pt x="414" y="20"/>
                  </a:cubicBezTo>
                  <a:cubicBezTo>
                    <a:pt x="421" y="22"/>
                    <a:pt x="426" y="35"/>
                    <a:pt x="430" y="43"/>
                  </a:cubicBezTo>
                  <a:cubicBezTo>
                    <a:pt x="437" y="55"/>
                    <a:pt x="443" y="57"/>
                    <a:pt x="450" y="45"/>
                  </a:cubicBezTo>
                  <a:cubicBezTo>
                    <a:pt x="455" y="34"/>
                    <a:pt x="462" y="35"/>
                    <a:pt x="472" y="38"/>
                  </a:cubicBezTo>
                  <a:cubicBezTo>
                    <a:pt x="488" y="42"/>
                    <a:pt x="505" y="47"/>
                    <a:pt x="522" y="49"/>
                  </a:cubicBezTo>
                  <a:cubicBezTo>
                    <a:pt x="540" y="50"/>
                    <a:pt x="558" y="47"/>
                    <a:pt x="58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p:nvSpPr>
          <p:spPr bwMode="auto">
            <a:xfrm>
              <a:off x="663" y="-1267"/>
              <a:ext cx="1814" cy="1780"/>
            </a:xfrm>
            <a:custGeom>
              <a:avLst/>
              <a:gdLst>
                <a:gd name="T0" fmla="*/ 0 w 572"/>
                <a:gd name="T1" fmla="*/ 278 h 562"/>
                <a:gd name="T2" fmla="*/ 116 w 572"/>
                <a:gd name="T3" fmla="*/ 218 h 562"/>
                <a:gd name="T4" fmla="*/ 140 w 572"/>
                <a:gd name="T5" fmla="*/ 187 h 562"/>
                <a:gd name="T6" fmla="*/ 155 w 572"/>
                <a:gd name="T7" fmla="*/ 79 h 562"/>
                <a:gd name="T8" fmla="*/ 163 w 572"/>
                <a:gd name="T9" fmla="*/ 66 h 562"/>
                <a:gd name="T10" fmla="*/ 204 w 572"/>
                <a:gd name="T11" fmla="*/ 27 h 562"/>
                <a:gd name="T12" fmla="*/ 257 w 572"/>
                <a:gd name="T13" fmla="*/ 4 h 562"/>
                <a:gd name="T14" fmla="*/ 326 w 572"/>
                <a:gd name="T15" fmla="*/ 24 h 562"/>
                <a:gd name="T16" fmla="*/ 360 w 572"/>
                <a:gd name="T17" fmla="*/ 22 h 562"/>
                <a:gd name="T18" fmla="*/ 385 w 572"/>
                <a:gd name="T19" fmla="*/ 75 h 562"/>
                <a:gd name="T20" fmla="*/ 420 w 572"/>
                <a:gd name="T21" fmla="*/ 111 h 562"/>
                <a:gd name="T22" fmla="*/ 425 w 572"/>
                <a:gd name="T23" fmla="*/ 165 h 562"/>
                <a:gd name="T24" fmla="*/ 408 w 572"/>
                <a:gd name="T25" fmla="*/ 257 h 562"/>
                <a:gd name="T26" fmla="*/ 492 w 572"/>
                <a:gd name="T27" fmla="*/ 332 h 562"/>
                <a:gd name="T28" fmla="*/ 539 w 572"/>
                <a:gd name="T29" fmla="*/ 424 h 562"/>
                <a:gd name="T30" fmla="*/ 550 w 572"/>
                <a:gd name="T31" fmla="*/ 447 h 562"/>
                <a:gd name="T32" fmla="*/ 572 w 572"/>
                <a:gd name="T33" fmla="*/ 501 h 562"/>
                <a:gd name="T34" fmla="*/ 532 w 572"/>
                <a:gd name="T35" fmla="*/ 496 h 562"/>
                <a:gd name="T36" fmla="*/ 507 w 572"/>
                <a:gd name="T37" fmla="*/ 507 h 562"/>
                <a:gd name="T38" fmla="*/ 490 w 572"/>
                <a:gd name="T39" fmla="*/ 531 h 562"/>
                <a:gd name="T40" fmla="*/ 435 w 572"/>
                <a:gd name="T41" fmla="*/ 558 h 562"/>
                <a:gd name="T42" fmla="*/ 369 w 572"/>
                <a:gd name="T43" fmla="*/ 554 h 562"/>
                <a:gd name="T44" fmla="*/ 348 w 572"/>
                <a:gd name="T45" fmla="*/ 544 h 562"/>
                <a:gd name="T46" fmla="*/ 232 w 572"/>
                <a:gd name="T47" fmla="*/ 454 h 562"/>
                <a:gd name="T48" fmla="*/ 37 w 572"/>
                <a:gd name="T49" fmla="*/ 357 h 562"/>
                <a:gd name="T50" fmla="*/ 18 w 572"/>
                <a:gd name="T51" fmla="*/ 339 h 562"/>
                <a:gd name="T52" fmla="*/ 0 w 572"/>
                <a:gd name="T53" fmla="*/ 27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2" h="562">
                  <a:moveTo>
                    <a:pt x="0" y="278"/>
                  </a:moveTo>
                  <a:cubicBezTo>
                    <a:pt x="39" y="258"/>
                    <a:pt x="77" y="237"/>
                    <a:pt x="116" y="218"/>
                  </a:cubicBezTo>
                  <a:cubicBezTo>
                    <a:pt x="130" y="211"/>
                    <a:pt x="137" y="202"/>
                    <a:pt x="140" y="187"/>
                  </a:cubicBezTo>
                  <a:cubicBezTo>
                    <a:pt x="149" y="152"/>
                    <a:pt x="165" y="117"/>
                    <a:pt x="155" y="79"/>
                  </a:cubicBezTo>
                  <a:cubicBezTo>
                    <a:pt x="154" y="76"/>
                    <a:pt x="160" y="70"/>
                    <a:pt x="163" y="66"/>
                  </a:cubicBezTo>
                  <a:cubicBezTo>
                    <a:pt x="177" y="53"/>
                    <a:pt x="193" y="42"/>
                    <a:pt x="204" y="27"/>
                  </a:cubicBezTo>
                  <a:cubicBezTo>
                    <a:pt x="218" y="8"/>
                    <a:pt x="234" y="0"/>
                    <a:pt x="257" y="4"/>
                  </a:cubicBezTo>
                  <a:cubicBezTo>
                    <a:pt x="281" y="8"/>
                    <a:pt x="306" y="5"/>
                    <a:pt x="326" y="24"/>
                  </a:cubicBezTo>
                  <a:cubicBezTo>
                    <a:pt x="332" y="29"/>
                    <a:pt x="347" y="23"/>
                    <a:pt x="360" y="22"/>
                  </a:cubicBezTo>
                  <a:cubicBezTo>
                    <a:pt x="368" y="38"/>
                    <a:pt x="378" y="56"/>
                    <a:pt x="385" y="75"/>
                  </a:cubicBezTo>
                  <a:cubicBezTo>
                    <a:pt x="392" y="92"/>
                    <a:pt x="403" y="103"/>
                    <a:pt x="420" y="111"/>
                  </a:cubicBezTo>
                  <a:cubicBezTo>
                    <a:pt x="445" y="123"/>
                    <a:pt x="447" y="148"/>
                    <a:pt x="425" y="165"/>
                  </a:cubicBezTo>
                  <a:cubicBezTo>
                    <a:pt x="400" y="184"/>
                    <a:pt x="393" y="229"/>
                    <a:pt x="408" y="257"/>
                  </a:cubicBezTo>
                  <a:cubicBezTo>
                    <a:pt x="428" y="292"/>
                    <a:pt x="455" y="316"/>
                    <a:pt x="492" y="332"/>
                  </a:cubicBezTo>
                  <a:cubicBezTo>
                    <a:pt x="533" y="349"/>
                    <a:pt x="548" y="382"/>
                    <a:pt x="539" y="424"/>
                  </a:cubicBezTo>
                  <a:cubicBezTo>
                    <a:pt x="535" y="443"/>
                    <a:pt x="535" y="443"/>
                    <a:pt x="550" y="447"/>
                  </a:cubicBezTo>
                  <a:cubicBezTo>
                    <a:pt x="558" y="466"/>
                    <a:pt x="564" y="483"/>
                    <a:pt x="572" y="501"/>
                  </a:cubicBezTo>
                  <a:cubicBezTo>
                    <a:pt x="560" y="500"/>
                    <a:pt x="546" y="499"/>
                    <a:pt x="532" y="496"/>
                  </a:cubicBezTo>
                  <a:cubicBezTo>
                    <a:pt x="520" y="494"/>
                    <a:pt x="513" y="497"/>
                    <a:pt x="507" y="507"/>
                  </a:cubicBezTo>
                  <a:cubicBezTo>
                    <a:pt x="502" y="515"/>
                    <a:pt x="494" y="522"/>
                    <a:pt x="490" y="531"/>
                  </a:cubicBezTo>
                  <a:cubicBezTo>
                    <a:pt x="479" y="556"/>
                    <a:pt x="460" y="562"/>
                    <a:pt x="435" y="558"/>
                  </a:cubicBezTo>
                  <a:cubicBezTo>
                    <a:pt x="413" y="556"/>
                    <a:pt x="391" y="556"/>
                    <a:pt x="369" y="554"/>
                  </a:cubicBezTo>
                  <a:cubicBezTo>
                    <a:pt x="362" y="553"/>
                    <a:pt x="355" y="549"/>
                    <a:pt x="348" y="544"/>
                  </a:cubicBezTo>
                  <a:cubicBezTo>
                    <a:pt x="309" y="515"/>
                    <a:pt x="270" y="485"/>
                    <a:pt x="232" y="454"/>
                  </a:cubicBezTo>
                  <a:cubicBezTo>
                    <a:pt x="174" y="408"/>
                    <a:pt x="111" y="372"/>
                    <a:pt x="37" y="357"/>
                  </a:cubicBezTo>
                  <a:cubicBezTo>
                    <a:pt x="26" y="355"/>
                    <a:pt x="20" y="350"/>
                    <a:pt x="18" y="339"/>
                  </a:cubicBezTo>
                  <a:cubicBezTo>
                    <a:pt x="12" y="319"/>
                    <a:pt x="6" y="299"/>
                    <a:pt x="0"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p:nvSpPr>
          <p:spPr bwMode="auto">
            <a:xfrm>
              <a:off x="-9310" y="-861"/>
              <a:ext cx="2118" cy="1725"/>
            </a:xfrm>
            <a:custGeom>
              <a:avLst/>
              <a:gdLst>
                <a:gd name="T0" fmla="*/ 205 w 668"/>
                <a:gd name="T1" fmla="*/ 545 h 545"/>
                <a:gd name="T2" fmla="*/ 0 w 668"/>
                <a:gd name="T3" fmla="*/ 545 h 545"/>
                <a:gd name="T4" fmla="*/ 73 w 668"/>
                <a:gd name="T5" fmla="*/ 489 h 545"/>
                <a:gd name="T6" fmla="*/ 93 w 668"/>
                <a:gd name="T7" fmla="*/ 481 h 545"/>
                <a:gd name="T8" fmla="*/ 137 w 668"/>
                <a:gd name="T9" fmla="*/ 450 h 545"/>
                <a:gd name="T10" fmla="*/ 153 w 668"/>
                <a:gd name="T11" fmla="*/ 349 h 545"/>
                <a:gd name="T12" fmla="*/ 158 w 668"/>
                <a:gd name="T13" fmla="*/ 295 h 545"/>
                <a:gd name="T14" fmla="*/ 177 w 668"/>
                <a:gd name="T15" fmla="*/ 241 h 545"/>
                <a:gd name="T16" fmla="*/ 226 w 668"/>
                <a:gd name="T17" fmla="*/ 180 h 545"/>
                <a:gd name="T18" fmla="*/ 243 w 668"/>
                <a:gd name="T19" fmla="*/ 171 h 545"/>
                <a:gd name="T20" fmla="*/ 375 w 668"/>
                <a:gd name="T21" fmla="*/ 36 h 545"/>
                <a:gd name="T22" fmla="*/ 437 w 668"/>
                <a:gd name="T23" fmla="*/ 21 h 545"/>
                <a:gd name="T24" fmla="*/ 493 w 668"/>
                <a:gd name="T25" fmla="*/ 40 h 545"/>
                <a:gd name="T26" fmla="*/ 557 w 668"/>
                <a:gd name="T27" fmla="*/ 45 h 545"/>
                <a:gd name="T28" fmla="*/ 582 w 668"/>
                <a:gd name="T29" fmla="*/ 51 h 545"/>
                <a:gd name="T30" fmla="*/ 611 w 668"/>
                <a:gd name="T31" fmla="*/ 58 h 545"/>
                <a:gd name="T32" fmla="*/ 632 w 668"/>
                <a:gd name="T33" fmla="*/ 106 h 545"/>
                <a:gd name="T34" fmla="*/ 654 w 668"/>
                <a:gd name="T35" fmla="*/ 201 h 545"/>
                <a:gd name="T36" fmla="*/ 662 w 668"/>
                <a:gd name="T37" fmla="*/ 214 h 545"/>
                <a:gd name="T38" fmla="*/ 666 w 668"/>
                <a:gd name="T39" fmla="*/ 231 h 545"/>
                <a:gd name="T40" fmla="*/ 652 w 668"/>
                <a:gd name="T41" fmla="*/ 242 h 545"/>
                <a:gd name="T42" fmla="*/ 622 w 668"/>
                <a:gd name="T43" fmla="*/ 246 h 545"/>
                <a:gd name="T44" fmla="*/ 562 w 668"/>
                <a:gd name="T45" fmla="*/ 271 h 545"/>
                <a:gd name="T46" fmla="*/ 534 w 668"/>
                <a:gd name="T47" fmla="*/ 281 h 545"/>
                <a:gd name="T48" fmla="*/ 516 w 668"/>
                <a:gd name="T49" fmla="*/ 300 h 545"/>
                <a:gd name="T50" fmla="*/ 478 w 668"/>
                <a:gd name="T51" fmla="*/ 349 h 545"/>
                <a:gd name="T52" fmla="*/ 425 w 668"/>
                <a:gd name="T53" fmla="*/ 385 h 545"/>
                <a:gd name="T54" fmla="*/ 364 w 668"/>
                <a:gd name="T55" fmla="*/ 413 h 545"/>
                <a:gd name="T56" fmla="*/ 214 w 668"/>
                <a:gd name="T57" fmla="*/ 470 h 545"/>
                <a:gd name="T58" fmla="*/ 206 w 668"/>
                <a:gd name="T59" fmla="*/ 488 h 545"/>
                <a:gd name="T60" fmla="*/ 205 w 668"/>
                <a:gd name="T61"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8" h="545">
                  <a:moveTo>
                    <a:pt x="205" y="545"/>
                  </a:moveTo>
                  <a:cubicBezTo>
                    <a:pt x="133" y="545"/>
                    <a:pt x="63" y="545"/>
                    <a:pt x="0" y="545"/>
                  </a:cubicBezTo>
                  <a:cubicBezTo>
                    <a:pt x="21" y="528"/>
                    <a:pt x="47" y="508"/>
                    <a:pt x="73" y="489"/>
                  </a:cubicBezTo>
                  <a:cubicBezTo>
                    <a:pt x="78" y="485"/>
                    <a:pt x="86" y="481"/>
                    <a:pt x="93" y="481"/>
                  </a:cubicBezTo>
                  <a:cubicBezTo>
                    <a:pt x="114" y="478"/>
                    <a:pt x="125" y="466"/>
                    <a:pt x="137" y="450"/>
                  </a:cubicBezTo>
                  <a:cubicBezTo>
                    <a:pt x="163" y="418"/>
                    <a:pt x="164" y="385"/>
                    <a:pt x="153" y="349"/>
                  </a:cubicBezTo>
                  <a:cubicBezTo>
                    <a:pt x="148" y="331"/>
                    <a:pt x="150" y="313"/>
                    <a:pt x="158" y="295"/>
                  </a:cubicBezTo>
                  <a:cubicBezTo>
                    <a:pt x="166" y="278"/>
                    <a:pt x="167" y="257"/>
                    <a:pt x="177" y="241"/>
                  </a:cubicBezTo>
                  <a:cubicBezTo>
                    <a:pt x="190" y="219"/>
                    <a:pt x="209" y="200"/>
                    <a:pt x="226" y="180"/>
                  </a:cubicBezTo>
                  <a:cubicBezTo>
                    <a:pt x="230" y="176"/>
                    <a:pt x="237" y="174"/>
                    <a:pt x="243" y="171"/>
                  </a:cubicBezTo>
                  <a:cubicBezTo>
                    <a:pt x="309" y="148"/>
                    <a:pt x="349" y="99"/>
                    <a:pt x="375" y="36"/>
                  </a:cubicBezTo>
                  <a:cubicBezTo>
                    <a:pt x="387" y="7"/>
                    <a:pt x="413" y="0"/>
                    <a:pt x="437" y="21"/>
                  </a:cubicBezTo>
                  <a:cubicBezTo>
                    <a:pt x="453" y="37"/>
                    <a:pt x="471" y="41"/>
                    <a:pt x="493" y="40"/>
                  </a:cubicBezTo>
                  <a:cubicBezTo>
                    <a:pt x="514" y="38"/>
                    <a:pt x="536" y="42"/>
                    <a:pt x="557" y="45"/>
                  </a:cubicBezTo>
                  <a:cubicBezTo>
                    <a:pt x="566" y="45"/>
                    <a:pt x="574" y="49"/>
                    <a:pt x="582" y="51"/>
                  </a:cubicBezTo>
                  <a:cubicBezTo>
                    <a:pt x="592" y="53"/>
                    <a:pt x="607" y="52"/>
                    <a:pt x="611" y="58"/>
                  </a:cubicBezTo>
                  <a:cubicBezTo>
                    <a:pt x="621" y="72"/>
                    <a:pt x="628" y="89"/>
                    <a:pt x="632" y="106"/>
                  </a:cubicBezTo>
                  <a:cubicBezTo>
                    <a:pt x="641" y="138"/>
                    <a:pt x="647" y="170"/>
                    <a:pt x="654" y="201"/>
                  </a:cubicBezTo>
                  <a:cubicBezTo>
                    <a:pt x="656" y="206"/>
                    <a:pt x="660" y="210"/>
                    <a:pt x="662" y="214"/>
                  </a:cubicBezTo>
                  <a:cubicBezTo>
                    <a:pt x="665" y="220"/>
                    <a:pt x="668" y="227"/>
                    <a:pt x="666" y="231"/>
                  </a:cubicBezTo>
                  <a:cubicBezTo>
                    <a:pt x="664" y="236"/>
                    <a:pt x="657" y="240"/>
                    <a:pt x="652" y="242"/>
                  </a:cubicBezTo>
                  <a:cubicBezTo>
                    <a:pt x="643" y="245"/>
                    <a:pt x="632" y="245"/>
                    <a:pt x="622" y="246"/>
                  </a:cubicBezTo>
                  <a:cubicBezTo>
                    <a:pt x="600" y="249"/>
                    <a:pt x="579" y="253"/>
                    <a:pt x="562" y="271"/>
                  </a:cubicBezTo>
                  <a:cubicBezTo>
                    <a:pt x="556" y="277"/>
                    <a:pt x="544" y="280"/>
                    <a:pt x="534" y="281"/>
                  </a:cubicBezTo>
                  <a:cubicBezTo>
                    <a:pt x="522" y="282"/>
                    <a:pt x="515" y="287"/>
                    <a:pt x="516" y="300"/>
                  </a:cubicBezTo>
                  <a:cubicBezTo>
                    <a:pt x="519" y="329"/>
                    <a:pt x="504" y="343"/>
                    <a:pt x="478" y="349"/>
                  </a:cubicBezTo>
                  <a:cubicBezTo>
                    <a:pt x="455" y="353"/>
                    <a:pt x="441" y="369"/>
                    <a:pt x="425" y="385"/>
                  </a:cubicBezTo>
                  <a:cubicBezTo>
                    <a:pt x="410" y="400"/>
                    <a:pt x="385" y="410"/>
                    <a:pt x="364" y="413"/>
                  </a:cubicBezTo>
                  <a:cubicBezTo>
                    <a:pt x="308" y="418"/>
                    <a:pt x="262" y="446"/>
                    <a:pt x="214" y="470"/>
                  </a:cubicBezTo>
                  <a:cubicBezTo>
                    <a:pt x="210" y="473"/>
                    <a:pt x="206" y="482"/>
                    <a:pt x="206" y="488"/>
                  </a:cubicBezTo>
                  <a:cubicBezTo>
                    <a:pt x="204" y="506"/>
                    <a:pt x="205" y="524"/>
                    <a:pt x="205" y="5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p:nvSpPr>
          <p:spPr bwMode="auto">
            <a:xfrm>
              <a:off x="1434" y="2618"/>
              <a:ext cx="1985" cy="1235"/>
            </a:xfrm>
            <a:custGeom>
              <a:avLst/>
              <a:gdLst>
                <a:gd name="T0" fmla="*/ 626 w 626"/>
                <a:gd name="T1" fmla="*/ 135 h 390"/>
                <a:gd name="T2" fmla="*/ 619 w 626"/>
                <a:gd name="T3" fmla="*/ 139 h 390"/>
                <a:gd name="T4" fmla="*/ 571 w 626"/>
                <a:gd name="T5" fmla="*/ 194 h 390"/>
                <a:gd name="T6" fmla="*/ 556 w 626"/>
                <a:gd name="T7" fmla="*/ 207 h 390"/>
                <a:gd name="T8" fmla="*/ 451 w 626"/>
                <a:gd name="T9" fmla="*/ 244 h 390"/>
                <a:gd name="T10" fmla="*/ 380 w 626"/>
                <a:gd name="T11" fmla="*/ 283 h 390"/>
                <a:gd name="T12" fmla="*/ 320 w 626"/>
                <a:gd name="T13" fmla="*/ 301 h 390"/>
                <a:gd name="T14" fmla="*/ 304 w 626"/>
                <a:gd name="T15" fmla="*/ 306 h 390"/>
                <a:gd name="T16" fmla="*/ 202 w 626"/>
                <a:gd name="T17" fmla="*/ 339 h 390"/>
                <a:gd name="T18" fmla="*/ 135 w 626"/>
                <a:gd name="T19" fmla="*/ 372 h 390"/>
                <a:gd name="T20" fmla="*/ 125 w 626"/>
                <a:gd name="T21" fmla="*/ 380 h 390"/>
                <a:gd name="T22" fmla="*/ 78 w 626"/>
                <a:gd name="T23" fmla="*/ 387 h 390"/>
                <a:gd name="T24" fmla="*/ 30 w 626"/>
                <a:gd name="T25" fmla="*/ 344 h 390"/>
                <a:gd name="T26" fmla="*/ 4 w 626"/>
                <a:gd name="T27" fmla="*/ 245 h 390"/>
                <a:gd name="T28" fmla="*/ 0 w 626"/>
                <a:gd name="T29" fmla="*/ 198 h 390"/>
                <a:gd name="T30" fmla="*/ 4 w 626"/>
                <a:gd name="T31" fmla="*/ 170 h 390"/>
                <a:gd name="T32" fmla="*/ 19 w 626"/>
                <a:gd name="T33" fmla="*/ 151 h 390"/>
                <a:gd name="T34" fmla="*/ 28 w 626"/>
                <a:gd name="T35" fmla="*/ 128 h 390"/>
                <a:gd name="T36" fmla="*/ 31 w 626"/>
                <a:gd name="T37" fmla="*/ 98 h 390"/>
                <a:gd name="T38" fmla="*/ 84 w 626"/>
                <a:gd name="T39" fmla="*/ 98 h 390"/>
                <a:gd name="T40" fmla="*/ 189 w 626"/>
                <a:gd name="T41" fmla="*/ 107 h 390"/>
                <a:gd name="T42" fmla="*/ 221 w 626"/>
                <a:gd name="T43" fmla="*/ 108 h 390"/>
                <a:gd name="T44" fmla="*/ 249 w 626"/>
                <a:gd name="T45" fmla="*/ 120 h 390"/>
                <a:gd name="T46" fmla="*/ 294 w 626"/>
                <a:gd name="T47" fmla="*/ 110 h 390"/>
                <a:gd name="T48" fmla="*/ 300 w 626"/>
                <a:gd name="T49" fmla="*/ 102 h 390"/>
                <a:gd name="T50" fmla="*/ 437 w 626"/>
                <a:gd name="T51" fmla="*/ 15 h 390"/>
                <a:gd name="T52" fmla="*/ 551 w 626"/>
                <a:gd name="T53" fmla="*/ 0 h 390"/>
                <a:gd name="T54" fmla="*/ 567 w 626"/>
                <a:gd name="T55" fmla="*/ 9 h 390"/>
                <a:gd name="T56" fmla="*/ 626 w 626"/>
                <a:gd name="T57" fmla="*/ 13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6" h="390">
                  <a:moveTo>
                    <a:pt x="626" y="135"/>
                  </a:moveTo>
                  <a:cubicBezTo>
                    <a:pt x="622" y="137"/>
                    <a:pt x="621" y="139"/>
                    <a:pt x="619" y="139"/>
                  </a:cubicBezTo>
                  <a:cubicBezTo>
                    <a:pt x="589" y="145"/>
                    <a:pt x="574" y="163"/>
                    <a:pt x="571" y="194"/>
                  </a:cubicBezTo>
                  <a:cubicBezTo>
                    <a:pt x="570" y="199"/>
                    <a:pt x="562" y="205"/>
                    <a:pt x="556" y="207"/>
                  </a:cubicBezTo>
                  <a:cubicBezTo>
                    <a:pt x="522" y="221"/>
                    <a:pt x="487" y="234"/>
                    <a:pt x="451" y="244"/>
                  </a:cubicBezTo>
                  <a:cubicBezTo>
                    <a:pt x="424" y="252"/>
                    <a:pt x="400" y="263"/>
                    <a:pt x="380" y="283"/>
                  </a:cubicBezTo>
                  <a:cubicBezTo>
                    <a:pt x="363" y="299"/>
                    <a:pt x="344" y="307"/>
                    <a:pt x="320" y="301"/>
                  </a:cubicBezTo>
                  <a:cubicBezTo>
                    <a:pt x="316" y="300"/>
                    <a:pt x="309" y="303"/>
                    <a:pt x="304" y="306"/>
                  </a:cubicBezTo>
                  <a:cubicBezTo>
                    <a:pt x="275" y="330"/>
                    <a:pt x="240" y="342"/>
                    <a:pt x="202" y="339"/>
                  </a:cubicBezTo>
                  <a:cubicBezTo>
                    <a:pt x="173" y="337"/>
                    <a:pt x="157" y="360"/>
                    <a:pt x="135" y="372"/>
                  </a:cubicBezTo>
                  <a:cubicBezTo>
                    <a:pt x="131" y="374"/>
                    <a:pt x="129" y="379"/>
                    <a:pt x="125" y="380"/>
                  </a:cubicBezTo>
                  <a:cubicBezTo>
                    <a:pt x="109" y="383"/>
                    <a:pt x="94" y="386"/>
                    <a:pt x="78" y="387"/>
                  </a:cubicBezTo>
                  <a:cubicBezTo>
                    <a:pt x="45" y="390"/>
                    <a:pt x="30" y="377"/>
                    <a:pt x="30" y="344"/>
                  </a:cubicBezTo>
                  <a:cubicBezTo>
                    <a:pt x="31" y="308"/>
                    <a:pt x="13" y="278"/>
                    <a:pt x="4" y="245"/>
                  </a:cubicBezTo>
                  <a:cubicBezTo>
                    <a:pt x="0" y="230"/>
                    <a:pt x="0" y="214"/>
                    <a:pt x="0" y="198"/>
                  </a:cubicBezTo>
                  <a:cubicBezTo>
                    <a:pt x="0" y="189"/>
                    <a:pt x="1" y="179"/>
                    <a:pt x="4" y="170"/>
                  </a:cubicBezTo>
                  <a:cubicBezTo>
                    <a:pt x="7" y="163"/>
                    <a:pt x="13" y="156"/>
                    <a:pt x="19" y="151"/>
                  </a:cubicBezTo>
                  <a:cubicBezTo>
                    <a:pt x="27" y="145"/>
                    <a:pt x="30" y="139"/>
                    <a:pt x="28" y="128"/>
                  </a:cubicBezTo>
                  <a:cubicBezTo>
                    <a:pt x="26" y="117"/>
                    <a:pt x="30" y="104"/>
                    <a:pt x="31" y="98"/>
                  </a:cubicBezTo>
                  <a:cubicBezTo>
                    <a:pt x="52" y="98"/>
                    <a:pt x="68" y="97"/>
                    <a:pt x="84" y="98"/>
                  </a:cubicBezTo>
                  <a:cubicBezTo>
                    <a:pt x="119" y="101"/>
                    <a:pt x="154" y="104"/>
                    <a:pt x="189" y="107"/>
                  </a:cubicBezTo>
                  <a:cubicBezTo>
                    <a:pt x="199" y="107"/>
                    <a:pt x="210" y="109"/>
                    <a:pt x="221" y="108"/>
                  </a:cubicBezTo>
                  <a:cubicBezTo>
                    <a:pt x="233" y="108"/>
                    <a:pt x="242" y="109"/>
                    <a:pt x="249" y="120"/>
                  </a:cubicBezTo>
                  <a:cubicBezTo>
                    <a:pt x="255" y="130"/>
                    <a:pt x="284" y="123"/>
                    <a:pt x="294" y="110"/>
                  </a:cubicBezTo>
                  <a:cubicBezTo>
                    <a:pt x="296" y="108"/>
                    <a:pt x="298" y="105"/>
                    <a:pt x="300" y="102"/>
                  </a:cubicBezTo>
                  <a:cubicBezTo>
                    <a:pt x="328" y="45"/>
                    <a:pt x="374" y="19"/>
                    <a:pt x="437" y="15"/>
                  </a:cubicBezTo>
                  <a:cubicBezTo>
                    <a:pt x="475" y="12"/>
                    <a:pt x="513" y="4"/>
                    <a:pt x="551" y="0"/>
                  </a:cubicBezTo>
                  <a:cubicBezTo>
                    <a:pt x="556" y="0"/>
                    <a:pt x="565" y="4"/>
                    <a:pt x="567" y="9"/>
                  </a:cubicBezTo>
                  <a:cubicBezTo>
                    <a:pt x="587" y="50"/>
                    <a:pt x="606" y="92"/>
                    <a:pt x="626"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p:cNvSpPr>
            <p:nvPr/>
          </p:nvSpPr>
          <p:spPr bwMode="auto">
            <a:xfrm>
              <a:off x="3248" y="1396"/>
              <a:ext cx="1487" cy="1668"/>
            </a:xfrm>
            <a:custGeom>
              <a:avLst/>
              <a:gdLst>
                <a:gd name="T0" fmla="*/ 0 w 469"/>
                <a:gd name="T1" fmla="*/ 384 h 527"/>
                <a:gd name="T2" fmla="*/ 159 w 469"/>
                <a:gd name="T3" fmla="*/ 330 h 527"/>
                <a:gd name="T4" fmla="*/ 190 w 469"/>
                <a:gd name="T5" fmla="*/ 299 h 527"/>
                <a:gd name="T6" fmla="*/ 219 w 469"/>
                <a:gd name="T7" fmla="*/ 207 h 527"/>
                <a:gd name="T8" fmla="*/ 214 w 469"/>
                <a:gd name="T9" fmla="*/ 169 h 527"/>
                <a:gd name="T10" fmla="*/ 211 w 469"/>
                <a:gd name="T11" fmla="*/ 97 h 527"/>
                <a:gd name="T12" fmla="*/ 214 w 469"/>
                <a:gd name="T13" fmla="*/ 90 h 527"/>
                <a:gd name="T14" fmla="*/ 238 w 469"/>
                <a:gd name="T15" fmla="*/ 56 h 527"/>
                <a:gd name="T16" fmla="*/ 240 w 469"/>
                <a:gd name="T17" fmla="*/ 55 h 527"/>
                <a:gd name="T18" fmla="*/ 235 w 469"/>
                <a:gd name="T19" fmla="*/ 9 h 527"/>
                <a:gd name="T20" fmla="*/ 268 w 469"/>
                <a:gd name="T21" fmla="*/ 17 h 527"/>
                <a:gd name="T22" fmla="*/ 361 w 469"/>
                <a:gd name="T23" fmla="*/ 79 h 527"/>
                <a:gd name="T24" fmla="*/ 424 w 469"/>
                <a:gd name="T25" fmla="*/ 118 h 527"/>
                <a:gd name="T26" fmla="*/ 469 w 469"/>
                <a:gd name="T27" fmla="*/ 168 h 527"/>
                <a:gd name="T28" fmla="*/ 423 w 469"/>
                <a:gd name="T29" fmla="*/ 231 h 527"/>
                <a:gd name="T30" fmla="*/ 403 w 469"/>
                <a:gd name="T31" fmla="*/ 255 h 527"/>
                <a:gd name="T32" fmla="*/ 366 w 469"/>
                <a:gd name="T33" fmla="*/ 281 h 527"/>
                <a:gd name="T34" fmla="*/ 346 w 469"/>
                <a:gd name="T35" fmla="*/ 300 h 527"/>
                <a:gd name="T36" fmla="*/ 339 w 469"/>
                <a:gd name="T37" fmla="*/ 356 h 527"/>
                <a:gd name="T38" fmla="*/ 341 w 469"/>
                <a:gd name="T39" fmla="*/ 371 h 527"/>
                <a:gd name="T40" fmla="*/ 288 w 469"/>
                <a:gd name="T41" fmla="*/ 393 h 527"/>
                <a:gd name="T42" fmla="*/ 267 w 469"/>
                <a:gd name="T43" fmla="*/ 421 h 527"/>
                <a:gd name="T44" fmla="*/ 237 w 469"/>
                <a:gd name="T45" fmla="*/ 446 h 527"/>
                <a:gd name="T46" fmla="*/ 197 w 469"/>
                <a:gd name="T47" fmla="*/ 458 h 527"/>
                <a:gd name="T48" fmla="*/ 187 w 469"/>
                <a:gd name="T49" fmla="*/ 475 h 527"/>
                <a:gd name="T50" fmla="*/ 154 w 469"/>
                <a:gd name="T51" fmla="*/ 501 h 527"/>
                <a:gd name="T52" fmla="*/ 95 w 469"/>
                <a:gd name="T53" fmla="*/ 515 h 527"/>
                <a:gd name="T54" fmla="*/ 54 w 469"/>
                <a:gd name="T55" fmla="*/ 501 h 527"/>
                <a:gd name="T56" fmla="*/ 0 w 469"/>
                <a:gd name="T57" fmla="*/ 38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527">
                  <a:moveTo>
                    <a:pt x="0" y="384"/>
                  </a:moveTo>
                  <a:cubicBezTo>
                    <a:pt x="55" y="365"/>
                    <a:pt x="106" y="347"/>
                    <a:pt x="159" y="330"/>
                  </a:cubicBezTo>
                  <a:cubicBezTo>
                    <a:pt x="176" y="325"/>
                    <a:pt x="185" y="316"/>
                    <a:pt x="190" y="299"/>
                  </a:cubicBezTo>
                  <a:cubicBezTo>
                    <a:pt x="198" y="268"/>
                    <a:pt x="208" y="237"/>
                    <a:pt x="219" y="207"/>
                  </a:cubicBezTo>
                  <a:cubicBezTo>
                    <a:pt x="224" y="193"/>
                    <a:pt x="224" y="181"/>
                    <a:pt x="214" y="169"/>
                  </a:cubicBezTo>
                  <a:cubicBezTo>
                    <a:pt x="195" y="146"/>
                    <a:pt x="190" y="122"/>
                    <a:pt x="211" y="97"/>
                  </a:cubicBezTo>
                  <a:cubicBezTo>
                    <a:pt x="213" y="95"/>
                    <a:pt x="215" y="92"/>
                    <a:pt x="214" y="90"/>
                  </a:cubicBezTo>
                  <a:cubicBezTo>
                    <a:pt x="213" y="72"/>
                    <a:pt x="222" y="62"/>
                    <a:pt x="238" y="56"/>
                  </a:cubicBezTo>
                  <a:cubicBezTo>
                    <a:pt x="240" y="55"/>
                    <a:pt x="242" y="52"/>
                    <a:pt x="240" y="55"/>
                  </a:cubicBezTo>
                  <a:cubicBezTo>
                    <a:pt x="238" y="36"/>
                    <a:pt x="237" y="22"/>
                    <a:pt x="235" y="9"/>
                  </a:cubicBezTo>
                  <a:cubicBezTo>
                    <a:pt x="252" y="0"/>
                    <a:pt x="261" y="3"/>
                    <a:pt x="268" y="17"/>
                  </a:cubicBezTo>
                  <a:cubicBezTo>
                    <a:pt x="287" y="55"/>
                    <a:pt x="319" y="74"/>
                    <a:pt x="361" y="79"/>
                  </a:cubicBezTo>
                  <a:cubicBezTo>
                    <a:pt x="387" y="83"/>
                    <a:pt x="409" y="93"/>
                    <a:pt x="424" y="118"/>
                  </a:cubicBezTo>
                  <a:cubicBezTo>
                    <a:pt x="435" y="135"/>
                    <a:pt x="451" y="148"/>
                    <a:pt x="469" y="168"/>
                  </a:cubicBezTo>
                  <a:cubicBezTo>
                    <a:pt x="456" y="186"/>
                    <a:pt x="440" y="208"/>
                    <a:pt x="423" y="231"/>
                  </a:cubicBezTo>
                  <a:cubicBezTo>
                    <a:pt x="417" y="239"/>
                    <a:pt x="409" y="246"/>
                    <a:pt x="403" y="255"/>
                  </a:cubicBezTo>
                  <a:cubicBezTo>
                    <a:pt x="394" y="270"/>
                    <a:pt x="390" y="286"/>
                    <a:pt x="366" y="281"/>
                  </a:cubicBezTo>
                  <a:cubicBezTo>
                    <a:pt x="360" y="280"/>
                    <a:pt x="348" y="292"/>
                    <a:pt x="346" y="300"/>
                  </a:cubicBezTo>
                  <a:cubicBezTo>
                    <a:pt x="341" y="318"/>
                    <a:pt x="340" y="337"/>
                    <a:pt x="339" y="356"/>
                  </a:cubicBezTo>
                  <a:cubicBezTo>
                    <a:pt x="338" y="362"/>
                    <a:pt x="340" y="368"/>
                    <a:pt x="341" y="371"/>
                  </a:cubicBezTo>
                  <a:cubicBezTo>
                    <a:pt x="322" y="379"/>
                    <a:pt x="305" y="386"/>
                    <a:pt x="288" y="393"/>
                  </a:cubicBezTo>
                  <a:cubicBezTo>
                    <a:pt x="275" y="398"/>
                    <a:pt x="268" y="407"/>
                    <a:pt x="267" y="421"/>
                  </a:cubicBezTo>
                  <a:cubicBezTo>
                    <a:pt x="265" y="439"/>
                    <a:pt x="255" y="445"/>
                    <a:pt x="237" y="446"/>
                  </a:cubicBezTo>
                  <a:cubicBezTo>
                    <a:pt x="223" y="446"/>
                    <a:pt x="209" y="452"/>
                    <a:pt x="197" y="458"/>
                  </a:cubicBezTo>
                  <a:cubicBezTo>
                    <a:pt x="192" y="460"/>
                    <a:pt x="188" y="469"/>
                    <a:pt x="187" y="475"/>
                  </a:cubicBezTo>
                  <a:cubicBezTo>
                    <a:pt x="184" y="493"/>
                    <a:pt x="172" y="505"/>
                    <a:pt x="154" y="501"/>
                  </a:cubicBezTo>
                  <a:cubicBezTo>
                    <a:pt x="131" y="496"/>
                    <a:pt x="113" y="505"/>
                    <a:pt x="95" y="515"/>
                  </a:cubicBezTo>
                  <a:cubicBezTo>
                    <a:pt x="71" y="527"/>
                    <a:pt x="65" y="525"/>
                    <a:pt x="54" y="501"/>
                  </a:cubicBezTo>
                  <a:cubicBezTo>
                    <a:pt x="36" y="463"/>
                    <a:pt x="19" y="425"/>
                    <a:pt x="0" y="384"/>
                  </a:cubicBez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p:nvSpPr>
          <p:spPr bwMode="auto">
            <a:xfrm>
              <a:off x="80" y="-1219"/>
              <a:ext cx="1214" cy="1032"/>
            </a:xfrm>
            <a:custGeom>
              <a:avLst/>
              <a:gdLst>
                <a:gd name="T0" fmla="*/ 3 w 383"/>
                <a:gd name="T1" fmla="*/ 304 h 326"/>
                <a:gd name="T2" fmla="*/ 3 w 383"/>
                <a:gd name="T3" fmla="*/ 271 h 326"/>
                <a:gd name="T4" fmla="*/ 31 w 383"/>
                <a:gd name="T5" fmla="*/ 223 h 326"/>
                <a:gd name="T6" fmla="*/ 49 w 383"/>
                <a:gd name="T7" fmla="*/ 194 h 326"/>
                <a:gd name="T8" fmla="*/ 16 w 383"/>
                <a:gd name="T9" fmla="*/ 167 h 326"/>
                <a:gd name="T10" fmla="*/ 37 w 383"/>
                <a:gd name="T11" fmla="*/ 79 h 326"/>
                <a:gd name="T12" fmla="*/ 63 w 383"/>
                <a:gd name="T13" fmla="*/ 41 h 326"/>
                <a:gd name="T14" fmla="*/ 123 w 383"/>
                <a:gd name="T15" fmla="*/ 26 h 326"/>
                <a:gd name="T16" fmla="*/ 159 w 383"/>
                <a:gd name="T17" fmla="*/ 28 h 326"/>
                <a:gd name="T18" fmla="*/ 235 w 383"/>
                <a:gd name="T19" fmla="*/ 28 h 326"/>
                <a:gd name="T20" fmla="*/ 383 w 383"/>
                <a:gd name="T21" fmla="*/ 0 h 326"/>
                <a:gd name="T22" fmla="*/ 345 w 383"/>
                <a:gd name="T23" fmla="*/ 39 h 326"/>
                <a:gd name="T24" fmla="*/ 330 w 383"/>
                <a:gd name="T25" fmla="*/ 69 h 326"/>
                <a:gd name="T26" fmla="*/ 312 w 383"/>
                <a:gd name="T27" fmla="*/ 179 h 326"/>
                <a:gd name="T28" fmla="*/ 297 w 383"/>
                <a:gd name="T29" fmla="*/ 191 h 326"/>
                <a:gd name="T30" fmla="*/ 78 w 383"/>
                <a:gd name="T31" fmla="*/ 315 h 326"/>
                <a:gd name="T32" fmla="*/ 38 w 383"/>
                <a:gd name="T33" fmla="*/ 318 h 326"/>
                <a:gd name="T34" fmla="*/ 3 w 383"/>
                <a:gd name="T35" fmla="*/ 30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3" h="326">
                  <a:moveTo>
                    <a:pt x="3" y="304"/>
                  </a:moveTo>
                  <a:cubicBezTo>
                    <a:pt x="3" y="291"/>
                    <a:pt x="0" y="280"/>
                    <a:pt x="3" y="271"/>
                  </a:cubicBezTo>
                  <a:cubicBezTo>
                    <a:pt x="11" y="254"/>
                    <a:pt x="21" y="238"/>
                    <a:pt x="31" y="223"/>
                  </a:cubicBezTo>
                  <a:cubicBezTo>
                    <a:pt x="38" y="213"/>
                    <a:pt x="55" y="211"/>
                    <a:pt x="49" y="194"/>
                  </a:cubicBezTo>
                  <a:cubicBezTo>
                    <a:pt x="43" y="177"/>
                    <a:pt x="37" y="164"/>
                    <a:pt x="16" y="167"/>
                  </a:cubicBezTo>
                  <a:cubicBezTo>
                    <a:pt x="4" y="132"/>
                    <a:pt x="8" y="103"/>
                    <a:pt x="37" y="79"/>
                  </a:cubicBezTo>
                  <a:cubicBezTo>
                    <a:pt x="49" y="69"/>
                    <a:pt x="55" y="53"/>
                    <a:pt x="63" y="41"/>
                  </a:cubicBezTo>
                  <a:cubicBezTo>
                    <a:pt x="81" y="36"/>
                    <a:pt x="102" y="30"/>
                    <a:pt x="123" y="26"/>
                  </a:cubicBezTo>
                  <a:cubicBezTo>
                    <a:pt x="135" y="24"/>
                    <a:pt x="147" y="28"/>
                    <a:pt x="159" y="28"/>
                  </a:cubicBezTo>
                  <a:cubicBezTo>
                    <a:pt x="185" y="29"/>
                    <a:pt x="213" y="37"/>
                    <a:pt x="235" y="28"/>
                  </a:cubicBezTo>
                  <a:cubicBezTo>
                    <a:pt x="283" y="9"/>
                    <a:pt x="332" y="10"/>
                    <a:pt x="383" y="0"/>
                  </a:cubicBezTo>
                  <a:cubicBezTo>
                    <a:pt x="374" y="19"/>
                    <a:pt x="363" y="33"/>
                    <a:pt x="345" y="39"/>
                  </a:cubicBezTo>
                  <a:cubicBezTo>
                    <a:pt x="330" y="45"/>
                    <a:pt x="326" y="54"/>
                    <a:pt x="330" y="69"/>
                  </a:cubicBezTo>
                  <a:cubicBezTo>
                    <a:pt x="340" y="108"/>
                    <a:pt x="322" y="143"/>
                    <a:pt x="312" y="179"/>
                  </a:cubicBezTo>
                  <a:cubicBezTo>
                    <a:pt x="310" y="184"/>
                    <a:pt x="302" y="188"/>
                    <a:pt x="297" y="191"/>
                  </a:cubicBezTo>
                  <a:cubicBezTo>
                    <a:pt x="224" y="232"/>
                    <a:pt x="151" y="273"/>
                    <a:pt x="78" y="315"/>
                  </a:cubicBezTo>
                  <a:cubicBezTo>
                    <a:pt x="64" y="323"/>
                    <a:pt x="52" y="326"/>
                    <a:pt x="38" y="318"/>
                  </a:cubicBezTo>
                  <a:cubicBezTo>
                    <a:pt x="27" y="312"/>
                    <a:pt x="14" y="308"/>
                    <a:pt x="3" y="3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p:cNvSpPr>
            <p:nvPr/>
          </p:nvSpPr>
          <p:spPr bwMode="auto">
            <a:xfrm>
              <a:off x="-5482" y="-1219"/>
              <a:ext cx="761" cy="1513"/>
            </a:xfrm>
            <a:custGeom>
              <a:avLst/>
              <a:gdLst>
                <a:gd name="T0" fmla="*/ 124 w 240"/>
                <a:gd name="T1" fmla="*/ 478 h 478"/>
                <a:gd name="T2" fmla="*/ 103 w 240"/>
                <a:gd name="T3" fmla="*/ 381 h 478"/>
                <a:gd name="T4" fmla="*/ 86 w 240"/>
                <a:gd name="T5" fmla="*/ 354 h 478"/>
                <a:gd name="T6" fmla="*/ 59 w 240"/>
                <a:gd name="T7" fmla="*/ 322 h 478"/>
                <a:gd name="T8" fmla="*/ 25 w 240"/>
                <a:gd name="T9" fmla="*/ 290 h 478"/>
                <a:gd name="T10" fmla="*/ 21 w 240"/>
                <a:gd name="T11" fmla="*/ 218 h 478"/>
                <a:gd name="T12" fmla="*/ 54 w 240"/>
                <a:gd name="T13" fmla="*/ 109 h 478"/>
                <a:gd name="T14" fmla="*/ 49 w 240"/>
                <a:gd name="T15" fmla="*/ 75 h 478"/>
                <a:gd name="T16" fmla="*/ 77 w 240"/>
                <a:gd name="T17" fmla="*/ 28 h 478"/>
                <a:gd name="T18" fmla="*/ 158 w 240"/>
                <a:gd name="T19" fmla="*/ 19 h 478"/>
                <a:gd name="T20" fmla="*/ 158 w 240"/>
                <a:gd name="T21" fmla="*/ 55 h 478"/>
                <a:gd name="T22" fmla="*/ 212 w 240"/>
                <a:gd name="T23" fmla="*/ 30 h 478"/>
                <a:gd name="T24" fmla="*/ 196 w 240"/>
                <a:gd name="T25" fmla="*/ 50 h 478"/>
                <a:gd name="T26" fmla="*/ 196 w 240"/>
                <a:gd name="T27" fmla="*/ 117 h 478"/>
                <a:gd name="T28" fmla="*/ 201 w 240"/>
                <a:gd name="T29" fmla="*/ 129 h 478"/>
                <a:gd name="T30" fmla="*/ 168 w 240"/>
                <a:gd name="T31" fmla="*/ 199 h 478"/>
                <a:gd name="T32" fmla="*/ 160 w 240"/>
                <a:gd name="T33" fmla="*/ 236 h 478"/>
                <a:gd name="T34" fmla="*/ 187 w 240"/>
                <a:gd name="T35" fmla="*/ 260 h 478"/>
                <a:gd name="T36" fmla="*/ 201 w 240"/>
                <a:gd name="T37" fmla="*/ 264 h 478"/>
                <a:gd name="T38" fmla="*/ 233 w 240"/>
                <a:gd name="T39" fmla="*/ 301 h 478"/>
                <a:gd name="T40" fmla="*/ 226 w 240"/>
                <a:gd name="T41" fmla="*/ 351 h 478"/>
                <a:gd name="T42" fmla="*/ 150 w 240"/>
                <a:gd name="T43" fmla="*/ 410 h 478"/>
                <a:gd name="T44" fmla="*/ 145 w 240"/>
                <a:gd name="T45" fmla="*/ 432 h 478"/>
                <a:gd name="T46" fmla="*/ 124 w 240"/>
                <a:gd name="T47"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0" h="478">
                  <a:moveTo>
                    <a:pt x="124" y="478"/>
                  </a:moveTo>
                  <a:cubicBezTo>
                    <a:pt x="117" y="445"/>
                    <a:pt x="111" y="413"/>
                    <a:pt x="103" y="381"/>
                  </a:cubicBezTo>
                  <a:cubicBezTo>
                    <a:pt x="100" y="371"/>
                    <a:pt x="93" y="362"/>
                    <a:pt x="86" y="354"/>
                  </a:cubicBezTo>
                  <a:cubicBezTo>
                    <a:pt x="76" y="344"/>
                    <a:pt x="64" y="338"/>
                    <a:pt x="59" y="322"/>
                  </a:cubicBezTo>
                  <a:cubicBezTo>
                    <a:pt x="55" y="309"/>
                    <a:pt x="37" y="300"/>
                    <a:pt x="25" y="290"/>
                  </a:cubicBezTo>
                  <a:cubicBezTo>
                    <a:pt x="3" y="272"/>
                    <a:pt x="0" y="237"/>
                    <a:pt x="21" y="218"/>
                  </a:cubicBezTo>
                  <a:cubicBezTo>
                    <a:pt x="53" y="188"/>
                    <a:pt x="59" y="150"/>
                    <a:pt x="54" y="109"/>
                  </a:cubicBezTo>
                  <a:cubicBezTo>
                    <a:pt x="53" y="98"/>
                    <a:pt x="51" y="86"/>
                    <a:pt x="49" y="75"/>
                  </a:cubicBezTo>
                  <a:cubicBezTo>
                    <a:pt x="47" y="55"/>
                    <a:pt x="58" y="36"/>
                    <a:pt x="77" y="28"/>
                  </a:cubicBezTo>
                  <a:cubicBezTo>
                    <a:pt x="102" y="18"/>
                    <a:pt x="126" y="0"/>
                    <a:pt x="158" y="19"/>
                  </a:cubicBezTo>
                  <a:cubicBezTo>
                    <a:pt x="158" y="28"/>
                    <a:pt x="158" y="40"/>
                    <a:pt x="158" y="55"/>
                  </a:cubicBezTo>
                  <a:cubicBezTo>
                    <a:pt x="177" y="46"/>
                    <a:pt x="192" y="39"/>
                    <a:pt x="212" y="30"/>
                  </a:cubicBezTo>
                  <a:cubicBezTo>
                    <a:pt x="205" y="39"/>
                    <a:pt x="201" y="45"/>
                    <a:pt x="196" y="50"/>
                  </a:cubicBezTo>
                  <a:cubicBezTo>
                    <a:pt x="176" y="73"/>
                    <a:pt x="176" y="94"/>
                    <a:pt x="196" y="117"/>
                  </a:cubicBezTo>
                  <a:cubicBezTo>
                    <a:pt x="199" y="120"/>
                    <a:pt x="202" y="125"/>
                    <a:pt x="201" y="129"/>
                  </a:cubicBezTo>
                  <a:cubicBezTo>
                    <a:pt x="199" y="156"/>
                    <a:pt x="197" y="184"/>
                    <a:pt x="168" y="199"/>
                  </a:cubicBezTo>
                  <a:cubicBezTo>
                    <a:pt x="151" y="208"/>
                    <a:pt x="155" y="221"/>
                    <a:pt x="160" y="236"/>
                  </a:cubicBezTo>
                  <a:cubicBezTo>
                    <a:pt x="164" y="251"/>
                    <a:pt x="169" y="262"/>
                    <a:pt x="187" y="260"/>
                  </a:cubicBezTo>
                  <a:cubicBezTo>
                    <a:pt x="192" y="260"/>
                    <a:pt x="200" y="261"/>
                    <a:pt x="201" y="264"/>
                  </a:cubicBezTo>
                  <a:cubicBezTo>
                    <a:pt x="209" y="279"/>
                    <a:pt x="216" y="293"/>
                    <a:pt x="233" y="301"/>
                  </a:cubicBezTo>
                  <a:cubicBezTo>
                    <a:pt x="240" y="305"/>
                    <a:pt x="234" y="345"/>
                    <a:pt x="226" y="351"/>
                  </a:cubicBezTo>
                  <a:cubicBezTo>
                    <a:pt x="201" y="370"/>
                    <a:pt x="174" y="389"/>
                    <a:pt x="150" y="410"/>
                  </a:cubicBezTo>
                  <a:cubicBezTo>
                    <a:pt x="145" y="414"/>
                    <a:pt x="144" y="425"/>
                    <a:pt x="145" y="432"/>
                  </a:cubicBezTo>
                  <a:cubicBezTo>
                    <a:pt x="150" y="459"/>
                    <a:pt x="146" y="469"/>
                    <a:pt x="124" y="4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6"/>
            <p:cNvSpPr>
              <a:spLocks/>
            </p:cNvSpPr>
            <p:nvPr/>
          </p:nvSpPr>
          <p:spPr bwMode="auto">
            <a:xfrm>
              <a:off x="-88" y="-374"/>
              <a:ext cx="799" cy="855"/>
            </a:xfrm>
            <a:custGeom>
              <a:avLst/>
              <a:gdLst>
                <a:gd name="T0" fmla="*/ 44 w 252"/>
                <a:gd name="T1" fmla="*/ 43 h 270"/>
                <a:gd name="T2" fmla="*/ 94 w 252"/>
                <a:gd name="T3" fmla="*/ 63 h 270"/>
                <a:gd name="T4" fmla="*/ 130 w 252"/>
                <a:gd name="T5" fmla="*/ 60 h 270"/>
                <a:gd name="T6" fmla="*/ 229 w 252"/>
                <a:gd name="T7" fmla="*/ 0 h 270"/>
                <a:gd name="T8" fmla="*/ 248 w 252"/>
                <a:gd name="T9" fmla="*/ 62 h 270"/>
                <a:gd name="T10" fmla="*/ 232 w 252"/>
                <a:gd name="T11" fmla="*/ 80 h 270"/>
                <a:gd name="T12" fmla="*/ 132 w 252"/>
                <a:gd name="T13" fmla="*/ 108 h 270"/>
                <a:gd name="T14" fmla="*/ 125 w 252"/>
                <a:gd name="T15" fmla="*/ 131 h 270"/>
                <a:gd name="T16" fmla="*/ 170 w 252"/>
                <a:gd name="T17" fmla="*/ 180 h 270"/>
                <a:gd name="T18" fmla="*/ 152 w 252"/>
                <a:gd name="T19" fmla="*/ 205 h 270"/>
                <a:gd name="T20" fmla="*/ 134 w 252"/>
                <a:gd name="T21" fmla="*/ 216 h 270"/>
                <a:gd name="T22" fmla="*/ 87 w 252"/>
                <a:gd name="T23" fmla="*/ 244 h 270"/>
                <a:gd name="T24" fmla="*/ 40 w 252"/>
                <a:gd name="T25" fmla="*/ 263 h 270"/>
                <a:gd name="T26" fmla="*/ 0 w 252"/>
                <a:gd name="T27" fmla="*/ 256 h 270"/>
                <a:gd name="T28" fmla="*/ 23 w 252"/>
                <a:gd name="T29" fmla="*/ 171 h 270"/>
                <a:gd name="T30" fmla="*/ 38 w 252"/>
                <a:gd name="T31" fmla="*/ 71 h 270"/>
                <a:gd name="T32" fmla="*/ 44 w 252"/>
                <a:gd name="T33" fmla="*/ 4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70">
                  <a:moveTo>
                    <a:pt x="44" y="43"/>
                  </a:moveTo>
                  <a:cubicBezTo>
                    <a:pt x="63" y="51"/>
                    <a:pt x="79" y="55"/>
                    <a:pt x="94" y="63"/>
                  </a:cubicBezTo>
                  <a:cubicBezTo>
                    <a:pt x="107" y="70"/>
                    <a:pt x="118" y="67"/>
                    <a:pt x="130" y="60"/>
                  </a:cubicBezTo>
                  <a:cubicBezTo>
                    <a:pt x="162" y="39"/>
                    <a:pt x="195" y="20"/>
                    <a:pt x="229" y="0"/>
                  </a:cubicBezTo>
                  <a:cubicBezTo>
                    <a:pt x="236" y="22"/>
                    <a:pt x="242" y="42"/>
                    <a:pt x="248" y="62"/>
                  </a:cubicBezTo>
                  <a:cubicBezTo>
                    <a:pt x="252" y="76"/>
                    <a:pt x="241" y="77"/>
                    <a:pt x="232" y="80"/>
                  </a:cubicBezTo>
                  <a:cubicBezTo>
                    <a:pt x="199" y="89"/>
                    <a:pt x="165" y="98"/>
                    <a:pt x="132" y="108"/>
                  </a:cubicBezTo>
                  <a:cubicBezTo>
                    <a:pt x="113" y="113"/>
                    <a:pt x="112" y="116"/>
                    <a:pt x="125" y="131"/>
                  </a:cubicBezTo>
                  <a:cubicBezTo>
                    <a:pt x="140" y="148"/>
                    <a:pt x="156" y="164"/>
                    <a:pt x="170" y="180"/>
                  </a:cubicBezTo>
                  <a:cubicBezTo>
                    <a:pt x="164" y="189"/>
                    <a:pt x="159" y="198"/>
                    <a:pt x="152" y="205"/>
                  </a:cubicBezTo>
                  <a:cubicBezTo>
                    <a:pt x="147" y="210"/>
                    <a:pt x="140" y="215"/>
                    <a:pt x="134" y="216"/>
                  </a:cubicBezTo>
                  <a:cubicBezTo>
                    <a:pt x="115" y="219"/>
                    <a:pt x="98" y="224"/>
                    <a:pt x="87" y="244"/>
                  </a:cubicBezTo>
                  <a:cubicBezTo>
                    <a:pt x="78" y="261"/>
                    <a:pt x="61" y="270"/>
                    <a:pt x="40" y="263"/>
                  </a:cubicBezTo>
                  <a:cubicBezTo>
                    <a:pt x="28" y="260"/>
                    <a:pt x="15" y="259"/>
                    <a:pt x="0" y="256"/>
                  </a:cubicBezTo>
                  <a:cubicBezTo>
                    <a:pt x="8" y="226"/>
                    <a:pt x="17" y="199"/>
                    <a:pt x="23" y="171"/>
                  </a:cubicBezTo>
                  <a:cubicBezTo>
                    <a:pt x="30" y="138"/>
                    <a:pt x="33" y="104"/>
                    <a:pt x="38" y="71"/>
                  </a:cubicBezTo>
                  <a:cubicBezTo>
                    <a:pt x="40" y="63"/>
                    <a:pt x="42" y="54"/>
                    <a:pt x="4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7"/>
            <p:cNvSpPr>
              <a:spLocks/>
            </p:cNvSpPr>
            <p:nvPr/>
          </p:nvSpPr>
          <p:spPr bwMode="auto">
            <a:xfrm>
              <a:off x="3175" y="1196"/>
              <a:ext cx="882" cy="684"/>
            </a:xfrm>
            <a:custGeom>
              <a:avLst/>
              <a:gdLst>
                <a:gd name="T0" fmla="*/ 267 w 278"/>
                <a:gd name="T1" fmla="*/ 5 h 216"/>
                <a:gd name="T2" fmla="*/ 278 w 278"/>
                <a:gd name="T3" fmla="*/ 58 h 216"/>
                <a:gd name="T4" fmla="*/ 249 w 278"/>
                <a:gd name="T5" fmla="*/ 61 h 216"/>
                <a:gd name="T6" fmla="*/ 244 w 278"/>
                <a:gd name="T7" fmla="*/ 97 h 216"/>
                <a:gd name="T8" fmla="*/ 231 w 278"/>
                <a:gd name="T9" fmla="*/ 123 h 216"/>
                <a:gd name="T10" fmla="*/ 227 w 278"/>
                <a:gd name="T11" fmla="*/ 128 h 216"/>
                <a:gd name="T12" fmla="*/ 207 w 278"/>
                <a:gd name="T13" fmla="*/ 195 h 216"/>
                <a:gd name="T14" fmla="*/ 183 w 278"/>
                <a:gd name="T15" fmla="*/ 213 h 216"/>
                <a:gd name="T16" fmla="*/ 34 w 278"/>
                <a:gd name="T17" fmla="*/ 187 h 216"/>
                <a:gd name="T18" fmla="*/ 13 w 278"/>
                <a:gd name="T19" fmla="*/ 168 h 216"/>
                <a:gd name="T20" fmla="*/ 0 w 278"/>
                <a:gd name="T21" fmla="*/ 133 h 216"/>
                <a:gd name="T22" fmla="*/ 120 w 278"/>
                <a:gd name="T23" fmla="*/ 124 h 216"/>
                <a:gd name="T24" fmla="*/ 152 w 278"/>
                <a:gd name="T25" fmla="*/ 112 h 216"/>
                <a:gd name="T26" fmla="*/ 257 w 278"/>
                <a:gd name="T27" fmla="*/ 0 h 216"/>
                <a:gd name="T28" fmla="*/ 267 w 278"/>
                <a:gd name="T29" fmla="*/ 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8" h="216">
                  <a:moveTo>
                    <a:pt x="267" y="5"/>
                  </a:moveTo>
                  <a:cubicBezTo>
                    <a:pt x="271" y="22"/>
                    <a:pt x="274" y="39"/>
                    <a:pt x="278" y="58"/>
                  </a:cubicBezTo>
                  <a:cubicBezTo>
                    <a:pt x="267" y="59"/>
                    <a:pt x="258" y="60"/>
                    <a:pt x="249" y="61"/>
                  </a:cubicBezTo>
                  <a:cubicBezTo>
                    <a:pt x="247" y="73"/>
                    <a:pt x="245" y="85"/>
                    <a:pt x="244" y="97"/>
                  </a:cubicBezTo>
                  <a:cubicBezTo>
                    <a:pt x="243" y="107"/>
                    <a:pt x="245" y="119"/>
                    <a:pt x="231" y="123"/>
                  </a:cubicBezTo>
                  <a:cubicBezTo>
                    <a:pt x="229" y="124"/>
                    <a:pt x="227" y="126"/>
                    <a:pt x="227" y="128"/>
                  </a:cubicBezTo>
                  <a:cubicBezTo>
                    <a:pt x="220" y="150"/>
                    <a:pt x="213" y="172"/>
                    <a:pt x="207" y="195"/>
                  </a:cubicBezTo>
                  <a:cubicBezTo>
                    <a:pt x="204" y="208"/>
                    <a:pt x="200" y="216"/>
                    <a:pt x="183" y="213"/>
                  </a:cubicBezTo>
                  <a:cubicBezTo>
                    <a:pt x="134" y="204"/>
                    <a:pt x="84" y="195"/>
                    <a:pt x="34" y="187"/>
                  </a:cubicBezTo>
                  <a:cubicBezTo>
                    <a:pt x="23" y="185"/>
                    <a:pt x="15" y="180"/>
                    <a:pt x="13" y="168"/>
                  </a:cubicBezTo>
                  <a:cubicBezTo>
                    <a:pt x="10" y="156"/>
                    <a:pt x="5" y="144"/>
                    <a:pt x="0" y="133"/>
                  </a:cubicBezTo>
                  <a:cubicBezTo>
                    <a:pt x="41" y="117"/>
                    <a:pt x="81" y="120"/>
                    <a:pt x="120" y="124"/>
                  </a:cubicBezTo>
                  <a:cubicBezTo>
                    <a:pt x="133" y="125"/>
                    <a:pt x="143" y="122"/>
                    <a:pt x="152" y="112"/>
                  </a:cubicBezTo>
                  <a:cubicBezTo>
                    <a:pt x="187" y="75"/>
                    <a:pt x="222" y="38"/>
                    <a:pt x="257" y="0"/>
                  </a:cubicBezTo>
                  <a:cubicBezTo>
                    <a:pt x="260" y="2"/>
                    <a:pt x="264" y="4"/>
                    <a:pt x="267" y="5"/>
                  </a:cubicBez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8"/>
            <p:cNvSpPr>
              <a:spLocks/>
            </p:cNvSpPr>
            <p:nvPr/>
          </p:nvSpPr>
          <p:spPr bwMode="auto">
            <a:xfrm>
              <a:off x="2189" y="338"/>
              <a:ext cx="276" cy="289"/>
            </a:xfrm>
            <a:custGeom>
              <a:avLst/>
              <a:gdLst>
                <a:gd name="T0" fmla="*/ 87 w 87"/>
                <a:gd name="T1" fmla="*/ 87 h 91"/>
                <a:gd name="T2" fmla="*/ 51 w 87"/>
                <a:gd name="T3" fmla="*/ 68 h 91"/>
                <a:gd name="T4" fmla="*/ 33 w 87"/>
                <a:gd name="T5" fmla="*/ 56 h 91"/>
                <a:gd name="T6" fmla="*/ 0 w 87"/>
                <a:gd name="T7" fmla="*/ 52 h 91"/>
                <a:gd name="T8" fmla="*/ 34 w 87"/>
                <a:gd name="T9" fmla="*/ 6 h 91"/>
                <a:gd name="T10" fmla="*/ 65 w 87"/>
                <a:gd name="T11" fmla="*/ 5 h 91"/>
                <a:gd name="T12" fmla="*/ 79 w 87"/>
                <a:gd name="T13" fmla="*/ 27 h 91"/>
                <a:gd name="T14" fmla="*/ 87 w 87"/>
                <a:gd name="T15" fmla="*/ 87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1">
                  <a:moveTo>
                    <a:pt x="87" y="87"/>
                  </a:moveTo>
                  <a:cubicBezTo>
                    <a:pt x="71" y="91"/>
                    <a:pt x="58" y="88"/>
                    <a:pt x="51" y="68"/>
                  </a:cubicBezTo>
                  <a:cubicBezTo>
                    <a:pt x="50" y="63"/>
                    <a:pt x="40" y="58"/>
                    <a:pt x="33" y="56"/>
                  </a:cubicBezTo>
                  <a:cubicBezTo>
                    <a:pt x="24" y="54"/>
                    <a:pt x="14" y="54"/>
                    <a:pt x="0" y="52"/>
                  </a:cubicBezTo>
                  <a:cubicBezTo>
                    <a:pt x="12" y="35"/>
                    <a:pt x="21" y="18"/>
                    <a:pt x="34" y="6"/>
                  </a:cubicBezTo>
                  <a:cubicBezTo>
                    <a:pt x="40" y="0"/>
                    <a:pt x="55" y="2"/>
                    <a:pt x="65" y="5"/>
                  </a:cubicBezTo>
                  <a:cubicBezTo>
                    <a:pt x="71" y="8"/>
                    <a:pt x="77" y="19"/>
                    <a:pt x="79" y="27"/>
                  </a:cubicBezTo>
                  <a:cubicBezTo>
                    <a:pt x="83" y="46"/>
                    <a:pt x="84" y="66"/>
                    <a:pt x="87" y="87"/>
                  </a:cubicBez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9"/>
            <p:cNvSpPr>
              <a:spLocks/>
            </p:cNvSpPr>
            <p:nvPr/>
          </p:nvSpPr>
          <p:spPr bwMode="auto">
            <a:xfrm>
              <a:off x="2972" y="1190"/>
              <a:ext cx="136" cy="266"/>
            </a:xfrm>
            <a:custGeom>
              <a:avLst/>
              <a:gdLst>
                <a:gd name="T0" fmla="*/ 13 w 43"/>
                <a:gd name="T1" fmla="*/ 84 h 84"/>
                <a:gd name="T2" fmla="*/ 14 w 43"/>
                <a:gd name="T3" fmla="*/ 14 h 84"/>
                <a:gd name="T4" fmla="*/ 28 w 43"/>
                <a:gd name="T5" fmla="*/ 0 h 84"/>
                <a:gd name="T6" fmla="*/ 43 w 43"/>
                <a:gd name="T7" fmla="*/ 17 h 84"/>
                <a:gd name="T8" fmla="*/ 33 w 43"/>
                <a:gd name="T9" fmla="*/ 79 h 84"/>
                <a:gd name="T10" fmla="*/ 13 w 43"/>
                <a:gd name="T11" fmla="*/ 83 h 84"/>
                <a:gd name="T12" fmla="*/ 13 w 4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3" h="84">
                  <a:moveTo>
                    <a:pt x="13" y="84"/>
                  </a:moveTo>
                  <a:cubicBezTo>
                    <a:pt x="4" y="60"/>
                    <a:pt x="0" y="37"/>
                    <a:pt x="14" y="14"/>
                  </a:cubicBezTo>
                  <a:cubicBezTo>
                    <a:pt x="18" y="9"/>
                    <a:pt x="23" y="5"/>
                    <a:pt x="28" y="0"/>
                  </a:cubicBezTo>
                  <a:cubicBezTo>
                    <a:pt x="33" y="6"/>
                    <a:pt x="43" y="12"/>
                    <a:pt x="43" y="17"/>
                  </a:cubicBezTo>
                  <a:cubicBezTo>
                    <a:pt x="41" y="38"/>
                    <a:pt x="38" y="58"/>
                    <a:pt x="33" y="79"/>
                  </a:cubicBezTo>
                  <a:cubicBezTo>
                    <a:pt x="32" y="82"/>
                    <a:pt x="20" y="82"/>
                    <a:pt x="13" y="83"/>
                  </a:cubicBezTo>
                  <a:cubicBezTo>
                    <a:pt x="13" y="83"/>
                    <a:pt x="13" y="84"/>
                    <a:pt x="13" y="84"/>
                  </a:cubicBez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0"/>
            <p:cNvSpPr>
              <a:spLocks/>
            </p:cNvSpPr>
            <p:nvPr/>
          </p:nvSpPr>
          <p:spPr bwMode="auto">
            <a:xfrm>
              <a:off x="-53" y="-630"/>
              <a:ext cx="222" cy="285"/>
            </a:xfrm>
            <a:custGeom>
              <a:avLst/>
              <a:gdLst>
                <a:gd name="T0" fmla="*/ 0 w 70"/>
                <a:gd name="T1" fmla="*/ 87 h 90"/>
                <a:gd name="T2" fmla="*/ 46 w 70"/>
                <a:gd name="T3" fmla="*/ 4 h 90"/>
                <a:gd name="T4" fmla="*/ 68 w 70"/>
                <a:gd name="T5" fmla="*/ 3 h 90"/>
                <a:gd name="T6" fmla="*/ 67 w 70"/>
                <a:gd name="T7" fmla="*/ 25 h 90"/>
                <a:gd name="T8" fmla="*/ 32 w 70"/>
                <a:gd name="T9" fmla="*/ 69 h 90"/>
                <a:gd name="T10" fmla="*/ 5 w 70"/>
                <a:gd name="T11" fmla="*/ 90 h 90"/>
                <a:gd name="T12" fmla="*/ 0 w 70"/>
                <a:gd name="T13" fmla="*/ 87 h 90"/>
              </a:gdLst>
              <a:ahLst/>
              <a:cxnLst>
                <a:cxn ang="0">
                  <a:pos x="T0" y="T1"/>
                </a:cxn>
                <a:cxn ang="0">
                  <a:pos x="T2" y="T3"/>
                </a:cxn>
                <a:cxn ang="0">
                  <a:pos x="T4" y="T5"/>
                </a:cxn>
                <a:cxn ang="0">
                  <a:pos x="T6" y="T7"/>
                </a:cxn>
                <a:cxn ang="0">
                  <a:pos x="T8" y="T9"/>
                </a:cxn>
                <a:cxn ang="0">
                  <a:pos x="T10" y="T11"/>
                </a:cxn>
                <a:cxn ang="0">
                  <a:pos x="T12" y="T13"/>
                </a:cxn>
              </a:cxnLst>
              <a:rect l="0" t="0" r="r" b="b"/>
              <a:pathLst>
                <a:path w="70" h="90">
                  <a:moveTo>
                    <a:pt x="0" y="87"/>
                  </a:moveTo>
                  <a:cubicBezTo>
                    <a:pt x="15" y="59"/>
                    <a:pt x="30" y="31"/>
                    <a:pt x="46" y="4"/>
                  </a:cubicBezTo>
                  <a:cubicBezTo>
                    <a:pt x="48" y="0"/>
                    <a:pt x="61" y="3"/>
                    <a:pt x="68" y="3"/>
                  </a:cubicBezTo>
                  <a:cubicBezTo>
                    <a:pt x="68" y="10"/>
                    <a:pt x="70" y="22"/>
                    <a:pt x="67" y="25"/>
                  </a:cubicBezTo>
                  <a:cubicBezTo>
                    <a:pt x="51" y="37"/>
                    <a:pt x="40" y="51"/>
                    <a:pt x="32" y="69"/>
                  </a:cubicBezTo>
                  <a:cubicBezTo>
                    <a:pt x="28" y="79"/>
                    <a:pt x="14" y="83"/>
                    <a:pt x="5" y="90"/>
                  </a:cubicBezTo>
                  <a:cubicBezTo>
                    <a:pt x="3" y="89"/>
                    <a:pt x="1" y="88"/>
                    <a:pt x="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1"/>
            <p:cNvSpPr>
              <a:spLocks/>
            </p:cNvSpPr>
            <p:nvPr/>
          </p:nvSpPr>
          <p:spPr bwMode="auto">
            <a:xfrm>
              <a:off x="2867" y="1063"/>
              <a:ext cx="92" cy="241"/>
            </a:xfrm>
            <a:custGeom>
              <a:avLst/>
              <a:gdLst>
                <a:gd name="T0" fmla="*/ 0 w 29"/>
                <a:gd name="T1" fmla="*/ 5 h 76"/>
                <a:gd name="T2" fmla="*/ 24 w 29"/>
                <a:gd name="T3" fmla="*/ 1 h 76"/>
                <a:gd name="T4" fmla="*/ 29 w 29"/>
                <a:gd name="T5" fmla="*/ 18 h 76"/>
                <a:gd name="T6" fmla="*/ 29 w 29"/>
                <a:gd name="T7" fmla="*/ 76 h 76"/>
                <a:gd name="T8" fmla="*/ 0 w 29"/>
                <a:gd name="T9" fmla="*/ 5 h 76"/>
              </a:gdLst>
              <a:ahLst/>
              <a:cxnLst>
                <a:cxn ang="0">
                  <a:pos x="T0" y="T1"/>
                </a:cxn>
                <a:cxn ang="0">
                  <a:pos x="T2" y="T3"/>
                </a:cxn>
                <a:cxn ang="0">
                  <a:pos x="T4" y="T5"/>
                </a:cxn>
                <a:cxn ang="0">
                  <a:pos x="T6" y="T7"/>
                </a:cxn>
                <a:cxn ang="0">
                  <a:pos x="T8" y="T9"/>
                </a:cxn>
              </a:cxnLst>
              <a:rect l="0" t="0" r="r" b="b"/>
              <a:pathLst>
                <a:path w="29" h="76">
                  <a:moveTo>
                    <a:pt x="0" y="5"/>
                  </a:moveTo>
                  <a:cubicBezTo>
                    <a:pt x="10" y="3"/>
                    <a:pt x="18" y="0"/>
                    <a:pt x="24" y="1"/>
                  </a:cubicBezTo>
                  <a:cubicBezTo>
                    <a:pt x="27" y="2"/>
                    <a:pt x="29" y="12"/>
                    <a:pt x="29" y="18"/>
                  </a:cubicBezTo>
                  <a:cubicBezTo>
                    <a:pt x="29" y="37"/>
                    <a:pt x="29" y="55"/>
                    <a:pt x="29" y="76"/>
                  </a:cubicBezTo>
                  <a:cubicBezTo>
                    <a:pt x="0" y="59"/>
                    <a:pt x="17" y="28"/>
                    <a:pt x="0" y="5"/>
                  </a:cubicBez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93" name="Group 692"/>
          <p:cNvGrpSpPr/>
          <p:nvPr/>
        </p:nvGrpSpPr>
        <p:grpSpPr>
          <a:xfrm>
            <a:off x="0" y="-30909"/>
            <a:ext cx="12192000" cy="1213365"/>
            <a:chOff x="-1147864" y="2256665"/>
            <a:chExt cx="11439728" cy="1138498"/>
          </a:xfrm>
        </p:grpSpPr>
        <p:sp>
          <p:nvSpPr>
            <p:cNvPr id="694"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5"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7"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8"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1"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2"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7"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8"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0"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1"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3"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4"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6"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7"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8"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9"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2"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3"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4"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5"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8"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9"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1"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2"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3"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4"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7"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8"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9"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0"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3"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4"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6"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7"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9"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0"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2"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3"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4" name="Rectangle 13"/>
          <p:cNvSpPr/>
          <p:nvPr/>
        </p:nvSpPr>
        <p:spPr>
          <a:xfrm>
            <a:off x="0" y="-1"/>
            <a:ext cx="12191999" cy="1182457"/>
          </a:xfrm>
          <a:prstGeom prst="rect">
            <a:avLst/>
          </a:prstGeom>
          <a:solidFill>
            <a:schemeClr val="tx1">
              <a:lumMod val="75000"/>
              <a:lumOff val="2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p:cNvGrpSpPr/>
          <p:nvPr/>
        </p:nvGrpSpPr>
        <p:grpSpPr>
          <a:xfrm>
            <a:off x="533400" y="150111"/>
            <a:ext cx="10613777" cy="1232081"/>
            <a:chOff x="725223" y="256365"/>
            <a:chExt cx="10613777" cy="1232081"/>
          </a:xfrm>
        </p:grpSpPr>
        <p:sp>
          <p:nvSpPr>
            <p:cNvPr id="307" name="Freeform 142"/>
            <p:cNvSpPr>
              <a:spLocks/>
            </p:cNvSpPr>
            <p:nvPr/>
          </p:nvSpPr>
          <p:spPr bwMode="auto">
            <a:xfrm>
              <a:off x="725223" y="37465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08" name="Title 1"/>
            <p:cNvSpPr txBox="1">
              <a:spLocks/>
            </p:cNvSpPr>
            <p:nvPr/>
          </p:nvSpPr>
          <p:spPr>
            <a:xfrm>
              <a:off x="989311" y="256365"/>
              <a:ext cx="10349689" cy="123208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UAE AND NEIGHBORING COUNTRIES PROVIDE</a:t>
              </a:r>
              <a:br>
                <a:rPr lang="en-US" sz="3200" b="1" dirty="0">
                  <a:solidFill>
                    <a:schemeClr val="bg1"/>
                  </a:solidFill>
                  <a:latin typeface="+mn-lt"/>
                </a:rPr>
              </a:br>
              <a:r>
                <a:rPr lang="en-US" sz="3200" b="1" dirty="0">
                  <a:solidFill>
                    <a:srgbClr val="F37321"/>
                  </a:solidFill>
                  <a:latin typeface="+mn-lt"/>
                </a:rPr>
                <a:t>SIGNIFICANT OPPORTUNITY FOR LOCAL DEFENSE PLAYERS</a:t>
              </a:r>
            </a:p>
          </p:txBody>
        </p:sp>
      </p:grpSp>
      <p:sp>
        <p:nvSpPr>
          <p:cNvPr id="224" name="Title 1"/>
          <p:cNvSpPr txBox="1">
            <a:spLocks/>
          </p:cNvSpPr>
          <p:nvPr/>
        </p:nvSpPr>
        <p:spPr>
          <a:xfrm>
            <a:off x="141762" y="6427744"/>
            <a:ext cx="1253355" cy="302328"/>
          </a:xfrm>
          <a:prstGeom prst="rect">
            <a:avLst/>
          </a:prstGeom>
          <a:solidFill>
            <a:schemeClr val="bg1"/>
          </a:solid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rgbClr val="656668"/>
                </a:solidFill>
                <a:latin typeface="+mn-lt"/>
              </a:rPr>
              <a:t>SOURCE: SIPRI</a:t>
            </a:r>
            <a:endParaRPr lang="en-US" sz="4000" dirty="0">
              <a:solidFill>
                <a:srgbClr val="656668"/>
              </a:solidFill>
              <a:latin typeface="+mn-lt"/>
            </a:endParaRPr>
          </a:p>
        </p:txBody>
      </p:sp>
      <p:sp>
        <p:nvSpPr>
          <p:cNvPr id="70" name="Title 1"/>
          <p:cNvSpPr txBox="1">
            <a:spLocks/>
          </p:cNvSpPr>
          <p:nvPr/>
        </p:nvSpPr>
        <p:spPr>
          <a:xfrm>
            <a:off x="6890179" y="2894675"/>
            <a:ext cx="4718649" cy="23153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600" b="1" dirty="0">
                <a:solidFill>
                  <a:srgbClr val="656668"/>
                </a:solidFill>
                <a:latin typeface="+mn-lt"/>
              </a:rPr>
              <a:t>$</a:t>
            </a:r>
            <a:r>
              <a:rPr lang="en-US" sz="16600" b="1" dirty="0">
                <a:solidFill>
                  <a:srgbClr val="F37321"/>
                </a:solidFill>
                <a:latin typeface="+mn-lt"/>
              </a:rPr>
              <a:t>120</a:t>
            </a:r>
          </a:p>
        </p:txBody>
      </p:sp>
      <p:sp>
        <p:nvSpPr>
          <p:cNvPr id="71" name="Title 1"/>
          <p:cNvSpPr txBox="1">
            <a:spLocks/>
          </p:cNvSpPr>
          <p:nvPr/>
        </p:nvSpPr>
        <p:spPr>
          <a:xfrm>
            <a:off x="6985416" y="4806960"/>
            <a:ext cx="3790579" cy="10307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8000" dirty="0">
                <a:solidFill>
                  <a:srgbClr val="656668"/>
                </a:solidFill>
                <a:latin typeface="+mn-lt"/>
              </a:rPr>
              <a:t>BILLION</a:t>
            </a:r>
          </a:p>
        </p:txBody>
      </p:sp>
      <p:sp>
        <p:nvSpPr>
          <p:cNvPr id="72" name="Title 1"/>
          <p:cNvSpPr txBox="1">
            <a:spLocks/>
          </p:cNvSpPr>
          <p:nvPr/>
        </p:nvSpPr>
        <p:spPr>
          <a:xfrm>
            <a:off x="6985416" y="2069599"/>
            <a:ext cx="3037619" cy="9445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defTabSz="457200">
              <a:lnSpc>
                <a:spcPct val="100000"/>
              </a:lnSpc>
              <a:spcBef>
                <a:spcPts val="0"/>
              </a:spcBef>
            </a:pPr>
            <a:r>
              <a:rPr lang="en-US" sz="2800" b="1" dirty="0">
                <a:solidFill>
                  <a:srgbClr val="656668"/>
                </a:solidFill>
                <a:latin typeface="Calibri" panose="020F0502020204030204"/>
                <a:ea typeface="+mn-ea"/>
                <a:cs typeface="+mn-cs"/>
              </a:rPr>
              <a:t>ANNUAL</a:t>
            </a:r>
            <a:r>
              <a:rPr lang="en-US" sz="2800" dirty="0">
                <a:solidFill>
                  <a:srgbClr val="656668"/>
                </a:solidFill>
                <a:latin typeface="Calibri" panose="020F0502020204030204"/>
                <a:ea typeface="+mn-ea"/>
                <a:cs typeface="+mn-cs"/>
              </a:rPr>
              <a:t> MILITARY EXPENDITURE</a:t>
            </a:r>
            <a:endParaRPr lang="en-US" sz="6600" b="1" dirty="0">
              <a:solidFill>
                <a:srgbClr val="656668"/>
              </a:solidFill>
              <a:latin typeface="Calibri" panose="020F0502020204030204"/>
              <a:ea typeface="+mn-ea"/>
              <a:cs typeface="+mn-cs"/>
            </a:endParaRPr>
          </a:p>
        </p:txBody>
      </p:sp>
      <p:sp>
        <p:nvSpPr>
          <p:cNvPr id="73" name="Title 1"/>
          <p:cNvSpPr txBox="1">
            <a:spLocks/>
          </p:cNvSpPr>
          <p:nvPr/>
        </p:nvSpPr>
        <p:spPr>
          <a:xfrm>
            <a:off x="4072385" y="1667494"/>
            <a:ext cx="2817794" cy="117593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500" b="1" dirty="0">
                <a:solidFill>
                  <a:srgbClr val="F37321"/>
                </a:solidFill>
                <a:latin typeface="+mn-lt"/>
              </a:rPr>
              <a:t>GCC</a:t>
            </a:r>
          </a:p>
        </p:txBody>
      </p:sp>
    </p:spTree>
    <p:extLst>
      <p:ext uri="{BB962C8B-B14F-4D97-AF65-F5344CB8AC3E}">
        <p14:creationId xmlns:p14="http://schemas.microsoft.com/office/powerpoint/2010/main" val="3954080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1+#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1+#ppt_w/2"/>
                                              </p:val>
                                            </p:tav>
                                            <p:tav tm="100000">
                                              <p:val>
                                                <p:strVal val="#ppt_x"/>
                                              </p:val>
                                            </p:tav>
                                          </p:tavLst>
                                        </p:anim>
                                        <p:anim calcmode="lin" valueType="num">
                                          <p:cBhvr additive="base">
                                            <p:cTn id="12" dur="500" fill="hold"/>
                                            <p:tgtEl>
                                              <p:spTgt spid="7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40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1+#ppt_w/2"/>
                                              </p:val>
                                            </p:tav>
                                            <p:tav tm="100000">
                                              <p:val>
                                                <p:strVal val="#ppt_x"/>
                                              </p:val>
                                            </p:tav>
                                          </p:tavLst>
                                        </p:anim>
                                        <p:anim calcmode="lin" valueType="num">
                                          <p:cBhvr additive="base">
                                            <p:cTn id="16" dur="500" fill="hold"/>
                                            <p:tgtEl>
                                              <p:spTgt spid="7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6000">
                                      <p:stCondLst>
                                        <p:cond delay="600"/>
                                      </p:stCondLst>
                                      <p:childTnLst>
                                        <p:set>
                                          <p:cBhvr>
                                            <p:cTn id="18" dur="1" fill="hold">
                                              <p:stCondLst>
                                                <p:cond delay="0"/>
                                              </p:stCondLst>
                                            </p:cTn>
                                            <p:tgtEl>
                                              <p:spTgt spid="71"/>
                                            </p:tgtEl>
                                            <p:attrNameLst>
                                              <p:attrName>style.visibility</p:attrName>
                                            </p:attrNameLst>
                                          </p:cBhvr>
                                          <p:to>
                                            <p:strVal val="visible"/>
                                          </p:to>
                                        </p:set>
                                        <p:anim calcmode="lin" valueType="num" p14:bounceEnd="56000">
                                          <p:cBhvr additive="base">
                                            <p:cTn id="19" dur="500" fill="hold"/>
                                            <p:tgtEl>
                                              <p:spTgt spid="71"/>
                                            </p:tgtEl>
                                            <p:attrNameLst>
                                              <p:attrName>ppt_x</p:attrName>
                                            </p:attrNameLst>
                                          </p:cBhvr>
                                          <p:tavLst>
                                            <p:tav tm="0">
                                              <p:val>
                                                <p:strVal val="1+#ppt_w/2"/>
                                              </p:val>
                                            </p:tav>
                                            <p:tav tm="100000">
                                              <p:val>
                                                <p:strVal val="#ppt_x"/>
                                              </p:val>
                                            </p:tav>
                                          </p:tavLst>
                                        </p:anim>
                                        <p:anim calcmode="lin" valueType="num" p14:bounceEnd="56000">
                                          <p:cBhvr additive="base">
                                            <p:cTn id="20" dur="500" fill="hold"/>
                                            <p:tgtEl>
                                              <p:spTgt spid="71"/>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700"/>
                                      </p:stCondLst>
                                      <p:childTnLst>
                                        <p:set>
                                          <p:cBhvr>
                                            <p:cTn id="22" dur="1" fill="hold">
                                              <p:stCondLst>
                                                <p:cond delay="0"/>
                                              </p:stCondLst>
                                            </p:cTn>
                                            <p:tgtEl>
                                              <p:spTgt spid="224"/>
                                            </p:tgtEl>
                                            <p:attrNameLst>
                                              <p:attrName>style.visibility</p:attrName>
                                            </p:attrNameLst>
                                          </p:cBhvr>
                                          <p:to>
                                            <p:strVal val="visible"/>
                                          </p:to>
                                        </p:set>
                                        <p:animEffect transition="in" filter="fade">
                                          <p:cBhvr>
                                            <p:cTn id="23"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70" grpId="0"/>
          <p:bldP spid="71" grpId="0"/>
          <p:bldP spid="72" grpId="0"/>
          <p:bldP spid="7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1+#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1+#ppt_w/2"/>
                                              </p:val>
                                            </p:tav>
                                            <p:tav tm="100000">
                                              <p:val>
                                                <p:strVal val="#ppt_x"/>
                                              </p:val>
                                            </p:tav>
                                          </p:tavLst>
                                        </p:anim>
                                        <p:anim calcmode="lin" valueType="num">
                                          <p:cBhvr additive="base">
                                            <p:cTn id="12" dur="500" fill="hold"/>
                                            <p:tgtEl>
                                              <p:spTgt spid="7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40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1+#ppt_w/2"/>
                                              </p:val>
                                            </p:tav>
                                            <p:tav tm="100000">
                                              <p:val>
                                                <p:strVal val="#ppt_x"/>
                                              </p:val>
                                            </p:tav>
                                          </p:tavLst>
                                        </p:anim>
                                        <p:anim calcmode="lin" valueType="num">
                                          <p:cBhvr additive="base">
                                            <p:cTn id="16" dur="500" fill="hold"/>
                                            <p:tgtEl>
                                              <p:spTgt spid="7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60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1+#ppt_w/2"/>
                                              </p:val>
                                            </p:tav>
                                            <p:tav tm="100000">
                                              <p:val>
                                                <p:strVal val="#ppt_x"/>
                                              </p:val>
                                            </p:tav>
                                          </p:tavLst>
                                        </p:anim>
                                        <p:anim calcmode="lin" valueType="num">
                                          <p:cBhvr additive="base">
                                            <p:cTn id="20" dur="500" fill="hold"/>
                                            <p:tgtEl>
                                              <p:spTgt spid="71"/>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700"/>
                                      </p:stCondLst>
                                      <p:childTnLst>
                                        <p:set>
                                          <p:cBhvr>
                                            <p:cTn id="22" dur="1" fill="hold">
                                              <p:stCondLst>
                                                <p:cond delay="0"/>
                                              </p:stCondLst>
                                            </p:cTn>
                                            <p:tgtEl>
                                              <p:spTgt spid="224"/>
                                            </p:tgtEl>
                                            <p:attrNameLst>
                                              <p:attrName>style.visibility</p:attrName>
                                            </p:attrNameLst>
                                          </p:cBhvr>
                                          <p:to>
                                            <p:strVal val="visible"/>
                                          </p:to>
                                        </p:set>
                                        <p:animEffect transition="in" filter="fade">
                                          <p:cBhvr>
                                            <p:cTn id="23"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70" grpId="0"/>
          <p:bldP spid="71" grpId="0"/>
          <p:bldP spid="72" grpId="0"/>
          <p:bldP spid="73" grpId="0"/>
        </p:bld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295519" y="1293989"/>
            <a:ext cx="12750378" cy="5423336"/>
            <a:chOff x="-9310" y="-1267"/>
            <a:chExt cx="14045" cy="5974"/>
          </a:xfrm>
          <a:solidFill>
            <a:srgbClr val="656668"/>
          </a:solidFill>
        </p:grpSpPr>
        <p:sp>
          <p:nvSpPr>
            <p:cNvPr id="8" name="Freeform 5"/>
            <p:cNvSpPr>
              <a:spLocks/>
            </p:cNvSpPr>
            <p:nvPr/>
          </p:nvSpPr>
          <p:spPr bwMode="auto">
            <a:xfrm>
              <a:off x="-8657" y="-1169"/>
              <a:ext cx="4018" cy="3812"/>
            </a:xfrm>
            <a:custGeom>
              <a:avLst/>
              <a:gdLst>
                <a:gd name="T0" fmla="*/ 739 w 1267"/>
                <a:gd name="T1" fmla="*/ 1204 h 1204"/>
                <a:gd name="T2" fmla="*/ 704 w 1267"/>
                <a:gd name="T3" fmla="*/ 1152 h 1204"/>
                <a:gd name="T4" fmla="*/ 658 w 1267"/>
                <a:gd name="T5" fmla="*/ 1112 h 1204"/>
                <a:gd name="T6" fmla="*/ 634 w 1267"/>
                <a:gd name="T7" fmla="*/ 1092 h 1204"/>
                <a:gd name="T8" fmla="*/ 23 w 1267"/>
                <a:gd name="T9" fmla="*/ 677 h 1204"/>
                <a:gd name="T10" fmla="*/ 9 w 1267"/>
                <a:gd name="T11" fmla="*/ 647 h 1204"/>
                <a:gd name="T12" fmla="*/ 8 w 1267"/>
                <a:gd name="T13" fmla="*/ 626 h 1204"/>
                <a:gd name="T14" fmla="*/ 54 w 1267"/>
                <a:gd name="T15" fmla="*/ 552 h 1204"/>
                <a:gd name="T16" fmla="*/ 195 w 1267"/>
                <a:gd name="T17" fmla="*/ 509 h 1204"/>
                <a:gd name="T18" fmla="*/ 232 w 1267"/>
                <a:gd name="T19" fmla="*/ 482 h 1204"/>
                <a:gd name="T20" fmla="*/ 259 w 1267"/>
                <a:gd name="T21" fmla="*/ 460 h 1204"/>
                <a:gd name="T22" fmla="*/ 264 w 1267"/>
                <a:gd name="T23" fmla="*/ 458 h 1204"/>
                <a:gd name="T24" fmla="*/ 319 w 1267"/>
                <a:gd name="T25" fmla="*/ 397 h 1204"/>
                <a:gd name="T26" fmla="*/ 376 w 1267"/>
                <a:gd name="T27" fmla="*/ 363 h 1204"/>
                <a:gd name="T28" fmla="*/ 418 w 1267"/>
                <a:gd name="T29" fmla="*/ 353 h 1204"/>
                <a:gd name="T30" fmla="*/ 443 w 1267"/>
                <a:gd name="T31" fmla="*/ 350 h 1204"/>
                <a:gd name="T32" fmla="*/ 473 w 1267"/>
                <a:gd name="T33" fmla="*/ 323 h 1204"/>
                <a:gd name="T34" fmla="*/ 463 w 1267"/>
                <a:gd name="T35" fmla="*/ 299 h 1204"/>
                <a:gd name="T36" fmla="*/ 438 w 1267"/>
                <a:gd name="T37" fmla="*/ 221 h 1204"/>
                <a:gd name="T38" fmla="*/ 419 w 1267"/>
                <a:gd name="T39" fmla="*/ 139 h 1204"/>
                <a:gd name="T40" fmla="*/ 504 w 1267"/>
                <a:gd name="T41" fmla="*/ 101 h 1204"/>
                <a:gd name="T42" fmla="*/ 555 w 1267"/>
                <a:gd name="T43" fmla="*/ 80 h 1204"/>
                <a:gd name="T44" fmla="*/ 662 w 1267"/>
                <a:gd name="T45" fmla="*/ 41 h 1204"/>
                <a:gd name="T46" fmla="*/ 823 w 1267"/>
                <a:gd name="T47" fmla="*/ 28 h 1204"/>
                <a:gd name="T48" fmla="*/ 841 w 1267"/>
                <a:gd name="T49" fmla="*/ 29 h 1204"/>
                <a:gd name="T50" fmla="*/ 899 w 1267"/>
                <a:gd name="T51" fmla="*/ 23 h 1204"/>
                <a:gd name="T52" fmla="*/ 1012 w 1267"/>
                <a:gd name="T53" fmla="*/ 22 h 1204"/>
                <a:gd name="T54" fmla="*/ 1043 w 1267"/>
                <a:gd name="T55" fmla="*/ 25 h 1204"/>
                <a:gd name="T56" fmla="*/ 1047 w 1267"/>
                <a:gd name="T57" fmla="*/ 95 h 1204"/>
                <a:gd name="T58" fmla="*/ 1013 w 1267"/>
                <a:gd name="T59" fmla="*/ 196 h 1204"/>
                <a:gd name="T60" fmla="*/ 1017 w 1267"/>
                <a:gd name="T61" fmla="*/ 281 h 1204"/>
                <a:gd name="T62" fmla="*/ 1057 w 1267"/>
                <a:gd name="T63" fmla="*/ 327 h 1204"/>
                <a:gd name="T64" fmla="*/ 1064 w 1267"/>
                <a:gd name="T65" fmla="*/ 334 h 1204"/>
                <a:gd name="T66" fmla="*/ 1103 w 1267"/>
                <a:gd name="T67" fmla="*/ 398 h 1204"/>
                <a:gd name="T68" fmla="*/ 1137 w 1267"/>
                <a:gd name="T69" fmla="*/ 527 h 1204"/>
                <a:gd name="T70" fmla="*/ 1135 w 1267"/>
                <a:gd name="T71" fmla="*/ 604 h 1204"/>
                <a:gd name="T72" fmla="*/ 1131 w 1267"/>
                <a:gd name="T73" fmla="*/ 702 h 1204"/>
                <a:gd name="T74" fmla="*/ 1119 w 1267"/>
                <a:gd name="T75" fmla="*/ 741 h 1204"/>
                <a:gd name="T76" fmla="*/ 1115 w 1267"/>
                <a:gd name="T77" fmla="*/ 765 h 1204"/>
                <a:gd name="T78" fmla="*/ 1149 w 1267"/>
                <a:gd name="T79" fmla="*/ 833 h 1204"/>
                <a:gd name="T80" fmla="*/ 1161 w 1267"/>
                <a:gd name="T81" fmla="*/ 855 h 1204"/>
                <a:gd name="T82" fmla="*/ 1194 w 1267"/>
                <a:gd name="T83" fmla="*/ 867 h 1204"/>
                <a:gd name="T84" fmla="*/ 1205 w 1267"/>
                <a:gd name="T85" fmla="*/ 864 h 1204"/>
                <a:gd name="T86" fmla="*/ 1266 w 1267"/>
                <a:gd name="T87" fmla="*/ 917 h 1204"/>
                <a:gd name="T88" fmla="*/ 1256 w 1267"/>
                <a:gd name="T89" fmla="*/ 933 h 1204"/>
                <a:gd name="T90" fmla="*/ 1089 w 1267"/>
                <a:gd name="T91" fmla="*/ 1031 h 1204"/>
                <a:gd name="T92" fmla="*/ 918 w 1267"/>
                <a:gd name="T93" fmla="*/ 1149 h 1204"/>
                <a:gd name="T94" fmla="*/ 739 w 1267"/>
                <a:gd name="T95" fmla="*/ 1204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7" h="1204">
                  <a:moveTo>
                    <a:pt x="739" y="1204"/>
                  </a:moveTo>
                  <a:cubicBezTo>
                    <a:pt x="749" y="1170"/>
                    <a:pt x="730" y="1160"/>
                    <a:pt x="704" y="1152"/>
                  </a:cubicBezTo>
                  <a:cubicBezTo>
                    <a:pt x="684" y="1146"/>
                    <a:pt x="666" y="1135"/>
                    <a:pt x="658" y="1112"/>
                  </a:cubicBezTo>
                  <a:cubicBezTo>
                    <a:pt x="655" y="1104"/>
                    <a:pt x="643" y="1098"/>
                    <a:pt x="634" y="1092"/>
                  </a:cubicBezTo>
                  <a:cubicBezTo>
                    <a:pt x="431" y="953"/>
                    <a:pt x="227" y="815"/>
                    <a:pt x="23" y="677"/>
                  </a:cubicBezTo>
                  <a:cubicBezTo>
                    <a:pt x="12" y="669"/>
                    <a:pt x="7" y="661"/>
                    <a:pt x="9" y="647"/>
                  </a:cubicBezTo>
                  <a:cubicBezTo>
                    <a:pt x="9" y="640"/>
                    <a:pt x="10" y="633"/>
                    <a:pt x="8" y="626"/>
                  </a:cubicBezTo>
                  <a:cubicBezTo>
                    <a:pt x="0" y="586"/>
                    <a:pt x="21" y="569"/>
                    <a:pt x="54" y="552"/>
                  </a:cubicBezTo>
                  <a:cubicBezTo>
                    <a:pt x="99" y="528"/>
                    <a:pt x="149" y="526"/>
                    <a:pt x="195" y="509"/>
                  </a:cubicBezTo>
                  <a:cubicBezTo>
                    <a:pt x="210" y="503"/>
                    <a:pt x="222" y="496"/>
                    <a:pt x="232" y="482"/>
                  </a:cubicBezTo>
                  <a:cubicBezTo>
                    <a:pt x="238" y="473"/>
                    <a:pt x="250" y="467"/>
                    <a:pt x="259" y="460"/>
                  </a:cubicBezTo>
                  <a:cubicBezTo>
                    <a:pt x="260" y="459"/>
                    <a:pt x="262" y="459"/>
                    <a:pt x="264" y="458"/>
                  </a:cubicBezTo>
                  <a:cubicBezTo>
                    <a:pt x="298" y="449"/>
                    <a:pt x="331" y="438"/>
                    <a:pt x="319" y="397"/>
                  </a:cubicBezTo>
                  <a:cubicBezTo>
                    <a:pt x="341" y="384"/>
                    <a:pt x="357" y="372"/>
                    <a:pt x="376" y="363"/>
                  </a:cubicBezTo>
                  <a:cubicBezTo>
                    <a:pt x="389" y="357"/>
                    <a:pt x="404" y="356"/>
                    <a:pt x="418" y="353"/>
                  </a:cubicBezTo>
                  <a:cubicBezTo>
                    <a:pt x="426" y="351"/>
                    <a:pt x="435" y="349"/>
                    <a:pt x="443" y="350"/>
                  </a:cubicBezTo>
                  <a:cubicBezTo>
                    <a:pt x="463" y="351"/>
                    <a:pt x="466" y="336"/>
                    <a:pt x="473" y="323"/>
                  </a:cubicBezTo>
                  <a:cubicBezTo>
                    <a:pt x="480" y="309"/>
                    <a:pt x="466" y="307"/>
                    <a:pt x="463" y="299"/>
                  </a:cubicBezTo>
                  <a:cubicBezTo>
                    <a:pt x="453" y="273"/>
                    <a:pt x="445" y="248"/>
                    <a:pt x="438" y="221"/>
                  </a:cubicBezTo>
                  <a:cubicBezTo>
                    <a:pt x="431" y="196"/>
                    <a:pt x="426" y="169"/>
                    <a:pt x="419" y="139"/>
                  </a:cubicBezTo>
                  <a:cubicBezTo>
                    <a:pt x="441" y="122"/>
                    <a:pt x="469" y="103"/>
                    <a:pt x="504" y="101"/>
                  </a:cubicBezTo>
                  <a:cubicBezTo>
                    <a:pt x="523" y="99"/>
                    <a:pt x="539" y="92"/>
                    <a:pt x="555" y="80"/>
                  </a:cubicBezTo>
                  <a:cubicBezTo>
                    <a:pt x="586" y="55"/>
                    <a:pt x="623" y="45"/>
                    <a:pt x="662" y="41"/>
                  </a:cubicBezTo>
                  <a:cubicBezTo>
                    <a:pt x="715" y="36"/>
                    <a:pt x="769" y="32"/>
                    <a:pt x="823" y="28"/>
                  </a:cubicBezTo>
                  <a:cubicBezTo>
                    <a:pt x="829" y="28"/>
                    <a:pt x="836" y="26"/>
                    <a:pt x="841" y="29"/>
                  </a:cubicBezTo>
                  <a:cubicBezTo>
                    <a:pt x="862" y="41"/>
                    <a:pt x="880" y="33"/>
                    <a:pt x="899" y="23"/>
                  </a:cubicBezTo>
                  <a:cubicBezTo>
                    <a:pt x="936" y="4"/>
                    <a:pt x="973" y="0"/>
                    <a:pt x="1012" y="22"/>
                  </a:cubicBezTo>
                  <a:cubicBezTo>
                    <a:pt x="1021" y="27"/>
                    <a:pt x="1035" y="24"/>
                    <a:pt x="1043" y="25"/>
                  </a:cubicBezTo>
                  <a:cubicBezTo>
                    <a:pt x="1044" y="49"/>
                    <a:pt x="1045" y="72"/>
                    <a:pt x="1047" y="95"/>
                  </a:cubicBezTo>
                  <a:cubicBezTo>
                    <a:pt x="1050" y="134"/>
                    <a:pt x="1044" y="169"/>
                    <a:pt x="1013" y="196"/>
                  </a:cubicBezTo>
                  <a:cubicBezTo>
                    <a:pt x="991" y="215"/>
                    <a:pt x="995" y="261"/>
                    <a:pt x="1017" y="281"/>
                  </a:cubicBezTo>
                  <a:cubicBezTo>
                    <a:pt x="1032" y="294"/>
                    <a:pt x="1055" y="302"/>
                    <a:pt x="1057" y="327"/>
                  </a:cubicBezTo>
                  <a:cubicBezTo>
                    <a:pt x="1057" y="330"/>
                    <a:pt x="1061" y="333"/>
                    <a:pt x="1064" y="334"/>
                  </a:cubicBezTo>
                  <a:cubicBezTo>
                    <a:pt x="1092" y="346"/>
                    <a:pt x="1097" y="372"/>
                    <a:pt x="1103" y="398"/>
                  </a:cubicBezTo>
                  <a:cubicBezTo>
                    <a:pt x="1113" y="441"/>
                    <a:pt x="1124" y="484"/>
                    <a:pt x="1137" y="527"/>
                  </a:cubicBezTo>
                  <a:cubicBezTo>
                    <a:pt x="1144" y="553"/>
                    <a:pt x="1138" y="578"/>
                    <a:pt x="1135" y="604"/>
                  </a:cubicBezTo>
                  <a:cubicBezTo>
                    <a:pt x="1132" y="636"/>
                    <a:pt x="1131" y="669"/>
                    <a:pt x="1131" y="702"/>
                  </a:cubicBezTo>
                  <a:cubicBezTo>
                    <a:pt x="1131" y="717"/>
                    <a:pt x="1132" y="731"/>
                    <a:pt x="1119" y="741"/>
                  </a:cubicBezTo>
                  <a:cubicBezTo>
                    <a:pt x="1111" y="748"/>
                    <a:pt x="1107" y="755"/>
                    <a:pt x="1115" y="765"/>
                  </a:cubicBezTo>
                  <a:cubicBezTo>
                    <a:pt x="1131" y="785"/>
                    <a:pt x="1150" y="803"/>
                    <a:pt x="1149" y="833"/>
                  </a:cubicBezTo>
                  <a:cubicBezTo>
                    <a:pt x="1149" y="840"/>
                    <a:pt x="1158" y="847"/>
                    <a:pt x="1161" y="855"/>
                  </a:cubicBezTo>
                  <a:cubicBezTo>
                    <a:pt x="1168" y="870"/>
                    <a:pt x="1177" y="878"/>
                    <a:pt x="1194" y="867"/>
                  </a:cubicBezTo>
                  <a:cubicBezTo>
                    <a:pt x="1197" y="865"/>
                    <a:pt x="1201" y="864"/>
                    <a:pt x="1205" y="864"/>
                  </a:cubicBezTo>
                  <a:cubicBezTo>
                    <a:pt x="1221" y="865"/>
                    <a:pt x="1265" y="902"/>
                    <a:pt x="1266" y="917"/>
                  </a:cubicBezTo>
                  <a:cubicBezTo>
                    <a:pt x="1267" y="922"/>
                    <a:pt x="1261" y="930"/>
                    <a:pt x="1256" y="933"/>
                  </a:cubicBezTo>
                  <a:cubicBezTo>
                    <a:pt x="1200" y="966"/>
                    <a:pt x="1143" y="997"/>
                    <a:pt x="1089" y="1031"/>
                  </a:cubicBezTo>
                  <a:cubicBezTo>
                    <a:pt x="1031" y="1069"/>
                    <a:pt x="974" y="1109"/>
                    <a:pt x="918" y="1149"/>
                  </a:cubicBezTo>
                  <a:cubicBezTo>
                    <a:pt x="865" y="1186"/>
                    <a:pt x="806" y="1199"/>
                    <a:pt x="739" y="1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145" y="-114"/>
              <a:ext cx="4075" cy="3210"/>
            </a:xfrm>
            <a:custGeom>
              <a:avLst/>
              <a:gdLst>
                <a:gd name="T0" fmla="*/ 996 w 1285"/>
                <a:gd name="T1" fmla="*/ 495 h 1014"/>
                <a:gd name="T2" fmla="*/ 1026 w 1285"/>
                <a:gd name="T3" fmla="*/ 511 h 1014"/>
                <a:gd name="T4" fmla="*/ 1053 w 1285"/>
                <a:gd name="T5" fmla="*/ 591 h 1014"/>
                <a:gd name="T6" fmla="*/ 1075 w 1285"/>
                <a:gd name="T7" fmla="*/ 611 h 1014"/>
                <a:gd name="T8" fmla="*/ 1238 w 1285"/>
                <a:gd name="T9" fmla="*/ 639 h 1014"/>
                <a:gd name="T10" fmla="*/ 1263 w 1285"/>
                <a:gd name="T11" fmla="*/ 636 h 1014"/>
                <a:gd name="T12" fmla="*/ 1275 w 1285"/>
                <a:gd name="T13" fmla="*/ 697 h 1014"/>
                <a:gd name="T14" fmla="*/ 1248 w 1285"/>
                <a:gd name="T15" fmla="*/ 777 h 1014"/>
                <a:gd name="T16" fmla="*/ 1231 w 1285"/>
                <a:gd name="T17" fmla="*/ 793 h 1014"/>
                <a:gd name="T18" fmla="*/ 1073 w 1285"/>
                <a:gd name="T19" fmla="*/ 847 h 1014"/>
                <a:gd name="T20" fmla="*/ 957 w 1285"/>
                <a:gd name="T21" fmla="*/ 866 h 1014"/>
                <a:gd name="T22" fmla="*/ 873 w 1285"/>
                <a:gd name="T23" fmla="*/ 882 h 1014"/>
                <a:gd name="T24" fmla="*/ 787 w 1285"/>
                <a:gd name="T25" fmla="*/ 960 h 1014"/>
                <a:gd name="T26" fmla="*/ 746 w 1285"/>
                <a:gd name="T27" fmla="*/ 966 h 1014"/>
                <a:gd name="T28" fmla="*/ 733 w 1285"/>
                <a:gd name="T29" fmla="*/ 962 h 1014"/>
                <a:gd name="T30" fmla="*/ 643 w 1285"/>
                <a:gd name="T31" fmla="*/ 951 h 1014"/>
                <a:gd name="T32" fmla="*/ 572 w 1285"/>
                <a:gd name="T33" fmla="*/ 953 h 1014"/>
                <a:gd name="T34" fmla="*/ 541 w 1285"/>
                <a:gd name="T35" fmla="*/ 946 h 1014"/>
                <a:gd name="T36" fmla="*/ 522 w 1285"/>
                <a:gd name="T37" fmla="*/ 951 h 1014"/>
                <a:gd name="T38" fmla="*/ 510 w 1285"/>
                <a:gd name="T39" fmla="*/ 995 h 1014"/>
                <a:gd name="T40" fmla="*/ 503 w 1285"/>
                <a:gd name="T41" fmla="*/ 1014 h 1014"/>
                <a:gd name="T42" fmla="*/ 497 w 1285"/>
                <a:gd name="T43" fmla="*/ 1013 h 1014"/>
                <a:gd name="T44" fmla="*/ 467 w 1285"/>
                <a:gd name="T45" fmla="*/ 952 h 1014"/>
                <a:gd name="T46" fmla="*/ 462 w 1285"/>
                <a:gd name="T47" fmla="*/ 947 h 1014"/>
                <a:gd name="T48" fmla="*/ 393 w 1285"/>
                <a:gd name="T49" fmla="*/ 845 h 1014"/>
                <a:gd name="T50" fmla="*/ 325 w 1285"/>
                <a:gd name="T51" fmla="*/ 771 h 1014"/>
                <a:gd name="T52" fmla="*/ 313 w 1285"/>
                <a:gd name="T53" fmla="*/ 764 h 1014"/>
                <a:gd name="T54" fmla="*/ 268 w 1285"/>
                <a:gd name="T55" fmla="*/ 648 h 1014"/>
                <a:gd name="T56" fmla="*/ 186 w 1285"/>
                <a:gd name="T57" fmla="*/ 518 h 1014"/>
                <a:gd name="T58" fmla="*/ 154 w 1285"/>
                <a:gd name="T59" fmla="*/ 469 h 1014"/>
                <a:gd name="T60" fmla="*/ 130 w 1285"/>
                <a:gd name="T61" fmla="*/ 422 h 1014"/>
                <a:gd name="T62" fmla="*/ 110 w 1285"/>
                <a:gd name="T63" fmla="*/ 393 h 1014"/>
                <a:gd name="T64" fmla="*/ 29 w 1285"/>
                <a:gd name="T65" fmla="*/ 270 h 1014"/>
                <a:gd name="T66" fmla="*/ 0 w 1285"/>
                <a:gd name="T67" fmla="*/ 257 h 1014"/>
                <a:gd name="T68" fmla="*/ 13 w 1285"/>
                <a:gd name="T69" fmla="*/ 189 h 1014"/>
                <a:gd name="T70" fmla="*/ 55 w 1285"/>
                <a:gd name="T71" fmla="*/ 196 h 1014"/>
                <a:gd name="T72" fmla="*/ 112 w 1285"/>
                <a:gd name="T73" fmla="*/ 170 h 1014"/>
                <a:gd name="T74" fmla="*/ 149 w 1285"/>
                <a:gd name="T75" fmla="*/ 148 h 1014"/>
                <a:gd name="T76" fmla="*/ 180 w 1285"/>
                <a:gd name="T77" fmla="*/ 127 h 1014"/>
                <a:gd name="T78" fmla="*/ 206 w 1285"/>
                <a:gd name="T79" fmla="*/ 103 h 1014"/>
                <a:gd name="T80" fmla="*/ 149 w 1285"/>
                <a:gd name="T81" fmla="*/ 40 h 1014"/>
                <a:gd name="T82" fmla="*/ 204 w 1285"/>
                <a:gd name="T83" fmla="*/ 24 h 1014"/>
                <a:gd name="T84" fmla="*/ 271 w 1285"/>
                <a:gd name="T85" fmla="*/ 1 h 1014"/>
                <a:gd name="T86" fmla="*/ 283 w 1285"/>
                <a:gd name="T87" fmla="*/ 1 h 1014"/>
                <a:gd name="T88" fmla="*/ 447 w 1285"/>
                <a:gd name="T89" fmla="*/ 73 h 1014"/>
                <a:gd name="T90" fmla="*/ 599 w 1285"/>
                <a:gd name="T91" fmla="*/ 190 h 1014"/>
                <a:gd name="T92" fmla="*/ 625 w 1285"/>
                <a:gd name="T93" fmla="*/ 199 h 1014"/>
                <a:gd name="T94" fmla="*/ 754 w 1285"/>
                <a:gd name="T95" fmla="*/ 208 h 1014"/>
                <a:gd name="T96" fmla="*/ 789 w 1285"/>
                <a:gd name="T97" fmla="*/ 231 h 1014"/>
                <a:gd name="T98" fmla="*/ 810 w 1285"/>
                <a:gd name="T99" fmla="*/ 243 h 1014"/>
                <a:gd name="T100" fmla="*/ 850 w 1285"/>
                <a:gd name="T101" fmla="*/ 270 h 1014"/>
                <a:gd name="T102" fmla="*/ 885 w 1285"/>
                <a:gd name="T103" fmla="*/ 309 h 1014"/>
                <a:gd name="T104" fmla="*/ 894 w 1285"/>
                <a:gd name="T105" fmla="*/ 317 h 1014"/>
                <a:gd name="T106" fmla="*/ 931 w 1285"/>
                <a:gd name="T107" fmla="*/ 354 h 1014"/>
                <a:gd name="T108" fmla="*/ 945 w 1285"/>
                <a:gd name="T109" fmla="*/ 392 h 1014"/>
                <a:gd name="T110" fmla="*/ 959 w 1285"/>
                <a:gd name="T111" fmla="*/ 445 h 1014"/>
                <a:gd name="T112" fmla="*/ 973 w 1285"/>
                <a:gd name="T113" fmla="*/ 468 h 1014"/>
                <a:gd name="T114" fmla="*/ 996 w 1285"/>
                <a:gd name="T115" fmla="*/ 496 h 1014"/>
                <a:gd name="T116" fmla="*/ 996 w 1285"/>
                <a:gd name="T117" fmla="*/ 495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5" h="1014">
                  <a:moveTo>
                    <a:pt x="996" y="495"/>
                  </a:moveTo>
                  <a:cubicBezTo>
                    <a:pt x="1004" y="500"/>
                    <a:pt x="1012" y="504"/>
                    <a:pt x="1026" y="511"/>
                  </a:cubicBezTo>
                  <a:cubicBezTo>
                    <a:pt x="1034" y="534"/>
                    <a:pt x="1044" y="562"/>
                    <a:pt x="1053" y="591"/>
                  </a:cubicBezTo>
                  <a:cubicBezTo>
                    <a:pt x="1057" y="603"/>
                    <a:pt x="1063" y="609"/>
                    <a:pt x="1075" y="611"/>
                  </a:cubicBezTo>
                  <a:cubicBezTo>
                    <a:pt x="1129" y="620"/>
                    <a:pt x="1184" y="630"/>
                    <a:pt x="1238" y="639"/>
                  </a:cubicBezTo>
                  <a:cubicBezTo>
                    <a:pt x="1246" y="640"/>
                    <a:pt x="1254" y="637"/>
                    <a:pt x="1263" y="636"/>
                  </a:cubicBezTo>
                  <a:cubicBezTo>
                    <a:pt x="1281" y="653"/>
                    <a:pt x="1285" y="673"/>
                    <a:pt x="1275" y="697"/>
                  </a:cubicBezTo>
                  <a:cubicBezTo>
                    <a:pt x="1264" y="723"/>
                    <a:pt x="1257" y="751"/>
                    <a:pt x="1248" y="777"/>
                  </a:cubicBezTo>
                  <a:cubicBezTo>
                    <a:pt x="1245" y="783"/>
                    <a:pt x="1238" y="791"/>
                    <a:pt x="1231" y="793"/>
                  </a:cubicBezTo>
                  <a:cubicBezTo>
                    <a:pt x="1179" y="812"/>
                    <a:pt x="1127" y="833"/>
                    <a:pt x="1073" y="847"/>
                  </a:cubicBezTo>
                  <a:cubicBezTo>
                    <a:pt x="1035" y="858"/>
                    <a:pt x="996" y="860"/>
                    <a:pt x="957" y="866"/>
                  </a:cubicBezTo>
                  <a:cubicBezTo>
                    <a:pt x="929" y="871"/>
                    <a:pt x="901" y="875"/>
                    <a:pt x="873" y="882"/>
                  </a:cubicBezTo>
                  <a:cubicBezTo>
                    <a:pt x="831" y="893"/>
                    <a:pt x="808" y="925"/>
                    <a:pt x="787" y="960"/>
                  </a:cubicBezTo>
                  <a:cubicBezTo>
                    <a:pt x="774" y="982"/>
                    <a:pt x="766" y="982"/>
                    <a:pt x="746" y="966"/>
                  </a:cubicBezTo>
                  <a:cubicBezTo>
                    <a:pt x="743" y="963"/>
                    <a:pt x="738" y="963"/>
                    <a:pt x="733" y="962"/>
                  </a:cubicBezTo>
                  <a:cubicBezTo>
                    <a:pt x="703" y="958"/>
                    <a:pt x="673" y="953"/>
                    <a:pt x="643" y="951"/>
                  </a:cubicBezTo>
                  <a:cubicBezTo>
                    <a:pt x="620" y="950"/>
                    <a:pt x="595" y="953"/>
                    <a:pt x="572" y="953"/>
                  </a:cubicBezTo>
                  <a:cubicBezTo>
                    <a:pt x="561" y="953"/>
                    <a:pt x="550" y="951"/>
                    <a:pt x="541" y="946"/>
                  </a:cubicBezTo>
                  <a:cubicBezTo>
                    <a:pt x="532" y="942"/>
                    <a:pt x="526" y="941"/>
                    <a:pt x="522" y="951"/>
                  </a:cubicBezTo>
                  <a:cubicBezTo>
                    <a:pt x="515" y="965"/>
                    <a:pt x="504" y="977"/>
                    <a:pt x="510" y="995"/>
                  </a:cubicBezTo>
                  <a:cubicBezTo>
                    <a:pt x="512" y="1000"/>
                    <a:pt x="506" y="1008"/>
                    <a:pt x="503" y="1014"/>
                  </a:cubicBezTo>
                  <a:cubicBezTo>
                    <a:pt x="501" y="1014"/>
                    <a:pt x="499" y="1013"/>
                    <a:pt x="497" y="1013"/>
                  </a:cubicBezTo>
                  <a:cubicBezTo>
                    <a:pt x="487" y="993"/>
                    <a:pt x="477" y="972"/>
                    <a:pt x="467" y="952"/>
                  </a:cubicBezTo>
                  <a:cubicBezTo>
                    <a:pt x="466" y="950"/>
                    <a:pt x="464" y="948"/>
                    <a:pt x="462" y="947"/>
                  </a:cubicBezTo>
                  <a:cubicBezTo>
                    <a:pt x="424" y="923"/>
                    <a:pt x="406" y="885"/>
                    <a:pt x="393" y="845"/>
                  </a:cubicBezTo>
                  <a:cubicBezTo>
                    <a:pt x="381" y="810"/>
                    <a:pt x="356" y="788"/>
                    <a:pt x="325" y="771"/>
                  </a:cubicBezTo>
                  <a:cubicBezTo>
                    <a:pt x="321" y="769"/>
                    <a:pt x="315" y="767"/>
                    <a:pt x="313" y="764"/>
                  </a:cubicBezTo>
                  <a:cubicBezTo>
                    <a:pt x="287" y="730"/>
                    <a:pt x="264" y="695"/>
                    <a:pt x="268" y="648"/>
                  </a:cubicBezTo>
                  <a:cubicBezTo>
                    <a:pt x="272" y="600"/>
                    <a:pt x="230" y="536"/>
                    <a:pt x="186" y="518"/>
                  </a:cubicBezTo>
                  <a:cubicBezTo>
                    <a:pt x="166" y="510"/>
                    <a:pt x="157" y="490"/>
                    <a:pt x="154" y="469"/>
                  </a:cubicBezTo>
                  <a:cubicBezTo>
                    <a:pt x="151" y="452"/>
                    <a:pt x="139" y="437"/>
                    <a:pt x="130" y="422"/>
                  </a:cubicBezTo>
                  <a:cubicBezTo>
                    <a:pt x="125" y="412"/>
                    <a:pt x="116" y="403"/>
                    <a:pt x="110" y="393"/>
                  </a:cubicBezTo>
                  <a:cubicBezTo>
                    <a:pt x="83" y="352"/>
                    <a:pt x="57" y="311"/>
                    <a:pt x="29" y="270"/>
                  </a:cubicBezTo>
                  <a:cubicBezTo>
                    <a:pt x="24" y="263"/>
                    <a:pt x="11" y="262"/>
                    <a:pt x="0" y="257"/>
                  </a:cubicBezTo>
                  <a:cubicBezTo>
                    <a:pt x="4" y="236"/>
                    <a:pt x="9" y="214"/>
                    <a:pt x="13" y="189"/>
                  </a:cubicBezTo>
                  <a:cubicBezTo>
                    <a:pt x="28" y="191"/>
                    <a:pt x="42" y="192"/>
                    <a:pt x="55" y="196"/>
                  </a:cubicBezTo>
                  <a:cubicBezTo>
                    <a:pt x="82" y="203"/>
                    <a:pt x="100" y="189"/>
                    <a:pt x="112" y="170"/>
                  </a:cubicBezTo>
                  <a:cubicBezTo>
                    <a:pt x="122" y="155"/>
                    <a:pt x="134" y="149"/>
                    <a:pt x="149" y="148"/>
                  </a:cubicBezTo>
                  <a:cubicBezTo>
                    <a:pt x="163" y="146"/>
                    <a:pt x="173" y="142"/>
                    <a:pt x="180" y="127"/>
                  </a:cubicBezTo>
                  <a:cubicBezTo>
                    <a:pt x="184" y="118"/>
                    <a:pt x="196" y="112"/>
                    <a:pt x="206" y="103"/>
                  </a:cubicBezTo>
                  <a:cubicBezTo>
                    <a:pt x="188" y="83"/>
                    <a:pt x="170" y="63"/>
                    <a:pt x="149" y="40"/>
                  </a:cubicBezTo>
                  <a:cubicBezTo>
                    <a:pt x="169" y="34"/>
                    <a:pt x="186" y="29"/>
                    <a:pt x="204" y="24"/>
                  </a:cubicBezTo>
                  <a:cubicBezTo>
                    <a:pt x="226" y="17"/>
                    <a:pt x="249" y="8"/>
                    <a:pt x="271" y="1"/>
                  </a:cubicBezTo>
                  <a:cubicBezTo>
                    <a:pt x="275" y="0"/>
                    <a:pt x="279" y="0"/>
                    <a:pt x="283" y="1"/>
                  </a:cubicBezTo>
                  <a:cubicBezTo>
                    <a:pt x="343" y="12"/>
                    <a:pt x="398" y="38"/>
                    <a:pt x="447" y="73"/>
                  </a:cubicBezTo>
                  <a:cubicBezTo>
                    <a:pt x="499" y="111"/>
                    <a:pt x="549" y="152"/>
                    <a:pt x="599" y="190"/>
                  </a:cubicBezTo>
                  <a:cubicBezTo>
                    <a:pt x="606" y="196"/>
                    <a:pt x="616" y="199"/>
                    <a:pt x="625" y="199"/>
                  </a:cubicBezTo>
                  <a:cubicBezTo>
                    <a:pt x="668" y="203"/>
                    <a:pt x="711" y="205"/>
                    <a:pt x="754" y="208"/>
                  </a:cubicBezTo>
                  <a:cubicBezTo>
                    <a:pt x="770" y="209"/>
                    <a:pt x="783" y="213"/>
                    <a:pt x="789" y="231"/>
                  </a:cubicBezTo>
                  <a:cubicBezTo>
                    <a:pt x="791" y="237"/>
                    <a:pt x="804" y="244"/>
                    <a:pt x="810" y="243"/>
                  </a:cubicBezTo>
                  <a:cubicBezTo>
                    <a:pt x="833" y="240"/>
                    <a:pt x="845" y="248"/>
                    <a:pt x="850" y="270"/>
                  </a:cubicBezTo>
                  <a:cubicBezTo>
                    <a:pt x="855" y="289"/>
                    <a:pt x="865" y="303"/>
                    <a:pt x="885" y="309"/>
                  </a:cubicBezTo>
                  <a:cubicBezTo>
                    <a:pt x="888" y="311"/>
                    <a:pt x="893" y="314"/>
                    <a:pt x="894" y="317"/>
                  </a:cubicBezTo>
                  <a:cubicBezTo>
                    <a:pt x="899" y="337"/>
                    <a:pt x="915" y="345"/>
                    <a:pt x="931" y="354"/>
                  </a:cubicBezTo>
                  <a:cubicBezTo>
                    <a:pt x="946" y="363"/>
                    <a:pt x="949" y="377"/>
                    <a:pt x="945" y="392"/>
                  </a:cubicBezTo>
                  <a:cubicBezTo>
                    <a:pt x="940" y="413"/>
                    <a:pt x="945" y="429"/>
                    <a:pt x="959" y="445"/>
                  </a:cubicBezTo>
                  <a:cubicBezTo>
                    <a:pt x="965" y="451"/>
                    <a:pt x="968" y="461"/>
                    <a:pt x="973" y="468"/>
                  </a:cubicBezTo>
                  <a:cubicBezTo>
                    <a:pt x="981" y="478"/>
                    <a:pt x="989" y="487"/>
                    <a:pt x="996" y="496"/>
                  </a:cubicBezTo>
                  <a:lnTo>
                    <a:pt x="996"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5092" y="-263"/>
              <a:ext cx="3053" cy="2773"/>
            </a:xfrm>
            <a:custGeom>
              <a:avLst/>
              <a:gdLst>
                <a:gd name="T0" fmla="*/ 50 w 963"/>
                <a:gd name="T1" fmla="*/ 567 h 876"/>
                <a:gd name="T2" fmla="*/ 0 w 963"/>
                <a:gd name="T3" fmla="*/ 462 h 876"/>
                <a:gd name="T4" fmla="*/ 14 w 963"/>
                <a:gd name="T5" fmla="*/ 400 h 876"/>
                <a:gd name="T6" fmla="*/ 21 w 963"/>
                <a:gd name="T7" fmla="*/ 311 h 876"/>
                <a:gd name="T8" fmla="*/ 13 w 963"/>
                <a:gd name="T9" fmla="*/ 210 h 876"/>
                <a:gd name="T10" fmla="*/ 6 w 963"/>
                <a:gd name="T11" fmla="*/ 187 h 876"/>
                <a:gd name="T12" fmla="*/ 37 w 963"/>
                <a:gd name="T13" fmla="*/ 122 h 876"/>
                <a:gd name="T14" fmla="*/ 44 w 963"/>
                <a:gd name="T15" fmla="*/ 108 h 876"/>
                <a:gd name="T16" fmla="*/ 118 w 963"/>
                <a:gd name="T17" fmla="*/ 50 h 876"/>
                <a:gd name="T18" fmla="*/ 125 w 963"/>
                <a:gd name="T19" fmla="*/ 29 h 876"/>
                <a:gd name="T20" fmla="*/ 129 w 963"/>
                <a:gd name="T21" fmla="*/ 0 h 876"/>
                <a:gd name="T22" fmla="*/ 148 w 963"/>
                <a:gd name="T23" fmla="*/ 6 h 876"/>
                <a:gd name="T24" fmla="*/ 237 w 963"/>
                <a:gd name="T25" fmla="*/ 19 h 876"/>
                <a:gd name="T26" fmla="*/ 341 w 963"/>
                <a:gd name="T27" fmla="*/ 53 h 876"/>
                <a:gd name="T28" fmla="*/ 359 w 963"/>
                <a:gd name="T29" fmla="*/ 77 h 876"/>
                <a:gd name="T30" fmla="*/ 422 w 963"/>
                <a:gd name="T31" fmla="*/ 128 h 876"/>
                <a:gd name="T32" fmla="*/ 565 w 963"/>
                <a:gd name="T33" fmla="*/ 180 h 876"/>
                <a:gd name="T34" fmla="*/ 629 w 963"/>
                <a:gd name="T35" fmla="*/ 171 h 876"/>
                <a:gd name="T36" fmla="*/ 652 w 963"/>
                <a:gd name="T37" fmla="*/ 146 h 876"/>
                <a:gd name="T38" fmla="*/ 655 w 963"/>
                <a:gd name="T39" fmla="*/ 123 h 876"/>
                <a:gd name="T40" fmla="*/ 651 w 963"/>
                <a:gd name="T41" fmla="*/ 75 h 876"/>
                <a:gd name="T42" fmla="*/ 711 w 963"/>
                <a:gd name="T43" fmla="*/ 25 h 876"/>
                <a:gd name="T44" fmla="*/ 821 w 963"/>
                <a:gd name="T45" fmla="*/ 31 h 876"/>
                <a:gd name="T46" fmla="*/ 824 w 963"/>
                <a:gd name="T47" fmla="*/ 32 h 876"/>
                <a:gd name="T48" fmla="*/ 937 w 963"/>
                <a:gd name="T49" fmla="*/ 80 h 876"/>
                <a:gd name="T50" fmla="*/ 950 w 963"/>
                <a:gd name="T51" fmla="*/ 112 h 876"/>
                <a:gd name="T52" fmla="*/ 944 w 963"/>
                <a:gd name="T53" fmla="*/ 149 h 876"/>
                <a:gd name="T54" fmla="*/ 941 w 963"/>
                <a:gd name="T55" fmla="*/ 179 h 876"/>
                <a:gd name="T56" fmla="*/ 939 w 963"/>
                <a:gd name="T57" fmla="*/ 223 h 876"/>
                <a:gd name="T58" fmla="*/ 951 w 963"/>
                <a:gd name="T59" fmla="*/ 291 h 876"/>
                <a:gd name="T60" fmla="*/ 951 w 963"/>
                <a:gd name="T61" fmla="*/ 827 h 876"/>
                <a:gd name="T62" fmla="*/ 951 w 963"/>
                <a:gd name="T63" fmla="*/ 853 h 876"/>
                <a:gd name="T64" fmla="*/ 900 w 963"/>
                <a:gd name="T65" fmla="*/ 853 h 876"/>
                <a:gd name="T66" fmla="*/ 880 w 963"/>
                <a:gd name="T67" fmla="*/ 876 h 876"/>
                <a:gd name="T68" fmla="*/ 854 w 963"/>
                <a:gd name="T69" fmla="*/ 864 h 876"/>
                <a:gd name="T70" fmla="*/ 408 w 963"/>
                <a:gd name="T71" fmla="*/ 640 h 876"/>
                <a:gd name="T72" fmla="*/ 377 w 963"/>
                <a:gd name="T73" fmla="*/ 641 h 876"/>
                <a:gd name="T74" fmla="*/ 301 w 963"/>
                <a:gd name="T75" fmla="*/ 684 h 876"/>
                <a:gd name="T76" fmla="*/ 282 w 963"/>
                <a:gd name="T77" fmla="*/ 685 h 876"/>
                <a:gd name="T78" fmla="*/ 195 w 963"/>
                <a:gd name="T79" fmla="*/ 642 h 876"/>
                <a:gd name="T80" fmla="*/ 135 w 963"/>
                <a:gd name="T81" fmla="*/ 601 h 876"/>
                <a:gd name="T82" fmla="*/ 79 w 963"/>
                <a:gd name="T83" fmla="*/ 561 h 876"/>
                <a:gd name="T84" fmla="*/ 50 w 963"/>
                <a:gd name="T85" fmla="*/ 567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3" h="876">
                  <a:moveTo>
                    <a:pt x="50" y="567"/>
                  </a:moveTo>
                  <a:cubicBezTo>
                    <a:pt x="34" y="533"/>
                    <a:pt x="18" y="499"/>
                    <a:pt x="0" y="462"/>
                  </a:cubicBezTo>
                  <a:cubicBezTo>
                    <a:pt x="21" y="448"/>
                    <a:pt x="16" y="425"/>
                    <a:pt x="14" y="400"/>
                  </a:cubicBezTo>
                  <a:cubicBezTo>
                    <a:pt x="13" y="370"/>
                    <a:pt x="15" y="340"/>
                    <a:pt x="21" y="311"/>
                  </a:cubicBezTo>
                  <a:cubicBezTo>
                    <a:pt x="28" y="276"/>
                    <a:pt x="27" y="243"/>
                    <a:pt x="13" y="210"/>
                  </a:cubicBezTo>
                  <a:cubicBezTo>
                    <a:pt x="10" y="203"/>
                    <a:pt x="9" y="196"/>
                    <a:pt x="6" y="187"/>
                  </a:cubicBezTo>
                  <a:cubicBezTo>
                    <a:pt x="39" y="176"/>
                    <a:pt x="43" y="152"/>
                    <a:pt x="37" y="122"/>
                  </a:cubicBezTo>
                  <a:cubicBezTo>
                    <a:pt x="36" y="118"/>
                    <a:pt x="40" y="111"/>
                    <a:pt x="44" y="108"/>
                  </a:cubicBezTo>
                  <a:cubicBezTo>
                    <a:pt x="68" y="88"/>
                    <a:pt x="94" y="70"/>
                    <a:pt x="118" y="50"/>
                  </a:cubicBezTo>
                  <a:cubicBezTo>
                    <a:pt x="123" y="46"/>
                    <a:pt x="124" y="37"/>
                    <a:pt x="125" y="29"/>
                  </a:cubicBezTo>
                  <a:cubicBezTo>
                    <a:pt x="127" y="20"/>
                    <a:pt x="128" y="11"/>
                    <a:pt x="129" y="0"/>
                  </a:cubicBezTo>
                  <a:cubicBezTo>
                    <a:pt x="136" y="2"/>
                    <a:pt x="142" y="3"/>
                    <a:pt x="148" y="6"/>
                  </a:cubicBezTo>
                  <a:cubicBezTo>
                    <a:pt x="176" y="21"/>
                    <a:pt x="208" y="12"/>
                    <a:pt x="237" y="19"/>
                  </a:cubicBezTo>
                  <a:cubicBezTo>
                    <a:pt x="272" y="27"/>
                    <a:pt x="307" y="40"/>
                    <a:pt x="341" y="53"/>
                  </a:cubicBezTo>
                  <a:cubicBezTo>
                    <a:pt x="349" y="56"/>
                    <a:pt x="356" y="68"/>
                    <a:pt x="359" y="77"/>
                  </a:cubicBezTo>
                  <a:cubicBezTo>
                    <a:pt x="369" y="108"/>
                    <a:pt x="390" y="120"/>
                    <a:pt x="422" y="128"/>
                  </a:cubicBezTo>
                  <a:cubicBezTo>
                    <a:pt x="471" y="141"/>
                    <a:pt x="518" y="161"/>
                    <a:pt x="565" y="180"/>
                  </a:cubicBezTo>
                  <a:cubicBezTo>
                    <a:pt x="595" y="193"/>
                    <a:pt x="604" y="193"/>
                    <a:pt x="629" y="171"/>
                  </a:cubicBezTo>
                  <a:cubicBezTo>
                    <a:pt x="637" y="163"/>
                    <a:pt x="646" y="156"/>
                    <a:pt x="652" y="146"/>
                  </a:cubicBezTo>
                  <a:cubicBezTo>
                    <a:pt x="656" y="140"/>
                    <a:pt x="655" y="131"/>
                    <a:pt x="655" y="123"/>
                  </a:cubicBezTo>
                  <a:cubicBezTo>
                    <a:pt x="654" y="107"/>
                    <a:pt x="641" y="93"/>
                    <a:pt x="651" y="75"/>
                  </a:cubicBezTo>
                  <a:cubicBezTo>
                    <a:pt x="665" y="51"/>
                    <a:pt x="687" y="36"/>
                    <a:pt x="711" y="25"/>
                  </a:cubicBezTo>
                  <a:cubicBezTo>
                    <a:pt x="748" y="10"/>
                    <a:pt x="784" y="25"/>
                    <a:pt x="821" y="31"/>
                  </a:cubicBezTo>
                  <a:cubicBezTo>
                    <a:pt x="822" y="31"/>
                    <a:pt x="824" y="31"/>
                    <a:pt x="824" y="32"/>
                  </a:cubicBezTo>
                  <a:cubicBezTo>
                    <a:pt x="851" y="74"/>
                    <a:pt x="895" y="73"/>
                    <a:pt x="937" y="80"/>
                  </a:cubicBezTo>
                  <a:cubicBezTo>
                    <a:pt x="958" y="83"/>
                    <a:pt x="963" y="95"/>
                    <a:pt x="950" y="112"/>
                  </a:cubicBezTo>
                  <a:cubicBezTo>
                    <a:pt x="942" y="124"/>
                    <a:pt x="939" y="134"/>
                    <a:pt x="944" y="149"/>
                  </a:cubicBezTo>
                  <a:cubicBezTo>
                    <a:pt x="947" y="157"/>
                    <a:pt x="945" y="170"/>
                    <a:pt x="941" y="179"/>
                  </a:cubicBezTo>
                  <a:cubicBezTo>
                    <a:pt x="935" y="194"/>
                    <a:pt x="935" y="208"/>
                    <a:pt x="939" y="223"/>
                  </a:cubicBezTo>
                  <a:cubicBezTo>
                    <a:pt x="945" y="245"/>
                    <a:pt x="951" y="268"/>
                    <a:pt x="951" y="291"/>
                  </a:cubicBezTo>
                  <a:cubicBezTo>
                    <a:pt x="952" y="470"/>
                    <a:pt x="951" y="648"/>
                    <a:pt x="951" y="827"/>
                  </a:cubicBezTo>
                  <a:cubicBezTo>
                    <a:pt x="951" y="835"/>
                    <a:pt x="951" y="843"/>
                    <a:pt x="951" y="853"/>
                  </a:cubicBezTo>
                  <a:cubicBezTo>
                    <a:pt x="933" y="853"/>
                    <a:pt x="917" y="854"/>
                    <a:pt x="900" y="853"/>
                  </a:cubicBezTo>
                  <a:cubicBezTo>
                    <a:pt x="886" y="852"/>
                    <a:pt x="876" y="855"/>
                    <a:pt x="880" y="876"/>
                  </a:cubicBezTo>
                  <a:cubicBezTo>
                    <a:pt x="869" y="871"/>
                    <a:pt x="862" y="867"/>
                    <a:pt x="854" y="864"/>
                  </a:cubicBezTo>
                  <a:cubicBezTo>
                    <a:pt x="705" y="789"/>
                    <a:pt x="557" y="715"/>
                    <a:pt x="408" y="640"/>
                  </a:cubicBezTo>
                  <a:cubicBezTo>
                    <a:pt x="396" y="634"/>
                    <a:pt x="388" y="634"/>
                    <a:pt x="377" y="641"/>
                  </a:cubicBezTo>
                  <a:cubicBezTo>
                    <a:pt x="352" y="656"/>
                    <a:pt x="326" y="670"/>
                    <a:pt x="301" y="684"/>
                  </a:cubicBezTo>
                  <a:cubicBezTo>
                    <a:pt x="295" y="687"/>
                    <a:pt x="284" y="688"/>
                    <a:pt x="282" y="685"/>
                  </a:cubicBezTo>
                  <a:cubicBezTo>
                    <a:pt x="260" y="655"/>
                    <a:pt x="226" y="650"/>
                    <a:pt x="195" y="642"/>
                  </a:cubicBezTo>
                  <a:cubicBezTo>
                    <a:pt x="168" y="636"/>
                    <a:pt x="151" y="622"/>
                    <a:pt x="135" y="601"/>
                  </a:cubicBezTo>
                  <a:cubicBezTo>
                    <a:pt x="122" y="583"/>
                    <a:pt x="100" y="572"/>
                    <a:pt x="79" y="561"/>
                  </a:cubicBezTo>
                  <a:cubicBezTo>
                    <a:pt x="73" y="558"/>
                    <a:pt x="61" y="564"/>
                    <a:pt x="50" y="5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2632" y="2064"/>
              <a:ext cx="3092" cy="2643"/>
            </a:xfrm>
            <a:custGeom>
              <a:avLst/>
              <a:gdLst>
                <a:gd name="T0" fmla="*/ 0 w 975"/>
                <a:gd name="T1" fmla="*/ 580 h 835"/>
                <a:gd name="T2" fmla="*/ 14 w 975"/>
                <a:gd name="T3" fmla="*/ 553 h 835"/>
                <a:gd name="T4" fmla="*/ 19 w 975"/>
                <a:gd name="T5" fmla="*/ 541 h 835"/>
                <a:gd name="T6" fmla="*/ 31 w 975"/>
                <a:gd name="T7" fmla="*/ 501 h 835"/>
                <a:gd name="T8" fmla="*/ 32 w 975"/>
                <a:gd name="T9" fmla="*/ 494 h 835"/>
                <a:gd name="T10" fmla="*/ 37 w 975"/>
                <a:gd name="T11" fmla="*/ 445 h 835"/>
                <a:gd name="T12" fmla="*/ 44 w 975"/>
                <a:gd name="T13" fmla="*/ 433 h 835"/>
                <a:gd name="T14" fmla="*/ 95 w 975"/>
                <a:gd name="T15" fmla="*/ 406 h 835"/>
                <a:gd name="T16" fmla="*/ 119 w 975"/>
                <a:gd name="T17" fmla="*/ 384 h 835"/>
                <a:gd name="T18" fmla="*/ 116 w 975"/>
                <a:gd name="T19" fmla="*/ 156 h 835"/>
                <a:gd name="T20" fmla="*/ 116 w 975"/>
                <a:gd name="T21" fmla="*/ 128 h 835"/>
                <a:gd name="T22" fmla="*/ 165 w 975"/>
                <a:gd name="T23" fmla="*/ 129 h 835"/>
                <a:gd name="T24" fmla="*/ 189 w 975"/>
                <a:gd name="T25" fmla="*/ 106 h 835"/>
                <a:gd name="T26" fmla="*/ 188 w 975"/>
                <a:gd name="T27" fmla="*/ 0 h 835"/>
                <a:gd name="T28" fmla="*/ 212 w 975"/>
                <a:gd name="T29" fmla="*/ 0 h 835"/>
                <a:gd name="T30" fmla="*/ 888 w 975"/>
                <a:gd name="T31" fmla="*/ 0 h 835"/>
                <a:gd name="T32" fmla="*/ 917 w 975"/>
                <a:gd name="T33" fmla="*/ 21 h 835"/>
                <a:gd name="T34" fmla="*/ 918 w 975"/>
                <a:gd name="T35" fmla="*/ 69 h 835"/>
                <a:gd name="T36" fmla="*/ 925 w 975"/>
                <a:gd name="T37" fmla="*/ 137 h 835"/>
                <a:gd name="T38" fmla="*/ 945 w 975"/>
                <a:gd name="T39" fmla="*/ 204 h 835"/>
                <a:gd name="T40" fmla="*/ 948 w 975"/>
                <a:gd name="T41" fmla="*/ 213 h 835"/>
                <a:gd name="T42" fmla="*/ 964 w 975"/>
                <a:gd name="T43" fmla="*/ 282 h 835"/>
                <a:gd name="T44" fmla="*/ 934 w 975"/>
                <a:gd name="T45" fmla="*/ 291 h 835"/>
                <a:gd name="T46" fmla="*/ 908 w 975"/>
                <a:gd name="T47" fmla="*/ 326 h 835"/>
                <a:gd name="T48" fmla="*/ 879 w 975"/>
                <a:gd name="T49" fmla="*/ 438 h 835"/>
                <a:gd name="T50" fmla="*/ 877 w 975"/>
                <a:gd name="T51" fmla="*/ 455 h 835"/>
                <a:gd name="T52" fmla="*/ 847 w 975"/>
                <a:gd name="T53" fmla="*/ 586 h 835"/>
                <a:gd name="T54" fmla="*/ 834 w 975"/>
                <a:gd name="T55" fmla="*/ 599 h 835"/>
                <a:gd name="T56" fmla="*/ 780 w 975"/>
                <a:gd name="T57" fmla="*/ 680 h 835"/>
                <a:gd name="T58" fmla="*/ 774 w 975"/>
                <a:gd name="T59" fmla="*/ 692 h 835"/>
                <a:gd name="T60" fmla="*/ 738 w 975"/>
                <a:gd name="T61" fmla="*/ 744 h 835"/>
                <a:gd name="T62" fmla="*/ 705 w 975"/>
                <a:gd name="T63" fmla="*/ 710 h 835"/>
                <a:gd name="T64" fmla="*/ 690 w 975"/>
                <a:gd name="T65" fmla="*/ 655 h 835"/>
                <a:gd name="T66" fmla="*/ 693 w 975"/>
                <a:gd name="T67" fmla="*/ 632 h 835"/>
                <a:gd name="T68" fmla="*/ 689 w 975"/>
                <a:gd name="T69" fmla="*/ 610 h 835"/>
                <a:gd name="T70" fmla="*/ 652 w 975"/>
                <a:gd name="T71" fmla="*/ 612 h 835"/>
                <a:gd name="T72" fmla="*/ 614 w 975"/>
                <a:gd name="T73" fmla="*/ 626 h 835"/>
                <a:gd name="T74" fmla="*/ 629 w 975"/>
                <a:gd name="T75" fmla="*/ 665 h 835"/>
                <a:gd name="T76" fmla="*/ 621 w 975"/>
                <a:gd name="T77" fmla="*/ 693 h 835"/>
                <a:gd name="T78" fmla="*/ 580 w 975"/>
                <a:gd name="T79" fmla="*/ 744 h 835"/>
                <a:gd name="T80" fmla="*/ 531 w 975"/>
                <a:gd name="T81" fmla="*/ 753 h 835"/>
                <a:gd name="T82" fmla="*/ 508 w 975"/>
                <a:gd name="T83" fmla="*/ 737 h 835"/>
                <a:gd name="T84" fmla="*/ 458 w 975"/>
                <a:gd name="T85" fmla="*/ 750 h 835"/>
                <a:gd name="T86" fmla="*/ 455 w 975"/>
                <a:gd name="T87" fmla="*/ 757 h 835"/>
                <a:gd name="T88" fmla="*/ 374 w 975"/>
                <a:gd name="T89" fmla="*/ 782 h 835"/>
                <a:gd name="T90" fmla="*/ 338 w 975"/>
                <a:gd name="T91" fmla="*/ 769 h 835"/>
                <a:gd name="T92" fmla="*/ 296 w 975"/>
                <a:gd name="T93" fmla="*/ 773 h 835"/>
                <a:gd name="T94" fmla="*/ 272 w 975"/>
                <a:gd name="T95" fmla="*/ 767 h 835"/>
                <a:gd name="T96" fmla="*/ 244 w 975"/>
                <a:gd name="T97" fmla="*/ 736 h 835"/>
                <a:gd name="T98" fmla="*/ 176 w 975"/>
                <a:gd name="T99" fmla="*/ 739 h 835"/>
                <a:gd name="T100" fmla="*/ 150 w 975"/>
                <a:gd name="T101" fmla="*/ 803 h 835"/>
                <a:gd name="T102" fmla="*/ 98 w 975"/>
                <a:gd name="T103" fmla="*/ 817 h 835"/>
                <a:gd name="T104" fmla="*/ 93 w 975"/>
                <a:gd name="T105" fmla="*/ 790 h 835"/>
                <a:gd name="T106" fmla="*/ 77 w 975"/>
                <a:gd name="T107" fmla="*/ 720 h 835"/>
                <a:gd name="T108" fmla="*/ 56 w 975"/>
                <a:gd name="T109" fmla="*/ 673 h 835"/>
                <a:gd name="T110" fmla="*/ 52 w 975"/>
                <a:gd name="T111" fmla="*/ 660 h 835"/>
                <a:gd name="T112" fmla="*/ 31 w 975"/>
                <a:gd name="T113" fmla="*/ 615 h 835"/>
                <a:gd name="T114" fmla="*/ 0 w 975"/>
                <a:gd name="T115" fmla="*/ 58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5" h="835">
                  <a:moveTo>
                    <a:pt x="0" y="580"/>
                  </a:moveTo>
                  <a:cubicBezTo>
                    <a:pt x="5" y="569"/>
                    <a:pt x="10" y="561"/>
                    <a:pt x="14" y="553"/>
                  </a:cubicBezTo>
                  <a:cubicBezTo>
                    <a:pt x="16" y="549"/>
                    <a:pt x="21" y="544"/>
                    <a:pt x="19" y="541"/>
                  </a:cubicBezTo>
                  <a:cubicBezTo>
                    <a:pt x="13" y="524"/>
                    <a:pt x="16" y="512"/>
                    <a:pt x="31" y="501"/>
                  </a:cubicBezTo>
                  <a:cubicBezTo>
                    <a:pt x="32" y="500"/>
                    <a:pt x="33" y="495"/>
                    <a:pt x="32" y="494"/>
                  </a:cubicBezTo>
                  <a:cubicBezTo>
                    <a:pt x="14" y="475"/>
                    <a:pt x="32" y="461"/>
                    <a:pt x="37" y="445"/>
                  </a:cubicBezTo>
                  <a:cubicBezTo>
                    <a:pt x="39" y="441"/>
                    <a:pt x="43" y="437"/>
                    <a:pt x="44" y="433"/>
                  </a:cubicBezTo>
                  <a:cubicBezTo>
                    <a:pt x="54" y="410"/>
                    <a:pt x="68" y="400"/>
                    <a:pt x="95" y="406"/>
                  </a:cubicBezTo>
                  <a:cubicBezTo>
                    <a:pt x="118" y="411"/>
                    <a:pt x="119" y="408"/>
                    <a:pt x="119" y="384"/>
                  </a:cubicBezTo>
                  <a:cubicBezTo>
                    <a:pt x="118" y="308"/>
                    <a:pt x="117" y="232"/>
                    <a:pt x="116" y="156"/>
                  </a:cubicBezTo>
                  <a:cubicBezTo>
                    <a:pt x="116" y="148"/>
                    <a:pt x="116" y="140"/>
                    <a:pt x="116" y="128"/>
                  </a:cubicBezTo>
                  <a:cubicBezTo>
                    <a:pt x="133" y="128"/>
                    <a:pt x="149" y="127"/>
                    <a:pt x="165" y="129"/>
                  </a:cubicBezTo>
                  <a:cubicBezTo>
                    <a:pt x="182" y="130"/>
                    <a:pt x="190" y="125"/>
                    <a:pt x="189" y="106"/>
                  </a:cubicBezTo>
                  <a:cubicBezTo>
                    <a:pt x="187" y="72"/>
                    <a:pt x="188" y="38"/>
                    <a:pt x="188" y="0"/>
                  </a:cubicBezTo>
                  <a:cubicBezTo>
                    <a:pt x="197" y="0"/>
                    <a:pt x="205" y="0"/>
                    <a:pt x="212" y="0"/>
                  </a:cubicBezTo>
                  <a:cubicBezTo>
                    <a:pt x="437" y="0"/>
                    <a:pt x="663" y="1"/>
                    <a:pt x="888" y="0"/>
                  </a:cubicBezTo>
                  <a:cubicBezTo>
                    <a:pt x="904" y="0"/>
                    <a:pt x="914" y="3"/>
                    <a:pt x="917" y="21"/>
                  </a:cubicBezTo>
                  <a:cubicBezTo>
                    <a:pt x="919" y="37"/>
                    <a:pt x="927" y="49"/>
                    <a:pt x="918" y="69"/>
                  </a:cubicBezTo>
                  <a:cubicBezTo>
                    <a:pt x="910" y="87"/>
                    <a:pt x="920" y="114"/>
                    <a:pt x="925" y="137"/>
                  </a:cubicBezTo>
                  <a:cubicBezTo>
                    <a:pt x="930" y="159"/>
                    <a:pt x="938" y="181"/>
                    <a:pt x="945" y="204"/>
                  </a:cubicBezTo>
                  <a:cubicBezTo>
                    <a:pt x="946" y="207"/>
                    <a:pt x="946" y="211"/>
                    <a:pt x="948" y="213"/>
                  </a:cubicBezTo>
                  <a:cubicBezTo>
                    <a:pt x="975" y="232"/>
                    <a:pt x="958" y="259"/>
                    <a:pt x="964" y="282"/>
                  </a:cubicBezTo>
                  <a:cubicBezTo>
                    <a:pt x="952" y="286"/>
                    <a:pt x="940" y="286"/>
                    <a:pt x="934" y="291"/>
                  </a:cubicBezTo>
                  <a:cubicBezTo>
                    <a:pt x="923" y="301"/>
                    <a:pt x="912" y="313"/>
                    <a:pt x="908" y="326"/>
                  </a:cubicBezTo>
                  <a:cubicBezTo>
                    <a:pt x="896" y="363"/>
                    <a:pt x="888" y="401"/>
                    <a:pt x="879" y="438"/>
                  </a:cubicBezTo>
                  <a:cubicBezTo>
                    <a:pt x="877" y="444"/>
                    <a:pt x="875" y="450"/>
                    <a:pt x="877" y="455"/>
                  </a:cubicBezTo>
                  <a:cubicBezTo>
                    <a:pt x="888" y="504"/>
                    <a:pt x="865" y="545"/>
                    <a:pt x="847" y="586"/>
                  </a:cubicBezTo>
                  <a:cubicBezTo>
                    <a:pt x="845" y="591"/>
                    <a:pt x="839" y="595"/>
                    <a:pt x="834" y="599"/>
                  </a:cubicBezTo>
                  <a:cubicBezTo>
                    <a:pt x="806" y="619"/>
                    <a:pt x="792" y="649"/>
                    <a:pt x="780" y="680"/>
                  </a:cubicBezTo>
                  <a:cubicBezTo>
                    <a:pt x="778" y="684"/>
                    <a:pt x="777" y="691"/>
                    <a:pt x="774" y="692"/>
                  </a:cubicBezTo>
                  <a:cubicBezTo>
                    <a:pt x="750" y="701"/>
                    <a:pt x="743" y="723"/>
                    <a:pt x="738" y="744"/>
                  </a:cubicBezTo>
                  <a:cubicBezTo>
                    <a:pt x="727" y="732"/>
                    <a:pt x="717" y="720"/>
                    <a:pt x="705" y="710"/>
                  </a:cubicBezTo>
                  <a:cubicBezTo>
                    <a:pt x="687" y="695"/>
                    <a:pt x="692" y="674"/>
                    <a:pt x="690" y="655"/>
                  </a:cubicBezTo>
                  <a:cubicBezTo>
                    <a:pt x="689" y="647"/>
                    <a:pt x="693" y="639"/>
                    <a:pt x="693" y="632"/>
                  </a:cubicBezTo>
                  <a:cubicBezTo>
                    <a:pt x="693" y="624"/>
                    <a:pt x="692" y="611"/>
                    <a:pt x="689" y="610"/>
                  </a:cubicBezTo>
                  <a:cubicBezTo>
                    <a:pt x="677" y="607"/>
                    <a:pt x="665" y="601"/>
                    <a:pt x="652" y="612"/>
                  </a:cubicBezTo>
                  <a:cubicBezTo>
                    <a:pt x="643" y="620"/>
                    <a:pt x="627" y="621"/>
                    <a:pt x="614" y="626"/>
                  </a:cubicBezTo>
                  <a:cubicBezTo>
                    <a:pt x="619" y="639"/>
                    <a:pt x="627" y="651"/>
                    <a:pt x="629" y="665"/>
                  </a:cubicBezTo>
                  <a:cubicBezTo>
                    <a:pt x="631" y="673"/>
                    <a:pt x="626" y="685"/>
                    <a:pt x="621" y="693"/>
                  </a:cubicBezTo>
                  <a:cubicBezTo>
                    <a:pt x="608" y="710"/>
                    <a:pt x="593" y="726"/>
                    <a:pt x="580" y="744"/>
                  </a:cubicBezTo>
                  <a:cubicBezTo>
                    <a:pt x="565" y="763"/>
                    <a:pt x="550" y="767"/>
                    <a:pt x="531" y="753"/>
                  </a:cubicBezTo>
                  <a:cubicBezTo>
                    <a:pt x="523" y="748"/>
                    <a:pt x="516" y="743"/>
                    <a:pt x="508" y="737"/>
                  </a:cubicBezTo>
                  <a:cubicBezTo>
                    <a:pt x="489" y="724"/>
                    <a:pt x="470" y="729"/>
                    <a:pt x="458" y="750"/>
                  </a:cubicBezTo>
                  <a:cubicBezTo>
                    <a:pt x="457" y="753"/>
                    <a:pt x="457" y="756"/>
                    <a:pt x="455" y="757"/>
                  </a:cubicBezTo>
                  <a:cubicBezTo>
                    <a:pt x="429" y="770"/>
                    <a:pt x="406" y="790"/>
                    <a:pt x="374" y="782"/>
                  </a:cubicBezTo>
                  <a:cubicBezTo>
                    <a:pt x="362" y="778"/>
                    <a:pt x="350" y="770"/>
                    <a:pt x="338" y="769"/>
                  </a:cubicBezTo>
                  <a:cubicBezTo>
                    <a:pt x="325" y="768"/>
                    <a:pt x="310" y="773"/>
                    <a:pt x="296" y="773"/>
                  </a:cubicBezTo>
                  <a:cubicBezTo>
                    <a:pt x="288" y="774"/>
                    <a:pt x="278" y="772"/>
                    <a:pt x="272" y="767"/>
                  </a:cubicBezTo>
                  <a:cubicBezTo>
                    <a:pt x="261" y="759"/>
                    <a:pt x="253" y="747"/>
                    <a:pt x="244" y="736"/>
                  </a:cubicBezTo>
                  <a:cubicBezTo>
                    <a:pt x="230" y="717"/>
                    <a:pt x="187" y="717"/>
                    <a:pt x="176" y="739"/>
                  </a:cubicBezTo>
                  <a:cubicBezTo>
                    <a:pt x="165" y="759"/>
                    <a:pt x="158" y="782"/>
                    <a:pt x="150" y="803"/>
                  </a:cubicBezTo>
                  <a:cubicBezTo>
                    <a:pt x="142" y="827"/>
                    <a:pt x="113" y="835"/>
                    <a:pt x="98" y="817"/>
                  </a:cubicBezTo>
                  <a:cubicBezTo>
                    <a:pt x="93" y="810"/>
                    <a:pt x="90" y="798"/>
                    <a:pt x="93" y="790"/>
                  </a:cubicBezTo>
                  <a:cubicBezTo>
                    <a:pt x="102" y="763"/>
                    <a:pt x="100" y="740"/>
                    <a:pt x="77" y="720"/>
                  </a:cubicBezTo>
                  <a:cubicBezTo>
                    <a:pt x="62" y="708"/>
                    <a:pt x="56" y="692"/>
                    <a:pt x="56" y="673"/>
                  </a:cubicBezTo>
                  <a:cubicBezTo>
                    <a:pt x="56" y="669"/>
                    <a:pt x="55" y="662"/>
                    <a:pt x="52" y="660"/>
                  </a:cubicBezTo>
                  <a:cubicBezTo>
                    <a:pt x="34" y="650"/>
                    <a:pt x="33" y="634"/>
                    <a:pt x="31" y="615"/>
                  </a:cubicBezTo>
                  <a:cubicBezTo>
                    <a:pt x="30" y="599"/>
                    <a:pt x="25" y="581"/>
                    <a:pt x="0" y="5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p:nvSpPr>
          <p:spPr bwMode="auto">
            <a:xfrm>
              <a:off x="-2083" y="34"/>
              <a:ext cx="2306" cy="1995"/>
            </a:xfrm>
            <a:custGeom>
              <a:avLst/>
              <a:gdLst>
                <a:gd name="T0" fmla="*/ 581 w 727"/>
                <a:gd name="T1" fmla="*/ 46 h 630"/>
                <a:gd name="T2" fmla="*/ 613 w 727"/>
                <a:gd name="T3" fmla="*/ 135 h 630"/>
                <a:gd name="T4" fmla="*/ 614 w 727"/>
                <a:gd name="T5" fmla="*/ 145 h 630"/>
                <a:gd name="T6" fmla="*/ 573 w 727"/>
                <a:gd name="T7" fmla="*/ 245 h 630"/>
                <a:gd name="T8" fmla="*/ 560 w 727"/>
                <a:gd name="T9" fmla="*/ 262 h 630"/>
                <a:gd name="T10" fmla="*/ 511 w 727"/>
                <a:gd name="T11" fmla="*/ 196 h 630"/>
                <a:gd name="T12" fmla="*/ 478 w 727"/>
                <a:gd name="T13" fmla="*/ 128 h 630"/>
                <a:gd name="T14" fmla="*/ 465 w 727"/>
                <a:gd name="T15" fmla="*/ 116 h 630"/>
                <a:gd name="T16" fmla="*/ 459 w 727"/>
                <a:gd name="T17" fmla="*/ 136 h 630"/>
                <a:gd name="T18" fmla="*/ 491 w 727"/>
                <a:gd name="T19" fmla="*/ 218 h 630"/>
                <a:gd name="T20" fmla="*/ 543 w 727"/>
                <a:gd name="T21" fmla="*/ 321 h 630"/>
                <a:gd name="T22" fmla="*/ 649 w 727"/>
                <a:gd name="T23" fmla="*/ 496 h 630"/>
                <a:gd name="T24" fmla="*/ 654 w 727"/>
                <a:gd name="T25" fmla="*/ 524 h 630"/>
                <a:gd name="T26" fmla="*/ 672 w 727"/>
                <a:gd name="T27" fmla="*/ 585 h 630"/>
                <a:gd name="T28" fmla="*/ 727 w 727"/>
                <a:gd name="T29" fmla="*/ 630 h 630"/>
                <a:gd name="T30" fmla="*/ 15 w 727"/>
                <a:gd name="T31" fmla="*/ 630 h 630"/>
                <a:gd name="T32" fmla="*/ 15 w 727"/>
                <a:gd name="T33" fmla="*/ 606 h 630"/>
                <a:gd name="T34" fmla="*/ 15 w 727"/>
                <a:gd name="T35" fmla="*/ 196 h 630"/>
                <a:gd name="T36" fmla="*/ 3 w 727"/>
                <a:gd name="T37" fmla="*/ 122 h 630"/>
                <a:gd name="T38" fmla="*/ 2 w 727"/>
                <a:gd name="T39" fmla="*/ 97 h 630"/>
                <a:gd name="T40" fmla="*/ 7 w 727"/>
                <a:gd name="T41" fmla="*/ 44 h 630"/>
                <a:gd name="T42" fmla="*/ 36 w 727"/>
                <a:gd name="T43" fmla="*/ 11 h 630"/>
                <a:gd name="T44" fmla="*/ 213 w 727"/>
                <a:gd name="T45" fmla="*/ 47 h 630"/>
                <a:gd name="T46" fmla="*/ 311 w 727"/>
                <a:gd name="T47" fmla="*/ 30 h 630"/>
                <a:gd name="T48" fmla="*/ 414 w 727"/>
                <a:gd name="T49" fmla="*/ 20 h 630"/>
                <a:gd name="T50" fmla="*/ 430 w 727"/>
                <a:gd name="T51" fmla="*/ 43 h 630"/>
                <a:gd name="T52" fmla="*/ 450 w 727"/>
                <a:gd name="T53" fmla="*/ 45 h 630"/>
                <a:gd name="T54" fmla="*/ 472 w 727"/>
                <a:gd name="T55" fmla="*/ 38 h 630"/>
                <a:gd name="T56" fmla="*/ 522 w 727"/>
                <a:gd name="T57" fmla="*/ 49 h 630"/>
                <a:gd name="T58" fmla="*/ 581 w 727"/>
                <a:gd name="T59" fmla="*/ 46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7" h="630">
                  <a:moveTo>
                    <a:pt x="581" y="46"/>
                  </a:moveTo>
                  <a:cubicBezTo>
                    <a:pt x="591" y="72"/>
                    <a:pt x="602" y="104"/>
                    <a:pt x="613" y="135"/>
                  </a:cubicBezTo>
                  <a:cubicBezTo>
                    <a:pt x="614" y="138"/>
                    <a:pt x="615" y="142"/>
                    <a:pt x="614" y="145"/>
                  </a:cubicBezTo>
                  <a:cubicBezTo>
                    <a:pt x="600" y="178"/>
                    <a:pt x="587" y="212"/>
                    <a:pt x="573" y="245"/>
                  </a:cubicBezTo>
                  <a:cubicBezTo>
                    <a:pt x="571" y="250"/>
                    <a:pt x="567" y="254"/>
                    <a:pt x="560" y="262"/>
                  </a:cubicBezTo>
                  <a:cubicBezTo>
                    <a:pt x="542" y="239"/>
                    <a:pt x="524" y="219"/>
                    <a:pt x="511" y="196"/>
                  </a:cubicBezTo>
                  <a:cubicBezTo>
                    <a:pt x="498" y="175"/>
                    <a:pt x="489" y="150"/>
                    <a:pt x="478" y="128"/>
                  </a:cubicBezTo>
                  <a:cubicBezTo>
                    <a:pt x="476" y="123"/>
                    <a:pt x="469" y="120"/>
                    <a:pt x="465" y="116"/>
                  </a:cubicBezTo>
                  <a:cubicBezTo>
                    <a:pt x="463" y="123"/>
                    <a:pt x="457" y="131"/>
                    <a:pt x="459" y="136"/>
                  </a:cubicBezTo>
                  <a:cubicBezTo>
                    <a:pt x="468" y="164"/>
                    <a:pt x="479" y="191"/>
                    <a:pt x="491" y="218"/>
                  </a:cubicBezTo>
                  <a:cubicBezTo>
                    <a:pt x="507" y="252"/>
                    <a:pt x="527" y="286"/>
                    <a:pt x="543" y="321"/>
                  </a:cubicBezTo>
                  <a:cubicBezTo>
                    <a:pt x="572" y="383"/>
                    <a:pt x="606" y="442"/>
                    <a:pt x="649" y="496"/>
                  </a:cubicBezTo>
                  <a:cubicBezTo>
                    <a:pt x="656" y="504"/>
                    <a:pt x="661" y="510"/>
                    <a:pt x="654" y="524"/>
                  </a:cubicBezTo>
                  <a:cubicBezTo>
                    <a:pt x="644" y="541"/>
                    <a:pt x="656" y="571"/>
                    <a:pt x="672" y="585"/>
                  </a:cubicBezTo>
                  <a:cubicBezTo>
                    <a:pt x="690" y="599"/>
                    <a:pt x="707" y="613"/>
                    <a:pt x="727" y="630"/>
                  </a:cubicBezTo>
                  <a:cubicBezTo>
                    <a:pt x="487" y="630"/>
                    <a:pt x="253" y="630"/>
                    <a:pt x="15" y="630"/>
                  </a:cubicBezTo>
                  <a:cubicBezTo>
                    <a:pt x="15" y="621"/>
                    <a:pt x="15" y="614"/>
                    <a:pt x="15" y="606"/>
                  </a:cubicBezTo>
                  <a:cubicBezTo>
                    <a:pt x="15" y="469"/>
                    <a:pt x="16" y="333"/>
                    <a:pt x="15" y="196"/>
                  </a:cubicBezTo>
                  <a:cubicBezTo>
                    <a:pt x="15" y="171"/>
                    <a:pt x="7" y="147"/>
                    <a:pt x="3" y="122"/>
                  </a:cubicBezTo>
                  <a:cubicBezTo>
                    <a:pt x="1" y="114"/>
                    <a:pt x="0" y="105"/>
                    <a:pt x="2" y="97"/>
                  </a:cubicBezTo>
                  <a:cubicBezTo>
                    <a:pt x="8" y="80"/>
                    <a:pt x="14" y="63"/>
                    <a:pt x="7" y="44"/>
                  </a:cubicBezTo>
                  <a:cubicBezTo>
                    <a:pt x="2" y="30"/>
                    <a:pt x="20" y="14"/>
                    <a:pt x="36" y="11"/>
                  </a:cubicBezTo>
                  <a:cubicBezTo>
                    <a:pt x="100" y="0"/>
                    <a:pt x="157" y="24"/>
                    <a:pt x="213" y="47"/>
                  </a:cubicBezTo>
                  <a:cubicBezTo>
                    <a:pt x="253" y="62"/>
                    <a:pt x="282" y="50"/>
                    <a:pt x="311" y="30"/>
                  </a:cubicBezTo>
                  <a:cubicBezTo>
                    <a:pt x="344" y="7"/>
                    <a:pt x="379" y="10"/>
                    <a:pt x="414" y="20"/>
                  </a:cubicBezTo>
                  <a:cubicBezTo>
                    <a:pt x="421" y="22"/>
                    <a:pt x="426" y="35"/>
                    <a:pt x="430" y="43"/>
                  </a:cubicBezTo>
                  <a:cubicBezTo>
                    <a:pt x="437" y="55"/>
                    <a:pt x="443" y="57"/>
                    <a:pt x="450" y="45"/>
                  </a:cubicBezTo>
                  <a:cubicBezTo>
                    <a:pt x="455" y="34"/>
                    <a:pt x="462" y="35"/>
                    <a:pt x="472" y="38"/>
                  </a:cubicBezTo>
                  <a:cubicBezTo>
                    <a:pt x="488" y="42"/>
                    <a:pt x="505" y="47"/>
                    <a:pt x="522" y="49"/>
                  </a:cubicBezTo>
                  <a:cubicBezTo>
                    <a:pt x="540" y="50"/>
                    <a:pt x="558" y="47"/>
                    <a:pt x="58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p:nvSpPr>
          <p:spPr bwMode="auto">
            <a:xfrm>
              <a:off x="663" y="-1267"/>
              <a:ext cx="1814" cy="1780"/>
            </a:xfrm>
            <a:custGeom>
              <a:avLst/>
              <a:gdLst>
                <a:gd name="T0" fmla="*/ 0 w 572"/>
                <a:gd name="T1" fmla="*/ 278 h 562"/>
                <a:gd name="T2" fmla="*/ 116 w 572"/>
                <a:gd name="T3" fmla="*/ 218 h 562"/>
                <a:gd name="T4" fmla="*/ 140 w 572"/>
                <a:gd name="T5" fmla="*/ 187 h 562"/>
                <a:gd name="T6" fmla="*/ 155 w 572"/>
                <a:gd name="T7" fmla="*/ 79 h 562"/>
                <a:gd name="T8" fmla="*/ 163 w 572"/>
                <a:gd name="T9" fmla="*/ 66 h 562"/>
                <a:gd name="T10" fmla="*/ 204 w 572"/>
                <a:gd name="T11" fmla="*/ 27 h 562"/>
                <a:gd name="T12" fmla="*/ 257 w 572"/>
                <a:gd name="T13" fmla="*/ 4 h 562"/>
                <a:gd name="T14" fmla="*/ 326 w 572"/>
                <a:gd name="T15" fmla="*/ 24 h 562"/>
                <a:gd name="T16" fmla="*/ 360 w 572"/>
                <a:gd name="T17" fmla="*/ 22 h 562"/>
                <a:gd name="T18" fmla="*/ 385 w 572"/>
                <a:gd name="T19" fmla="*/ 75 h 562"/>
                <a:gd name="T20" fmla="*/ 420 w 572"/>
                <a:gd name="T21" fmla="*/ 111 h 562"/>
                <a:gd name="T22" fmla="*/ 425 w 572"/>
                <a:gd name="T23" fmla="*/ 165 h 562"/>
                <a:gd name="T24" fmla="*/ 408 w 572"/>
                <a:gd name="T25" fmla="*/ 257 h 562"/>
                <a:gd name="T26" fmla="*/ 492 w 572"/>
                <a:gd name="T27" fmla="*/ 332 h 562"/>
                <a:gd name="T28" fmla="*/ 539 w 572"/>
                <a:gd name="T29" fmla="*/ 424 h 562"/>
                <a:gd name="T30" fmla="*/ 550 w 572"/>
                <a:gd name="T31" fmla="*/ 447 h 562"/>
                <a:gd name="T32" fmla="*/ 572 w 572"/>
                <a:gd name="T33" fmla="*/ 501 h 562"/>
                <a:gd name="T34" fmla="*/ 532 w 572"/>
                <a:gd name="T35" fmla="*/ 496 h 562"/>
                <a:gd name="T36" fmla="*/ 507 w 572"/>
                <a:gd name="T37" fmla="*/ 507 h 562"/>
                <a:gd name="T38" fmla="*/ 490 w 572"/>
                <a:gd name="T39" fmla="*/ 531 h 562"/>
                <a:gd name="T40" fmla="*/ 435 w 572"/>
                <a:gd name="T41" fmla="*/ 558 h 562"/>
                <a:gd name="T42" fmla="*/ 369 w 572"/>
                <a:gd name="T43" fmla="*/ 554 h 562"/>
                <a:gd name="T44" fmla="*/ 348 w 572"/>
                <a:gd name="T45" fmla="*/ 544 h 562"/>
                <a:gd name="T46" fmla="*/ 232 w 572"/>
                <a:gd name="T47" fmla="*/ 454 h 562"/>
                <a:gd name="T48" fmla="*/ 37 w 572"/>
                <a:gd name="T49" fmla="*/ 357 h 562"/>
                <a:gd name="T50" fmla="*/ 18 w 572"/>
                <a:gd name="T51" fmla="*/ 339 h 562"/>
                <a:gd name="T52" fmla="*/ 0 w 572"/>
                <a:gd name="T53" fmla="*/ 27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2" h="562">
                  <a:moveTo>
                    <a:pt x="0" y="278"/>
                  </a:moveTo>
                  <a:cubicBezTo>
                    <a:pt x="39" y="258"/>
                    <a:pt x="77" y="237"/>
                    <a:pt x="116" y="218"/>
                  </a:cubicBezTo>
                  <a:cubicBezTo>
                    <a:pt x="130" y="211"/>
                    <a:pt x="137" y="202"/>
                    <a:pt x="140" y="187"/>
                  </a:cubicBezTo>
                  <a:cubicBezTo>
                    <a:pt x="149" y="152"/>
                    <a:pt x="165" y="117"/>
                    <a:pt x="155" y="79"/>
                  </a:cubicBezTo>
                  <a:cubicBezTo>
                    <a:pt x="154" y="76"/>
                    <a:pt x="160" y="70"/>
                    <a:pt x="163" y="66"/>
                  </a:cubicBezTo>
                  <a:cubicBezTo>
                    <a:pt x="177" y="53"/>
                    <a:pt x="193" y="42"/>
                    <a:pt x="204" y="27"/>
                  </a:cubicBezTo>
                  <a:cubicBezTo>
                    <a:pt x="218" y="8"/>
                    <a:pt x="234" y="0"/>
                    <a:pt x="257" y="4"/>
                  </a:cubicBezTo>
                  <a:cubicBezTo>
                    <a:pt x="281" y="8"/>
                    <a:pt x="306" y="5"/>
                    <a:pt x="326" y="24"/>
                  </a:cubicBezTo>
                  <a:cubicBezTo>
                    <a:pt x="332" y="29"/>
                    <a:pt x="347" y="23"/>
                    <a:pt x="360" y="22"/>
                  </a:cubicBezTo>
                  <a:cubicBezTo>
                    <a:pt x="368" y="38"/>
                    <a:pt x="378" y="56"/>
                    <a:pt x="385" y="75"/>
                  </a:cubicBezTo>
                  <a:cubicBezTo>
                    <a:pt x="392" y="92"/>
                    <a:pt x="403" y="103"/>
                    <a:pt x="420" y="111"/>
                  </a:cubicBezTo>
                  <a:cubicBezTo>
                    <a:pt x="445" y="123"/>
                    <a:pt x="447" y="148"/>
                    <a:pt x="425" y="165"/>
                  </a:cubicBezTo>
                  <a:cubicBezTo>
                    <a:pt x="400" y="184"/>
                    <a:pt x="393" y="229"/>
                    <a:pt x="408" y="257"/>
                  </a:cubicBezTo>
                  <a:cubicBezTo>
                    <a:pt x="428" y="292"/>
                    <a:pt x="455" y="316"/>
                    <a:pt x="492" y="332"/>
                  </a:cubicBezTo>
                  <a:cubicBezTo>
                    <a:pt x="533" y="349"/>
                    <a:pt x="548" y="382"/>
                    <a:pt x="539" y="424"/>
                  </a:cubicBezTo>
                  <a:cubicBezTo>
                    <a:pt x="535" y="443"/>
                    <a:pt x="535" y="443"/>
                    <a:pt x="550" y="447"/>
                  </a:cubicBezTo>
                  <a:cubicBezTo>
                    <a:pt x="558" y="466"/>
                    <a:pt x="564" y="483"/>
                    <a:pt x="572" y="501"/>
                  </a:cubicBezTo>
                  <a:cubicBezTo>
                    <a:pt x="560" y="500"/>
                    <a:pt x="546" y="499"/>
                    <a:pt x="532" y="496"/>
                  </a:cubicBezTo>
                  <a:cubicBezTo>
                    <a:pt x="520" y="494"/>
                    <a:pt x="513" y="497"/>
                    <a:pt x="507" y="507"/>
                  </a:cubicBezTo>
                  <a:cubicBezTo>
                    <a:pt x="502" y="515"/>
                    <a:pt x="494" y="522"/>
                    <a:pt x="490" y="531"/>
                  </a:cubicBezTo>
                  <a:cubicBezTo>
                    <a:pt x="479" y="556"/>
                    <a:pt x="460" y="562"/>
                    <a:pt x="435" y="558"/>
                  </a:cubicBezTo>
                  <a:cubicBezTo>
                    <a:pt x="413" y="556"/>
                    <a:pt x="391" y="556"/>
                    <a:pt x="369" y="554"/>
                  </a:cubicBezTo>
                  <a:cubicBezTo>
                    <a:pt x="362" y="553"/>
                    <a:pt x="355" y="549"/>
                    <a:pt x="348" y="544"/>
                  </a:cubicBezTo>
                  <a:cubicBezTo>
                    <a:pt x="309" y="515"/>
                    <a:pt x="270" y="485"/>
                    <a:pt x="232" y="454"/>
                  </a:cubicBezTo>
                  <a:cubicBezTo>
                    <a:pt x="174" y="408"/>
                    <a:pt x="111" y="372"/>
                    <a:pt x="37" y="357"/>
                  </a:cubicBezTo>
                  <a:cubicBezTo>
                    <a:pt x="26" y="355"/>
                    <a:pt x="20" y="350"/>
                    <a:pt x="18" y="339"/>
                  </a:cubicBezTo>
                  <a:cubicBezTo>
                    <a:pt x="12" y="319"/>
                    <a:pt x="6" y="299"/>
                    <a:pt x="0"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p:nvSpPr>
          <p:spPr bwMode="auto">
            <a:xfrm>
              <a:off x="-9310" y="-861"/>
              <a:ext cx="2118" cy="1725"/>
            </a:xfrm>
            <a:custGeom>
              <a:avLst/>
              <a:gdLst>
                <a:gd name="T0" fmla="*/ 205 w 668"/>
                <a:gd name="T1" fmla="*/ 545 h 545"/>
                <a:gd name="T2" fmla="*/ 0 w 668"/>
                <a:gd name="T3" fmla="*/ 545 h 545"/>
                <a:gd name="T4" fmla="*/ 73 w 668"/>
                <a:gd name="T5" fmla="*/ 489 h 545"/>
                <a:gd name="T6" fmla="*/ 93 w 668"/>
                <a:gd name="T7" fmla="*/ 481 h 545"/>
                <a:gd name="T8" fmla="*/ 137 w 668"/>
                <a:gd name="T9" fmla="*/ 450 h 545"/>
                <a:gd name="T10" fmla="*/ 153 w 668"/>
                <a:gd name="T11" fmla="*/ 349 h 545"/>
                <a:gd name="T12" fmla="*/ 158 w 668"/>
                <a:gd name="T13" fmla="*/ 295 h 545"/>
                <a:gd name="T14" fmla="*/ 177 w 668"/>
                <a:gd name="T15" fmla="*/ 241 h 545"/>
                <a:gd name="T16" fmla="*/ 226 w 668"/>
                <a:gd name="T17" fmla="*/ 180 h 545"/>
                <a:gd name="T18" fmla="*/ 243 w 668"/>
                <a:gd name="T19" fmla="*/ 171 h 545"/>
                <a:gd name="T20" fmla="*/ 375 w 668"/>
                <a:gd name="T21" fmla="*/ 36 h 545"/>
                <a:gd name="T22" fmla="*/ 437 w 668"/>
                <a:gd name="T23" fmla="*/ 21 h 545"/>
                <a:gd name="T24" fmla="*/ 493 w 668"/>
                <a:gd name="T25" fmla="*/ 40 h 545"/>
                <a:gd name="T26" fmla="*/ 557 w 668"/>
                <a:gd name="T27" fmla="*/ 45 h 545"/>
                <a:gd name="T28" fmla="*/ 582 w 668"/>
                <a:gd name="T29" fmla="*/ 51 h 545"/>
                <a:gd name="T30" fmla="*/ 611 w 668"/>
                <a:gd name="T31" fmla="*/ 58 h 545"/>
                <a:gd name="T32" fmla="*/ 632 w 668"/>
                <a:gd name="T33" fmla="*/ 106 h 545"/>
                <a:gd name="T34" fmla="*/ 654 w 668"/>
                <a:gd name="T35" fmla="*/ 201 h 545"/>
                <a:gd name="T36" fmla="*/ 662 w 668"/>
                <a:gd name="T37" fmla="*/ 214 h 545"/>
                <a:gd name="T38" fmla="*/ 666 w 668"/>
                <a:gd name="T39" fmla="*/ 231 h 545"/>
                <a:gd name="T40" fmla="*/ 652 w 668"/>
                <a:gd name="T41" fmla="*/ 242 h 545"/>
                <a:gd name="T42" fmla="*/ 622 w 668"/>
                <a:gd name="T43" fmla="*/ 246 h 545"/>
                <a:gd name="T44" fmla="*/ 562 w 668"/>
                <a:gd name="T45" fmla="*/ 271 h 545"/>
                <a:gd name="T46" fmla="*/ 534 w 668"/>
                <a:gd name="T47" fmla="*/ 281 h 545"/>
                <a:gd name="T48" fmla="*/ 516 w 668"/>
                <a:gd name="T49" fmla="*/ 300 h 545"/>
                <a:gd name="T50" fmla="*/ 478 w 668"/>
                <a:gd name="T51" fmla="*/ 349 h 545"/>
                <a:gd name="T52" fmla="*/ 425 w 668"/>
                <a:gd name="T53" fmla="*/ 385 h 545"/>
                <a:gd name="T54" fmla="*/ 364 w 668"/>
                <a:gd name="T55" fmla="*/ 413 h 545"/>
                <a:gd name="T56" fmla="*/ 214 w 668"/>
                <a:gd name="T57" fmla="*/ 470 h 545"/>
                <a:gd name="T58" fmla="*/ 206 w 668"/>
                <a:gd name="T59" fmla="*/ 488 h 545"/>
                <a:gd name="T60" fmla="*/ 205 w 668"/>
                <a:gd name="T61"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8" h="545">
                  <a:moveTo>
                    <a:pt x="205" y="545"/>
                  </a:moveTo>
                  <a:cubicBezTo>
                    <a:pt x="133" y="545"/>
                    <a:pt x="63" y="545"/>
                    <a:pt x="0" y="545"/>
                  </a:cubicBezTo>
                  <a:cubicBezTo>
                    <a:pt x="21" y="528"/>
                    <a:pt x="47" y="508"/>
                    <a:pt x="73" y="489"/>
                  </a:cubicBezTo>
                  <a:cubicBezTo>
                    <a:pt x="78" y="485"/>
                    <a:pt x="86" y="481"/>
                    <a:pt x="93" y="481"/>
                  </a:cubicBezTo>
                  <a:cubicBezTo>
                    <a:pt x="114" y="478"/>
                    <a:pt x="125" y="466"/>
                    <a:pt x="137" y="450"/>
                  </a:cubicBezTo>
                  <a:cubicBezTo>
                    <a:pt x="163" y="418"/>
                    <a:pt x="164" y="385"/>
                    <a:pt x="153" y="349"/>
                  </a:cubicBezTo>
                  <a:cubicBezTo>
                    <a:pt x="148" y="331"/>
                    <a:pt x="150" y="313"/>
                    <a:pt x="158" y="295"/>
                  </a:cubicBezTo>
                  <a:cubicBezTo>
                    <a:pt x="166" y="278"/>
                    <a:pt x="167" y="257"/>
                    <a:pt x="177" y="241"/>
                  </a:cubicBezTo>
                  <a:cubicBezTo>
                    <a:pt x="190" y="219"/>
                    <a:pt x="209" y="200"/>
                    <a:pt x="226" y="180"/>
                  </a:cubicBezTo>
                  <a:cubicBezTo>
                    <a:pt x="230" y="176"/>
                    <a:pt x="237" y="174"/>
                    <a:pt x="243" y="171"/>
                  </a:cubicBezTo>
                  <a:cubicBezTo>
                    <a:pt x="309" y="148"/>
                    <a:pt x="349" y="99"/>
                    <a:pt x="375" y="36"/>
                  </a:cubicBezTo>
                  <a:cubicBezTo>
                    <a:pt x="387" y="7"/>
                    <a:pt x="413" y="0"/>
                    <a:pt x="437" y="21"/>
                  </a:cubicBezTo>
                  <a:cubicBezTo>
                    <a:pt x="453" y="37"/>
                    <a:pt x="471" y="41"/>
                    <a:pt x="493" y="40"/>
                  </a:cubicBezTo>
                  <a:cubicBezTo>
                    <a:pt x="514" y="38"/>
                    <a:pt x="536" y="42"/>
                    <a:pt x="557" y="45"/>
                  </a:cubicBezTo>
                  <a:cubicBezTo>
                    <a:pt x="566" y="45"/>
                    <a:pt x="574" y="49"/>
                    <a:pt x="582" y="51"/>
                  </a:cubicBezTo>
                  <a:cubicBezTo>
                    <a:pt x="592" y="53"/>
                    <a:pt x="607" y="52"/>
                    <a:pt x="611" y="58"/>
                  </a:cubicBezTo>
                  <a:cubicBezTo>
                    <a:pt x="621" y="72"/>
                    <a:pt x="628" y="89"/>
                    <a:pt x="632" y="106"/>
                  </a:cubicBezTo>
                  <a:cubicBezTo>
                    <a:pt x="641" y="138"/>
                    <a:pt x="647" y="170"/>
                    <a:pt x="654" y="201"/>
                  </a:cubicBezTo>
                  <a:cubicBezTo>
                    <a:pt x="656" y="206"/>
                    <a:pt x="660" y="210"/>
                    <a:pt x="662" y="214"/>
                  </a:cubicBezTo>
                  <a:cubicBezTo>
                    <a:pt x="665" y="220"/>
                    <a:pt x="668" y="227"/>
                    <a:pt x="666" y="231"/>
                  </a:cubicBezTo>
                  <a:cubicBezTo>
                    <a:pt x="664" y="236"/>
                    <a:pt x="657" y="240"/>
                    <a:pt x="652" y="242"/>
                  </a:cubicBezTo>
                  <a:cubicBezTo>
                    <a:pt x="643" y="245"/>
                    <a:pt x="632" y="245"/>
                    <a:pt x="622" y="246"/>
                  </a:cubicBezTo>
                  <a:cubicBezTo>
                    <a:pt x="600" y="249"/>
                    <a:pt x="579" y="253"/>
                    <a:pt x="562" y="271"/>
                  </a:cubicBezTo>
                  <a:cubicBezTo>
                    <a:pt x="556" y="277"/>
                    <a:pt x="544" y="280"/>
                    <a:pt x="534" y="281"/>
                  </a:cubicBezTo>
                  <a:cubicBezTo>
                    <a:pt x="522" y="282"/>
                    <a:pt x="515" y="287"/>
                    <a:pt x="516" y="300"/>
                  </a:cubicBezTo>
                  <a:cubicBezTo>
                    <a:pt x="519" y="329"/>
                    <a:pt x="504" y="343"/>
                    <a:pt x="478" y="349"/>
                  </a:cubicBezTo>
                  <a:cubicBezTo>
                    <a:pt x="455" y="353"/>
                    <a:pt x="441" y="369"/>
                    <a:pt x="425" y="385"/>
                  </a:cubicBezTo>
                  <a:cubicBezTo>
                    <a:pt x="410" y="400"/>
                    <a:pt x="385" y="410"/>
                    <a:pt x="364" y="413"/>
                  </a:cubicBezTo>
                  <a:cubicBezTo>
                    <a:pt x="308" y="418"/>
                    <a:pt x="262" y="446"/>
                    <a:pt x="214" y="470"/>
                  </a:cubicBezTo>
                  <a:cubicBezTo>
                    <a:pt x="210" y="473"/>
                    <a:pt x="206" y="482"/>
                    <a:pt x="206" y="488"/>
                  </a:cubicBezTo>
                  <a:cubicBezTo>
                    <a:pt x="204" y="506"/>
                    <a:pt x="205" y="524"/>
                    <a:pt x="205" y="5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p:nvSpPr>
          <p:spPr bwMode="auto">
            <a:xfrm>
              <a:off x="1434" y="2618"/>
              <a:ext cx="1985" cy="1235"/>
            </a:xfrm>
            <a:custGeom>
              <a:avLst/>
              <a:gdLst>
                <a:gd name="T0" fmla="*/ 626 w 626"/>
                <a:gd name="T1" fmla="*/ 135 h 390"/>
                <a:gd name="T2" fmla="*/ 619 w 626"/>
                <a:gd name="T3" fmla="*/ 139 h 390"/>
                <a:gd name="T4" fmla="*/ 571 w 626"/>
                <a:gd name="T5" fmla="*/ 194 h 390"/>
                <a:gd name="T6" fmla="*/ 556 w 626"/>
                <a:gd name="T7" fmla="*/ 207 h 390"/>
                <a:gd name="T8" fmla="*/ 451 w 626"/>
                <a:gd name="T9" fmla="*/ 244 h 390"/>
                <a:gd name="T10" fmla="*/ 380 w 626"/>
                <a:gd name="T11" fmla="*/ 283 h 390"/>
                <a:gd name="T12" fmla="*/ 320 w 626"/>
                <a:gd name="T13" fmla="*/ 301 h 390"/>
                <a:gd name="T14" fmla="*/ 304 w 626"/>
                <a:gd name="T15" fmla="*/ 306 h 390"/>
                <a:gd name="T16" fmla="*/ 202 w 626"/>
                <a:gd name="T17" fmla="*/ 339 h 390"/>
                <a:gd name="T18" fmla="*/ 135 w 626"/>
                <a:gd name="T19" fmla="*/ 372 h 390"/>
                <a:gd name="T20" fmla="*/ 125 w 626"/>
                <a:gd name="T21" fmla="*/ 380 h 390"/>
                <a:gd name="T22" fmla="*/ 78 w 626"/>
                <a:gd name="T23" fmla="*/ 387 h 390"/>
                <a:gd name="T24" fmla="*/ 30 w 626"/>
                <a:gd name="T25" fmla="*/ 344 h 390"/>
                <a:gd name="T26" fmla="*/ 4 w 626"/>
                <a:gd name="T27" fmla="*/ 245 h 390"/>
                <a:gd name="T28" fmla="*/ 0 w 626"/>
                <a:gd name="T29" fmla="*/ 198 h 390"/>
                <a:gd name="T30" fmla="*/ 4 w 626"/>
                <a:gd name="T31" fmla="*/ 170 h 390"/>
                <a:gd name="T32" fmla="*/ 19 w 626"/>
                <a:gd name="T33" fmla="*/ 151 h 390"/>
                <a:gd name="T34" fmla="*/ 28 w 626"/>
                <a:gd name="T35" fmla="*/ 128 h 390"/>
                <a:gd name="T36" fmla="*/ 31 w 626"/>
                <a:gd name="T37" fmla="*/ 98 h 390"/>
                <a:gd name="T38" fmla="*/ 84 w 626"/>
                <a:gd name="T39" fmla="*/ 98 h 390"/>
                <a:gd name="T40" fmla="*/ 189 w 626"/>
                <a:gd name="T41" fmla="*/ 107 h 390"/>
                <a:gd name="T42" fmla="*/ 221 w 626"/>
                <a:gd name="T43" fmla="*/ 108 h 390"/>
                <a:gd name="T44" fmla="*/ 249 w 626"/>
                <a:gd name="T45" fmla="*/ 120 h 390"/>
                <a:gd name="T46" fmla="*/ 294 w 626"/>
                <a:gd name="T47" fmla="*/ 110 h 390"/>
                <a:gd name="T48" fmla="*/ 300 w 626"/>
                <a:gd name="T49" fmla="*/ 102 h 390"/>
                <a:gd name="T50" fmla="*/ 437 w 626"/>
                <a:gd name="T51" fmla="*/ 15 h 390"/>
                <a:gd name="T52" fmla="*/ 551 w 626"/>
                <a:gd name="T53" fmla="*/ 0 h 390"/>
                <a:gd name="T54" fmla="*/ 567 w 626"/>
                <a:gd name="T55" fmla="*/ 9 h 390"/>
                <a:gd name="T56" fmla="*/ 626 w 626"/>
                <a:gd name="T57" fmla="*/ 13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6" h="390">
                  <a:moveTo>
                    <a:pt x="626" y="135"/>
                  </a:moveTo>
                  <a:cubicBezTo>
                    <a:pt x="622" y="137"/>
                    <a:pt x="621" y="139"/>
                    <a:pt x="619" y="139"/>
                  </a:cubicBezTo>
                  <a:cubicBezTo>
                    <a:pt x="589" y="145"/>
                    <a:pt x="574" y="163"/>
                    <a:pt x="571" y="194"/>
                  </a:cubicBezTo>
                  <a:cubicBezTo>
                    <a:pt x="570" y="199"/>
                    <a:pt x="562" y="205"/>
                    <a:pt x="556" y="207"/>
                  </a:cubicBezTo>
                  <a:cubicBezTo>
                    <a:pt x="522" y="221"/>
                    <a:pt x="487" y="234"/>
                    <a:pt x="451" y="244"/>
                  </a:cubicBezTo>
                  <a:cubicBezTo>
                    <a:pt x="424" y="252"/>
                    <a:pt x="400" y="263"/>
                    <a:pt x="380" y="283"/>
                  </a:cubicBezTo>
                  <a:cubicBezTo>
                    <a:pt x="363" y="299"/>
                    <a:pt x="344" y="307"/>
                    <a:pt x="320" y="301"/>
                  </a:cubicBezTo>
                  <a:cubicBezTo>
                    <a:pt x="316" y="300"/>
                    <a:pt x="309" y="303"/>
                    <a:pt x="304" y="306"/>
                  </a:cubicBezTo>
                  <a:cubicBezTo>
                    <a:pt x="275" y="330"/>
                    <a:pt x="240" y="342"/>
                    <a:pt x="202" y="339"/>
                  </a:cubicBezTo>
                  <a:cubicBezTo>
                    <a:pt x="173" y="337"/>
                    <a:pt x="157" y="360"/>
                    <a:pt x="135" y="372"/>
                  </a:cubicBezTo>
                  <a:cubicBezTo>
                    <a:pt x="131" y="374"/>
                    <a:pt x="129" y="379"/>
                    <a:pt x="125" y="380"/>
                  </a:cubicBezTo>
                  <a:cubicBezTo>
                    <a:pt x="109" y="383"/>
                    <a:pt x="94" y="386"/>
                    <a:pt x="78" y="387"/>
                  </a:cubicBezTo>
                  <a:cubicBezTo>
                    <a:pt x="45" y="390"/>
                    <a:pt x="30" y="377"/>
                    <a:pt x="30" y="344"/>
                  </a:cubicBezTo>
                  <a:cubicBezTo>
                    <a:pt x="31" y="308"/>
                    <a:pt x="13" y="278"/>
                    <a:pt x="4" y="245"/>
                  </a:cubicBezTo>
                  <a:cubicBezTo>
                    <a:pt x="0" y="230"/>
                    <a:pt x="0" y="214"/>
                    <a:pt x="0" y="198"/>
                  </a:cubicBezTo>
                  <a:cubicBezTo>
                    <a:pt x="0" y="189"/>
                    <a:pt x="1" y="179"/>
                    <a:pt x="4" y="170"/>
                  </a:cubicBezTo>
                  <a:cubicBezTo>
                    <a:pt x="7" y="163"/>
                    <a:pt x="13" y="156"/>
                    <a:pt x="19" y="151"/>
                  </a:cubicBezTo>
                  <a:cubicBezTo>
                    <a:pt x="27" y="145"/>
                    <a:pt x="30" y="139"/>
                    <a:pt x="28" y="128"/>
                  </a:cubicBezTo>
                  <a:cubicBezTo>
                    <a:pt x="26" y="117"/>
                    <a:pt x="30" y="104"/>
                    <a:pt x="31" y="98"/>
                  </a:cubicBezTo>
                  <a:cubicBezTo>
                    <a:pt x="52" y="98"/>
                    <a:pt x="68" y="97"/>
                    <a:pt x="84" y="98"/>
                  </a:cubicBezTo>
                  <a:cubicBezTo>
                    <a:pt x="119" y="101"/>
                    <a:pt x="154" y="104"/>
                    <a:pt x="189" y="107"/>
                  </a:cubicBezTo>
                  <a:cubicBezTo>
                    <a:pt x="199" y="107"/>
                    <a:pt x="210" y="109"/>
                    <a:pt x="221" y="108"/>
                  </a:cubicBezTo>
                  <a:cubicBezTo>
                    <a:pt x="233" y="108"/>
                    <a:pt x="242" y="109"/>
                    <a:pt x="249" y="120"/>
                  </a:cubicBezTo>
                  <a:cubicBezTo>
                    <a:pt x="255" y="130"/>
                    <a:pt x="284" y="123"/>
                    <a:pt x="294" y="110"/>
                  </a:cubicBezTo>
                  <a:cubicBezTo>
                    <a:pt x="296" y="108"/>
                    <a:pt x="298" y="105"/>
                    <a:pt x="300" y="102"/>
                  </a:cubicBezTo>
                  <a:cubicBezTo>
                    <a:pt x="328" y="45"/>
                    <a:pt x="374" y="19"/>
                    <a:pt x="437" y="15"/>
                  </a:cubicBezTo>
                  <a:cubicBezTo>
                    <a:pt x="475" y="12"/>
                    <a:pt x="513" y="4"/>
                    <a:pt x="551" y="0"/>
                  </a:cubicBezTo>
                  <a:cubicBezTo>
                    <a:pt x="556" y="0"/>
                    <a:pt x="565" y="4"/>
                    <a:pt x="567" y="9"/>
                  </a:cubicBezTo>
                  <a:cubicBezTo>
                    <a:pt x="587" y="50"/>
                    <a:pt x="606" y="92"/>
                    <a:pt x="626"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p:cNvSpPr>
            <p:nvPr/>
          </p:nvSpPr>
          <p:spPr bwMode="auto">
            <a:xfrm>
              <a:off x="3248" y="1396"/>
              <a:ext cx="1487" cy="1668"/>
            </a:xfrm>
            <a:custGeom>
              <a:avLst/>
              <a:gdLst>
                <a:gd name="T0" fmla="*/ 0 w 469"/>
                <a:gd name="T1" fmla="*/ 384 h 527"/>
                <a:gd name="T2" fmla="*/ 159 w 469"/>
                <a:gd name="T3" fmla="*/ 330 h 527"/>
                <a:gd name="T4" fmla="*/ 190 w 469"/>
                <a:gd name="T5" fmla="*/ 299 h 527"/>
                <a:gd name="T6" fmla="*/ 219 w 469"/>
                <a:gd name="T7" fmla="*/ 207 h 527"/>
                <a:gd name="T8" fmla="*/ 214 w 469"/>
                <a:gd name="T9" fmla="*/ 169 h 527"/>
                <a:gd name="T10" fmla="*/ 211 w 469"/>
                <a:gd name="T11" fmla="*/ 97 h 527"/>
                <a:gd name="T12" fmla="*/ 214 w 469"/>
                <a:gd name="T13" fmla="*/ 90 h 527"/>
                <a:gd name="T14" fmla="*/ 238 w 469"/>
                <a:gd name="T15" fmla="*/ 56 h 527"/>
                <a:gd name="T16" fmla="*/ 240 w 469"/>
                <a:gd name="T17" fmla="*/ 55 h 527"/>
                <a:gd name="T18" fmla="*/ 235 w 469"/>
                <a:gd name="T19" fmla="*/ 9 h 527"/>
                <a:gd name="T20" fmla="*/ 268 w 469"/>
                <a:gd name="T21" fmla="*/ 17 h 527"/>
                <a:gd name="T22" fmla="*/ 361 w 469"/>
                <a:gd name="T23" fmla="*/ 79 h 527"/>
                <a:gd name="T24" fmla="*/ 424 w 469"/>
                <a:gd name="T25" fmla="*/ 118 h 527"/>
                <a:gd name="T26" fmla="*/ 469 w 469"/>
                <a:gd name="T27" fmla="*/ 168 h 527"/>
                <a:gd name="T28" fmla="*/ 423 w 469"/>
                <a:gd name="T29" fmla="*/ 231 h 527"/>
                <a:gd name="T30" fmla="*/ 403 w 469"/>
                <a:gd name="T31" fmla="*/ 255 h 527"/>
                <a:gd name="T32" fmla="*/ 366 w 469"/>
                <a:gd name="T33" fmla="*/ 281 h 527"/>
                <a:gd name="T34" fmla="*/ 346 w 469"/>
                <a:gd name="T35" fmla="*/ 300 h 527"/>
                <a:gd name="T36" fmla="*/ 339 w 469"/>
                <a:gd name="T37" fmla="*/ 356 h 527"/>
                <a:gd name="T38" fmla="*/ 341 w 469"/>
                <a:gd name="T39" fmla="*/ 371 h 527"/>
                <a:gd name="T40" fmla="*/ 288 w 469"/>
                <a:gd name="T41" fmla="*/ 393 h 527"/>
                <a:gd name="T42" fmla="*/ 267 w 469"/>
                <a:gd name="T43" fmla="*/ 421 h 527"/>
                <a:gd name="T44" fmla="*/ 237 w 469"/>
                <a:gd name="T45" fmla="*/ 446 h 527"/>
                <a:gd name="T46" fmla="*/ 197 w 469"/>
                <a:gd name="T47" fmla="*/ 458 h 527"/>
                <a:gd name="T48" fmla="*/ 187 w 469"/>
                <a:gd name="T49" fmla="*/ 475 h 527"/>
                <a:gd name="T50" fmla="*/ 154 w 469"/>
                <a:gd name="T51" fmla="*/ 501 h 527"/>
                <a:gd name="T52" fmla="*/ 95 w 469"/>
                <a:gd name="T53" fmla="*/ 515 h 527"/>
                <a:gd name="T54" fmla="*/ 54 w 469"/>
                <a:gd name="T55" fmla="*/ 501 h 527"/>
                <a:gd name="T56" fmla="*/ 0 w 469"/>
                <a:gd name="T57" fmla="*/ 38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527">
                  <a:moveTo>
                    <a:pt x="0" y="384"/>
                  </a:moveTo>
                  <a:cubicBezTo>
                    <a:pt x="55" y="365"/>
                    <a:pt x="106" y="347"/>
                    <a:pt x="159" y="330"/>
                  </a:cubicBezTo>
                  <a:cubicBezTo>
                    <a:pt x="176" y="325"/>
                    <a:pt x="185" y="316"/>
                    <a:pt x="190" y="299"/>
                  </a:cubicBezTo>
                  <a:cubicBezTo>
                    <a:pt x="198" y="268"/>
                    <a:pt x="208" y="237"/>
                    <a:pt x="219" y="207"/>
                  </a:cubicBezTo>
                  <a:cubicBezTo>
                    <a:pt x="224" y="193"/>
                    <a:pt x="224" y="181"/>
                    <a:pt x="214" y="169"/>
                  </a:cubicBezTo>
                  <a:cubicBezTo>
                    <a:pt x="195" y="146"/>
                    <a:pt x="190" y="122"/>
                    <a:pt x="211" y="97"/>
                  </a:cubicBezTo>
                  <a:cubicBezTo>
                    <a:pt x="213" y="95"/>
                    <a:pt x="215" y="92"/>
                    <a:pt x="214" y="90"/>
                  </a:cubicBezTo>
                  <a:cubicBezTo>
                    <a:pt x="213" y="72"/>
                    <a:pt x="222" y="62"/>
                    <a:pt x="238" y="56"/>
                  </a:cubicBezTo>
                  <a:cubicBezTo>
                    <a:pt x="240" y="55"/>
                    <a:pt x="242" y="52"/>
                    <a:pt x="240" y="55"/>
                  </a:cubicBezTo>
                  <a:cubicBezTo>
                    <a:pt x="238" y="36"/>
                    <a:pt x="237" y="22"/>
                    <a:pt x="235" y="9"/>
                  </a:cubicBezTo>
                  <a:cubicBezTo>
                    <a:pt x="252" y="0"/>
                    <a:pt x="261" y="3"/>
                    <a:pt x="268" y="17"/>
                  </a:cubicBezTo>
                  <a:cubicBezTo>
                    <a:pt x="287" y="55"/>
                    <a:pt x="319" y="74"/>
                    <a:pt x="361" y="79"/>
                  </a:cubicBezTo>
                  <a:cubicBezTo>
                    <a:pt x="387" y="83"/>
                    <a:pt x="409" y="93"/>
                    <a:pt x="424" y="118"/>
                  </a:cubicBezTo>
                  <a:cubicBezTo>
                    <a:pt x="435" y="135"/>
                    <a:pt x="451" y="148"/>
                    <a:pt x="469" y="168"/>
                  </a:cubicBezTo>
                  <a:cubicBezTo>
                    <a:pt x="456" y="186"/>
                    <a:pt x="440" y="208"/>
                    <a:pt x="423" y="231"/>
                  </a:cubicBezTo>
                  <a:cubicBezTo>
                    <a:pt x="417" y="239"/>
                    <a:pt x="409" y="246"/>
                    <a:pt x="403" y="255"/>
                  </a:cubicBezTo>
                  <a:cubicBezTo>
                    <a:pt x="394" y="270"/>
                    <a:pt x="390" y="286"/>
                    <a:pt x="366" y="281"/>
                  </a:cubicBezTo>
                  <a:cubicBezTo>
                    <a:pt x="360" y="280"/>
                    <a:pt x="348" y="292"/>
                    <a:pt x="346" y="300"/>
                  </a:cubicBezTo>
                  <a:cubicBezTo>
                    <a:pt x="341" y="318"/>
                    <a:pt x="340" y="337"/>
                    <a:pt x="339" y="356"/>
                  </a:cubicBezTo>
                  <a:cubicBezTo>
                    <a:pt x="338" y="362"/>
                    <a:pt x="340" y="368"/>
                    <a:pt x="341" y="371"/>
                  </a:cubicBezTo>
                  <a:cubicBezTo>
                    <a:pt x="322" y="379"/>
                    <a:pt x="305" y="386"/>
                    <a:pt x="288" y="393"/>
                  </a:cubicBezTo>
                  <a:cubicBezTo>
                    <a:pt x="275" y="398"/>
                    <a:pt x="268" y="407"/>
                    <a:pt x="267" y="421"/>
                  </a:cubicBezTo>
                  <a:cubicBezTo>
                    <a:pt x="265" y="439"/>
                    <a:pt x="255" y="445"/>
                    <a:pt x="237" y="446"/>
                  </a:cubicBezTo>
                  <a:cubicBezTo>
                    <a:pt x="223" y="446"/>
                    <a:pt x="209" y="452"/>
                    <a:pt x="197" y="458"/>
                  </a:cubicBezTo>
                  <a:cubicBezTo>
                    <a:pt x="192" y="460"/>
                    <a:pt x="188" y="469"/>
                    <a:pt x="187" y="475"/>
                  </a:cubicBezTo>
                  <a:cubicBezTo>
                    <a:pt x="184" y="493"/>
                    <a:pt x="172" y="505"/>
                    <a:pt x="154" y="501"/>
                  </a:cubicBezTo>
                  <a:cubicBezTo>
                    <a:pt x="131" y="496"/>
                    <a:pt x="113" y="505"/>
                    <a:pt x="95" y="515"/>
                  </a:cubicBezTo>
                  <a:cubicBezTo>
                    <a:pt x="71" y="527"/>
                    <a:pt x="65" y="525"/>
                    <a:pt x="54" y="501"/>
                  </a:cubicBezTo>
                  <a:cubicBezTo>
                    <a:pt x="36" y="463"/>
                    <a:pt x="19" y="425"/>
                    <a:pt x="0" y="3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p:nvSpPr>
          <p:spPr bwMode="auto">
            <a:xfrm>
              <a:off x="80" y="-1219"/>
              <a:ext cx="1214" cy="1032"/>
            </a:xfrm>
            <a:custGeom>
              <a:avLst/>
              <a:gdLst>
                <a:gd name="T0" fmla="*/ 3 w 383"/>
                <a:gd name="T1" fmla="*/ 304 h 326"/>
                <a:gd name="T2" fmla="*/ 3 w 383"/>
                <a:gd name="T3" fmla="*/ 271 h 326"/>
                <a:gd name="T4" fmla="*/ 31 w 383"/>
                <a:gd name="T5" fmla="*/ 223 h 326"/>
                <a:gd name="T6" fmla="*/ 49 w 383"/>
                <a:gd name="T7" fmla="*/ 194 h 326"/>
                <a:gd name="T8" fmla="*/ 16 w 383"/>
                <a:gd name="T9" fmla="*/ 167 h 326"/>
                <a:gd name="T10" fmla="*/ 37 w 383"/>
                <a:gd name="T11" fmla="*/ 79 h 326"/>
                <a:gd name="T12" fmla="*/ 63 w 383"/>
                <a:gd name="T13" fmla="*/ 41 h 326"/>
                <a:gd name="T14" fmla="*/ 123 w 383"/>
                <a:gd name="T15" fmla="*/ 26 h 326"/>
                <a:gd name="T16" fmla="*/ 159 w 383"/>
                <a:gd name="T17" fmla="*/ 28 h 326"/>
                <a:gd name="T18" fmla="*/ 235 w 383"/>
                <a:gd name="T19" fmla="*/ 28 h 326"/>
                <a:gd name="T20" fmla="*/ 383 w 383"/>
                <a:gd name="T21" fmla="*/ 0 h 326"/>
                <a:gd name="T22" fmla="*/ 345 w 383"/>
                <a:gd name="T23" fmla="*/ 39 h 326"/>
                <a:gd name="T24" fmla="*/ 330 w 383"/>
                <a:gd name="T25" fmla="*/ 69 h 326"/>
                <a:gd name="T26" fmla="*/ 312 w 383"/>
                <a:gd name="T27" fmla="*/ 179 h 326"/>
                <a:gd name="T28" fmla="*/ 297 w 383"/>
                <a:gd name="T29" fmla="*/ 191 h 326"/>
                <a:gd name="T30" fmla="*/ 78 w 383"/>
                <a:gd name="T31" fmla="*/ 315 h 326"/>
                <a:gd name="T32" fmla="*/ 38 w 383"/>
                <a:gd name="T33" fmla="*/ 318 h 326"/>
                <a:gd name="T34" fmla="*/ 3 w 383"/>
                <a:gd name="T35" fmla="*/ 30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3" h="326">
                  <a:moveTo>
                    <a:pt x="3" y="304"/>
                  </a:moveTo>
                  <a:cubicBezTo>
                    <a:pt x="3" y="291"/>
                    <a:pt x="0" y="280"/>
                    <a:pt x="3" y="271"/>
                  </a:cubicBezTo>
                  <a:cubicBezTo>
                    <a:pt x="11" y="254"/>
                    <a:pt x="21" y="238"/>
                    <a:pt x="31" y="223"/>
                  </a:cubicBezTo>
                  <a:cubicBezTo>
                    <a:pt x="38" y="213"/>
                    <a:pt x="55" y="211"/>
                    <a:pt x="49" y="194"/>
                  </a:cubicBezTo>
                  <a:cubicBezTo>
                    <a:pt x="43" y="177"/>
                    <a:pt x="37" y="164"/>
                    <a:pt x="16" y="167"/>
                  </a:cubicBezTo>
                  <a:cubicBezTo>
                    <a:pt x="4" y="132"/>
                    <a:pt x="8" y="103"/>
                    <a:pt x="37" y="79"/>
                  </a:cubicBezTo>
                  <a:cubicBezTo>
                    <a:pt x="49" y="69"/>
                    <a:pt x="55" y="53"/>
                    <a:pt x="63" y="41"/>
                  </a:cubicBezTo>
                  <a:cubicBezTo>
                    <a:pt x="81" y="36"/>
                    <a:pt x="102" y="30"/>
                    <a:pt x="123" y="26"/>
                  </a:cubicBezTo>
                  <a:cubicBezTo>
                    <a:pt x="135" y="24"/>
                    <a:pt x="147" y="28"/>
                    <a:pt x="159" y="28"/>
                  </a:cubicBezTo>
                  <a:cubicBezTo>
                    <a:pt x="185" y="29"/>
                    <a:pt x="213" y="37"/>
                    <a:pt x="235" y="28"/>
                  </a:cubicBezTo>
                  <a:cubicBezTo>
                    <a:pt x="283" y="9"/>
                    <a:pt x="332" y="10"/>
                    <a:pt x="383" y="0"/>
                  </a:cubicBezTo>
                  <a:cubicBezTo>
                    <a:pt x="374" y="19"/>
                    <a:pt x="363" y="33"/>
                    <a:pt x="345" y="39"/>
                  </a:cubicBezTo>
                  <a:cubicBezTo>
                    <a:pt x="330" y="45"/>
                    <a:pt x="326" y="54"/>
                    <a:pt x="330" y="69"/>
                  </a:cubicBezTo>
                  <a:cubicBezTo>
                    <a:pt x="340" y="108"/>
                    <a:pt x="322" y="143"/>
                    <a:pt x="312" y="179"/>
                  </a:cubicBezTo>
                  <a:cubicBezTo>
                    <a:pt x="310" y="184"/>
                    <a:pt x="302" y="188"/>
                    <a:pt x="297" y="191"/>
                  </a:cubicBezTo>
                  <a:cubicBezTo>
                    <a:pt x="224" y="232"/>
                    <a:pt x="151" y="273"/>
                    <a:pt x="78" y="315"/>
                  </a:cubicBezTo>
                  <a:cubicBezTo>
                    <a:pt x="64" y="323"/>
                    <a:pt x="52" y="326"/>
                    <a:pt x="38" y="318"/>
                  </a:cubicBezTo>
                  <a:cubicBezTo>
                    <a:pt x="27" y="312"/>
                    <a:pt x="14" y="308"/>
                    <a:pt x="3" y="3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p:cNvSpPr>
            <p:nvPr/>
          </p:nvSpPr>
          <p:spPr bwMode="auto">
            <a:xfrm>
              <a:off x="-5482" y="-1219"/>
              <a:ext cx="761" cy="1513"/>
            </a:xfrm>
            <a:custGeom>
              <a:avLst/>
              <a:gdLst>
                <a:gd name="T0" fmla="*/ 124 w 240"/>
                <a:gd name="T1" fmla="*/ 478 h 478"/>
                <a:gd name="T2" fmla="*/ 103 w 240"/>
                <a:gd name="T3" fmla="*/ 381 h 478"/>
                <a:gd name="T4" fmla="*/ 86 w 240"/>
                <a:gd name="T5" fmla="*/ 354 h 478"/>
                <a:gd name="T6" fmla="*/ 59 w 240"/>
                <a:gd name="T7" fmla="*/ 322 h 478"/>
                <a:gd name="T8" fmla="*/ 25 w 240"/>
                <a:gd name="T9" fmla="*/ 290 h 478"/>
                <a:gd name="T10" fmla="*/ 21 w 240"/>
                <a:gd name="T11" fmla="*/ 218 h 478"/>
                <a:gd name="T12" fmla="*/ 54 w 240"/>
                <a:gd name="T13" fmla="*/ 109 h 478"/>
                <a:gd name="T14" fmla="*/ 49 w 240"/>
                <a:gd name="T15" fmla="*/ 75 h 478"/>
                <a:gd name="T16" fmla="*/ 77 w 240"/>
                <a:gd name="T17" fmla="*/ 28 h 478"/>
                <a:gd name="T18" fmla="*/ 158 w 240"/>
                <a:gd name="T19" fmla="*/ 19 h 478"/>
                <a:gd name="T20" fmla="*/ 158 w 240"/>
                <a:gd name="T21" fmla="*/ 55 h 478"/>
                <a:gd name="T22" fmla="*/ 212 w 240"/>
                <a:gd name="T23" fmla="*/ 30 h 478"/>
                <a:gd name="T24" fmla="*/ 196 w 240"/>
                <a:gd name="T25" fmla="*/ 50 h 478"/>
                <a:gd name="T26" fmla="*/ 196 w 240"/>
                <a:gd name="T27" fmla="*/ 117 h 478"/>
                <a:gd name="T28" fmla="*/ 201 w 240"/>
                <a:gd name="T29" fmla="*/ 129 h 478"/>
                <a:gd name="T30" fmla="*/ 168 w 240"/>
                <a:gd name="T31" fmla="*/ 199 h 478"/>
                <a:gd name="T32" fmla="*/ 160 w 240"/>
                <a:gd name="T33" fmla="*/ 236 h 478"/>
                <a:gd name="T34" fmla="*/ 187 w 240"/>
                <a:gd name="T35" fmla="*/ 260 h 478"/>
                <a:gd name="T36" fmla="*/ 201 w 240"/>
                <a:gd name="T37" fmla="*/ 264 h 478"/>
                <a:gd name="T38" fmla="*/ 233 w 240"/>
                <a:gd name="T39" fmla="*/ 301 h 478"/>
                <a:gd name="T40" fmla="*/ 226 w 240"/>
                <a:gd name="T41" fmla="*/ 351 h 478"/>
                <a:gd name="T42" fmla="*/ 150 w 240"/>
                <a:gd name="T43" fmla="*/ 410 h 478"/>
                <a:gd name="T44" fmla="*/ 145 w 240"/>
                <a:gd name="T45" fmla="*/ 432 h 478"/>
                <a:gd name="T46" fmla="*/ 124 w 240"/>
                <a:gd name="T47"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0" h="478">
                  <a:moveTo>
                    <a:pt x="124" y="478"/>
                  </a:moveTo>
                  <a:cubicBezTo>
                    <a:pt x="117" y="445"/>
                    <a:pt x="111" y="413"/>
                    <a:pt x="103" y="381"/>
                  </a:cubicBezTo>
                  <a:cubicBezTo>
                    <a:pt x="100" y="371"/>
                    <a:pt x="93" y="362"/>
                    <a:pt x="86" y="354"/>
                  </a:cubicBezTo>
                  <a:cubicBezTo>
                    <a:pt x="76" y="344"/>
                    <a:pt x="64" y="338"/>
                    <a:pt x="59" y="322"/>
                  </a:cubicBezTo>
                  <a:cubicBezTo>
                    <a:pt x="55" y="309"/>
                    <a:pt x="37" y="300"/>
                    <a:pt x="25" y="290"/>
                  </a:cubicBezTo>
                  <a:cubicBezTo>
                    <a:pt x="3" y="272"/>
                    <a:pt x="0" y="237"/>
                    <a:pt x="21" y="218"/>
                  </a:cubicBezTo>
                  <a:cubicBezTo>
                    <a:pt x="53" y="188"/>
                    <a:pt x="59" y="150"/>
                    <a:pt x="54" y="109"/>
                  </a:cubicBezTo>
                  <a:cubicBezTo>
                    <a:pt x="53" y="98"/>
                    <a:pt x="51" y="86"/>
                    <a:pt x="49" y="75"/>
                  </a:cubicBezTo>
                  <a:cubicBezTo>
                    <a:pt x="47" y="55"/>
                    <a:pt x="58" y="36"/>
                    <a:pt x="77" y="28"/>
                  </a:cubicBezTo>
                  <a:cubicBezTo>
                    <a:pt x="102" y="18"/>
                    <a:pt x="126" y="0"/>
                    <a:pt x="158" y="19"/>
                  </a:cubicBezTo>
                  <a:cubicBezTo>
                    <a:pt x="158" y="28"/>
                    <a:pt x="158" y="40"/>
                    <a:pt x="158" y="55"/>
                  </a:cubicBezTo>
                  <a:cubicBezTo>
                    <a:pt x="177" y="46"/>
                    <a:pt x="192" y="39"/>
                    <a:pt x="212" y="30"/>
                  </a:cubicBezTo>
                  <a:cubicBezTo>
                    <a:pt x="205" y="39"/>
                    <a:pt x="201" y="45"/>
                    <a:pt x="196" y="50"/>
                  </a:cubicBezTo>
                  <a:cubicBezTo>
                    <a:pt x="176" y="73"/>
                    <a:pt x="176" y="94"/>
                    <a:pt x="196" y="117"/>
                  </a:cubicBezTo>
                  <a:cubicBezTo>
                    <a:pt x="199" y="120"/>
                    <a:pt x="202" y="125"/>
                    <a:pt x="201" y="129"/>
                  </a:cubicBezTo>
                  <a:cubicBezTo>
                    <a:pt x="199" y="156"/>
                    <a:pt x="197" y="184"/>
                    <a:pt x="168" y="199"/>
                  </a:cubicBezTo>
                  <a:cubicBezTo>
                    <a:pt x="151" y="208"/>
                    <a:pt x="155" y="221"/>
                    <a:pt x="160" y="236"/>
                  </a:cubicBezTo>
                  <a:cubicBezTo>
                    <a:pt x="164" y="251"/>
                    <a:pt x="169" y="262"/>
                    <a:pt x="187" y="260"/>
                  </a:cubicBezTo>
                  <a:cubicBezTo>
                    <a:pt x="192" y="260"/>
                    <a:pt x="200" y="261"/>
                    <a:pt x="201" y="264"/>
                  </a:cubicBezTo>
                  <a:cubicBezTo>
                    <a:pt x="209" y="279"/>
                    <a:pt x="216" y="293"/>
                    <a:pt x="233" y="301"/>
                  </a:cubicBezTo>
                  <a:cubicBezTo>
                    <a:pt x="240" y="305"/>
                    <a:pt x="234" y="345"/>
                    <a:pt x="226" y="351"/>
                  </a:cubicBezTo>
                  <a:cubicBezTo>
                    <a:pt x="201" y="370"/>
                    <a:pt x="174" y="389"/>
                    <a:pt x="150" y="410"/>
                  </a:cubicBezTo>
                  <a:cubicBezTo>
                    <a:pt x="145" y="414"/>
                    <a:pt x="144" y="425"/>
                    <a:pt x="145" y="432"/>
                  </a:cubicBezTo>
                  <a:cubicBezTo>
                    <a:pt x="150" y="459"/>
                    <a:pt x="146" y="469"/>
                    <a:pt x="124" y="4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6"/>
            <p:cNvSpPr>
              <a:spLocks/>
            </p:cNvSpPr>
            <p:nvPr/>
          </p:nvSpPr>
          <p:spPr bwMode="auto">
            <a:xfrm>
              <a:off x="-88" y="-374"/>
              <a:ext cx="799" cy="855"/>
            </a:xfrm>
            <a:custGeom>
              <a:avLst/>
              <a:gdLst>
                <a:gd name="T0" fmla="*/ 44 w 252"/>
                <a:gd name="T1" fmla="*/ 43 h 270"/>
                <a:gd name="T2" fmla="*/ 94 w 252"/>
                <a:gd name="T3" fmla="*/ 63 h 270"/>
                <a:gd name="T4" fmla="*/ 130 w 252"/>
                <a:gd name="T5" fmla="*/ 60 h 270"/>
                <a:gd name="T6" fmla="*/ 229 w 252"/>
                <a:gd name="T7" fmla="*/ 0 h 270"/>
                <a:gd name="T8" fmla="*/ 248 w 252"/>
                <a:gd name="T9" fmla="*/ 62 h 270"/>
                <a:gd name="T10" fmla="*/ 232 w 252"/>
                <a:gd name="T11" fmla="*/ 80 h 270"/>
                <a:gd name="T12" fmla="*/ 132 w 252"/>
                <a:gd name="T13" fmla="*/ 108 h 270"/>
                <a:gd name="T14" fmla="*/ 125 w 252"/>
                <a:gd name="T15" fmla="*/ 131 h 270"/>
                <a:gd name="T16" fmla="*/ 170 w 252"/>
                <a:gd name="T17" fmla="*/ 180 h 270"/>
                <a:gd name="T18" fmla="*/ 152 w 252"/>
                <a:gd name="T19" fmla="*/ 205 h 270"/>
                <a:gd name="T20" fmla="*/ 134 w 252"/>
                <a:gd name="T21" fmla="*/ 216 h 270"/>
                <a:gd name="T22" fmla="*/ 87 w 252"/>
                <a:gd name="T23" fmla="*/ 244 h 270"/>
                <a:gd name="T24" fmla="*/ 40 w 252"/>
                <a:gd name="T25" fmla="*/ 263 h 270"/>
                <a:gd name="T26" fmla="*/ 0 w 252"/>
                <a:gd name="T27" fmla="*/ 256 h 270"/>
                <a:gd name="T28" fmla="*/ 23 w 252"/>
                <a:gd name="T29" fmla="*/ 171 h 270"/>
                <a:gd name="T30" fmla="*/ 38 w 252"/>
                <a:gd name="T31" fmla="*/ 71 h 270"/>
                <a:gd name="T32" fmla="*/ 44 w 252"/>
                <a:gd name="T33" fmla="*/ 4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70">
                  <a:moveTo>
                    <a:pt x="44" y="43"/>
                  </a:moveTo>
                  <a:cubicBezTo>
                    <a:pt x="63" y="51"/>
                    <a:pt x="79" y="55"/>
                    <a:pt x="94" y="63"/>
                  </a:cubicBezTo>
                  <a:cubicBezTo>
                    <a:pt x="107" y="70"/>
                    <a:pt x="118" y="67"/>
                    <a:pt x="130" y="60"/>
                  </a:cubicBezTo>
                  <a:cubicBezTo>
                    <a:pt x="162" y="39"/>
                    <a:pt x="195" y="20"/>
                    <a:pt x="229" y="0"/>
                  </a:cubicBezTo>
                  <a:cubicBezTo>
                    <a:pt x="236" y="22"/>
                    <a:pt x="242" y="42"/>
                    <a:pt x="248" y="62"/>
                  </a:cubicBezTo>
                  <a:cubicBezTo>
                    <a:pt x="252" y="76"/>
                    <a:pt x="241" y="77"/>
                    <a:pt x="232" y="80"/>
                  </a:cubicBezTo>
                  <a:cubicBezTo>
                    <a:pt x="199" y="89"/>
                    <a:pt x="165" y="98"/>
                    <a:pt x="132" y="108"/>
                  </a:cubicBezTo>
                  <a:cubicBezTo>
                    <a:pt x="113" y="113"/>
                    <a:pt x="112" y="116"/>
                    <a:pt x="125" y="131"/>
                  </a:cubicBezTo>
                  <a:cubicBezTo>
                    <a:pt x="140" y="148"/>
                    <a:pt x="156" y="164"/>
                    <a:pt x="170" y="180"/>
                  </a:cubicBezTo>
                  <a:cubicBezTo>
                    <a:pt x="164" y="189"/>
                    <a:pt x="159" y="198"/>
                    <a:pt x="152" y="205"/>
                  </a:cubicBezTo>
                  <a:cubicBezTo>
                    <a:pt x="147" y="210"/>
                    <a:pt x="140" y="215"/>
                    <a:pt x="134" y="216"/>
                  </a:cubicBezTo>
                  <a:cubicBezTo>
                    <a:pt x="115" y="219"/>
                    <a:pt x="98" y="224"/>
                    <a:pt x="87" y="244"/>
                  </a:cubicBezTo>
                  <a:cubicBezTo>
                    <a:pt x="78" y="261"/>
                    <a:pt x="61" y="270"/>
                    <a:pt x="40" y="263"/>
                  </a:cubicBezTo>
                  <a:cubicBezTo>
                    <a:pt x="28" y="260"/>
                    <a:pt x="15" y="259"/>
                    <a:pt x="0" y="256"/>
                  </a:cubicBezTo>
                  <a:cubicBezTo>
                    <a:pt x="8" y="226"/>
                    <a:pt x="17" y="199"/>
                    <a:pt x="23" y="171"/>
                  </a:cubicBezTo>
                  <a:cubicBezTo>
                    <a:pt x="30" y="138"/>
                    <a:pt x="33" y="104"/>
                    <a:pt x="38" y="71"/>
                  </a:cubicBezTo>
                  <a:cubicBezTo>
                    <a:pt x="40" y="63"/>
                    <a:pt x="42" y="54"/>
                    <a:pt x="4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7"/>
            <p:cNvSpPr>
              <a:spLocks/>
            </p:cNvSpPr>
            <p:nvPr/>
          </p:nvSpPr>
          <p:spPr bwMode="auto">
            <a:xfrm>
              <a:off x="3175" y="1196"/>
              <a:ext cx="882" cy="684"/>
            </a:xfrm>
            <a:custGeom>
              <a:avLst/>
              <a:gdLst>
                <a:gd name="T0" fmla="*/ 267 w 278"/>
                <a:gd name="T1" fmla="*/ 5 h 216"/>
                <a:gd name="T2" fmla="*/ 278 w 278"/>
                <a:gd name="T3" fmla="*/ 58 h 216"/>
                <a:gd name="T4" fmla="*/ 249 w 278"/>
                <a:gd name="T5" fmla="*/ 61 h 216"/>
                <a:gd name="T6" fmla="*/ 244 w 278"/>
                <a:gd name="T7" fmla="*/ 97 h 216"/>
                <a:gd name="T8" fmla="*/ 231 w 278"/>
                <a:gd name="T9" fmla="*/ 123 h 216"/>
                <a:gd name="T10" fmla="*/ 227 w 278"/>
                <a:gd name="T11" fmla="*/ 128 h 216"/>
                <a:gd name="T12" fmla="*/ 207 w 278"/>
                <a:gd name="T13" fmla="*/ 195 h 216"/>
                <a:gd name="T14" fmla="*/ 183 w 278"/>
                <a:gd name="T15" fmla="*/ 213 h 216"/>
                <a:gd name="T16" fmla="*/ 34 w 278"/>
                <a:gd name="T17" fmla="*/ 187 h 216"/>
                <a:gd name="T18" fmla="*/ 13 w 278"/>
                <a:gd name="T19" fmla="*/ 168 h 216"/>
                <a:gd name="T20" fmla="*/ 0 w 278"/>
                <a:gd name="T21" fmla="*/ 133 h 216"/>
                <a:gd name="T22" fmla="*/ 120 w 278"/>
                <a:gd name="T23" fmla="*/ 124 h 216"/>
                <a:gd name="T24" fmla="*/ 152 w 278"/>
                <a:gd name="T25" fmla="*/ 112 h 216"/>
                <a:gd name="T26" fmla="*/ 257 w 278"/>
                <a:gd name="T27" fmla="*/ 0 h 216"/>
                <a:gd name="T28" fmla="*/ 267 w 278"/>
                <a:gd name="T29" fmla="*/ 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8" h="216">
                  <a:moveTo>
                    <a:pt x="267" y="5"/>
                  </a:moveTo>
                  <a:cubicBezTo>
                    <a:pt x="271" y="22"/>
                    <a:pt x="274" y="39"/>
                    <a:pt x="278" y="58"/>
                  </a:cubicBezTo>
                  <a:cubicBezTo>
                    <a:pt x="267" y="59"/>
                    <a:pt x="258" y="60"/>
                    <a:pt x="249" y="61"/>
                  </a:cubicBezTo>
                  <a:cubicBezTo>
                    <a:pt x="247" y="73"/>
                    <a:pt x="245" y="85"/>
                    <a:pt x="244" y="97"/>
                  </a:cubicBezTo>
                  <a:cubicBezTo>
                    <a:pt x="243" y="107"/>
                    <a:pt x="245" y="119"/>
                    <a:pt x="231" y="123"/>
                  </a:cubicBezTo>
                  <a:cubicBezTo>
                    <a:pt x="229" y="124"/>
                    <a:pt x="227" y="126"/>
                    <a:pt x="227" y="128"/>
                  </a:cubicBezTo>
                  <a:cubicBezTo>
                    <a:pt x="220" y="150"/>
                    <a:pt x="213" y="172"/>
                    <a:pt x="207" y="195"/>
                  </a:cubicBezTo>
                  <a:cubicBezTo>
                    <a:pt x="204" y="208"/>
                    <a:pt x="200" y="216"/>
                    <a:pt x="183" y="213"/>
                  </a:cubicBezTo>
                  <a:cubicBezTo>
                    <a:pt x="134" y="204"/>
                    <a:pt x="84" y="195"/>
                    <a:pt x="34" y="187"/>
                  </a:cubicBezTo>
                  <a:cubicBezTo>
                    <a:pt x="23" y="185"/>
                    <a:pt x="15" y="180"/>
                    <a:pt x="13" y="168"/>
                  </a:cubicBezTo>
                  <a:cubicBezTo>
                    <a:pt x="10" y="156"/>
                    <a:pt x="5" y="144"/>
                    <a:pt x="0" y="133"/>
                  </a:cubicBezTo>
                  <a:cubicBezTo>
                    <a:pt x="41" y="117"/>
                    <a:pt x="81" y="120"/>
                    <a:pt x="120" y="124"/>
                  </a:cubicBezTo>
                  <a:cubicBezTo>
                    <a:pt x="133" y="125"/>
                    <a:pt x="143" y="122"/>
                    <a:pt x="152" y="112"/>
                  </a:cubicBezTo>
                  <a:cubicBezTo>
                    <a:pt x="187" y="75"/>
                    <a:pt x="222" y="38"/>
                    <a:pt x="257" y="0"/>
                  </a:cubicBezTo>
                  <a:cubicBezTo>
                    <a:pt x="260" y="2"/>
                    <a:pt x="264" y="4"/>
                    <a:pt x="26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8"/>
            <p:cNvSpPr>
              <a:spLocks/>
            </p:cNvSpPr>
            <p:nvPr/>
          </p:nvSpPr>
          <p:spPr bwMode="auto">
            <a:xfrm>
              <a:off x="2189" y="338"/>
              <a:ext cx="276" cy="289"/>
            </a:xfrm>
            <a:custGeom>
              <a:avLst/>
              <a:gdLst>
                <a:gd name="T0" fmla="*/ 87 w 87"/>
                <a:gd name="T1" fmla="*/ 87 h 91"/>
                <a:gd name="T2" fmla="*/ 51 w 87"/>
                <a:gd name="T3" fmla="*/ 68 h 91"/>
                <a:gd name="T4" fmla="*/ 33 w 87"/>
                <a:gd name="T5" fmla="*/ 56 h 91"/>
                <a:gd name="T6" fmla="*/ 0 w 87"/>
                <a:gd name="T7" fmla="*/ 52 h 91"/>
                <a:gd name="T8" fmla="*/ 34 w 87"/>
                <a:gd name="T9" fmla="*/ 6 h 91"/>
                <a:gd name="T10" fmla="*/ 65 w 87"/>
                <a:gd name="T11" fmla="*/ 5 h 91"/>
                <a:gd name="T12" fmla="*/ 79 w 87"/>
                <a:gd name="T13" fmla="*/ 27 h 91"/>
                <a:gd name="T14" fmla="*/ 87 w 87"/>
                <a:gd name="T15" fmla="*/ 87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1">
                  <a:moveTo>
                    <a:pt x="87" y="87"/>
                  </a:moveTo>
                  <a:cubicBezTo>
                    <a:pt x="71" y="91"/>
                    <a:pt x="58" y="88"/>
                    <a:pt x="51" y="68"/>
                  </a:cubicBezTo>
                  <a:cubicBezTo>
                    <a:pt x="50" y="63"/>
                    <a:pt x="40" y="58"/>
                    <a:pt x="33" y="56"/>
                  </a:cubicBezTo>
                  <a:cubicBezTo>
                    <a:pt x="24" y="54"/>
                    <a:pt x="14" y="54"/>
                    <a:pt x="0" y="52"/>
                  </a:cubicBezTo>
                  <a:cubicBezTo>
                    <a:pt x="12" y="35"/>
                    <a:pt x="21" y="18"/>
                    <a:pt x="34" y="6"/>
                  </a:cubicBezTo>
                  <a:cubicBezTo>
                    <a:pt x="40" y="0"/>
                    <a:pt x="55" y="2"/>
                    <a:pt x="65" y="5"/>
                  </a:cubicBezTo>
                  <a:cubicBezTo>
                    <a:pt x="71" y="8"/>
                    <a:pt x="77" y="19"/>
                    <a:pt x="79" y="27"/>
                  </a:cubicBezTo>
                  <a:cubicBezTo>
                    <a:pt x="83" y="46"/>
                    <a:pt x="84" y="66"/>
                    <a:pt x="87"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9"/>
            <p:cNvSpPr>
              <a:spLocks/>
            </p:cNvSpPr>
            <p:nvPr/>
          </p:nvSpPr>
          <p:spPr bwMode="auto">
            <a:xfrm>
              <a:off x="2972" y="1190"/>
              <a:ext cx="136" cy="266"/>
            </a:xfrm>
            <a:custGeom>
              <a:avLst/>
              <a:gdLst>
                <a:gd name="T0" fmla="*/ 13 w 43"/>
                <a:gd name="T1" fmla="*/ 84 h 84"/>
                <a:gd name="T2" fmla="*/ 14 w 43"/>
                <a:gd name="T3" fmla="*/ 14 h 84"/>
                <a:gd name="T4" fmla="*/ 28 w 43"/>
                <a:gd name="T5" fmla="*/ 0 h 84"/>
                <a:gd name="T6" fmla="*/ 43 w 43"/>
                <a:gd name="T7" fmla="*/ 17 h 84"/>
                <a:gd name="T8" fmla="*/ 33 w 43"/>
                <a:gd name="T9" fmla="*/ 79 h 84"/>
                <a:gd name="T10" fmla="*/ 13 w 43"/>
                <a:gd name="T11" fmla="*/ 83 h 84"/>
                <a:gd name="T12" fmla="*/ 13 w 4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3" h="84">
                  <a:moveTo>
                    <a:pt x="13" y="84"/>
                  </a:moveTo>
                  <a:cubicBezTo>
                    <a:pt x="4" y="60"/>
                    <a:pt x="0" y="37"/>
                    <a:pt x="14" y="14"/>
                  </a:cubicBezTo>
                  <a:cubicBezTo>
                    <a:pt x="18" y="9"/>
                    <a:pt x="23" y="5"/>
                    <a:pt x="28" y="0"/>
                  </a:cubicBezTo>
                  <a:cubicBezTo>
                    <a:pt x="33" y="6"/>
                    <a:pt x="43" y="12"/>
                    <a:pt x="43" y="17"/>
                  </a:cubicBezTo>
                  <a:cubicBezTo>
                    <a:pt x="41" y="38"/>
                    <a:pt x="38" y="58"/>
                    <a:pt x="33" y="79"/>
                  </a:cubicBezTo>
                  <a:cubicBezTo>
                    <a:pt x="32" y="82"/>
                    <a:pt x="20" y="82"/>
                    <a:pt x="13" y="83"/>
                  </a:cubicBezTo>
                  <a:cubicBezTo>
                    <a:pt x="13" y="83"/>
                    <a:pt x="13" y="84"/>
                    <a:pt x="13"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0"/>
            <p:cNvSpPr>
              <a:spLocks/>
            </p:cNvSpPr>
            <p:nvPr/>
          </p:nvSpPr>
          <p:spPr bwMode="auto">
            <a:xfrm>
              <a:off x="-53" y="-630"/>
              <a:ext cx="222" cy="285"/>
            </a:xfrm>
            <a:custGeom>
              <a:avLst/>
              <a:gdLst>
                <a:gd name="T0" fmla="*/ 0 w 70"/>
                <a:gd name="T1" fmla="*/ 87 h 90"/>
                <a:gd name="T2" fmla="*/ 46 w 70"/>
                <a:gd name="T3" fmla="*/ 4 h 90"/>
                <a:gd name="T4" fmla="*/ 68 w 70"/>
                <a:gd name="T5" fmla="*/ 3 h 90"/>
                <a:gd name="T6" fmla="*/ 67 w 70"/>
                <a:gd name="T7" fmla="*/ 25 h 90"/>
                <a:gd name="T8" fmla="*/ 32 w 70"/>
                <a:gd name="T9" fmla="*/ 69 h 90"/>
                <a:gd name="T10" fmla="*/ 5 w 70"/>
                <a:gd name="T11" fmla="*/ 90 h 90"/>
                <a:gd name="T12" fmla="*/ 0 w 70"/>
                <a:gd name="T13" fmla="*/ 87 h 90"/>
              </a:gdLst>
              <a:ahLst/>
              <a:cxnLst>
                <a:cxn ang="0">
                  <a:pos x="T0" y="T1"/>
                </a:cxn>
                <a:cxn ang="0">
                  <a:pos x="T2" y="T3"/>
                </a:cxn>
                <a:cxn ang="0">
                  <a:pos x="T4" y="T5"/>
                </a:cxn>
                <a:cxn ang="0">
                  <a:pos x="T6" y="T7"/>
                </a:cxn>
                <a:cxn ang="0">
                  <a:pos x="T8" y="T9"/>
                </a:cxn>
                <a:cxn ang="0">
                  <a:pos x="T10" y="T11"/>
                </a:cxn>
                <a:cxn ang="0">
                  <a:pos x="T12" y="T13"/>
                </a:cxn>
              </a:cxnLst>
              <a:rect l="0" t="0" r="r" b="b"/>
              <a:pathLst>
                <a:path w="70" h="90">
                  <a:moveTo>
                    <a:pt x="0" y="87"/>
                  </a:moveTo>
                  <a:cubicBezTo>
                    <a:pt x="15" y="59"/>
                    <a:pt x="30" y="31"/>
                    <a:pt x="46" y="4"/>
                  </a:cubicBezTo>
                  <a:cubicBezTo>
                    <a:pt x="48" y="0"/>
                    <a:pt x="61" y="3"/>
                    <a:pt x="68" y="3"/>
                  </a:cubicBezTo>
                  <a:cubicBezTo>
                    <a:pt x="68" y="10"/>
                    <a:pt x="70" y="22"/>
                    <a:pt x="67" y="25"/>
                  </a:cubicBezTo>
                  <a:cubicBezTo>
                    <a:pt x="51" y="37"/>
                    <a:pt x="40" y="51"/>
                    <a:pt x="32" y="69"/>
                  </a:cubicBezTo>
                  <a:cubicBezTo>
                    <a:pt x="28" y="79"/>
                    <a:pt x="14" y="83"/>
                    <a:pt x="5" y="90"/>
                  </a:cubicBezTo>
                  <a:cubicBezTo>
                    <a:pt x="3" y="89"/>
                    <a:pt x="1" y="88"/>
                    <a:pt x="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1"/>
            <p:cNvSpPr>
              <a:spLocks/>
            </p:cNvSpPr>
            <p:nvPr/>
          </p:nvSpPr>
          <p:spPr bwMode="auto">
            <a:xfrm>
              <a:off x="2867" y="1063"/>
              <a:ext cx="92" cy="241"/>
            </a:xfrm>
            <a:custGeom>
              <a:avLst/>
              <a:gdLst>
                <a:gd name="T0" fmla="*/ 0 w 29"/>
                <a:gd name="T1" fmla="*/ 5 h 76"/>
                <a:gd name="T2" fmla="*/ 24 w 29"/>
                <a:gd name="T3" fmla="*/ 1 h 76"/>
                <a:gd name="T4" fmla="*/ 29 w 29"/>
                <a:gd name="T5" fmla="*/ 18 h 76"/>
                <a:gd name="T6" fmla="*/ 29 w 29"/>
                <a:gd name="T7" fmla="*/ 76 h 76"/>
                <a:gd name="T8" fmla="*/ 0 w 29"/>
                <a:gd name="T9" fmla="*/ 5 h 76"/>
              </a:gdLst>
              <a:ahLst/>
              <a:cxnLst>
                <a:cxn ang="0">
                  <a:pos x="T0" y="T1"/>
                </a:cxn>
                <a:cxn ang="0">
                  <a:pos x="T2" y="T3"/>
                </a:cxn>
                <a:cxn ang="0">
                  <a:pos x="T4" y="T5"/>
                </a:cxn>
                <a:cxn ang="0">
                  <a:pos x="T6" y="T7"/>
                </a:cxn>
                <a:cxn ang="0">
                  <a:pos x="T8" y="T9"/>
                </a:cxn>
              </a:cxnLst>
              <a:rect l="0" t="0" r="r" b="b"/>
              <a:pathLst>
                <a:path w="29" h="76">
                  <a:moveTo>
                    <a:pt x="0" y="5"/>
                  </a:moveTo>
                  <a:cubicBezTo>
                    <a:pt x="10" y="3"/>
                    <a:pt x="18" y="0"/>
                    <a:pt x="24" y="1"/>
                  </a:cubicBezTo>
                  <a:cubicBezTo>
                    <a:pt x="27" y="2"/>
                    <a:pt x="29" y="12"/>
                    <a:pt x="29" y="18"/>
                  </a:cubicBezTo>
                  <a:cubicBezTo>
                    <a:pt x="29" y="37"/>
                    <a:pt x="29" y="55"/>
                    <a:pt x="29" y="76"/>
                  </a:cubicBezTo>
                  <a:cubicBezTo>
                    <a:pt x="0" y="59"/>
                    <a:pt x="17" y="2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93" name="Group 692"/>
          <p:cNvGrpSpPr/>
          <p:nvPr/>
        </p:nvGrpSpPr>
        <p:grpSpPr>
          <a:xfrm>
            <a:off x="0" y="-30909"/>
            <a:ext cx="12192000" cy="1213365"/>
            <a:chOff x="-1147864" y="2256665"/>
            <a:chExt cx="11439728" cy="1138498"/>
          </a:xfrm>
        </p:grpSpPr>
        <p:sp>
          <p:nvSpPr>
            <p:cNvPr id="694"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5"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7"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8"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1"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2"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7"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8"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0"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1"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3"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4"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6"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7"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8"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9"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2"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3"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4"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5"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8"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9"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1"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2"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3"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4"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7"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8"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9"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0"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3"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4"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6"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7"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9"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0"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2"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3"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4" name="Rectangle 13"/>
          <p:cNvSpPr/>
          <p:nvPr/>
        </p:nvSpPr>
        <p:spPr>
          <a:xfrm>
            <a:off x="0" y="-1"/>
            <a:ext cx="12191999" cy="1182457"/>
          </a:xfrm>
          <a:prstGeom prst="rect">
            <a:avLst/>
          </a:prstGeom>
          <a:solidFill>
            <a:schemeClr val="tx1">
              <a:lumMod val="75000"/>
              <a:lumOff val="2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p:cNvGrpSpPr/>
          <p:nvPr/>
        </p:nvGrpSpPr>
        <p:grpSpPr>
          <a:xfrm>
            <a:off x="533400" y="150111"/>
            <a:ext cx="10613777" cy="1232081"/>
            <a:chOff x="725223" y="256365"/>
            <a:chExt cx="10613777" cy="1232081"/>
          </a:xfrm>
        </p:grpSpPr>
        <p:sp>
          <p:nvSpPr>
            <p:cNvPr id="307" name="Freeform 142"/>
            <p:cNvSpPr>
              <a:spLocks/>
            </p:cNvSpPr>
            <p:nvPr/>
          </p:nvSpPr>
          <p:spPr bwMode="auto">
            <a:xfrm>
              <a:off x="725223" y="37465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08" name="Title 1"/>
            <p:cNvSpPr txBox="1">
              <a:spLocks/>
            </p:cNvSpPr>
            <p:nvPr/>
          </p:nvSpPr>
          <p:spPr>
            <a:xfrm>
              <a:off x="989311" y="256365"/>
              <a:ext cx="10349689" cy="123208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UAE AND NEIGHBORING COUNTRIES PROVIDE</a:t>
              </a:r>
              <a:br>
                <a:rPr lang="en-US" sz="3200" b="1" dirty="0">
                  <a:solidFill>
                    <a:schemeClr val="bg1"/>
                  </a:solidFill>
                  <a:latin typeface="+mn-lt"/>
                </a:rPr>
              </a:br>
              <a:r>
                <a:rPr lang="en-US" sz="3200" b="1" dirty="0">
                  <a:solidFill>
                    <a:srgbClr val="F37321"/>
                  </a:solidFill>
                  <a:latin typeface="+mn-lt"/>
                </a:rPr>
                <a:t>SIGNIFICANT OPPORTUNITY FOR LOCAL DEFENSE PLAYERS</a:t>
              </a:r>
            </a:p>
          </p:txBody>
        </p:sp>
      </p:grpSp>
      <p:sp>
        <p:nvSpPr>
          <p:cNvPr id="224" name="Title 1"/>
          <p:cNvSpPr txBox="1">
            <a:spLocks/>
          </p:cNvSpPr>
          <p:nvPr/>
        </p:nvSpPr>
        <p:spPr>
          <a:xfrm>
            <a:off x="141762" y="6427744"/>
            <a:ext cx="1253355" cy="30232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rgbClr val="656668"/>
                </a:solidFill>
                <a:latin typeface="+mn-lt"/>
              </a:rPr>
              <a:t>SOURCE: SIPRI</a:t>
            </a:r>
            <a:endParaRPr lang="en-US" sz="4000" dirty="0">
              <a:solidFill>
                <a:srgbClr val="656668"/>
              </a:solidFill>
              <a:latin typeface="+mn-lt"/>
            </a:endParaRPr>
          </a:p>
        </p:txBody>
      </p:sp>
      <p:sp>
        <p:nvSpPr>
          <p:cNvPr id="70" name="Title 1"/>
          <p:cNvSpPr txBox="1">
            <a:spLocks/>
          </p:cNvSpPr>
          <p:nvPr/>
        </p:nvSpPr>
        <p:spPr>
          <a:xfrm>
            <a:off x="7032915" y="2781374"/>
            <a:ext cx="4718649" cy="2158904"/>
          </a:xfrm>
          <a:prstGeom prst="rect">
            <a:avLst/>
          </a:prstGeom>
          <a:solidFill>
            <a:schemeClr val="bg1">
              <a:alpha val="86000"/>
            </a:schemeClr>
          </a:solid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600" b="1" dirty="0">
                <a:solidFill>
                  <a:srgbClr val="656668"/>
                </a:solidFill>
                <a:latin typeface="+mn-lt"/>
              </a:rPr>
              <a:t>$</a:t>
            </a:r>
            <a:r>
              <a:rPr lang="en-US" sz="16600" b="1" dirty="0">
                <a:solidFill>
                  <a:srgbClr val="F37321"/>
                </a:solidFill>
                <a:latin typeface="+mn-lt"/>
              </a:rPr>
              <a:t>200</a:t>
            </a:r>
          </a:p>
        </p:txBody>
      </p:sp>
      <p:sp>
        <p:nvSpPr>
          <p:cNvPr id="71" name="Title 1"/>
          <p:cNvSpPr txBox="1">
            <a:spLocks/>
          </p:cNvSpPr>
          <p:nvPr/>
        </p:nvSpPr>
        <p:spPr>
          <a:xfrm>
            <a:off x="7028690" y="4924561"/>
            <a:ext cx="3790579" cy="1030776"/>
          </a:xfrm>
          <a:prstGeom prst="rect">
            <a:avLst/>
          </a:prstGeom>
          <a:solidFill>
            <a:srgbClr val="656668">
              <a:alpha val="86000"/>
            </a:srgbClr>
          </a:solid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spcAft>
                <a:spcPct val="0"/>
              </a:spcAft>
            </a:pPr>
            <a:r>
              <a:rPr lang="en-US" sz="8000" dirty="0">
                <a:solidFill>
                  <a:schemeClr val="bg1"/>
                </a:solidFill>
                <a:latin typeface="+mn-lt"/>
              </a:rPr>
              <a:t>BILLION</a:t>
            </a:r>
          </a:p>
        </p:txBody>
      </p:sp>
      <p:sp>
        <p:nvSpPr>
          <p:cNvPr id="72" name="Title 1"/>
          <p:cNvSpPr txBox="1">
            <a:spLocks/>
          </p:cNvSpPr>
          <p:nvPr/>
        </p:nvSpPr>
        <p:spPr>
          <a:xfrm>
            <a:off x="7032915" y="1810926"/>
            <a:ext cx="3323680" cy="982142"/>
          </a:xfrm>
          <a:prstGeom prst="rect">
            <a:avLst/>
          </a:prstGeom>
          <a:solidFill>
            <a:srgbClr val="656668">
              <a:alpha val="86000"/>
            </a:srgbClr>
          </a:solid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defTabSz="457200">
              <a:lnSpc>
                <a:spcPct val="100000"/>
              </a:lnSpc>
              <a:spcBef>
                <a:spcPts val="0"/>
              </a:spcBef>
            </a:pPr>
            <a:r>
              <a:rPr lang="en-US" sz="2800" b="1" dirty="0">
                <a:solidFill>
                  <a:schemeClr val="bg1"/>
                </a:solidFill>
                <a:latin typeface="Calibri" panose="020F0502020204030204"/>
                <a:ea typeface="+mn-ea"/>
                <a:cs typeface="+mn-cs"/>
              </a:rPr>
              <a:t>ANNUAL</a:t>
            </a:r>
            <a:r>
              <a:rPr lang="en-US" sz="2800" dirty="0">
                <a:solidFill>
                  <a:schemeClr val="bg1"/>
                </a:solidFill>
                <a:latin typeface="Calibri" panose="020F0502020204030204"/>
                <a:ea typeface="+mn-ea"/>
                <a:cs typeface="+mn-cs"/>
              </a:rPr>
              <a:t> MILITARY EXPENDITURE</a:t>
            </a:r>
            <a:endParaRPr lang="en-US" sz="6600" b="1" dirty="0">
              <a:solidFill>
                <a:schemeClr val="bg1"/>
              </a:solidFill>
              <a:latin typeface="Calibri" panose="020F0502020204030204"/>
              <a:ea typeface="+mn-ea"/>
              <a:cs typeface="+mn-cs"/>
            </a:endParaRPr>
          </a:p>
        </p:txBody>
      </p:sp>
      <p:sp>
        <p:nvSpPr>
          <p:cNvPr id="73" name="Title 1"/>
          <p:cNvSpPr txBox="1">
            <a:spLocks/>
          </p:cNvSpPr>
          <p:nvPr/>
        </p:nvSpPr>
        <p:spPr>
          <a:xfrm>
            <a:off x="2034301" y="2526468"/>
            <a:ext cx="4650384" cy="129353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500" b="1" dirty="0">
                <a:solidFill>
                  <a:srgbClr val="F37321"/>
                </a:solidFill>
                <a:latin typeface="+mn-lt"/>
              </a:rPr>
              <a:t>MENA</a:t>
            </a:r>
          </a:p>
        </p:txBody>
      </p:sp>
    </p:spTree>
    <p:extLst>
      <p:ext uri="{BB962C8B-B14F-4D97-AF65-F5344CB8AC3E}">
        <p14:creationId xmlns:p14="http://schemas.microsoft.com/office/powerpoint/2010/main" val="573468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0-#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30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1+#ppt_w/2"/>
                                              </p:val>
                                            </p:tav>
                                            <p:tav tm="100000">
                                              <p:val>
                                                <p:strVal val="#ppt_x"/>
                                              </p:val>
                                            </p:tav>
                                          </p:tavLst>
                                        </p:anim>
                                        <p:anim calcmode="lin" valueType="num">
                                          <p:cBhvr additive="base">
                                            <p:cTn id="12" dur="500" fill="hold"/>
                                            <p:tgtEl>
                                              <p:spTgt spid="7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6000">
                                      <p:stCondLst>
                                        <p:cond delay="500"/>
                                      </p:stCondLst>
                                      <p:childTnLst>
                                        <p:set>
                                          <p:cBhvr>
                                            <p:cTn id="14" dur="1" fill="hold">
                                              <p:stCondLst>
                                                <p:cond delay="0"/>
                                              </p:stCondLst>
                                            </p:cTn>
                                            <p:tgtEl>
                                              <p:spTgt spid="71"/>
                                            </p:tgtEl>
                                            <p:attrNameLst>
                                              <p:attrName>style.visibility</p:attrName>
                                            </p:attrNameLst>
                                          </p:cBhvr>
                                          <p:to>
                                            <p:strVal val="visible"/>
                                          </p:to>
                                        </p:set>
                                        <p:anim calcmode="lin" valueType="num" p14:bounceEnd="56000">
                                          <p:cBhvr additive="base">
                                            <p:cTn id="15" dur="500" fill="hold"/>
                                            <p:tgtEl>
                                              <p:spTgt spid="71"/>
                                            </p:tgtEl>
                                            <p:attrNameLst>
                                              <p:attrName>ppt_x</p:attrName>
                                            </p:attrNameLst>
                                          </p:cBhvr>
                                          <p:tavLst>
                                            <p:tav tm="0">
                                              <p:val>
                                                <p:strVal val="1+#ppt_w/2"/>
                                              </p:val>
                                            </p:tav>
                                            <p:tav tm="100000">
                                              <p:val>
                                                <p:strVal val="#ppt_x"/>
                                              </p:val>
                                            </p:tav>
                                          </p:tavLst>
                                        </p:anim>
                                        <p:anim calcmode="lin" valueType="num" p14:bounceEnd="56000">
                                          <p:cBhvr additive="base">
                                            <p:cTn id="16" dur="500" fill="hold"/>
                                            <p:tgtEl>
                                              <p:spTgt spid="7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60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1+#ppt_w/2"/>
                                              </p:val>
                                            </p:tav>
                                            <p:tav tm="100000">
                                              <p:val>
                                                <p:strVal val="#ppt_x"/>
                                              </p:val>
                                            </p:tav>
                                          </p:tavLst>
                                        </p:anim>
                                        <p:anim calcmode="lin" valueType="num">
                                          <p:cBhvr additive="base">
                                            <p:cTn id="20" dur="500" fill="hold"/>
                                            <p:tgtEl>
                                              <p:spTgt spid="72"/>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900"/>
                                      </p:stCondLst>
                                      <p:childTnLst>
                                        <p:set>
                                          <p:cBhvr>
                                            <p:cTn id="22" dur="1" fill="hold">
                                              <p:stCondLst>
                                                <p:cond delay="0"/>
                                              </p:stCondLst>
                                            </p:cTn>
                                            <p:tgtEl>
                                              <p:spTgt spid="224"/>
                                            </p:tgtEl>
                                            <p:attrNameLst>
                                              <p:attrName>style.visibility</p:attrName>
                                            </p:attrNameLst>
                                          </p:cBhvr>
                                          <p:to>
                                            <p:strVal val="visible"/>
                                          </p:to>
                                        </p:set>
                                        <p:animEffect transition="in" filter="fade">
                                          <p:cBhvr>
                                            <p:cTn id="23"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70" grpId="0" animBg="1"/>
          <p:bldP spid="71" grpId="0" animBg="1"/>
          <p:bldP spid="72" grpId="0" animBg="1"/>
          <p:bldP spid="7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0-#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30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1+#ppt_w/2"/>
                                              </p:val>
                                            </p:tav>
                                            <p:tav tm="100000">
                                              <p:val>
                                                <p:strVal val="#ppt_x"/>
                                              </p:val>
                                            </p:tav>
                                          </p:tavLst>
                                        </p:anim>
                                        <p:anim calcmode="lin" valueType="num">
                                          <p:cBhvr additive="base">
                                            <p:cTn id="12" dur="500" fill="hold"/>
                                            <p:tgtEl>
                                              <p:spTgt spid="7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1+#ppt_w/2"/>
                                              </p:val>
                                            </p:tav>
                                            <p:tav tm="100000">
                                              <p:val>
                                                <p:strVal val="#ppt_x"/>
                                              </p:val>
                                            </p:tav>
                                          </p:tavLst>
                                        </p:anim>
                                        <p:anim calcmode="lin" valueType="num">
                                          <p:cBhvr additive="base">
                                            <p:cTn id="16" dur="500" fill="hold"/>
                                            <p:tgtEl>
                                              <p:spTgt spid="7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60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1+#ppt_w/2"/>
                                              </p:val>
                                            </p:tav>
                                            <p:tav tm="100000">
                                              <p:val>
                                                <p:strVal val="#ppt_x"/>
                                              </p:val>
                                            </p:tav>
                                          </p:tavLst>
                                        </p:anim>
                                        <p:anim calcmode="lin" valueType="num">
                                          <p:cBhvr additive="base">
                                            <p:cTn id="20" dur="500" fill="hold"/>
                                            <p:tgtEl>
                                              <p:spTgt spid="72"/>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900"/>
                                      </p:stCondLst>
                                      <p:childTnLst>
                                        <p:set>
                                          <p:cBhvr>
                                            <p:cTn id="22" dur="1" fill="hold">
                                              <p:stCondLst>
                                                <p:cond delay="0"/>
                                              </p:stCondLst>
                                            </p:cTn>
                                            <p:tgtEl>
                                              <p:spTgt spid="224"/>
                                            </p:tgtEl>
                                            <p:attrNameLst>
                                              <p:attrName>style.visibility</p:attrName>
                                            </p:attrNameLst>
                                          </p:cBhvr>
                                          <p:to>
                                            <p:strVal val="visible"/>
                                          </p:to>
                                        </p:set>
                                        <p:animEffect transition="in" filter="fade">
                                          <p:cBhvr>
                                            <p:cTn id="23"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70" grpId="0" animBg="1"/>
          <p:bldP spid="71" grpId="0" animBg="1"/>
          <p:bldP spid="72" grpId="0" animBg="1"/>
          <p:bldP spid="73" grpId="0"/>
        </p:bldLst>
      </p:timing>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a:off x="5168250" y="1154113"/>
            <a:ext cx="3328988" cy="5710237"/>
          </a:xfrm>
          <a:custGeom>
            <a:avLst/>
            <a:gdLst>
              <a:gd name="T0" fmla="*/ 1540 w 2097"/>
              <a:gd name="T1" fmla="*/ 0 h 3597"/>
              <a:gd name="T2" fmla="*/ 0 w 2097"/>
              <a:gd name="T3" fmla="*/ 0 h 3597"/>
              <a:gd name="T4" fmla="*/ 557 w 2097"/>
              <a:gd name="T5" fmla="*/ 1790 h 3597"/>
              <a:gd name="T6" fmla="*/ 0 w 2097"/>
              <a:gd name="T7" fmla="*/ 3597 h 3597"/>
              <a:gd name="T8" fmla="*/ 1540 w 2097"/>
              <a:gd name="T9" fmla="*/ 3597 h 3597"/>
              <a:gd name="T10" fmla="*/ 2097 w 2097"/>
              <a:gd name="T11" fmla="*/ 1790 h 3597"/>
              <a:gd name="T12" fmla="*/ 1540 w 2097"/>
              <a:gd name="T13" fmla="*/ 0 h 3597"/>
            </a:gdLst>
            <a:ahLst/>
            <a:cxnLst>
              <a:cxn ang="0">
                <a:pos x="T0" y="T1"/>
              </a:cxn>
              <a:cxn ang="0">
                <a:pos x="T2" y="T3"/>
              </a:cxn>
              <a:cxn ang="0">
                <a:pos x="T4" y="T5"/>
              </a:cxn>
              <a:cxn ang="0">
                <a:pos x="T6" y="T7"/>
              </a:cxn>
              <a:cxn ang="0">
                <a:pos x="T8" y="T9"/>
              </a:cxn>
              <a:cxn ang="0">
                <a:pos x="T10" y="T11"/>
              </a:cxn>
              <a:cxn ang="0">
                <a:pos x="T12" y="T13"/>
              </a:cxn>
            </a:cxnLst>
            <a:rect l="0" t="0" r="r" b="b"/>
            <a:pathLst>
              <a:path w="2097" h="3597">
                <a:moveTo>
                  <a:pt x="1540" y="0"/>
                </a:moveTo>
                <a:lnTo>
                  <a:pt x="0" y="0"/>
                </a:lnTo>
                <a:lnTo>
                  <a:pt x="557" y="1790"/>
                </a:lnTo>
                <a:lnTo>
                  <a:pt x="0" y="3597"/>
                </a:lnTo>
                <a:lnTo>
                  <a:pt x="1540" y="3597"/>
                </a:lnTo>
                <a:lnTo>
                  <a:pt x="2097" y="1790"/>
                </a:lnTo>
                <a:lnTo>
                  <a:pt x="1540" y="0"/>
                </a:lnTo>
                <a:close/>
              </a:path>
            </a:pathLst>
          </a:custGeom>
          <a:blipFill>
            <a:blip r:embed="rId2" cstate="screen">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
          <p:cNvSpPr>
            <a:spLocks/>
          </p:cNvSpPr>
          <p:nvPr/>
        </p:nvSpPr>
        <p:spPr bwMode="auto">
          <a:xfrm>
            <a:off x="2617626" y="1154113"/>
            <a:ext cx="3328988" cy="5710237"/>
          </a:xfrm>
          <a:custGeom>
            <a:avLst/>
            <a:gdLst>
              <a:gd name="T0" fmla="*/ 1540 w 2097"/>
              <a:gd name="T1" fmla="*/ 0 h 3597"/>
              <a:gd name="T2" fmla="*/ 0 w 2097"/>
              <a:gd name="T3" fmla="*/ 0 h 3597"/>
              <a:gd name="T4" fmla="*/ 557 w 2097"/>
              <a:gd name="T5" fmla="*/ 1790 h 3597"/>
              <a:gd name="T6" fmla="*/ 0 w 2097"/>
              <a:gd name="T7" fmla="*/ 3597 h 3597"/>
              <a:gd name="T8" fmla="*/ 1540 w 2097"/>
              <a:gd name="T9" fmla="*/ 3597 h 3597"/>
              <a:gd name="T10" fmla="*/ 2097 w 2097"/>
              <a:gd name="T11" fmla="*/ 1790 h 3597"/>
              <a:gd name="T12" fmla="*/ 1540 w 2097"/>
              <a:gd name="T13" fmla="*/ 0 h 3597"/>
            </a:gdLst>
            <a:ahLst/>
            <a:cxnLst>
              <a:cxn ang="0">
                <a:pos x="T0" y="T1"/>
              </a:cxn>
              <a:cxn ang="0">
                <a:pos x="T2" y="T3"/>
              </a:cxn>
              <a:cxn ang="0">
                <a:pos x="T4" y="T5"/>
              </a:cxn>
              <a:cxn ang="0">
                <a:pos x="T6" y="T7"/>
              </a:cxn>
              <a:cxn ang="0">
                <a:pos x="T8" y="T9"/>
              </a:cxn>
              <a:cxn ang="0">
                <a:pos x="T10" y="T11"/>
              </a:cxn>
              <a:cxn ang="0">
                <a:pos x="T12" y="T13"/>
              </a:cxn>
            </a:cxnLst>
            <a:rect l="0" t="0" r="r" b="b"/>
            <a:pathLst>
              <a:path w="2097" h="3597">
                <a:moveTo>
                  <a:pt x="1540" y="0"/>
                </a:moveTo>
                <a:lnTo>
                  <a:pt x="0" y="0"/>
                </a:lnTo>
                <a:lnTo>
                  <a:pt x="557" y="1790"/>
                </a:lnTo>
                <a:lnTo>
                  <a:pt x="0" y="3597"/>
                </a:lnTo>
                <a:lnTo>
                  <a:pt x="1540" y="3597"/>
                </a:lnTo>
                <a:lnTo>
                  <a:pt x="2097" y="1790"/>
                </a:lnTo>
                <a:lnTo>
                  <a:pt x="1540" y="0"/>
                </a:lnTo>
                <a:close/>
              </a:path>
            </a:pathLst>
          </a:custGeom>
          <a:blipFill>
            <a:blip r:embed="rId4" cstate="screen">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
          <p:cNvSpPr>
            <a:spLocks/>
          </p:cNvSpPr>
          <p:nvPr/>
        </p:nvSpPr>
        <p:spPr bwMode="auto">
          <a:xfrm>
            <a:off x="-256771" y="1154113"/>
            <a:ext cx="3664217" cy="5710237"/>
          </a:xfrm>
          <a:custGeom>
            <a:avLst/>
            <a:gdLst>
              <a:gd name="T0" fmla="*/ 1540 w 2097"/>
              <a:gd name="T1" fmla="*/ 0 h 3597"/>
              <a:gd name="T2" fmla="*/ 0 w 2097"/>
              <a:gd name="T3" fmla="*/ 0 h 3597"/>
              <a:gd name="T4" fmla="*/ 557 w 2097"/>
              <a:gd name="T5" fmla="*/ 1790 h 3597"/>
              <a:gd name="T6" fmla="*/ 0 w 2097"/>
              <a:gd name="T7" fmla="*/ 3597 h 3597"/>
              <a:gd name="T8" fmla="*/ 1540 w 2097"/>
              <a:gd name="T9" fmla="*/ 3597 h 3597"/>
              <a:gd name="T10" fmla="*/ 2097 w 2097"/>
              <a:gd name="T11" fmla="*/ 1790 h 3597"/>
              <a:gd name="T12" fmla="*/ 1540 w 2097"/>
              <a:gd name="T13" fmla="*/ 0 h 3597"/>
              <a:gd name="connsiteX0" fmla="*/ 9633 w 12289"/>
              <a:gd name="connsiteY0" fmla="*/ 0 h 10000"/>
              <a:gd name="connsiteX1" fmla="*/ 0 w 12289"/>
              <a:gd name="connsiteY1" fmla="*/ 0 h 10000"/>
              <a:gd name="connsiteX2" fmla="*/ 4945 w 12289"/>
              <a:gd name="connsiteY2" fmla="*/ 4976 h 10000"/>
              <a:gd name="connsiteX3" fmla="*/ 2289 w 12289"/>
              <a:gd name="connsiteY3" fmla="*/ 10000 h 10000"/>
              <a:gd name="connsiteX4" fmla="*/ 9633 w 12289"/>
              <a:gd name="connsiteY4" fmla="*/ 10000 h 10000"/>
              <a:gd name="connsiteX5" fmla="*/ 12289 w 12289"/>
              <a:gd name="connsiteY5" fmla="*/ 4976 h 10000"/>
              <a:gd name="connsiteX6" fmla="*/ 9633 w 12289"/>
              <a:gd name="connsiteY6" fmla="*/ 0 h 10000"/>
              <a:gd name="connsiteX0" fmla="*/ 9633 w 12289"/>
              <a:gd name="connsiteY0" fmla="*/ 0 h 10000"/>
              <a:gd name="connsiteX1" fmla="*/ 0 w 12289"/>
              <a:gd name="connsiteY1" fmla="*/ 0 h 10000"/>
              <a:gd name="connsiteX2" fmla="*/ 2289 w 12289"/>
              <a:gd name="connsiteY2" fmla="*/ 10000 h 10000"/>
              <a:gd name="connsiteX3" fmla="*/ 9633 w 12289"/>
              <a:gd name="connsiteY3" fmla="*/ 10000 h 10000"/>
              <a:gd name="connsiteX4" fmla="*/ 12289 w 12289"/>
              <a:gd name="connsiteY4" fmla="*/ 4976 h 10000"/>
              <a:gd name="connsiteX5" fmla="*/ 9633 w 12289"/>
              <a:gd name="connsiteY5" fmla="*/ 0 h 10000"/>
              <a:gd name="connsiteX0" fmla="*/ 9633 w 12289"/>
              <a:gd name="connsiteY0" fmla="*/ 0 h 10000"/>
              <a:gd name="connsiteX1" fmla="*/ 0 w 12289"/>
              <a:gd name="connsiteY1" fmla="*/ 0 h 10000"/>
              <a:gd name="connsiteX2" fmla="*/ 1434 w 12289"/>
              <a:gd name="connsiteY2" fmla="*/ 10000 h 10000"/>
              <a:gd name="connsiteX3" fmla="*/ 9633 w 12289"/>
              <a:gd name="connsiteY3" fmla="*/ 10000 h 10000"/>
              <a:gd name="connsiteX4" fmla="*/ 12289 w 12289"/>
              <a:gd name="connsiteY4" fmla="*/ 4976 h 10000"/>
              <a:gd name="connsiteX5" fmla="*/ 9633 w 12289"/>
              <a:gd name="connsiteY5" fmla="*/ 0 h 10000"/>
              <a:gd name="connsiteX0" fmla="*/ 8351 w 11007"/>
              <a:gd name="connsiteY0" fmla="*/ 0 h 10000"/>
              <a:gd name="connsiteX1" fmla="*/ 0 w 11007"/>
              <a:gd name="connsiteY1" fmla="*/ 18 h 10000"/>
              <a:gd name="connsiteX2" fmla="*/ 152 w 11007"/>
              <a:gd name="connsiteY2" fmla="*/ 10000 h 10000"/>
              <a:gd name="connsiteX3" fmla="*/ 8351 w 11007"/>
              <a:gd name="connsiteY3" fmla="*/ 10000 h 10000"/>
              <a:gd name="connsiteX4" fmla="*/ 11007 w 11007"/>
              <a:gd name="connsiteY4" fmla="*/ 4976 h 10000"/>
              <a:gd name="connsiteX5" fmla="*/ 8351 w 11007"/>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7" h="10000">
                <a:moveTo>
                  <a:pt x="8351" y="0"/>
                </a:moveTo>
                <a:lnTo>
                  <a:pt x="0" y="18"/>
                </a:lnTo>
                <a:cubicBezTo>
                  <a:pt x="51" y="3345"/>
                  <a:pt x="101" y="6673"/>
                  <a:pt x="152" y="10000"/>
                </a:cubicBezTo>
                <a:lnTo>
                  <a:pt x="8351" y="10000"/>
                </a:lnTo>
                <a:lnTo>
                  <a:pt x="11007" y="4976"/>
                </a:lnTo>
                <a:lnTo>
                  <a:pt x="8351" y="0"/>
                </a:lnTo>
                <a:close/>
              </a:path>
            </a:pathLst>
          </a:custGeom>
          <a:blipFill>
            <a:blip r:embed="rId6" cstate="screen">
              <a:extLst>
                <a:ext uri="{BEBA8EAE-BF5A-486C-A8C5-ECC9F3942E4B}">
                  <a14:imgProps xmlns:a14="http://schemas.microsoft.com/office/drawing/2010/main">
                    <a14:imgLayer r:embed="rId7">
                      <a14:imgEffect>
                        <a14:brightnessContrast bright="-42000"/>
                      </a14:imgEffect>
                    </a14:imgLayer>
                  </a14:imgProps>
                </a:ex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417847" y="3469956"/>
            <a:ext cx="2659085" cy="1323439"/>
          </a:xfrm>
          <a:prstGeom prst="rect">
            <a:avLst/>
          </a:prstGeom>
        </p:spPr>
        <p:txBody>
          <a:bodyPr wrap="square">
            <a:spAutoFit/>
          </a:bodyPr>
          <a:lstStyle/>
          <a:p>
            <a:pPr defTabSz="844083" fontAlgn="base">
              <a:spcBef>
                <a:spcPct val="0"/>
              </a:spcBef>
            </a:pPr>
            <a:r>
              <a:rPr lang="en-US" sz="2800" b="1" dirty="0">
                <a:solidFill>
                  <a:schemeClr val="bg1"/>
                </a:solidFill>
              </a:rPr>
              <a:t>COMPONENTS / APPLICATIONS </a:t>
            </a:r>
            <a:r>
              <a:rPr lang="en-US" sz="2400" dirty="0">
                <a:solidFill>
                  <a:schemeClr val="bg1"/>
                </a:solidFill>
              </a:rPr>
              <a:t>(TIER 2/3)</a:t>
            </a:r>
            <a:endParaRPr lang="en-US" sz="2800" dirty="0">
              <a:solidFill>
                <a:schemeClr val="bg1"/>
              </a:solidFill>
            </a:endParaRPr>
          </a:p>
        </p:txBody>
      </p:sp>
      <p:sp>
        <p:nvSpPr>
          <p:cNvPr id="65" name="Rectangle 64"/>
          <p:cNvSpPr/>
          <p:nvPr/>
        </p:nvSpPr>
        <p:spPr>
          <a:xfrm>
            <a:off x="3508193" y="3562955"/>
            <a:ext cx="2659085" cy="892552"/>
          </a:xfrm>
          <a:prstGeom prst="rect">
            <a:avLst/>
          </a:prstGeom>
        </p:spPr>
        <p:txBody>
          <a:bodyPr wrap="square">
            <a:spAutoFit/>
          </a:bodyPr>
          <a:lstStyle/>
          <a:p>
            <a:pPr defTabSz="844083" fontAlgn="base">
              <a:spcBef>
                <a:spcPct val="0"/>
              </a:spcBef>
            </a:pPr>
            <a:r>
              <a:rPr lang="en-US" sz="2800" b="1" dirty="0">
                <a:solidFill>
                  <a:schemeClr val="bg1"/>
                </a:solidFill>
              </a:rPr>
              <a:t>SUB-SYSTEMS </a:t>
            </a:r>
            <a:r>
              <a:rPr lang="en-US" sz="2400" dirty="0">
                <a:solidFill>
                  <a:schemeClr val="bg1"/>
                </a:solidFill>
              </a:rPr>
              <a:t>(TIER 1)</a:t>
            </a:r>
            <a:endParaRPr lang="en-US" sz="2800" dirty="0">
              <a:solidFill>
                <a:schemeClr val="bg1"/>
              </a:solidFill>
            </a:endParaRPr>
          </a:p>
        </p:txBody>
      </p:sp>
      <p:sp>
        <p:nvSpPr>
          <p:cNvPr id="66" name="Rectangle 65"/>
          <p:cNvSpPr/>
          <p:nvPr/>
        </p:nvSpPr>
        <p:spPr>
          <a:xfrm>
            <a:off x="6038581" y="3272395"/>
            <a:ext cx="2452193" cy="1384995"/>
          </a:xfrm>
          <a:prstGeom prst="rect">
            <a:avLst/>
          </a:prstGeom>
        </p:spPr>
        <p:txBody>
          <a:bodyPr wrap="square">
            <a:spAutoFit/>
          </a:bodyPr>
          <a:lstStyle/>
          <a:p>
            <a:pPr defTabSz="844083" fontAlgn="base">
              <a:spcBef>
                <a:spcPct val="0"/>
              </a:spcBef>
            </a:pPr>
            <a:r>
              <a:rPr lang="en-US" sz="2800" b="1" dirty="0">
                <a:solidFill>
                  <a:schemeClr val="bg1"/>
                </a:solidFill>
              </a:rPr>
              <a:t>DESIGN / SYSTEMS INTEGRATION</a:t>
            </a:r>
          </a:p>
        </p:txBody>
      </p:sp>
      <p:sp>
        <p:nvSpPr>
          <p:cNvPr id="67" name="Freeform 5"/>
          <p:cNvSpPr>
            <a:spLocks/>
          </p:cNvSpPr>
          <p:nvPr/>
        </p:nvSpPr>
        <p:spPr bwMode="auto">
          <a:xfrm>
            <a:off x="7712410" y="1154113"/>
            <a:ext cx="4852666" cy="5720515"/>
          </a:xfrm>
          <a:custGeom>
            <a:avLst/>
            <a:gdLst>
              <a:gd name="T0" fmla="*/ 1540 w 2097"/>
              <a:gd name="T1" fmla="*/ 0 h 3597"/>
              <a:gd name="T2" fmla="*/ 0 w 2097"/>
              <a:gd name="T3" fmla="*/ 0 h 3597"/>
              <a:gd name="T4" fmla="*/ 557 w 2097"/>
              <a:gd name="T5" fmla="*/ 1790 h 3597"/>
              <a:gd name="T6" fmla="*/ 0 w 2097"/>
              <a:gd name="T7" fmla="*/ 3597 h 3597"/>
              <a:gd name="T8" fmla="*/ 1540 w 2097"/>
              <a:gd name="T9" fmla="*/ 3597 h 3597"/>
              <a:gd name="T10" fmla="*/ 2097 w 2097"/>
              <a:gd name="T11" fmla="*/ 1790 h 3597"/>
              <a:gd name="T12" fmla="*/ 1540 w 2097"/>
              <a:gd name="T13" fmla="*/ 0 h 3597"/>
              <a:gd name="connsiteX0" fmla="*/ 7344 w 14456"/>
              <a:gd name="connsiteY0" fmla="*/ 0 h 10000"/>
              <a:gd name="connsiteX1" fmla="*/ 0 w 14456"/>
              <a:gd name="connsiteY1" fmla="*/ 0 h 10000"/>
              <a:gd name="connsiteX2" fmla="*/ 2656 w 14456"/>
              <a:gd name="connsiteY2" fmla="*/ 4976 h 10000"/>
              <a:gd name="connsiteX3" fmla="*/ 0 w 14456"/>
              <a:gd name="connsiteY3" fmla="*/ 10000 h 10000"/>
              <a:gd name="connsiteX4" fmla="*/ 7344 w 14456"/>
              <a:gd name="connsiteY4" fmla="*/ 10000 h 10000"/>
              <a:gd name="connsiteX5" fmla="*/ 14456 w 14456"/>
              <a:gd name="connsiteY5" fmla="*/ 4958 h 10000"/>
              <a:gd name="connsiteX6" fmla="*/ 7344 w 14456"/>
              <a:gd name="connsiteY6" fmla="*/ 0 h 10000"/>
              <a:gd name="connsiteX0" fmla="*/ 14455 w 14456"/>
              <a:gd name="connsiteY0" fmla="*/ 18 h 10000"/>
              <a:gd name="connsiteX1" fmla="*/ 0 w 14456"/>
              <a:gd name="connsiteY1" fmla="*/ 0 h 10000"/>
              <a:gd name="connsiteX2" fmla="*/ 2656 w 14456"/>
              <a:gd name="connsiteY2" fmla="*/ 4976 h 10000"/>
              <a:gd name="connsiteX3" fmla="*/ 0 w 14456"/>
              <a:gd name="connsiteY3" fmla="*/ 10000 h 10000"/>
              <a:gd name="connsiteX4" fmla="*/ 7344 w 14456"/>
              <a:gd name="connsiteY4" fmla="*/ 10000 h 10000"/>
              <a:gd name="connsiteX5" fmla="*/ 14456 w 14456"/>
              <a:gd name="connsiteY5" fmla="*/ 4958 h 10000"/>
              <a:gd name="connsiteX6" fmla="*/ 14455 w 14456"/>
              <a:gd name="connsiteY6" fmla="*/ 18 h 10000"/>
              <a:gd name="connsiteX0" fmla="*/ 14455 w 14577"/>
              <a:gd name="connsiteY0" fmla="*/ 18 h 10018"/>
              <a:gd name="connsiteX1" fmla="*/ 0 w 14577"/>
              <a:gd name="connsiteY1" fmla="*/ 0 h 10018"/>
              <a:gd name="connsiteX2" fmla="*/ 2656 w 14577"/>
              <a:gd name="connsiteY2" fmla="*/ 4976 h 10018"/>
              <a:gd name="connsiteX3" fmla="*/ 0 w 14577"/>
              <a:gd name="connsiteY3" fmla="*/ 10000 h 10018"/>
              <a:gd name="connsiteX4" fmla="*/ 14577 w 14577"/>
              <a:gd name="connsiteY4" fmla="*/ 10018 h 10018"/>
              <a:gd name="connsiteX5" fmla="*/ 14456 w 14577"/>
              <a:gd name="connsiteY5" fmla="*/ 4958 h 10018"/>
              <a:gd name="connsiteX6" fmla="*/ 14455 w 14577"/>
              <a:gd name="connsiteY6" fmla="*/ 18 h 1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7" h="10018">
                <a:moveTo>
                  <a:pt x="14455" y="18"/>
                </a:moveTo>
                <a:lnTo>
                  <a:pt x="0" y="0"/>
                </a:lnTo>
                <a:lnTo>
                  <a:pt x="2656" y="4976"/>
                </a:lnTo>
                <a:lnTo>
                  <a:pt x="0" y="10000"/>
                </a:lnTo>
                <a:lnTo>
                  <a:pt x="14577" y="10018"/>
                </a:lnTo>
                <a:cubicBezTo>
                  <a:pt x="14537" y="8331"/>
                  <a:pt x="14496" y="6645"/>
                  <a:pt x="14456" y="4958"/>
                </a:cubicBezTo>
                <a:cubicBezTo>
                  <a:pt x="14456" y="3311"/>
                  <a:pt x="14455" y="1665"/>
                  <a:pt x="14455" y="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961120" y="2470811"/>
            <a:ext cx="3245244" cy="1239564"/>
            <a:chOff x="8869758" y="1800646"/>
            <a:chExt cx="3245244" cy="1239564"/>
          </a:xfrm>
        </p:grpSpPr>
        <p:sp>
          <p:nvSpPr>
            <p:cNvPr id="68" name="Rectangle 67"/>
            <p:cNvSpPr/>
            <p:nvPr/>
          </p:nvSpPr>
          <p:spPr>
            <a:xfrm>
              <a:off x="8869758" y="1800646"/>
              <a:ext cx="3245244" cy="830997"/>
            </a:xfrm>
            <a:prstGeom prst="rect">
              <a:avLst/>
            </a:prstGeom>
          </p:spPr>
          <p:txBody>
            <a:bodyPr wrap="square">
              <a:spAutoFit/>
            </a:bodyPr>
            <a:lstStyle/>
            <a:p>
              <a:pPr defTabSz="844083" fontAlgn="base">
                <a:spcBef>
                  <a:spcPct val="0"/>
                </a:spcBef>
              </a:pPr>
              <a:r>
                <a:rPr lang="en-US" sz="4800" b="1" dirty="0">
                  <a:solidFill>
                    <a:srgbClr val="656668"/>
                  </a:solidFill>
                </a:rPr>
                <a:t>ANCHOR</a:t>
              </a:r>
            </a:p>
          </p:txBody>
        </p:sp>
        <p:sp>
          <p:nvSpPr>
            <p:cNvPr id="69" name="Rectangle 68"/>
            <p:cNvSpPr/>
            <p:nvPr/>
          </p:nvSpPr>
          <p:spPr>
            <a:xfrm>
              <a:off x="8869758" y="2270769"/>
              <a:ext cx="3245244" cy="769441"/>
            </a:xfrm>
            <a:prstGeom prst="rect">
              <a:avLst/>
            </a:prstGeom>
          </p:spPr>
          <p:txBody>
            <a:bodyPr wrap="square">
              <a:spAutoFit/>
            </a:bodyPr>
            <a:lstStyle/>
            <a:p>
              <a:pPr defTabSz="844083" fontAlgn="base">
                <a:spcBef>
                  <a:spcPct val="0"/>
                </a:spcBef>
              </a:pPr>
              <a:r>
                <a:rPr lang="en-US" sz="4400" b="1" dirty="0">
                  <a:solidFill>
                    <a:srgbClr val="F37321"/>
                  </a:solidFill>
                </a:rPr>
                <a:t>PROJECTS</a:t>
              </a:r>
            </a:p>
          </p:txBody>
        </p:sp>
      </p:grpSp>
      <p:pic>
        <p:nvPicPr>
          <p:cNvPr id="71" name="Picture 70"/>
          <p:cNvPicPr>
            <a:picLocks noChangeAspect="1"/>
          </p:cNvPicPr>
          <p:nvPr/>
        </p:nvPicPr>
        <p:blipFill>
          <a:blip r:embed="rId8"/>
          <a:stretch>
            <a:fillRect/>
          </a:stretch>
        </p:blipFill>
        <p:spPr>
          <a:xfrm>
            <a:off x="9023256" y="3771282"/>
            <a:ext cx="1050462" cy="759370"/>
          </a:xfrm>
          <a:prstGeom prst="rect">
            <a:avLst/>
          </a:prstGeom>
        </p:spPr>
      </p:pic>
      <p:pic>
        <p:nvPicPr>
          <p:cNvPr id="72" name="Picture 4" descr="Burka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543093" y="4745226"/>
            <a:ext cx="1321289" cy="81862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nimr logo"/>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0476764" y="3710375"/>
            <a:ext cx="916466" cy="94701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p:cNvPicPr>
            <a:picLocks noChangeArrowheads="1"/>
          </p:cNvPicPr>
          <p:nvPr/>
        </p:nvPicPr>
        <p:blipFill>
          <a:blip r:embed="rId11"/>
          <a:srcRect/>
          <a:stretch>
            <a:fillRect/>
          </a:stretch>
        </p:blipFill>
        <p:spPr bwMode="auto">
          <a:xfrm>
            <a:off x="8784684" y="4920898"/>
            <a:ext cx="1764900" cy="588300"/>
          </a:xfrm>
          <a:prstGeom prst="rect">
            <a:avLst/>
          </a:prstGeom>
          <a:noFill/>
          <a:ln w="9525">
            <a:noFill/>
            <a:miter lim="800000"/>
            <a:headEnd/>
            <a:tailEnd/>
          </a:ln>
          <a:effectLst/>
        </p:spPr>
      </p:pic>
      <p:grpSp>
        <p:nvGrpSpPr>
          <p:cNvPr id="87" name="Group 86"/>
          <p:cNvGrpSpPr/>
          <p:nvPr/>
        </p:nvGrpSpPr>
        <p:grpSpPr>
          <a:xfrm>
            <a:off x="0" y="-30909"/>
            <a:ext cx="12192000" cy="1213365"/>
            <a:chOff x="-1147864" y="2256665"/>
            <a:chExt cx="11439728" cy="1138498"/>
          </a:xfrm>
          <a:solidFill>
            <a:srgbClr val="656668"/>
          </a:solidFill>
        </p:grpSpPr>
        <p:sp>
          <p:nvSpPr>
            <p:cNvPr id="88"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9"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0"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1"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2"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3"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9"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0"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1"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2"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3"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4"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5"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6"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7"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8"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9"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0"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1"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2"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3"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4"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5"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6"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7"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8"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9"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0"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1"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2"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3"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4"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5"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6"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7"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28" name="Rectangle 127"/>
          <p:cNvSpPr/>
          <p:nvPr/>
        </p:nvSpPr>
        <p:spPr>
          <a:xfrm>
            <a:off x="0" y="-1"/>
            <a:ext cx="12191999" cy="1182457"/>
          </a:xfrm>
          <a:prstGeom prst="rect">
            <a:avLst/>
          </a:prstGeom>
          <a:solidFill>
            <a:schemeClr val="tx1">
              <a:lumMod val="75000"/>
              <a:lumOff val="2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9" name="Group 128"/>
          <p:cNvGrpSpPr/>
          <p:nvPr/>
        </p:nvGrpSpPr>
        <p:grpSpPr>
          <a:xfrm>
            <a:off x="493913" y="146819"/>
            <a:ext cx="9668659" cy="1010872"/>
            <a:chOff x="725223" y="256365"/>
            <a:chExt cx="10713721" cy="1010872"/>
          </a:xfrm>
        </p:grpSpPr>
        <p:sp>
          <p:nvSpPr>
            <p:cNvPr id="130" name="Freeform 142"/>
            <p:cNvSpPr>
              <a:spLocks/>
            </p:cNvSpPr>
            <p:nvPr/>
          </p:nvSpPr>
          <p:spPr bwMode="auto">
            <a:xfrm>
              <a:off x="725223" y="374650"/>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131" name="Title 1"/>
            <p:cNvSpPr txBox="1">
              <a:spLocks/>
            </p:cNvSpPr>
            <p:nvPr/>
          </p:nvSpPr>
          <p:spPr>
            <a:xfrm>
              <a:off x="989311" y="256365"/>
              <a:ext cx="10449633" cy="10108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TEC IS SUPPORTING DEVELOPMENT OF UPSTREAM SUPPLY CHAIN FOR ANCHOR PROJECTS</a:t>
              </a:r>
            </a:p>
          </p:txBody>
        </p:sp>
      </p:grpSp>
      <p:grpSp>
        <p:nvGrpSpPr>
          <p:cNvPr id="4" name="Group 3"/>
          <p:cNvGrpSpPr/>
          <p:nvPr/>
        </p:nvGrpSpPr>
        <p:grpSpPr>
          <a:xfrm>
            <a:off x="11575" y="1182456"/>
            <a:ext cx="7851092" cy="736629"/>
            <a:chOff x="11575" y="1182456"/>
            <a:chExt cx="7851092" cy="736629"/>
          </a:xfrm>
        </p:grpSpPr>
        <p:sp>
          <p:nvSpPr>
            <p:cNvPr id="2" name="Rectangle 1"/>
            <p:cNvSpPr/>
            <p:nvPr/>
          </p:nvSpPr>
          <p:spPr>
            <a:xfrm>
              <a:off x="11575" y="1182456"/>
              <a:ext cx="7851092" cy="736629"/>
            </a:xfrm>
            <a:custGeom>
              <a:avLst/>
              <a:gdLst>
                <a:gd name="connsiteX0" fmla="*/ 0 w 7616142"/>
                <a:gd name="connsiteY0" fmla="*/ 0 h 1005159"/>
                <a:gd name="connsiteX1" fmla="*/ 7616142 w 7616142"/>
                <a:gd name="connsiteY1" fmla="*/ 0 h 1005159"/>
                <a:gd name="connsiteX2" fmla="*/ 7616142 w 7616142"/>
                <a:gd name="connsiteY2" fmla="*/ 1005159 h 1005159"/>
                <a:gd name="connsiteX3" fmla="*/ 0 w 7616142"/>
                <a:gd name="connsiteY3" fmla="*/ 1005159 h 1005159"/>
                <a:gd name="connsiteX4" fmla="*/ 0 w 7616142"/>
                <a:gd name="connsiteY4" fmla="*/ 0 h 1005159"/>
                <a:gd name="connsiteX0" fmla="*/ 0 w 7931102"/>
                <a:gd name="connsiteY0" fmla="*/ 0 h 1005159"/>
                <a:gd name="connsiteX1" fmla="*/ 7616142 w 7931102"/>
                <a:gd name="connsiteY1" fmla="*/ 0 h 1005159"/>
                <a:gd name="connsiteX2" fmla="*/ 7931102 w 7931102"/>
                <a:gd name="connsiteY2" fmla="*/ 1000079 h 1005159"/>
                <a:gd name="connsiteX3" fmla="*/ 0 w 7931102"/>
                <a:gd name="connsiteY3" fmla="*/ 1005159 h 1005159"/>
                <a:gd name="connsiteX4" fmla="*/ 0 w 7931102"/>
                <a:gd name="connsiteY4" fmla="*/ 0 h 1005159"/>
                <a:gd name="connsiteX0" fmla="*/ 0 w 7851092"/>
                <a:gd name="connsiteY0" fmla="*/ 0 h 1005159"/>
                <a:gd name="connsiteX1" fmla="*/ 7616142 w 7851092"/>
                <a:gd name="connsiteY1" fmla="*/ 0 h 1005159"/>
                <a:gd name="connsiteX2" fmla="*/ 7851092 w 7851092"/>
                <a:gd name="connsiteY2" fmla="*/ 1000079 h 1005159"/>
                <a:gd name="connsiteX3" fmla="*/ 0 w 7851092"/>
                <a:gd name="connsiteY3" fmla="*/ 1005159 h 1005159"/>
                <a:gd name="connsiteX4" fmla="*/ 0 w 7851092"/>
                <a:gd name="connsiteY4" fmla="*/ 0 h 1005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1092" h="1005159">
                  <a:moveTo>
                    <a:pt x="0" y="0"/>
                  </a:moveTo>
                  <a:lnTo>
                    <a:pt x="7616142" y="0"/>
                  </a:lnTo>
                  <a:lnTo>
                    <a:pt x="7851092" y="1000079"/>
                  </a:lnTo>
                  <a:lnTo>
                    <a:pt x="0" y="1005159"/>
                  </a:lnTo>
                  <a:lnTo>
                    <a:pt x="0" y="0"/>
                  </a:lnTo>
                  <a:close/>
                </a:path>
              </a:pathLst>
            </a:cu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32849" y="1276865"/>
              <a:ext cx="2408544" cy="523220"/>
            </a:xfrm>
            <a:prstGeom prst="rect">
              <a:avLst/>
            </a:prstGeom>
          </p:spPr>
          <p:txBody>
            <a:bodyPr wrap="none">
              <a:spAutoFit/>
            </a:bodyPr>
            <a:lstStyle/>
            <a:p>
              <a:r>
                <a:rPr lang="en-US" sz="2800" b="1" dirty="0">
                  <a:solidFill>
                    <a:schemeClr val="bg1"/>
                  </a:solidFill>
                </a:rPr>
                <a:t>SUPPLY CHAIN </a:t>
              </a:r>
              <a:endParaRPr lang="en-US" sz="2800" dirty="0"/>
            </a:p>
          </p:txBody>
        </p:sp>
      </p:grpSp>
    </p:spTree>
    <p:extLst>
      <p:ext uri="{BB962C8B-B14F-4D97-AF65-F5344CB8AC3E}">
        <p14:creationId xmlns:p14="http://schemas.microsoft.com/office/powerpoint/2010/main" val="31389642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par>
                                <p:cTn id="8" presetID="2" presetClass="entr" presetSubtype="8" decel="100000" fill="hold" grpId="0" nodeType="withEffect">
                                  <p:stCondLst>
                                    <p:cond delay="200"/>
                                  </p:stCondLst>
                                  <p:childTnLst>
                                    <p:set>
                                      <p:cBhvr>
                                        <p:cTn id="9" dur="1" fill="hold">
                                          <p:stCondLst>
                                            <p:cond delay="0"/>
                                          </p:stCondLst>
                                        </p:cTn>
                                        <p:tgtEl>
                                          <p:spTgt spid="128"/>
                                        </p:tgtEl>
                                        <p:attrNameLst>
                                          <p:attrName>style.visibility</p:attrName>
                                        </p:attrNameLst>
                                      </p:cBhvr>
                                      <p:to>
                                        <p:strVal val="visible"/>
                                      </p:to>
                                    </p:set>
                                    <p:anim calcmode="lin" valueType="num">
                                      <p:cBhvr additive="base">
                                        <p:cTn id="10" dur="500" fill="hold"/>
                                        <p:tgtEl>
                                          <p:spTgt spid="128"/>
                                        </p:tgtEl>
                                        <p:attrNameLst>
                                          <p:attrName>ppt_x</p:attrName>
                                        </p:attrNameLst>
                                      </p:cBhvr>
                                      <p:tavLst>
                                        <p:tav tm="0">
                                          <p:val>
                                            <p:strVal val="0-#ppt_w/2"/>
                                          </p:val>
                                        </p:tav>
                                        <p:tav tm="100000">
                                          <p:val>
                                            <p:strVal val="#ppt_x"/>
                                          </p:val>
                                        </p:tav>
                                      </p:tavLst>
                                    </p:anim>
                                    <p:anim calcmode="lin" valueType="num">
                                      <p:cBhvr additive="base">
                                        <p:cTn id="11" dur="500" fill="hold"/>
                                        <p:tgtEl>
                                          <p:spTgt spid="128"/>
                                        </p:tgtEl>
                                        <p:attrNameLst>
                                          <p:attrName>ppt_y</p:attrName>
                                        </p:attrNameLst>
                                      </p:cBhvr>
                                      <p:tavLst>
                                        <p:tav tm="0">
                                          <p:val>
                                            <p:strVal val="#ppt_y"/>
                                          </p:val>
                                        </p:tav>
                                        <p:tav tm="100000">
                                          <p:val>
                                            <p:strVal val="#ppt_y"/>
                                          </p:val>
                                        </p:tav>
                                      </p:tavLst>
                                    </p:anim>
                                  </p:childTnLst>
                                </p:cTn>
                              </p:par>
                              <p:par>
                                <p:cTn id="12" presetID="2" presetClass="entr" presetSubtype="1" decel="100000" fill="hold" nodeType="withEffect">
                                  <p:stCondLst>
                                    <p:cond delay="300"/>
                                  </p:stCondLst>
                                  <p:childTnLst>
                                    <p:set>
                                      <p:cBhvr>
                                        <p:cTn id="13" dur="1" fill="hold">
                                          <p:stCondLst>
                                            <p:cond delay="0"/>
                                          </p:stCondLst>
                                        </p:cTn>
                                        <p:tgtEl>
                                          <p:spTgt spid="129"/>
                                        </p:tgtEl>
                                        <p:attrNameLst>
                                          <p:attrName>style.visibility</p:attrName>
                                        </p:attrNameLst>
                                      </p:cBhvr>
                                      <p:to>
                                        <p:strVal val="visible"/>
                                      </p:to>
                                    </p:set>
                                    <p:anim calcmode="lin" valueType="num">
                                      <p:cBhvr additive="base">
                                        <p:cTn id="14" dur="500" fill="hold"/>
                                        <p:tgtEl>
                                          <p:spTgt spid="129"/>
                                        </p:tgtEl>
                                        <p:attrNameLst>
                                          <p:attrName>ppt_x</p:attrName>
                                        </p:attrNameLst>
                                      </p:cBhvr>
                                      <p:tavLst>
                                        <p:tav tm="0">
                                          <p:val>
                                            <p:strVal val="#ppt_x"/>
                                          </p:val>
                                        </p:tav>
                                        <p:tav tm="100000">
                                          <p:val>
                                            <p:strVal val="#ppt_x"/>
                                          </p:val>
                                        </p:tav>
                                      </p:tavLst>
                                    </p:anim>
                                    <p:anim calcmode="lin" valueType="num">
                                      <p:cBhvr additive="base">
                                        <p:cTn id="15" dur="500" fill="hold"/>
                                        <p:tgtEl>
                                          <p:spTgt spid="129"/>
                                        </p:tgtEl>
                                        <p:attrNameLst>
                                          <p:attrName>ppt_y</p:attrName>
                                        </p:attrNameLst>
                                      </p:cBhvr>
                                      <p:tavLst>
                                        <p:tav tm="0">
                                          <p:val>
                                            <p:strVal val="0-#ppt_h/2"/>
                                          </p:val>
                                        </p:tav>
                                        <p:tav tm="100000">
                                          <p:val>
                                            <p:strVal val="#ppt_y"/>
                                          </p:val>
                                        </p:tav>
                                      </p:tavLst>
                                    </p:anim>
                                  </p:childTnLst>
                                </p:cTn>
                              </p:par>
                              <p:par>
                                <p:cTn id="16" presetID="2" presetClass="entr" presetSubtype="2" decel="100000" fill="hold" grpId="0" nodeType="withEffect">
                                  <p:stCondLst>
                                    <p:cond delay="60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500" fill="hold"/>
                                        <p:tgtEl>
                                          <p:spTgt spid="67"/>
                                        </p:tgtEl>
                                        <p:attrNameLst>
                                          <p:attrName>ppt_x</p:attrName>
                                        </p:attrNameLst>
                                      </p:cBhvr>
                                      <p:tavLst>
                                        <p:tav tm="0">
                                          <p:val>
                                            <p:strVal val="1+#ppt_w/2"/>
                                          </p:val>
                                        </p:tav>
                                        <p:tav tm="100000">
                                          <p:val>
                                            <p:strVal val="#ppt_x"/>
                                          </p:val>
                                        </p:tav>
                                      </p:tavLst>
                                    </p:anim>
                                    <p:anim calcmode="lin" valueType="num">
                                      <p:cBhvr additive="base">
                                        <p:cTn id="19" dur="500" fill="hold"/>
                                        <p:tgtEl>
                                          <p:spTgt spid="67"/>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7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90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500" fill="hold"/>
                                        <p:tgtEl>
                                          <p:spTgt spid="60"/>
                                        </p:tgtEl>
                                        <p:attrNameLst>
                                          <p:attrName>ppt_x</p:attrName>
                                        </p:attrNameLst>
                                      </p:cBhvr>
                                      <p:tavLst>
                                        <p:tav tm="0">
                                          <p:val>
                                            <p:strVal val="0-#ppt_w/2"/>
                                          </p:val>
                                        </p:tav>
                                        <p:tav tm="100000">
                                          <p:val>
                                            <p:strVal val="#ppt_x"/>
                                          </p:val>
                                        </p:tav>
                                      </p:tavLst>
                                    </p:anim>
                                    <p:anim calcmode="lin" valueType="num">
                                      <p:cBhvr additive="base">
                                        <p:cTn id="27" dur="5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8" decel="100000" fill="hold" grpId="0" nodeType="withEffect">
                                  <p:stCondLst>
                                    <p:cond delay="1000"/>
                                  </p:stCondLst>
                                  <p:childTnLst>
                                    <p:set>
                                      <p:cBhvr>
                                        <p:cTn id="29" dur="1" fill="hold">
                                          <p:stCondLst>
                                            <p:cond delay="0"/>
                                          </p:stCondLst>
                                        </p:cTn>
                                        <p:tgtEl>
                                          <p:spTgt spid="61"/>
                                        </p:tgtEl>
                                        <p:attrNameLst>
                                          <p:attrName>style.visibility</p:attrName>
                                        </p:attrNameLst>
                                      </p:cBhvr>
                                      <p:to>
                                        <p:strVal val="visible"/>
                                      </p:to>
                                    </p:set>
                                    <p:anim calcmode="lin" valueType="num">
                                      <p:cBhvr additive="base">
                                        <p:cTn id="30" dur="500" fill="hold"/>
                                        <p:tgtEl>
                                          <p:spTgt spid="61"/>
                                        </p:tgtEl>
                                        <p:attrNameLst>
                                          <p:attrName>ppt_x</p:attrName>
                                        </p:attrNameLst>
                                      </p:cBhvr>
                                      <p:tavLst>
                                        <p:tav tm="0">
                                          <p:val>
                                            <p:strVal val="0-#ppt_w/2"/>
                                          </p:val>
                                        </p:tav>
                                        <p:tav tm="100000">
                                          <p:val>
                                            <p:strVal val="#ppt_x"/>
                                          </p:val>
                                        </p:tav>
                                      </p:tavLst>
                                    </p:anim>
                                    <p:anim calcmode="lin" valueType="num">
                                      <p:cBhvr additive="base">
                                        <p:cTn id="31" dur="500" fill="hold"/>
                                        <p:tgtEl>
                                          <p:spTgt spid="61"/>
                                        </p:tgtEl>
                                        <p:attrNameLst>
                                          <p:attrName>ppt_y</p:attrName>
                                        </p:attrNameLst>
                                      </p:cBhvr>
                                      <p:tavLst>
                                        <p:tav tm="0">
                                          <p:val>
                                            <p:strVal val="#ppt_y"/>
                                          </p:val>
                                        </p:tav>
                                        <p:tav tm="100000">
                                          <p:val>
                                            <p:strVal val="#ppt_y"/>
                                          </p:val>
                                        </p:tav>
                                      </p:tavLst>
                                    </p:anim>
                                  </p:childTnLst>
                                </p:cTn>
                              </p:par>
                              <p:par>
                                <p:cTn id="32" presetID="10" presetClass="entr" presetSubtype="0" fill="hold" grpId="0" nodeType="withEffect">
                                  <p:stCondLst>
                                    <p:cond delay="11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120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grpId="0" nodeType="withEffect">
                                  <p:stCondLst>
                                    <p:cond delay="130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par>
                                <p:cTn id="41" presetID="2" presetClass="entr" presetSubtype="2" decel="100000" fill="hold" nodeType="withEffect">
                                  <p:stCondLst>
                                    <p:cond delay="15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1600"/>
                                  </p:stCondLst>
                                  <p:childTnLst>
                                    <p:set>
                                      <p:cBhvr>
                                        <p:cTn id="46" dur="1" fill="hold">
                                          <p:stCondLst>
                                            <p:cond delay="0"/>
                                          </p:stCondLst>
                                        </p:cTn>
                                        <p:tgtEl>
                                          <p:spTgt spid="71"/>
                                        </p:tgtEl>
                                        <p:attrNameLst>
                                          <p:attrName>style.visibility</p:attrName>
                                        </p:attrNameLst>
                                      </p:cBhvr>
                                      <p:to>
                                        <p:strVal val="visible"/>
                                      </p:to>
                                    </p:set>
                                    <p:anim calcmode="lin" valueType="num">
                                      <p:cBhvr additive="base">
                                        <p:cTn id="47" dur="500" fill="hold"/>
                                        <p:tgtEl>
                                          <p:spTgt spid="71"/>
                                        </p:tgtEl>
                                        <p:attrNameLst>
                                          <p:attrName>ppt_x</p:attrName>
                                        </p:attrNameLst>
                                      </p:cBhvr>
                                      <p:tavLst>
                                        <p:tav tm="0">
                                          <p:val>
                                            <p:strVal val="1+#ppt_w/2"/>
                                          </p:val>
                                        </p:tav>
                                        <p:tav tm="100000">
                                          <p:val>
                                            <p:strVal val="#ppt_x"/>
                                          </p:val>
                                        </p:tav>
                                      </p:tavLst>
                                    </p:anim>
                                    <p:anim calcmode="lin" valueType="num">
                                      <p:cBhvr additive="base">
                                        <p:cTn id="48" dur="500" fill="hold"/>
                                        <p:tgtEl>
                                          <p:spTgt spid="71"/>
                                        </p:tgtEl>
                                        <p:attrNameLst>
                                          <p:attrName>ppt_y</p:attrName>
                                        </p:attrNameLst>
                                      </p:cBhvr>
                                      <p:tavLst>
                                        <p:tav tm="0">
                                          <p:val>
                                            <p:strVal val="#ppt_y"/>
                                          </p:val>
                                        </p:tav>
                                        <p:tav tm="100000">
                                          <p:val>
                                            <p:strVal val="#ppt_y"/>
                                          </p:val>
                                        </p:tav>
                                      </p:tavLst>
                                    </p:anim>
                                  </p:childTnLst>
                                </p:cTn>
                              </p:par>
                              <p:par>
                                <p:cTn id="49" presetID="2" presetClass="entr" presetSubtype="2" decel="100000" fill="hold" nodeType="withEffect">
                                  <p:stCondLst>
                                    <p:cond delay="1700"/>
                                  </p:stCondLst>
                                  <p:childTnLst>
                                    <p:set>
                                      <p:cBhvr>
                                        <p:cTn id="50" dur="1" fill="hold">
                                          <p:stCondLst>
                                            <p:cond delay="0"/>
                                          </p:stCondLst>
                                        </p:cTn>
                                        <p:tgtEl>
                                          <p:spTgt spid="73"/>
                                        </p:tgtEl>
                                        <p:attrNameLst>
                                          <p:attrName>style.visibility</p:attrName>
                                        </p:attrNameLst>
                                      </p:cBhvr>
                                      <p:to>
                                        <p:strVal val="visible"/>
                                      </p:to>
                                    </p:set>
                                    <p:anim calcmode="lin" valueType="num">
                                      <p:cBhvr additive="base">
                                        <p:cTn id="51" dur="500" fill="hold"/>
                                        <p:tgtEl>
                                          <p:spTgt spid="73"/>
                                        </p:tgtEl>
                                        <p:attrNameLst>
                                          <p:attrName>ppt_x</p:attrName>
                                        </p:attrNameLst>
                                      </p:cBhvr>
                                      <p:tavLst>
                                        <p:tav tm="0">
                                          <p:val>
                                            <p:strVal val="1+#ppt_w/2"/>
                                          </p:val>
                                        </p:tav>
                                        <p:tav tm="100000">
                                          <p:val>
                                            <p:strVal val="#ppt_x"/>
                                          </p:val>
                                        </p:tav>
                                      </p:tavLst>
                                    </p:anim>
                                    <p:anim calcmode="lin" valueType="num">
                                      <p:cBhvr additive="base">
                                        <p:cTn id="52" dur="500" fill="hold"/>
                                        <p:tgtEl>
                                          <p:spTgt spid="73"/>
                                        </p:tgtEl>
                                        <p:attrNameLst>
                                          <p:attrName>ppt_y</p:attrName>
                                        </p:attrNameLst>
                                      </p:cBhvr>
                                      <p:tavLst>
                                        <p:tav tm="0">
                                          <p:val>
                                            <p:strVal val="#ppt_y"/>
                                          </p:val>
                                        </p:tav>
                                        <p:tav tm="100000">
                                          <p:val>
                                            <p:strVal val="#ppt_y"/>
                                          </p:val>
                                        </p:tav>
                                      </p:tavLst>
                                    </p:anim>
                                  </p:childTnLst>
                                </p:cTn>
                              </p:par>
                              <p:par>
                                <p:cTn id="53" presetID="2" presetClass="entr" presetSubtype="2" decel="100000" fill="hold" nodeType="withEffect">
                                  <p:stCondLst>
                                    <p:cond delay="1800"/>
                                  </p:stCondLst>
                                  <p:childTnLst>
                                    <p:set>
                                      <p:cBhvr>
                                        <p:cTn id="54" dur="1" fill="hold">
                                          <p:stCondLst>
                                            <p:cond delay="0"/>
                                          </p:stCondLst>
                                        </p:cTn>
                                        <p:tgtEl>
                                          <p:spTgt spid="74"/>
                                        </p:tgtEl>
                                        <p:attrNameLst>
                                          <p:attrName>style.visibility</p:attrName>
                                        </p:attrNameLst>
                                      </p:cBhvr>
                                      <p:to>
                                        <p:strVal val="visible"/>
                                      </p:to>
                                    </p:set>
                                    <p:anim calcmode="lin" valueType="num">
                                      <p:cBhvr additive="base">
                                        <p:cTn id="55" dur="500" fill="hold"/>
                                        <p:tgtEl>
                                          <p:spTgt spid="74"/>
                                        </p:tgtEl>
                                        <p:attrNameLst>
                                          <p:attrName>ppt_x</p:attrName>
                                        </p:attrNameLst>
                                      </p:cBhvr>
                                      <p:tavLst>
                                        <p:tav tm="0">
                                          <p:val>
                                            <p:strVal val="1+#ppt_w/2"/>
                                          </p:val>
                                        </p:tav>
                                        <p:tav tm="100000">
                                          <p:val>
                                            <p:strVal val="#ppt_x"/>
                                          </p:val>
                                        </p:tav>
                                      </p:tavLst>
                                    </p:anim>
                                    <p:anim calcmode="lin" valueType="num">
                                      <p:cBhvr additive="base">
                                        <p:cTn id="56" dur="500" fill="hold"/>
                                        <p:tgtEl>
                                          <p:spTgt spid="74"/>
                                        </p:tgtEl>
                                        <p:attrNameLst>
                                          <p:attrName>ppt_y</p:attrName>
                                        </p:attrNameLst>
                                      </p:cBhvr>
                                      <p:tavLst>
                                        <p:tav tm="0">
                                          <p:val>
                                            <p:strVal val="#ppt_y"/>
                                          </p:val>
                                        </p:tav>
                                        <p:tav tm="100000">
                                          <p:val>
                                            <p:strVal val="#ppt_y"/>
                                          </p:val>
                                        </p:tav>
                                      </p:tavLst>
                                    </p:anim>
                                  </p:childTnLst>
                                </p:cTn>
                              </p:par>
                              <p:par>
                                <p:cTn id="57" presetID="2" presetClass="entr" presetSubtype="2" decel="100000" fill="hold" nodeType="withEffect">
                                  <p:stCondLst>
                                    <p:cond delay="1900"/>
                                  </p:stCondLst>
                                  <p:childTnLst>
                                    <p:set>
                                      <p:cBhvr>
                                        <p:cTn id="58" dur="1" fill="hold">
                                          <p:stCondLst>
                                            <p:cond delay="0"/>
                                          </p:stCondLst>
                                        </p:cTn>
                                        <p:tgtEl>
                                          <p:spTgt spid="72"/>
                                        </p:tgtEl>
                                        <p:attrNameLst>
                                          <p:attrName>style.visibility</p:attrName>
                                        </p:attrNameLst>
                                      </p:cBhvr>
                                      <p:to>
                                        <p:strVal val="visible"/>
                                      </p:to>
                                    </p:set>
                                    <p:anim calcmode="lin" valueType="num">
                                      <p:cBhvr additive="base">
                                        <p:cTn id="59" dur="500" fill="hold"/>
                                        <p:tgtEl>
                                          <p:spTgt spid="72"/>
                                        </p:tgtEl>
                                        <p:attrNameLst>
                                          <p:attrName>ppt_x</p:attrName>
                                        </p:attrNameLst>
                                      </p:cBhvr>
                                      <p:tavLst>
                                        <p:tav tm="0">
                                          <p:val>
                                            <p:strVal val="1+#ppt_w/2"/>
                                          </p:val>
                                        </p:tav>
                                        <p:tav tm="100000">
                                          <p:val>
                                            <p:strVal val="#ppt_x"/>
                                          </p:val>
                                        </p:tav>
                                      </p:tavLst>
                                    </p:anim>
                                    <p:anim calcmode="lin" valueType="num">
                                      <p:cBhvr additive="base">
                                        <p:cTn id="60" dur="500" fill="hold"/>
                                        <p:tgtEl>
                                          <p:spTgt spid="72"/>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190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0-#ppt_w/2"/>
                                          </p:val>
                                        </p:tav>
                                        <p:tav tm="100000">
                                          <p:val>
                                            <p:strVal val="#ppt_x"/>
                                          </p:val>
                                        </p:tav>
                                      </p:tavLst>
                                    </p:anim>
                                    <p:anim calcmode="lin" valueType="num">
                                      <p:cBhvr additive="base">
                                        <p:cTn id="6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0" grpId="0" animBg="1"/>
      <p:bldP spid="61" grpId="0" animBg="1"/>
      <p:bldP spid="10" grpId="0"/>
      <p:bldP spid="65" grpId="0"/>
      <p:bldP spid="66" grpId="0"/>
      <p:bldP spid="67" grpId="0" animBg="1"/>
      <p:bldP spid="12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25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2"/>
          </a:xfrm>
          <a:prstGeom prst="rect">
            <a:avLst/>
          </a:prstGeom>
        </p:spPr>
      </p:pic>
      <p:grpSp>
        <p:nvGrpSpPr>
          <p:cNvPr id="87" name="Group 86"/>
          <p:cNvGrpSpPr/>
          <p:nvPr/>
        </p:nvGrpSpPr>
        <p:grpSpPr>
          <a:xfrm>
            <a:off x="0" y="-30909"/>
            <a:ext cx="12192000" cy="1213365"/>
            <a:chOff x="-1147864" y="2256665"/>
            <a:chExt cx="11439728" cy="1138498"/>
          </a:xfrm>
          <a:solidFill>
            <a:srgbClr val="F37321"/>
          </a:solidFill>
        </p:grpSpPr>
        <p:sp>
          <p:nvSpPr>
            <p:cNvPr id="88"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9"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0"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1"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2"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3"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9"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0"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1"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2"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3"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4"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5"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6"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7"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8"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9"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0"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1"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2"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3"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4"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5"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6"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7"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8"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9"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0"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1"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2"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3"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4"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5"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6"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7"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28" name="Rectangle 127"/>
          <p:cNvSpPr/>
          <p:nvPr/>
        </p:nvSpPr>
        <p:spPr>
          <a:xfrm>
            <a:off x="0" y="-1"/>
            <a:ext cx="12191999" cy="1182457"/>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9" name="Group 128"/>
          <p:cNvGrpSpPr/>
          <p:nvPr/>
        </p:nvGrpSpPr>
        <p:grpSpPr>
          <a:xfrm>
            <a:off x="493913" y="275833"/>
            <a:ext cx="11815463" cy="1619328"/>
            <a:chOff x="725223" y="256365"/>
            <a:chExt cx="11815463" cy="1619328"/>
          </a:xfrm>
        </p:grpSpPr>
        <p:sp>
          <p:nvSpPr>
            <p:cNvPr id="130" name="Freeform 142"/>
            <p:cNvSpPr>
              <a:spLocks/>
            </p:cNvSpPr>
            <p:nvPr/>
          </p:nvSpPr>
          <p:spPr bwMode="auto">
            <a:xfrm>
              <a:off x="725223" y="293023"/>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131" name="Title 1"/>
            <p:cNvSpPr txBox="1">
              <a:spLocks/>
            </p:cNvSpPr>
            <p:nvPr/>
          </p:nvSpPr>
          <p:spPr>
            <a:xfrm>
              <a:off x="989310" y="256365"/>
              <a:ext cx="11551376" cy="161932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chemeClr val="bg1"/>
                  </a:solidFill>
                  <a:latin typeface="+mn-lt"/>
                </a:rPr>
                <a:t>ACCELERATED PROJECT FUNDING (APF) IS A RECENT INITIATIVE TO </a:t>
              </a:r>
              <a:r>
                <a:rPr lang="en-US" sz="2800" b="1" dirty="0">
                  <a:solidFill>
                    <a:srgbClr val="F37321"/>
                  </a:solidFill>
                  <a:latin typeface="+mn-lt"/>
                </a:rPr>
                <a:t>PROACTIVELY DIRECT OFFSET INVESTMENTS IN DEFENSE INDUSTRY</a:t>
              </a:r>
            </a:p>
          </p:txBody>
        </p:sp>
      </p:grpSp>
      <p:sp>
        <p:nvSpPr>
          <p:cNvPr id="256" name="Rectangle 255"/>
          <p:cNvSpPr/>
          <p:nvPr/>
        </p:nvSpPr>
        <p:spPr>
          <a:xfrm>
            <a:off x="0" y="1180222"/>
            <a:ext cx="12192000" cy="5677778"/>
          </a:xfrm>
          <a:prstGeom prst="rect">
            <a:avLst/>
          </a:prstGeom>
          <a:solidFill>
            <a:schemeClr val="tx1">
              <a:lumMod val="75000"/>
              <a:lumOff val="2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Diagonal Corners Rounded 1"/>
          <p:cNvSpPr/>
          <p:nvPr/>
        </p:nvSpPr>
        <p:spPr>
          <a:xfrm>
            <a:off x="2561754" y="1783833"/>
            <a:ext cx="1360648" cy="1022265"/>
          </a:xfrm>
          <a:prstGeom prst="round2DiagRect">
            <a:avLst/>
          </a:prstGeom>
          <a:noFill/>
          <a:ln>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37321"/>
                </a:solidFill>
              </a:rPr>
              <a:t>DC</a:t>
            </a:r>
            <a:br>
              <a:rPr lang="en-US" sz="3200" b="1" dirty="0">
                <a:solidFill>
                  <a:srgbClr val="F37321"/>
                </a:solidFill>
              </a:rPr>
            </a:br>
            <a:r>
              <a:rPr lang="en-US" b="1" dirty="0">
                <a:solidFill>
                  <a:schemeClr val="bg1"/>
                </a:solidFill>
              </a:rPr>
              <a:t>OBLIGOR</a:t>
            </a:r>
            <a:endParaRPr lang="en-US" sz="3200" b="1" dirty="0">
              <a:solidFill>
                <a:schemeClr val="bg1"/>
              </a:solidFill>
            </a:endParaRPr>
          </a:p>
        </p:txBody>
      </p:sp>
      <p:sp>
        <p:nvSpPr>
          <p:cNvPr id="75" name="Rectangle: Diagonal Corners Rounded 74"/>
          <p:cNvSpPr/>
          <p:nvPr/>
        </p:nvSpPr>
        <p:spPr>
          <a:xfrm>
            <a:off x="4672475" y="1783833"/>
            <a:ext cx="1360648" cy="1022265"/>
          </a:xfrm>
          <a:prstGeom prst="round2DiagRect">
            <a:avLst/>
          </a:prstGeom>
          <a:noFill/>
          <a:ln>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37321"/>
                </a:solidFill>
              </a:rPr>
              <a:t>DC</a:t>
            </a:r>
            <a:br>
              <a:rPr lang="en-US" sz="3200" b="1" dirty="0">
                <a:solidFill>
                  <a:srgbClr val="F37321"/>
                </a:solidFill>
              </a:rPr>
            </a:br>
            <a:r>
              <a:rPr lang="en-US" b="1" dirty="0">
                <a:solidFill>
                  <a:schemeClr val="bg1"/>
                </a:solidFill>
              </a:rPr>
              <a:t>OBLIGOR</a:t>
            </a:r>
            <a:endParaRPr lang="en-US" sz="3200" b="1" dirty="0">
              <a:solidFill>
                <a:schemeClr val="bg1"/>
              </a:solidFill>
            </a:endParaRPr>
          </a:p>
        </p:txBody>
      </p:sp>
      <p:sp>
        <p:nvSpPr>
          <p:cNvPr id="76" name="Rectangle: Diagonal Corners Rounded 75"/>
          <p:cNvSpPr/>
          <p:nvPr/>
        </p:nvSpPr>
        <p:spPr>
          <a:xfrm>
            <a:off x="6783195" y="1783833"/>
            <a:ext cx="1360648" cy="1022265"/>
          </a:xfrm>
          <a:prstGeom prst="round2DiagRect">
            <a:avLst/>
          </a:prstGeom>
          <a:noFill/>
          <a:ln>
            <a:solidFill>
              <a:srgbClr val="F37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37321"/>
                </a:solidFill>
              </a:rPr>
              <a:t>DC</a:t>
            </a:r>
            <a:br>
              <a:rPr lang="en-US" sz="3200" b="1" dirty="0">
                <a:solidFill>
                  <a:srgbClr val="F37321"/>
                </a:solidFill>
              </a:rPr>
            </a:br>
            <a:r>
              <a:rPr lang="en-US" b="1" dirty="0">
                <a:solidFill>
                  <a:schemeClr val="bg1"/>
                </a:solidFill>
              </a:rPr>
              <a:t>OBLIGOR</a:t>
            </a:r>
            <a:endParaRPr lang="en-US" sz="3200" b="1" dirty="0">
              <a:solidFill>
                <a:schemeClr val="bg1"/>
              </a:solidFill>
            </a:endParaRPr>
          </a:p>
        </p:txBody>
      </p:sp>
      <p:grpSp>
        <p:nvGrpSpPr>
          <p:cNvPr id="4" name="Group 4"/>
          <p:cNvGrpSpPr>
            <a:grpSpLocks noChangeAspect="1"/>
          </p:cNvGrpSpPr>
          <p:nvPr/>
        </p:nvGrpSpPr>
        <p:grpSpPr bwMode="auto">
          <a:xfrm rot="5400000">
            <a:off x="5205299" y="3132894"/>
            <a:ext cx="321415" cy="324425"/>
            <a:chOff x="3626" y="1945"/>
            <a:chExt cx="427" cy="431"/>
          </a:xfrm>
          <a:solidFill>
            <a:schemeClr val="bg1"/>
          </a:solidFill>
        </p:grpSpPr>
        <p:sp>
          <p:nvSpPr>
            <p:cNvPr id="6" name="Oval 5"/>
            <p:cNvSpPr>
              <a:spLocks noChangeArrowheads="1"/>
            </p:cNvSpPr>
            <p:nvPr/>
          </p:nvSpPr>
          <p:spPr bwMode="auto">
            <a:xfrm>
              <a:off x="3626" y="1945"/>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6"/>
            <p:cNvSpPr>
              <a:spLocks noChangeArrowheads="1"/>
            </p:cNvSpPr>
            <p:nvPr/>
          </p:nvSpPr>
          <p:spPr bwMode="auto">
            <a:xfrm>
              <a:off x="3714"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7"/>
            <p:cNvSpPr>
              <a:spLocks noChangeArrowheads="1"/>
            </p:cNvSpPr>
            <p:nvPr/>
          </p:nvSpPr>
          <p:spPr bwMode="auto">
            <a:xfrm>
              <a:off x="3803"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8"/>
            <p:cNvSpPr>
              <a:spLocks noChangeArrowheads="1"/>
            </p:cNvSpPr>
            <p:nvPr/>
          </p:nvSpPr>
          <p:spPr bwMode="auto">
            <a:xfrm>
              <a:off x="3714"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9"/>
            <p:cNvSpPr>
              <a:spLocks noChangeArrowheads="1"/>
            </p:cNvSpPr>
            <p:nvPr/>
          </p:nvSpPr>
          <p:spPr bwMode="auto">
            <a:xfrm>
              <a:off x="3803"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10"/>
            <p:cNvSpPr>
              <a:spLocks noChangeArrowheads="1"/>
            </p:cNvSpPr>
            <p:nvPr/>
          </p:nvSpPr>
          <p:spPr bwMode="auto">
            <a:xfrm>
              <a:off x="3892" y="2035"/>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11"/>
            <p:cNvSpPr>
              <a:spLocks noChangeArrowheads="1"/>
            </p:cNvSpPr>
            <p:nvPr/>
          </p:nvSpPr>
          <p:spPr bwMode="auto">
            <a:xfrm>
              <a:off x="3803" y="2125"/>
              <a:ext cx="73"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2"/>
            <p:cNvSpPr>
              <a:spLocks noChangeArrowheads="1"/>
            </p:cNvSpPr>
            <p:nvPr/>
          </p:nvSpPr>
          <p:spPr bwMode="auto">
            <a:xfrm>
              <a:off x="3892"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13"/>
            <p:cNvSpPr>
              <a:spLocks noChangeArrowheads="1"/>
            </p:cNvSpPr>
            <p:nvPr/>
          </p:nvSpPr>
          <p:spPr bwMode="auto">
            <a:xfrm>
              <a:off x="3981"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14"/>
            <p:cNvSpPr>
              <a:spLocks noChangeArrowheads="1"/>
            </p:cNvSpPr>
            <p:nvPr/>
          </p:nvSpPr>
          <p:spPr bwMode="auto">
            <a:xfrm>
              <a:off x="3714"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5"/>
            <p:cNvSpPr>
              <a:spLocks noChangeArrowheads="1"/>
            </p:cNvSpPr>
            <p:nvPr/>
          </p:nvSpPr>
          <p:spPr bwMode="auto">
            <a:xfrm>
              <a:off x="3803"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6"/>
            <p:cNvSpPr>
              <a:spLocks noChangeArrowheads="1"/>
            </p:cNvSpPr>
            <p:nvPr/>
          </p:nvSpPr>
          <p:spPr bwMode="auto">
            <a:xfrm>
              <a:off x="3892" y="2214"/>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7"/>
            <p:cNvSpPr>
              <a:spLocks noChangeArrowheads="1"/>
            </p:cNvSpPr>
            <p:nvPr/>
          </p:nvSpPr>
          <p:spPr bwMode="auto">
            <a:xfrm>
              <a:off x="3626" y="2304"/>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8"/>
            <p:cNvSpPr>
              <a:spLocks noChangeArrowheads="1"/>
            </p:cNvSpPr>
            <p:nvPr/>
          </p:nvSpPr>
          <p:spPr bwMode="auto">
            <a:xfrm>
              <a:off x="3714"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19"/>
            <p:cNvSpPr>
              <a:spLocks noChangeArrowheads="1"/>
            </p:cNvSpPr>
            <p:nvPr/>
          </p:nvSpPr>
          <p:spPr bwMode="auto">
            <a:xfrm>
              <a:off x="3803"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6268459" y="2249468"/>
            <a:ext cx="307410" cy="90993"/>
            <a:chOff x="7162750" y="1949469"/>
            <a:chExt cx="307410" cy="90993"/>
          </a:xfrm>
        </p:grpSpPr>
        <p:sp>
          <p:nvSpPr>
            <p:cNvPr id="133" name="Oval 132"/>
            <p:cNvSpPr>
              <a:spLocks noChangeArrowheads="1"/>
            </p:cNvSpPr>
            <p:nvPr/>
          </p:nvSpPr>
          <p:spPr bwMode="auto">
            <a:xfrm>
              <a:off x="7162750" y="1949469"/>
              <a:ext cx="88534" cy="90993"/>
            </a:xfrm>
            <a:prstGeom prst="ellipse">
              <a:avLst/>
            </a:pr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33"/>
            <p:cNvSpPr>
              <a:spLocks noChangeArrowheads="1"/>
            </p:cNvSpPr>
            <p:nvPr/>
          </p:nvSpPr>
          <p:spPr bwMode="auto">
            <a:xfrm>
              <a:off x="7270958" y="1949469"/>
              <a:ext cx="89764" cy="90993"/>
            </a:xfrm>
            <a:prstGeom prst="ellipse">
              <a:avLst/>
            </a:pr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134"/>
            <p:cNvSpPr>
              <a:spLocks noChangeArrowheads="1"/>
            </p:cNvSpPr>
            <p:nvPr/>
          </p:nvSpPr>
          <p:spPr bwMode="auto">
            <a:xfrm>
              <a:off x="7380396" y="1949469"/>
              <a:ext cx="89764" cy="90993"/>
            </a:xfrm>
            <a:prstGeom prst="ellipse">
              <a:avLst/>
            </a:pr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4" name="Title 1"/>
          <p:cNvSpPr txBox="1">
            <a:spLocks/>
          </p:cNvSpPr>
          <p:nvPr/>
        </p:nvSpPr>
        <p:spPr>
          <a:xfrm>
            <a:off x="3960480" y="3741663"/>
            <a:ext cx="2889298" cy="916247"/>
          </a:xfrm>
          <a:prstGeom prst="trapezoid">
            <a:avLst/>
          </a:prstGeom>
          <a:solidFill>
            <a:srgbClr val="F37321"/>
          </a:solidFill>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bg1"/>
                </a:solidFill>
                <a:latin typeface="+mn-lt"/>
              </a:rPr>
              <a:t>APF</a:t>
            </a:r>
          </a:p>
          <a:p>
            <a:r>
              <a:rPr lang="en-US" sz="1800" dirty="0">
                <a:solidFill>
                  <a:schemeClr val="bg1"/>
                </a:solidFill>
                <a:latin typeface="+mn-lt"/>
              </a:rPr>
              <a:t>(managed by </a:t>
            </a:r>
            <a:r>
              <a:rPr lang="en-US" sz="1800" dirty="0" err="1">
                <a:solidFill>
                  <a:schemeClr val="bg1"/>
                </a:solidFill>
                <a:latin typeface="+mn-lt"/>
              </a:rPr>
              <a:t>Tawazun</a:t>
            </a:r>
            <a:r>
              <a:rPr lang="en-US" sz="1800" dirty="0">
                <a:solidFill>
                  <a:schemeClr val="bg1"/>
                </a:solidFill>
                <a:latin typeface="+mn-lt"/>
              </a:rPr>
              <a:t>)</a:t>
            </a:r>
          </a:p>
        </p:txBody>
      </p:sp>
      <p:grpSp>
        <p:nvGrpSpPr>
          <p:cNvPr id="39" name="Group 38"/>
          <p:cNvGrpSpPr/>
          <p:nvPr/>
        </p:nvGrpSpPr>
        <p:grpSpPr>
          <a:xfrm>
            <a:off x="2731934" y="4657910"/>
            <a:ext cx="5346391" cy="553196"/>
            <a:chOff x="3461139" y="4149487"/>
            <a:chExt cx="5346391" cy="553196"/>
          </a:xfrm>
        </p:grpSpPr>
        <p:cxnSp>
          <p:nvCxnSpPr>
            <p:cNvPr id="34" name="Straight Connector 33"/>
            <p:cNvCxnSpPr/>
            <p:nvPr/>
          </p:nvCxnSpPr>
          <p:spPr>
            <a:xfrm>
              <a:off x="6134334" y="4149487"/>
              <a:ext cx="0" cy="276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461139" y="4426085"/>
              <a:ext cx="53463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3461644" y="4426085"/>
              <a:ext cx="0" cy="276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5805887" y="4426085"/>
              <a:ext cx="0" cy="276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8807530" y="4426085"/>
              <a:ext cx="0" cy="276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7" name="Group 4"/>
          <p:cNvGrpSpPr>
            <a:grpSpLocks noChangeAspect="1"/>
          </p:cNvGrpSpPr>
          <p:nvPr/>
        </p:nvGrpSpPr>
        <p:grpSpPr bwMode="auto">
          <a:xfrm rot="5400000" flipV="1">
            <a:off x="2619647" y="5194251"/>
            <a:ext cx="225584" cy="227696"/>
            <a:chOff x="3626" y="1945"/>
            <a:chExt cx="427" cy="431"/>
          </a:xfrm>
          <a:solidFill>
            <a:schemeClr val="bg1"/>
          </a:solidFill>
        </p:grpSpPr>
        <p:sp>
          <p:nvSpPr>
            <p:cNvPr id="168" name="Oval 167"/>
            <p:cNvSpPr>
              <a:spLocks noChangeArrowheads="1"/>
            </p:cNvSpPr>
            <p:nvPr/>
          </p:nvSpPr>
          <p:spPr bwMode="auto">
            <a:xfrm>
              <a:off x="3626" y="1945"/>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68"/>
            <p:cNvSpPr>
              <a:spLocks noChangeArrowheads="1"/>
            </p:cNvSpPr>
            <p:nvPr/>
          </p:nvSpPr>
          <p:spPr bwMode="auto">
            <a:xfrm>
              <a:off x="3714"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69"/>
            <p:cNvSpPr>
              <a:spLocks noChangeArrowheads="1"/>
            </p:cNvSpPr>
            <p:nvPr/>
          </p:nvSpPr>
          <p:spPr bwMode="auto">
            <a:xfrm>
              <a:off x="3803"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8"/>
            <p:cNvSpPr>
              <a:spLocks noChangeArrowheads="1"/>
            </p:cNvSpPr>
            <p:nvPr/>
          </p:nvSpPr>
          <p:spPr bwMode="auto">
            <a:xfrm>
              <a:off x="3714"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9"/>
            <p:cNvSpPr>
              <a:spLocks noChangeArrowheads="1"/>
            </p:cNvSpPr>
            <p:nvPr/>
          </p:nvSpPr>
          <p:spPr bwMode="auto">
            <a:xfrm>
              <a:off x="3803"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0"/>
            <p:cNvSpPr>
              <a:spLocks noChangeArrowheads="1"/>
            </p:cNvSpPr>
            <p:nvPr/>
          </p:nvSpPr>
          <p:spPr bwMode="auto">
            <a:xfrm>
              <a:off x="3892" y="2035"/>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1"/>
            <p:cNvSpPr>
              <a:spLocks noChangeArrowheads="1"/>
            </p:cNvSpPr>
            <p:nvPr/>
          </p:nvSpPr>
          <p:spPr bwMode="auto">
            <a:xfrm>
              <a:off x="3803" y="2125"/>
              <a:ext cx="73"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Oval 12"/>
            <p:cNvSpPr>
              <a:spLocks noChangeArrowheads="1"/>
            </p:cNvSpPr>
            <p:nvPr/>
          </p:nvSpPr>
          <p:spPr bwMode="auto">
            <a:xfrm>
              <a:off x="3892"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3"/>
            <p:cNvSpPr>
              <a:spLocks noChangeArrowheads="1"/>
            </p:cNvSpPr>
            <p:nvPr/>
          </p:nvSpPr>
          <p:spPr bwMode="auto">
            <a:xfrm>
              <a:off x="3981"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4"/>
            <p:cNvSpPr>
              <a:spLocks noChangeArrowheads="1"/>
            </p:cNvSpPr>
            <p:nvPr/>
          </p:nvSpPr>
          <p:spPr bwMode="auto">
            <a:xfrm>
              <a:off x="3714"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5"/>
            <p:cNvSpPr>
              <a:spLocks noChangeArrowheads="1"/>
            </p:cNvSpPr>
            <p:nvPr/>
          </p:nvSpPr>
          <p:spPr bwMode="auto">
            <a:xfrm>
              <a:off x="3803"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6"/>
            <p:cNvSpPr>
              <a:spLocks noChangeArrowheads="1"/>
            </p:cNvSpPr>
            <p:nvPr/>
          </p:nvSpPr>
          <p:spPr bwMode="auto">
            <a:xfrm>
              <a:off x="3892" y="2214"/>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7"/>
            <p:cNvSpPr>
              <a:spLocks noChangeArrowheads="1"/>
            </p:cNvSpPr>
            <p:nvPr/>
          </p:nvSpPr>
          <p:spPr bwMode="auto">
            <a:xfrm>
              <a:off x="3626" y="2304"/>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18"/>
            <p:cNvSpPr>
              <a:spLocks noChangeArrowheads="1"/>
            </p:cNvSpPr>
            <p:nvPr/>
          </p:nvSpPr>
          <p:spPr bwMode="auto">
            <a:xfrm>
              <a:off x="3714"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9"/>
            <p:cNvSpPr>
              <a:spLocks noChangeArrowheads="1"/>
            </p:cNvSpPr>
            <p:nvPr/>
          </p:nvSpPr>
          <p:spPr bwMode="auto">
            <a:xfrm>
              <a:off x="3803"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4" name="Group 4"/>
          <p:cNvGrpSpPr>
            <a:grpSpLocks noChangeAspect="1"/>
          </p:cNvGrpSpPr>
          <p:nvPr/>
        </p:nvGrpSpPr>
        <p:grpSpPr bwMode="auto">
          <a:xfrm rot="5400000" flipV="1">
            <a:off x="4963890" y="5194251"/>
            <a:ext cx="225584" cy="227696"/>
            <a:chOff x="3626" y="1945"/>
            <a:chExt cx="427" cy="431"/>
          </a:xfrm>
          <a:solidFill>
            <a:schemeClr val="bg1"/>
          </a:solidFill>
        </p:grpSpPr>
        <p:sp>
          <p:nvSpPr>
            <p:cNvPr id="185" name="Oval 184"/>
            <p:cNvSpPr>
              <a:spLocks noChangeArrowheads="1"/>
            </p:cNvSpPr>
            <p:nvPr/>
          </p:nvSpPr>
          <p:spPr bwMode="auto">
            <a:xfrm>
              <a:off x="3626" y="1945"/>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185"/>
            <p:cNvSpPr>
              <a:spLocks noChangeArrowheads="1"/>
            </p:cNvSpPr>
            <p:nvPr/>
          </p:nvSpPr>
          <p:spPr bwMode="auto">
            <a:xfrm>
              <a:off x="3714"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Oval 186"/>
            <p:cNvSpPr>
              <a:spLocks noChangeArrowheads="1"/>
            </p:cNvSpPr>
            <p:nvPr/>
          </p:nvSpPr>
          <p:spPr bwMode="auto">
            <a:xfrm>
              <a:off x="3803"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8"/>
            <p:cNvSpPr>
              <a:spLocks noChangeArrowheads="1"/>
            </p:cNvSpPr>
            <p:nvPr/>
          </p:nvSpPr>
          <p:spPr bwMode="auto">
            <a:xfrm>
              <a:off x="3714"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Oval 9"/>
            <p:cNvSpPr>
              <a:spLocks noChangeArrowheads="1"/>
            </p:cNvSpPr>
            <p:nvPr/>
          </p:nvSpPr>
          <p:spPr bwMode="auto">
            <a:xfrm>
              <a:off x="3803"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10"/>
            <p:cNvSpPr>
              <a:spLocks noChangeArrowheads="1"/>
            </p:cNvSpPr>
            <p:nvPr/>
          </p:nvSpPr>
          <p:spPr bwMode="auto">
            <a:xfrm>
              <a:off x="3892" y="2035"/>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11"/>
            <p:cNvSpPr>
              <a:spLocks noChangeArrowheads="1"/>
            </p:cNvSpPr>
            <p:nvPr/>
          </p:nvSpPr>
          <p:spPr bwMode="auto">
            <a:xfrm>
              <a:off x="3803" y="2125"/>
              <a:ext cx="73"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12"/>
            <p:cNvSpPr>
              <a:spLocks noChangeArrowheads="1"/>
            </p:cNvSpPr>
            <p:nvPr/>
          </p:nvSpPr>
          <p:spPr bwMode="auto">
            <a:xfrm>
              <a:off x="3892"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13"/>
            <p:cNvSpPr>
              <a:spLocks noChangeArrowheads="1"/>
            </p:cNvSpPr>
            <p:nvPr/>
          </p:nvSpPr>
          <p:spPr bwMode="auto">
            <a:xfrm>
              <a:off x="3981"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14"/>
            <p:cNvSpPr>
              <a:spLocks noChangeArrowheads="1"/>
            </p:cNvSpPr>
            <p:nvPr/>
          </p:nvSpPr>
          <p:spPr bwMode="auto">
            <a:xfrm>
              <a:off x="3714"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15"/>
            <p:cNvSpPr>
              <a:spLocks noChangeArrowheads="1"/>
            </p:cNvSpPr>
            <p:nvPr/>
          </p:nvSpPr>
          <p:spPr bwMode="auto">
            <a:xfrm>
              <a:off x="3803"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16"/>
            <p:cNvSpPr>
              <a:spLocks noChangeArrowheads="1"/>
            </p:cNvSpPr>
            <p:nvPr/>
          </p:nvSpPr>
          <p:spPr bwMode="auto">
            <a:xfrm>
              <a:off x="3892" y="2214"/>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17"/>
            <p:cNvSpPr>
              <a:spLocks noChangeArrowheads="1"/>
            </p:cNvSpPr>
            <p:nvPr/>
          </p:nvSpPr>
          <p:spPr bwMode="auto">
            <a:xfrm>
              <a:off x="3626" y="2304"/>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18"/>
            <p:cNvSpPr>
              <a:spLocks noChangeArrowheads="1"/>
            </p:cNvSpPr>
            <p:nvPr/>
          </p:nvSpPr>
          <p:spPr bwMode="auto">
            <a:xfrm>
              <a:off x="3714"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Oval 19"/>
            <p:cNvSpPr>
              <a:spLocks noChangeArrowheads="1"/>
            </p:cNvSpPr>
            <p:nvPr/>
          </p:nvSpPr>
          <p:spPr bwMode="auto">
            <a:xfrm>
              <a:off x="3803"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1" name="Title 1"/>
          <p:cNvSpPr txBox="1">
            <a:spLocks/>
          </p:cNvSpPr>
          <p:nvPr/>
        </p:nvSpPr>
        <p:spPr>
          <a:xfrm>
            <a:off x="9214524" y="4620470"/>
            <a:ext cx="2188389" cy="904674"/>
          </a:xfrm>
          <a:prstGeom prst="parallelogram">
            <a:avLst/>
          </a:prstGeom>
          <a:solidFill>
            <a:srgbClr val="F37321"/>
          </a:solidFill>
        </p:spPr>
        <p:txBody>
          <a:bodyPr vert="horz" lIns="91440" tIns="45720" rIns="91440" bIns="45720" rtlCol="0" anchor="t">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bg1"/>
                </a:solidFill>
                <a:latin typeface="+mn-lt"/>
              </a:rPr>
              <a:t>DCs</a:t>
            </a:r>
          </a:p>
          <a:p>
            <a:r>
              <a:rPr lang="en-US" sz="1500" dirty="0">
                <a:solidFill>
                  <a:schemeClr val="bg1"/>
                </a:solidFill>
                <a:latin typeface="+mn-lt"/>
              </a:rPr>
              <a:t>as possible JV Partners in Projects</a:t>
            </a:r>
          </a:p>
        </p:txBody>
      </p:sp>
      <p:grpSp>
        <p:nvGrpSpPr>
          <p:cNvPr id="201" name="Group 4"/>
          <p:cNvGrpSpPr>
            <a:grpSpLocks noChangeAspect="1"/>
          </p:cNvGrpSpPr>
          <p:nvPr/>
        </p:nvGrpSpPr>
        <p:grpSpPr bwMode="auto">
          <a:xfrm rot="5400000" flipV="1">
            <a:off x="7965533" y="5194251"/>
            <a:ext cx="225584" cy="227696"/>
            <a:chOff x="3626" y="1945"/>
            <a:chExt cx="427" cy="431"/>
          </a:xfrm>
          <a:solidFill>
            <a:schemeClr val="bg1"/>
          </a:solidFill>
        </p:grpSpPr>
        <p:sp>
          <p:nvSpPr>
            <p:cNvPr id="202" name="Oval 201"/>
            <p:cNvSpPr>
              <a:spLocks noChangeArrowheads="1"/>
            </p:cNvSpPr>
            <p:nvPr/>
          </p:nvSpPr>
          <p:spPr bwMode="auto">
            <a:xfrm>
              <a:off x="3626" y="1945"/>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Oval 202"/>
            <p:cNvSpPr>
              <a:spLocks noChangeArrowheads="1"/>
            </p:cNvSpPr>
            <p:nvPr/>
          </p:nvSpPr>
          <p:spPr bwMode="auto">
            <a:xfrm>
              <a:off x="3714"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203"/>
            <p:cNvSpPr>
              <a:spLocks noChangeArrowheads="1"/>
            </p:cNvSpPr>
            <p:nvPr/>
          </p:nvSpPr>
          <p:spPr bwMode="auto">
            <a:xfrm>
              <a:off x="3803"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8"/>
            <p:cNvSpPr>
              <a:spLocks noChangeArrowheads="1"/>
            </p:cNvSpPr>
            <p:nvPr/>
          </p:nvSpPr>
          <p:spPr bwMode="auto">
            <a:xfrm>
              <a:off x="3714"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9"/>
            <p:cNvSpPr>
              <a:spLocks noChangeArrowheads="1"/>
            </p:cNvSpPr>
            <p:nvPr/>
          </p:nvSpPr>
          <p:spPr bwMode="auto">
            <a:xfrm>
              <a:off x="3803"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10"/>
            <p:cNvSpPr>
              <a:spLocks noChangeArrowheads="1"/>
            </p:cNvSpPr>
            <p:nvPr/>
          </p:nvSpPr>
          <p:spPr bwMode="auto">
            <a:xfrm>
              <a:off x="3892" y="2035"/>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11"/>
            <p:cNvSpPr>
              <a:spLocks noChangeArrowheads="1"/>
            </p:cNvSpPr>
            <p:nvPr/>
          </p:nvSpPr>
          <p:spPr bwMode="auto">
            <a:xfrm>
              <a:off x="3803" y="2125"/>
              <a:ext cx="73"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12"/>
            <p:cNvSpPr>
              <a:spLocks noChangeArrowheads="1"/>
            </p:cNvSpPr>
            <p:nvPr/>
          </p:nvSpPr>
          <p:spPr bwMode="auto">
            <a:xfrm>
              <a:off x="3892"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13"/>
            <p:cNvSpPr>
              <a:spLocks noChangeArrowheads="1"/>
            </p:cNvSpPr>
            <p:nvPr/>
          </p:nvSpPr>
          <p:spPr bwMode="auto">
            <a:xfrm>
              <a:off x="3981"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14"/>
            <p:cNvSpPr>
              <a:spLocks noChangeArrowheads="1"/>
            </p:cNvSpPr>
            <p:nvPr/>
          </p:nvSpPr>
          <p:spPr bwMode="auto">
            <a:xfrm>
              <a:off x="3714"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15"/>
            <p:cNvSpPr>
              <a:spLocks noChangeArrowheads="1"/>
            </p:cNvSpPr>
            <p:nvPr/>
          </p:nvSpPr>
          <p:spPr bwMode="auto">
            <a:xfrm>
              <a:off x="3803"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16"/>
            <p:cNvSpPr>
              <a:spLocks noChangeArrowheads="1"/>
            </p:cNvSpPr>
            <p:nvPr/>
          </p:nvSpPr>
          <p:spPr bwMode="auto">
            <a:xfrm>
              <a:off x="3892" y="2214"/>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17"/>
            <p:cNvSpPr>
              <a:spLocks noChangeArrowheads="1"/>
            </p:cNvSpPr>
            <p:nvPr/>
          </p:nvSpPr>
          <p:spPr bwMode="auto">
            <a:xfrm>
              <a:off x="3626" y="2304"/>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18"/>
            <p:cNvSpPr>
              <a:spLocks noChangeArrowheads="1"/>
            </p:cNvSpPr>
            <p:nvPr/>
          </p:nvSpPr>
          <p:spPr bwMode="auto">
            <a:xfrm>
              <a:off x="3714"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19"/>
            <p:cNvSpPr>
              <a:spLocks noChangeArrowheads="1"/>
            </p:cNvSpPr>
            <p:nvPr/>
          </p:nvSpPr>
          <p:spPr bwMode="auto">
            <a:xfrm>
              <a:off x="3803"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7" name="Group 216"/>
          <p:cNvGrpSpPr/>
          <p:nvPr/>
        </p:nvGrpSpPr>
        <p:grpSpPr>
          <a:xfrm>
            <a:off x="6334078" y="5149360"/>
            <a:ext cx="307410" cy="90993"/>
            <a:chOff x="7162750" y="1949469"/>
            <a:chExt cx="307410" cy="90993"/>
          </a:xfrm>
        </p:grpSpPr>
        <p:sp>
          <p:nvSpPr>
            <p:cNvPr id="218" name="Oval 217"/>
            <p:cNvSpPr>
              <a:spLocks noChangeArrowheads="1"/>
            </p:cNvSpPr>
            <p:nvPr/>
          </p:nvSpPr>
          <p:spPr bwMode="auto">
            <a:xfrm>
              <a:off x="7162750" y="1949469"/>
              <a:ext cx="88534" cy="90993"/>
            </a:xfrm>
            <a:prstGeom prst="ellipse">
              <a:avLst/>
            </a:pr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218"/>
            <p:cNvSpPr>
              <a:spLocks noChangeArrowheads="1"/>
            </p:cNvSpPr>
            <p:nvPr/>
          </p:nvSpPr>
          <p:spPr bwMode="auto">
            <a:xfrm>
              <a:off x="7270958" y="1949469"/>
              <a:ext cx="89764" cy="90993"/>
            </a:xfrm>
            <a:prstGeom prst="ellipse">
              <a:avLst/>
            </a:pr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19"/>
            <p:cNvSpPr>
              <a:spLocks noChangeArrowheads="1"/>
            </p:cNvSpPr>
            <p:nvPr/>
          </p:nvSpPr>
          <p:spPr bwMode="auto">
            <a:xfrm>
              <a:off x="7380396" y="1949469"/>
              <a:ext cx="89764" cy="90993"/>
            </a:xfrm>
            <a:prstGeom prst="ellipse">
              <a:avLst/>
            </a:pr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8" name="Group 4"/>
          <p:cNvGrpSpPr>
            <a:grpSpLocks noChangeAspect="1"/>
          </p:cNvGrpSpPr>
          <p:nvPr/>
        </p:nvGrpSpPr>
        <p:grpSpPr bwMode="auto">
          <a:xfrm rot="10800000">
            <a:off x="8619965" y="4911454"/>
            <a:ext cx="353557" cy="356867"/>
            <a:chOff x="3626" y="1945"/>
            <a:chExt cx="427" cy="431"/>
          </a:xfrm>
          <a:solidFill>
            <a:schemeClr val="bg1"/>
          </a:solidFill>
        </p:grpSpPr>
        <p:sp>
          <p:nvSpPr>
            <p:cNvPr id="239" name="Oval 238"/>
            <p:cNvSpPr>
              <a:spLocks noChangeArrowheads="1"/>
            </p:cNvSpPr>
            <p:nvPr/>
          </p:nvSpPr>
          <p:spPr bwMode="auto">
            <a:xfrm>
              <a:off x="3626" y="1945"/>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Oval 239"/>
            <p:cNvSpPr>
              <a:spLocks noChangeArrowheads="1"/>
            </p:cNvSpPr>
            <p:nvPr/>
          </p:nvSpPr>
          <p:spPr bwMode="auto">
            <a:xfrm>
              <a:off x="3714"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Oval 240"/>
            <p:cNvSpPr>
              <a:spLocks noChangeArrowheads="1"/>
            </p:cNvSpPr>
            <p:nvPr/>
          </p:nvSpPr>
          <p:spPr bwMode="auto">
            <a:xfrm>
              <a:off x="3803" y="194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Oval 8"/>
            <p:cNvSpPr>
              <a:spLocks noChangeArrowheads="1"/>
            </p:cNvSpPr>
            <p:nvPr/>
          </p:nvSpPr>
          <p:spPr bwMode="auto">
            <a:xfrm>
              <a:off x="3714"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Oval 9"/>
            <p:cNvSpPr>
              <a:spLocks noChangeArrowheads="1"/>
            </p:cNvSpPr>
            <p:nvPr/>
          </p:nvSpPr>
          <p:spPr bwMode="auto">
            <a:xfrm>
              <a:off x="3803" y="2035"/>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Oval 10"/>
            <p:cNvSpPr>
              <a:spLocks noChangeArrowheads="1"/>
            </p:cNvSpPr>
            <p:nvPr/>
          </p:nvSpPr>
          <p:spPr bwMode="auto">
            <a:xfrm>
              <a:off x="3892" y="2035"/>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Oval 11"/>
            <p:cNvSpPr>
              <a:spLocks noChangeArrowheads="1"/>
            </p:cNvSpPr>
            <p:nvPr/>
          </p:nvSpPr>
          <p:spPr bwMode="auto">
            <a:xfrm>
              <a:off x="3803" y="2125"/>
              <a:ext cx="73"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Oval 12"/>
            <p:cNvSpPr>
              <a:spLocks noChangeArrowheads="1"/>
            </p:cNvSpPr>
            <p:nvPr/>
          </p:nvSpPr>
          <p:spPr bwMode="auto">
            <a:xfrm>
              <a:off x="3892"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Oval 13"/>
            <p:cNvSpPr>
              <a:spLocks noChangeArrowheads="1"/>
            </p:cNvSpPr>
            <p:nvPr/>
          </p:nvSpPr>
          <p:spPr bwMode="auto">
            <a:xfrm>
              <a:off x="3981" y="2125"/>
              <a:ext cx="72"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Oval 14"/>
            <p:cNvSpPr>
              <a:spLocks noChangeArrowheads="1"/>
            </p:cNvSpPr>
            <p:nvPr/>
          </p:nvSpPr>
          <p:spPr bwMode="auto">
            <a:xfrm>
              <a:off x="3714"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Oval 15"/>
            <p:cNvSpPr>
              <a:spLocks noChangeArrowheads="1"/>
            </p:cNvSpPr>
            <p:nvPr/>
          </p:nvSpPr>
          <p:spPr bwMode="auto">
            <a:xfrm>
              <a:off x="3803" y="221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Oval 16"/>
            <p:cNvSpPr>
              <a:spLocks noChangeArrowheads="1"/>
            </p:cNvSpPr>
            <p:nvPr/>
          </p:nvSpPr>
          <p:spPr bwMode="auto">
            <a:xfrm>
              <a:off x="3892" y="2214"/>
              <a:ext cx="72"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Oval 17"/>
            <p:cNvSpPr>
              <a:spLocks noChangeArrowheads="1"/>
            </p:cNvSpPr>
            <p:nvPr/>
          </p:nvSpPr>
          <p:spPr bwMode="auto">
            <a:xfrm>
              <a:off x="3626" y="2304"/>
              <a:ext cx="72"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Oval 18"/>
            <p:cNvSpPr>
              <a:spLocks noChangeArrowheads="1"/>
            </p:cNvSpPr>
            <p:nvPr/>
          </p:nvSpPr>
          <p:spPr bwMode="auto">
            <a:xfrm>
              <a:off x="3714"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Oval 19"/>
            <p:cNvSpPr>
              <a:spLocks noChangeArrowheads="1"/>
            </p:cNvSpPr>
            <p:nvPr/>
          </p:nvSpPr>
          <p:spPr bwMode="auto">
            <a:xfrm>
              <a:off x="3803" y="2304"/>
              <a:ext cx="7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4" name="Title 1"/>
          <p:cNvSpPr txBox="1">
            <a:spLocks/>
          </p:cNvSpPr>
          <p:nvPr/>
        </p:nvSpPr>
        <p:spPr>
          <a:xfrm>
            <a:off x="2381630" y="6059112"/>
            <a:ext cx="6040876" cy="349986"/>
          </a:xfrm>
          <a:prstGeom prst="trapezoid">
            <a:avLst/>
          </a:prstGeom>
          <a:solidFill>
            <a:srgbClr val="F37321"/>
          </a:solidFill>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chemeClr val="bg1"/>
                </a:solidFill>
                <a:latin typeface="+mn-lt"/>
              </a:rPr>
              <a:t>In line with </a:t>
            </a:r>
            <a:r>
              <a:rPr lang="en-US" sz="1800" dirty="0" err="1">
                <a:solidFill>
                  <a:schemeClr val="bg1"/>
                </a:solidFill>
                <a:latin typeface="+mn-lt"/>
              </a:rPr>
              <a:t>Tawazun</a:t>
            </a:r>
            <a:r>
              <a:rPr lang="en-US" sz="1800" dirty="0">
                <a:solidFill>
                  <a:schemeClr val="bg1"/>
                </a:solidFill>
                <a:latin typeface="+mn-lt"/>
              </a:rPr>
              <a:t> Economic Program objectives</a:t>
            </a:r>
          </a:p>
        </p:txBody>
      </p:sp>
      <p:sp>
        <p:nvSpPr>
          <p:cNvPr id="3" name="Rectangle 2"/>
          <p:cNvSpPr/>
          <p:nvPr/>
        </p:nvSpPr>
        <p:spPr>
          <a:xfrm>
            <a:off x="2206763" y="5512408"/>
            <a:ext cx="1011495" cy="369332"/>
          </a:xfrm>
          <a:prstGeom prst="rect">
            <a:avLst/>
          </a:prstGeom>
        </p:spPr>
        <p:txBody>
          <a:bodyPr wrap="none">
            <a:spAutoFit/>
          </a:bodyPr>
          <a:lstStyle/>
          <a:p>
            <a:r>
              <a:rPr lang="en-US" b="1" dirty="0">
                <a:solidFill>
                  <a:schemeClr val="bg1"/>
                </a:solidFill>
              </a:rPr>
              <a:t>PROJECT</a:t>
            </a:r>
            <a:endParaRPr lang="en-US" dirty="0"/>
          </a:p>
        </p:txBody>
      </p:sp>
      <p:sp>
        <p:nvSpPr>
          <p:cNvPr id="150" name="Rectangle 149"/>
          <p:cNvSpPr/>
          <p:nvPr/>
        </p:nvSpPr>
        <p:spPr>
          <a:xfrm>
            <a:off x="4567300" y="5512408"/>
            <a:ext cx="1011495" cy="369332"/>
          </a:xfrm>
          <a:prstGeom prst="rect">
            <a:avLst/>
          </a:prstGeom>
        </p:spPr>
        <p:txBody>
          <a:bodyPr wrap="none">
            <a:spAutoFit/>
          </a:bodyPr>
          <a:lstStyle/>
          <a:p>
            <a:r>
              <a:rPr lang="en-US" b="1" dirty="0">
                <a:solidFill>
                  <a:schemeClr val="bg1"/>
                </a:solidFill>
              </a:rPr>
              <a:t>PROJECT</a:t>
            </a:r>
            <a:endParaRPr lang="en-US" dirty="0"/>
          </a:p>
        </p:txBody>
      </p:sp>
      <p:sp>
        <p:nvSpPr>
          <p:cNvPr id="151" name="Rectangle 150"/>
          <p:cNvSpPr/>
          <p:nvPr/>
        </p:nvSpPr>
        <p:spPr>
          <a:xfrm>
            <a:off x="7612704" y="5512408"/>
            <a:ext cx="1011495" cy="369332"/>
          </a:xfrm>
          <a:prstGeom prst="rect">
            <a:avLst/>
          </a:prstGeom>
        </p:spPr>
        <p:txBody>
          <a:bodyPr wrap="none">
            <a:spAutoFit/>
          </a:bodyPr>
          <a:lstStyle/>
          <a:p>
            <a:r>
              <a:rPr lang="en-US" b="1" dirty="0">
                <a:solidFill>
                  <a:schemeClr val="bg1"/>
                </a:solidFill>
              </a:rPr>
              <a:t>PROJECT</a:t>
            </a:r>
            <a:endParaRPr lang="en-US" dirty="0"/>
          </a:p>
        </p:txBody>
      </p:sp>
    </p:spTree>
    <p:extLst>
      <p:ext uri="{BB962C8B-B14F-4D97-AF65-F5344CB8AC3E}">
        <p14:creationId xmlns:p14="http://schemas.microsoft.com/office/powerpoint/2010/main" val="245331061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6" presetClass="emph" presetSubtype="0" accel="51000" decel="49000" fill="hold" nodeType="withEffect">
                                      <p:stCondLst>
                                        <p:cond delay="0"/>
                                      </p:stCondLst>
                                      <p:childTnLst>
                                        <p:animScale>
                                          <p:cBhvr>
                                            <p:cTn id="9" dur="3000" fill="hold"/>
                                            <p:tgtEl>
                                              <p:spTgt spid="255"/>
                                            </p:tgtEl>
                                          </p:cBhvr>
                                          <p:by x="120000" y="120000"/>
                                        </p:animScale>
                                      </p:childTnLst>
                                    </p:cTn>
                                  </p:par>
                                  <p:par>
                                    <p:cTn id="10" presetID="10" presetClass="entr" presetSubtype="0" fill="hold" grpId="0" nodeType="withEffect">
                                      <p:stCondLst>
                                        <p:cond delay="210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1200"/>
                                            <p:tgtEl>
                                              <p:spTgt spid="256"/>
                                            </p:tgtEl>
                                          </p:cBhvr>
                                        </p:animEffect>
                                      </p:childTnLst>
                                    </p:cTn>
                                  </p:par>
                                  <p:par>
                                    <p:cTn id="13" presetID="22" presetClass="entr" presetSubtype="8" fill="hold" nodeType="withEffect">
                                      <p:stCondLst>
                                        <p:cond delay="2900"/>
                                      </p:stCondLst>
                                      <p:childTnLst>
                                        <p:set>
                                          <p:cBhvr>
                                            <p:cTn id="14" dur="1" fill="hold">
                                              <p:stCondLst>
                                                <p:cond delay="0"/>
                                              </p:stCondLst>
                                            </p:cTn>
                                            <p:tgtEl>
                                              <p:spTgt spid="87"/>
                                            </p:tgtEl>
                                            <p:attrNameLst>
                                              <p:attrName>style.visibility</p:attrName>
                                            </p:attrNameLst>
                                          </p:cBhvr>
                                          <p:to>
                                            <p:strVal val="visible"/>
                                          </p:to>
                                        </p:set>
                                        <p:animEffect transition="in" filter="wipe(left)">
                                          <p:cBhvr>
                                            <p:cTn id="15" dur="500"/>
                                            <p:tgtEl>
                                              <p:spTgt spid="87"/>
                                            </p:tgtEl>
                                          </p:cBhvr>
                                        </p:animEffect>
                                      </p:childTnLst>
                                    </p:cTn>
                                  </p:par>
                                  <p:par>
                                    <p:cTn id="16" presetID="2" presetClass="entr" presetSubtype="8" decel="100000" fill="hold" grpId="0" nodeType="withEffect">
                                      <p:stCondLst>
                                        <p:cond delay="3200"/>
                                      </p:stCondLst>
                                      <p:childTnLst>
                                        <p:set>
                                          <p:cBhvr>
                                            <p:cTn id="17" dur="1" fill="hold">
                                              <p:stCondLst>
                                                <p:cond delay="0"/>
                                              </p:stCondLst>
                                            </p:cTn>
                                            <p:tgtEl>
                                              <p:spTgt spid="128"/>
                                            </p:tgtEl>
                                            <p:attrNameLst>
                                              <p:attrName>style.visibility</p:attrName>
                                            </p:attrNameLst>
                                          </p:cBhvr>
                                          <p:to>
                                            <p:strVal val="visible"/>
                                          </p:to>
                                        </p:set>
                                        <p:anim calcmode="lin" valueType="num">
                                          <p:cBhvr additive="base">
                                            <p:cTn id="18" dur="500" fill="hold"/>
                                            <p:tgtEl>
                                              <p:spTgt spid="128"/>
                                            </p:tgtEl>
                                            <p:attrNameLst>
                                              <p:attrName>ppt_x</p:attrName>
                                            </p:attrNameLst>
                                          </p:cBhvr>
                                          <p:tavLst>
                                            <p:tav tm="0">
                                              <p:val>
                                                <p:strVal val="0-#ppt_w/2"/>
                                              </p:val>
                                            </p:tav>
                                            <p:tav tm="100000">
                                              <p:val>
                                                <p:strVal val="#ppt_x"/>
                                              </p:val>
                                            </p:tav>
                                          </p:tavLst>
                                        </p:anim>
                                        <p:anim calcmode="lin" valueType="num">
                                          <p:cBhvr additive="base">
                                            <p:cTn id="19" dur="500" fill="hold"/>
                                            <p:tgtEl>
                                              <p:spTgt spid="128"/>
                                            </p:tgtEl>
                                            <p:attrNameLst>
                                              <p:attrName>ppt_y</p:attrName>
                                            </p:attrNameLst>
                                          </p:cBhvr>
                                          <p:tavLst>
                                            <p:tav tm="0">
                                              <p:val>
                                                <p:strVal val="#ppt_y"/>
                                              </p:val>
                                            </p:tav>
                                            <p:tav tm="100000">
                                              <p:val>
                                                <p:strVal val="#ppt_y"/>
                                              </p:val>
                                            </p:tav>
                                          </p:tavLst>
                                        </p:anim>
                                      </p:childTnLst>
                                    </p:cTn>
                                  </p:par>
                                  <p:par>
                                    <p:cTn id="20" presetID="2" presetClass="entr" presetSubtype="1" decel="100000" fill="hold" nodeType="withEffect">
                                      <p:stCondLst>
                                        <p:cond delay="360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500" fill="hold"/>
                                            <p:tgtEl>
                                              <p:spTgt spid="129"/>
                                            </p:tgtEl>
                                            <p:attrNameLst>
                                              <p:attrName>ppt_x</p:attrName>
                                            </p:attrNameLst>
                                          </p:cBhvr>
                                          <p:tavLst>
                                            <p:tav tm="0">
                                              <p:val>
                                                <p:strVal val="#ppt_x"/>
                                              </p:val>
                                            </p:tav>
                                            <p:tav tm="100000">
                                              <p:val>
                                                <p:strVal val="#ppt_x"/>
                                              </p:val>
                                            </p:tav>
                                          </p:tavLst>
                                        </p:anim>
                                        <p:anim calcmode="lin" valueType="num">
                                          <p:cBhvr additive="base">
                                            <p:cTn id="23" dur="500" fill="hold"/>
                                            <p:tgtEl>
                                              <p:spTgt spid="129"/>
                                            </p:tgtEl>
                                            <p:attrNameLst>
                                              <p:attrName>ppt_y</p:attrName>
                                            </p:attrNameLst>
                                          </p:cBhvr>
                                          <p:tavLst>
                                            <p:tav tm="0">
                                              <p:val>
                                                <p:strVal val="0-#ppt_h/2"/>
                                              </p:val>
                                            </p:tav>
                                            <p:tav tm="100000">
                                              <p:val>
                                                <p:strVal val="#ppt_y"/>
                                              </p:val>
                                            </p:tav>
                                          </p:tavLst>
                                        </p:anim>
                                      </p:childTnLst>
                                    </p:cTn>
                                  </p:par>
                                  <p:par>
                                    <p:cTn id="24" presetID="2" presetClass="entr" presetSubtype="4" fill="hold" grpId="0" nodeType="withEffect" p14:presetBounceEnd="36000">
                                      <p:stCondLst>
                                        <p:cond delay="3600"/>
                                      </p:stCondLst>
                                      <p:childTnLst>
                                        <p:set>
                                          <p:cBhvr>
                                            <p:cTn id="25" dur="1" fill="hold">
                                              <p:stCondLst>
                                                <p:cond delay="0"/>
                                              </p:stCondLst>
                                            </p:cTn>
                                            <p:tgtEl>
                                              <p:spTgt spid="2"/>
                                            </p:tgtEl>
                                            <p:attrNameLst>
                                              <p:attrName>style.visibility</p:attrName>
                                            </p:attrNameLst>
                                          </p:cBhvr>
                                          <p:to>
                                            <p:strVal val="visible"/>
                                          </p:to>
                                        </p:set>
                                        <p:anim calcmode="lin" valueType="num" p14:bounceEnd="36000">
                                          <p:cBhvr additive="base">
                                            <p:cTn id="26" dur="500" fill="hold"/>
                                            <p:tgtEl>
                                              <p:spTgt spid="2"/>
                                            </p:tgtEl>
                                            <p:attrNameLst>
                                              <p:attrName>ppt_x</p:attrName>
                                            </p:attrNameLst>
                                          </p:cBhvr>
                                          <p:tavLst>
                                            <p:tav tm="0">
                                              <p:val>
                                                <p:strVal val="#ppt_x"/>
                                              </p:val>
                                            </p:tav>
                                            <p:tav tm="100000">
                                              <p:val>
                                                <p:strVal val="#ppt_x"/>
                                              </p:val>
                                            </p:tav>
                                          </p:tavLst>
                                        </p:anim>
                                        <p:anim calcmode="lin" valueType="num" p14:bounceEnd="36000">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36000">
                                      <p:stCondLst>
                                        <p:cond delay="3600"/>
                                      </p:stCondLst>
                                      <p:childTnLst>
                                        <p:set>
                                          <p:cBhvr>
                                            <p:cTn id="29" dur="1" fill="hold">
                                              <p:stCondLst>
                                                <p:cond delay="0"/>
                                              </p:stCondLst>
                                            </p:cTn>
                                            <p:tgtEl>
                                              <p:spTgt spid="75"/>
                                            </p:tgtEl>
                                            <p:attrNameLst>
                                              <p:attrName>style.visibility</p:attrName>
                                            </p:attrNameLst>
                                          </p:cBhvr>
                                          <p:to>
                                            <p:strVal val="visible"/>
                                          </p:to>
                                        </p:set>
                                        <p:anim calcmode="lin" valueType="num" p14:bounceEnd="36000">
                                          <p:cBhvr additive="base">
                                            <p:cTn id="30" dur="500" fill="hold"/>
                                            <p:tgtEl>
                                              <p:spTgt spid="75"/>
                                            </p:tgtEl>
                                            <p:attrNameLst>
                                              <p:attrName>ppt_x</p:attrName>
                                            </p:attrNameLst>
                                          </p:cBhvr>
                                          <p:tavLst>
                                            <p:tav tm="0">
                                              <p:val>
                                                <p:strVal val="#ppt_x"/>
                                              </p:val>
                                            </p:tav>
                                            <p:tav tm="100000">
                                              <p:val>
                                                <p:strVal val="#ppt_x"/>
                                              </p:val>
                                            </p:tav>
                                          </p:tavLst>
                                        </p:anim>
                                        <p:anim calcmode="lin" valueType="num" p14:bounceEnd="36000">
                                          <p:cBhvr additive="base">
                                            <p:cTn id="31" dur="500" fill="hold"/>
                                            <p:tgtEl>
                                              <p:spTgt spid="7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14:presetBounceEnd="36000">
                                      <p:stCondLst>
                                        <p:cond delay="3600"/>
                                      </p:stCondLst>
                                      <p:childTnLst>
                                        <p:set>
                                          <p:cBhvr>
                                            <p:cTn id="33" dur="1" fill="hold">
                                              <p:stCondLst>
                                                <p:cond delay="0"/>
                                              </p:stCondLst>
                                            </p:cTn>
                                            <p:tgtEl>
                                              <p:spTgt spid="76"/>
                                            </p:tgtEl>
                                            <p:attrNameLst>
                                              <p:attrName>style.visibility</p:attrName>
                                            </p:attrNameLst>
                                          </p:cBhvr>
                                          <p:to>
                                            <p:strVal val="visible"/>
                                          </p:to>
                                        </p:set>
                                        <p:anim calcmode="lin" valueType="num" p14:bounceEnd="36000">
                                          <p:cBhvr additive="base">
                                            <p:cTn id="34" dur="500" fill="hold"/>
                                            <p:tgtEl>
                                              <p:spTgt spid="76"/>
                                            </p:tgtEl>
                                            <p:attrNameLst>
                                              <p:attrName>ppt_x</p:attrName>
                                            </p:attrNameLst>
                                          </p:cBhvr>
                                          <p:tavLst>
                                            <p:tav tm="0">
                                              <p:val>
                                                <p:strVal val="#ppt_x"/>
                                              </p:val>
                                            </p:tav>
                                            <p:tav tm="100000">
                                              <p:val>
                                                <p:strVal val="#ppt_x"/>
                                              </p:val>
                                            </p:tav>
                                          </p:tavLst>
                                        </p:anim>
                                        <p:anim calcmode="lin" valueType="num" p14:bounceEnd="36000">
                                          <p:cBhvr additive="base">
                                            <p:cTn id="35" dur="500" fill="hold"/>
                                            <p:tgtEl>
                                              <p:spTgt spid="7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36000">
                                      <p:stCondLst>
                                        <p:cond delay="3800"/>
                                      </p:stCondLst>
                                      <p:childTnLst>
                                        <p:set>
                                          <p:cBhvr>
                                            <p:cTn id="37" dur="1" fill="hold">
                                              <p:stCondLst>
                                                <p:cond delay="0"/>
                                              </p:stCondLst>
                                            </p:cTn>
                                            <p:tgtEl>
                                              <p:spTgt spid="24"/>
                                            </p:tgtEl>
                                            <p:attrNameLst>
                                              <p:attrName>style.visibility</p:attrName>
                                            </p:attrNameLst>
                                          </p:cBhvr>
                                          <p:to>
                                            <p:strVal val="visible"/>
                                          </p:to>
                                        </p:set>
                                        <p:anim calcmode="lin" valueType="num" p14:bounceEnd="36000">
                                          <p:cBhvr additive="base">
                                            <p:cTn id="38" dur="500" fill="hold"/>
                                            <p:tgtEl>
                                              <p:spTgt spid="24"/>
                                            </p:tgtEl>
                                            <p:attrNameLst>
                                              <p:attrName>ppt_x</p:attrName>
                                            </p:attrNameLst>
                                          </p:cBhvr>
                                          <p:tavLst>
                                            <p:tav tm="0">
                                              <p:val>
                                                <p:strVal val="#ppt_x"/>
                                              </p:val>
                                            </p:tav>
                                            <p:tav tm="100000">
                                              <p:val>
                                                <p:strVal val="#ppt_x"/>
                                              </p:val>
                                            </p:tav>
                                          </p:tavLst>
                                        </p:anim>
                                        <p:anim calcmode="lin" valueType="num" p14:bounceEnd="36000">
                                          <p:cBhvr additive="base">
                                            <p:cTn id="39" dur="500" fill="hold"/>
                                            <p:tgtEl>
                                              <p:spTgt spid="24"/>
                                            </p:tgtEl>
                                            <p:attrNameLst>
                                              <p:attrName>ppt_y</p:attrName>
                                            </p:attrNameLst>
                                          </p:cBhvr>
                                          <p:tavLst>
                                            <p:tav tm="0">
                                              <p:val>
                                                <p:strVal val="1+#ppt_h/2"/>
                                              </p:val>
                                            </p:tav>
                                            <p:tav tm="100000">
                                              <p:val>
                                                <p:strVal val="#ppt_y"/>
                                              </p:val>
                                            </p:tav>
                                          </p:tavLst>
                                        </p:anim>
                                      </p:childTnLst>
                                    </p:cTn>
                                  </p:par>
                                  <p:par>
                                    <p:cTn id="40" presetID="47" presetClass="entr" presetSubtype="0" fill="hold" nodeType="withEffect">
                                      <p:stCondLst>
                                        <p:cond delay="42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400"/>
                                            <p:tgtEl>
                                              <p:spTgt spid="4"/>
                                            </p:tgtEl>
                                          </p:cBhvr>
                                        </p:animEffect>
                                        <p:anim calcmode="lin" valueType="num">
                                          <p:cBhvr>
                                            <p:cTn id="43" dur="400" fill="hold"/>
                                            <p:tgtEl>
                                              <p:spTgt spid="4"/>
                                            </p:tgtEl>
                                            <p:attrNameLst>
                                              <p:attrName>ppt_x</p:attrName>
                                            </p:attrNameLst>
                                          </p:cBhvr>
                                          <p:tavLst>
                                            <p:tav tm="0">
                                              <p:val>
                                                <p:strVal val="#ppt_x"/>
                                              </p:val>
                                            </p:tav>
                                            <p:tav tm="100000">
                                              <p:val>
                                                <p:strVal val="#ppt_x"/>
                                              </p:val>
                                            </p:tav>
                                          </p:tavLst>
                                        </p:anim>
                                        <p:anim calcmode="lin" valueType="num">
                                          <p:cBhvr>
                                            <p:cTn id="44" dur="400" fill="hold"/>
                                            <p:tgtEl>
                                              <p:spTgt spid="4"/>
                                            </p:tgtEl>
                                            <p:attrNameLst>
                                              <p:attrName>ppt_y</p:attrName>
                                            </p:attrNameLst>
                                          </p:cBhvr>
                                          <p:tavLst>
                                            <p:tav tm="0">
                                              <p:val>
                                                <p:strVal val="#ppt_y-.1"/>
                                              </p:val>
                                            </p:tav>
                                            <p:tav tm="100000">
                                              <p:val>
                                                <p:strVal val="#ppt_y"/>
                                              </p:val>
                                            </p:tav>
                                          </p:tavLst>
                                        </p:anim>
                                      </p:childTnLst>
                                    </p:cTn>
                                  </p:par>
                                  <p:par>
                                    <p:cTn id="45" presetID="16" presetClass="entr" presetSubtype="37" fill="hold" grpId="0" nodeType="withEffect">
                                      <p:stCondLst>
                                        <p:cond delay="4400"/>
                                      </p:stCondLst>
                                      <p:childTnLst>
                                        <p:set>
                                          <p:cBhvr>
                                            <p:cTn id="46" dur="1" fill="hold">
                                              <p:stCondLst>
                                                <p:cond delay="0"/>
                                              </p:stCondLst>
                                            </p:cTn>
                                            <p:tgtEl>
                                              <p:spTgt spid="164"/>
                                            </p:tgtEl>
                                            <p:attrNameLst>
                                              <p:attrName>style.visibility</p:attrName>
                                            </p:attrNameLst>
                                          </p:cBhvr>
                                          <p:to>
                                            <p:strVal val="visible"/>
                                          </p:to>
                                        </p:set>
                                        <p:animEffect transition="in" filter="barn(outVertical)">
                                          <p:cBhvr>
                                            <p:cTn id="47" dur="300"/>
                                            <p:tgtEl>
                                              <p:spTgt spid="164"/>
                                            </p:tgtEl>
                                          </p:cBhvr>
                                        </p:animEffect>
                                      </p:childTnLst>
                                    </p:cTn>
                                  </p:par>
                                  <p:par>
                                    <p:cTn id="48" presetID="2" presetClass="entr" presetSubtype="4" decel="100000" fill="hold" nodeType="withEffect">
                                      <p:stCondLst>
                                        <p:cond delay="4500"/>
                                      </p:stCondLst>
                                      <p:childTnLst>
                                        <p:set>
                                          <p:cBhvr>
                                            <p:cTn id="49" dur="1" fill="hold">
                                              <p:stCondLst>
                                                <p:cond delay="0"/>
                                              </p:stCondLst>
                                            </p:cTn>
                                            <p:tgtEl>
                                              <p:spTgt spid="39"/>
                                            </p:tgtEl>
                                            <p:attrNameLst>
                                              <p:attrName>style.visibility</p:attrName>
                                            </p:attrNameLst>
                                          </p:cBhvr>
                                          <p:to>
                                            <p:strVal val="visible"/>
                                          </p:to>
                                        </p:set>
                                        <p:anim calcmode="lin" valueType="num">
                                          <p:cBhvr additive="base">
                                            <p:cTn id="50" dur="500" fill="hold"/>
                                            <p:tgtEl>
                                              <p:spTgt spid="39"/>
                                            </p:tgtEl>
                                            <p:attrNameLst>
                                              <p:attrName>ppt_x</p:attrName>
                                            </p:attrNameLst>
                                          </p:cBhvr>
                                          <p:tavLst>
                                            <p:tav tm="0">
                                              <p:val>
                                                <p:strVal val="#ppt_x"/>
                                              </p:val>
                                            </p:tav>
                                            <p:tav tm="100000">
                                              <p:val>
                                                <p:strVal val="#ppt_x"/>
                                              </p:val>
                                            </p:tav>
                                          </p:tavLst>
                                        </p:anim>
                                        <p:anim calcmode="lin" valueType="num">
                                          <p:cBhvr additive="base">
                                            <p:cTn id="51" dur="500" fill="hold"/>
                                            <p:tgtEl>
                                              <p:spTgt spid="39"/>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4700"/>
                                      </p:stCondLst>
                                      <p:childTnLst>
                                        <p:set>
                                          <p:cBhvr>
                                            <p:cTn id="53" dur="1" fill="hold">
                                              <p:stCondLst>
                                                <p:cond delay="0"/>
                                              </p:stCondLst>
                                            </p:cTn>
                                            <p:tgtEl>
                                              <p:spTgt spid="167"/>
                                            </p:tgtEl>
                                            <p:attrNameLst>
                                              <p:attrName>style.visibility</p:attrName>
                                            </p:attrNameLst>
                                          </p:cBhvr>
                                          <p:to>
                                            <p:strVal val="visible"/>
                                          </p:to>
                                        </p:set>
                                        <p:anim calcmode="lin" valueType="num">
                                          <p:cBhvr additive="base">
                                            <p:cTn id="54" dur="500" fill="hold"/>
                                            <p:tgtEl>
                                              <p:spTgt spid="167"/>
                                            </p:tgtEl>
                                            <p:attrNameLst>
                                              <p:attrName>ppt_x</p:attrName>
                                            </p:attrNameLst>
                                          </p:cBhvr>
                                          <p:tavLst>
                                            <p:tav tm="0">
                                              <p:val>
                                                <p:strVal val="#ppt_x"/>
                                              </p:val>
                                            </p:tav>
                                            <p:tav tm="100000">
                                              <p:val>
                                                <p:strVal val="#ppt_x"/>
                                              </p:val>
                                            </p:tav>
                                          </p:tavLst>
                                        </p:anim>
                                        <p:anim calcmode="lin" valueType="num">
                                          <p:cBhvr additive="base">
                                            <p:cTn id="55" dur="500" fill="hold"/>
                                            <p:tgtEl>
                                              <p:spTgt spid="167"/>
                                            </p:tgtEl>
                                            <p:attrNameLst>
                                              <p:attrName>ppt_y</p:attrName>
                                            </p:attrNameLst>
                                          </p:cBhvr>
                                          <p:tavLst>
                                            <p:tav tm="0">
                                              <p:val>
                                                <p:strVal val="1+#ppt_h/2"/>
                                              </p:val>
                                            </p:tav>
                                            <p:tav tm="100000">
                                              <p:val>
                                                <p:strVal val="#ppt_y"/>
                                              </p:val>
                                            </p:tav>
                                          </p:tavLst>
                                        </p:anim>
                                      </p:childTnLst>
                                    </p:cTn>
                                  </p:par>
                                  <p:par>
                                    <p:cTn id="56" presetID="2" presetClass="entr" presetSubtype="4" decel="100000" fill="hold" nodeType="withEffect">
                                      <p:stCondLst>
                                        <p:cond delay="4800"/>
                                      </p:stCondLst>
                                      <p:childTnLst>
                                        <p:set>
                                          <p:cBhvr>
                                            <p:cTn id="57" dur="1" fill="hold">
                                              <p:stCondLst>
                                                <p:cond delay="0"/>
                                              </p:stCondLst>
                                            </p:cTn>
                                            <p:tgtEl>
                                              <p:spTgt spid="184"/>
                                            </p:tgtEl>
                                            <p:attrNameLst>
                                              <p:attrName>style.visibility</p:attrName>
                                            </p:attrNameLst>
                                          </p:cBhvr>
                                          <p:to>
                                            <p:strVal val="visible"/>
                                          </p:to>
                                        </p:set>
                                        <p:anim calcmode="lin" valueType="num">
                                          <p:cBhvr additive="base">
                                            <p:cTn id="58" dur="500" fill="hold"/>
                                            <p:tgtEl>
                                              <p:spTgt spid="184"/>
                                            </p:tgtEl>
                                            <p:attrNameLst>
                                              <p:attrName>ppt_x</p:attrName>
                                            </p:attrNameLst>
                                          </p:cBhvr>
                                          <p:tavLst>
                                            <p:tav tm="0">
                                              <p:val>
                                                <p:strVal val="#ppt_x"/>
                                              </p:val>
                                            </p:tav>
                                            <p:tav tm="100000">
                                              <p:val>
                                                <p:strVal val="#ppt_x"/>
                                              </p:val>
                                            </p:tav>
                                          </p:tavLst>
                                        </p:anim>
                                        <p:anim calcmode="lin" valueType="num">
                                          <p:cBhvr additive="base">
                                            <p:cTn id="59" dur="500" fill="hold"/>
                                            <p:tgtEl>
                                              <p:spTgt spid="184"/>
                                            </p:tgtEl>
                                            <p:attrNameLst>
                                              <p:attrName>ppt_y</p:attrName>
                                            </p:attrNameLst>
                                          </p:cBhvr>
                                          <p:tavLst>
                                            <p:tav tm="0">
                                              <p:val>
                                                <p:strVal val="1+#ppt_h/2"/>
                                              </p:val>
                                            </p:tav>
                                            <p:tav tm="100000">
                                              <p:val>
                                                <p:strVal val="#ppt_y"/>
                                              </p:val>
                                            </p:tav>
                                          </p:tavLst>
                                        </p:anim>
                                      </p:childTnLst>
                                    </p:cTn>
                                  </p:par>
                                  <p:par>
                                    <p:cTn id="60" presetID="2" presetClass="entr" presetSubtype="4" decel="100000" fill="hold" nodeType="withEffect">
                                      <p:stCondLst>
                                        <p:cond delay="5000"/>
                                      </p:stCondLst>
                                      <p:childTnLst>
                                        <p:set>
                                          <p:cBhvr>
                                            <p:cTn id="61" dur="1" fill="hold">
                                              <p:stCondLst>
                                                <p:cond delay="0"/>
                                              </p:stCondLst>
                                            </p:cTn>
                                            <p:tgtEl>
                                              <p:spTgt spid="217"/>
                                            </p:tgtEl>
                                            <p:attrNameLst>
                                              <p:attrName>style.visibility</p:attrName>
                                            </p:attrNameLst>
                                          </p:cBhvr>
                                          <p:to>
                                            <p:strVal val="visible"/>
                                          </p:to>
                                        </p:set>
                                        <p:anim calcmode="lin" valueType="num">
                                          <p:cBhvr additive="base">
                                            <p:cTn id="62" dur="500" fill="hold"/>
                                            <p:tgtEl>
                                              <p:spTgt spid="217"/>
                                            </p:tgtEl>
                                            <p:attrNameLst>
                                              <p:attrName>ppt_x</p:attrName>
                                            </p:attrNameLst>
                                          </p:cBhvr>
                                          <p:tavLst>
                                            <p:tav tm="0">
                                              <p:val>
                                                <p:strVal val="#ppt_x"/>
                                              </p:val>
                                            </p:tav>
                                            <p:tav tm="100000">
                                              <p:val>
                                                <p:strVal val="#ppt_x"/>
                                              </p:val>
                                            </p:tav>
                                          </p:tavLst>
                                        </p:anim>
                                        <p:anim calcmode="lin" valueType="num">
                                          <p:cBhvr additive="base">
                                            <p:cTn id="63" dur="500" fill="hold"/>
                                            <p:tgtEl>
                                              <p:spTgt spid="217"/>
                                            </p:tgtEl>
                                            <p:attrNameLst>
                                              <p:attrName>ppt_y</p:attrName>
                                            </p:attrNameLst>
                                          </p:cBhvr>
                                          <p:tavLst>
                                            <p:tav tm="0">
                                              <p:val>
                                                <p:strVal val="1+#ppt_h/2"/>
                                              </p:val>
                                            </p:tav>
                                            <p:tav tm="100000">
                                              <p:val>
                                                <p:strVal val="#ppt_y"/>
                                              </p:val>
                                            </p:tav>
                                          </p:tavLst>
                                        </p:anim>
                                      </p:childTnLst>
                                    </p:cTn>
                                  </p:par>
                                  <p:par>
                                    <p:cTn id="64" presetID="2" presetClass="entr" presetSubtype="4" decel="100000" fill="hold" nodeType="withEffect">
                                      <p:stCondLst>
                                        <p:cond delay="5200"/>
                                      </p:stCondLst>
                                      <p:childTnLst>
                                        <p:set>
                                          <p:cBhvr>
                                            <p:cTn id="65" dur="1" fill="hold">
                                              <p:stCondLst>
                                                <p:cond delay="0"/>
                                              </p:stCondLst>
                                            </p:cTn>
                                            <p:tgtEl>
                                              <p:spTgt spid="201"/>
                                            </p:tgtEl>
                                            <p:attrNameLst>
                                              <p:attrName>style.visibility</p:attrName>
                                            </p:attrNameLst>
                                          </p:cBhvr>
                                          <p:to>
                                            <p:strVal val="visible"/>
                                          </p:to>
                                        </p:set>
                                        <p:anim calcmode="lin" valueType="num">
                                          <p:cBhvr additive="base">
                                            <p:cTn id="66" dur="500" fill="hold"/>
                                            <p:tgtEl>
                                              <p:spTgt spid="201"/>
                                            </p:tgtEl>
                                            <p:attrNameLst>
                                              <p:attrName>ppt_x</p:attrName>
                                            </p:attrNameLst>
                                          </p:cBhvr>
                                          <p:tavLst>
                                            <p:tav tm="0">
                                              <p:val>
                                                <p:strVal val="#ppt_x"/>
                                              </p:val>
                                            </p:tav>
                                            <p:tav tm="100000">
                                              <p:val>
                                                <p:strVal val="#ppt_x"/>
                                              </p:val>
                                            </p:tav>
                                          </p:tavLst>
                                        </p:anim>
                                        <p:anim calcmode="lin" valueType="num">
                                          <p:cBhvr additive="base">
                                            <p:cTn id="67" dur="500" fill="hold"/>
                                            <p:tgtEl>
                                              <p:spTgt spid="201"/>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20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1+#ppt_h/2"/>
                                              </p:val>
                                            </p:tav>
                                            <p:tav tm="100000">
                                              <p:val>
                                                <p:strVal val="#ppt_y"/>
                                              </p:val>
                                            </p:tav>
                                          </p:tavLst>
                                        </p:anim>
                                      </p:childTnLst>
                                    </p:cTn>
                                  </p:par>
                                  <p:par>
                                    <p:cTn id="72" presetID="2" presetClass="entr" presetSubtype="4" decel="100000" fill="hold" grpId="0" nodeType="withEffect">
                                      <p:stCondLst>
                                        <p:cond delay="5200"/>
                                      </p:stCondLst>
                                      <p:childTnLst>
                                        <p:set>
                                          <p:cBhvr>
                                            <p:cTn id="73" dur="1" fill="hold">
                                              <p:stCondLst>
                                                <p:cond delay="0"/>
                                              </p:stCondLst>
                                            </p:cTn>
                                            <p:tgtEl>
                                              <p:spTgt spid="150"/>
                                            </p:tgtEl>
                                            <p:attrNameLst>
                                              <p:attrName>style.visibility</p:attrName>
                                            </p:attrNameLst>
                                          </p:cBhvr>
                                          <p:to>
                                            <p:strVal val="visible"/>
                                          </p:to>
                                        </p:set>
                                        <p:anim calcmode="lin" valueType="num">
                                          <p:cBhvr additive="base">
                                            <p:cTn id="74" dur="500" fill="hold"/>
                                            <p:tgtEl>
                                              <p:spTgt spid="150"/>
                                            </p:tgtEl>
                                            <p:attrNameLst>
                                              <p:attrName>ppt_x</p:attrName>
                                            </p:attrNameLst>
                                          </p:cBhvr>
                                          <p:tavLst>
                                            <p:tav tm="0">
                                              <p:val>
                                                <p:strVal val="#ppt_x"/>
                                              </p:val>
                                            </p:tav>
                                            <p:tav tm="100000">
                                              <p:val>
                                                <p:strVal val="#ppt_x"/>
                                              </p:val>
                                            </p:tav>
                                          </p:tavLst>
                                        </p:anim>
                                        <p:anim calcmode="lin" valueType="num">
                                          <p:cBhvr additive="base">
                                            <p:cTn id="75" dur="500" fill="hold"/>
                                            <p:tgtEl>
                                              <p:spTgt spid="150"/>
                                            </p:tgtEl>
                                            <p:attrNameLst>
                                              <p:attrName>ppt_y</p:attrName>
                                            </p:attrNameLst>
                                          </p:cBhvr>
                                          <p:tavLst>
                                            <p:tav tm="0">
                                              <p:val>
                                                <p:strVal val="1+#ppt_h/2"/>
                                              </p:val>
                                            </p:tav>
                                            <p:tav tm="100000">
                                              <p:val>
                                                <p:strVal val="#ppt_y"/>
                                              </p:val>
                                            </p:tav>
                                          </p:tavLst>
                                        </p:anim>
                                      </p:childTnLst>
                                    </p:cTn>
                                  </p:par>
                                  <p:par>
                                    <p:cTn id="76" presetID="2" presetClass="entr" presetSubtype="4" decel="100000" fill="hold" grpId="0" nodeType="withEffect">
                                      <p:stCondLst>
                                        <p:cond delay="5200"/>
                                      </p:stCondLst>
                                      <p:childTnLst>
                                        <p:set>
                                          <p:cBhvr>
                                            <p:cTn id="77" dur="1" fill="hold">
                                              <p:stCondLst>
                                                <p:cond delay="0"/>
                                              </p:stCondLst>
                                            </p:cTn>
                                            <p:tgtEl>
                                              <p:spTgt spid="151"/>
                                            </p:tgtEl>
                                            <p:attrNameLst>
                                              <p:attrName>style.visibility</p:attrName>
                                            </p:attrNameLst>
                                          </p:cBhvr>
                                          <p:to>
                                            <p:strVal val="visible"/>
                                          </p:to>
                                        </p:set>
                                        <p:anim calcmode="lin" valueType="num">
                                          <p:cBhvr additive="base">
                                            <p:cTn id="78" dur="500" fill="hold"/>
                                            <p:tgtEl>
                                              <p:spTgt spid="151"/>
                                            </p:tgtEl>
                                            <p:attrNameLst>
                                              <p:attrName>ppt_x</p:attrName>
                                            </p:attrNameLst>
                                          </p:cBhvr>
                                          <p:tavLst>
                                            <p:tav tm="0">
                                              <p:val>
                                                <p:strVal val="#ppt_x"/>
                                              </p:val>
                                            </p:tav>
                                            <p:tav tm="100000">
                                              <p:val>
                                                <p:strVal val="#ppt_x"/>
                                              </p:val>
                                            </p:tav>
                                          </p:tavLst>
                                        </p:anim>
                                        <p:anim calcmode="lin" valueType="num">
                                          <p:cBhvr additive="base">
                                            <p:cTn id="79" dur="500" fill="hold"/>
                                            <p:tgtEl>
                                              <p:spTgt spid="151"/>
                                            </p:tgtEl>
                                            <p:attrNameLst>
                                              <p:attrName>ppt_y</p:attrName>
                                            </p:attrNameLst>
                                          </p:cBhvr>
                                          <p:tavLst>
                                            <p:tav tm="0">
                                              <p:val>
                                                <p:strVal val="1+#ppt_h/2"/>
                                              </p:val>
                                            </p:tav>
                                            <p:tav tm="100000">
                                              <p:val>
                                                <p:strVal val="#ppt_y"/>
                                              </p:val>
                                            </p:tav>
                                          </p:tavLst>
                                        </p:anim>
                                      </p:childTnLst>
                                    </p:cTn>
                                  </p:par>
                                  <p:par>
                                    <p:cTn id="80" presetID="2" presetClass="entr" presetSubtype="4" decel="100000" fill="hold" grpId="0" nodeType="withEffect">
                                      <p:stCondLst>
                                        <p:cond delay="5400"/>
                                      </p:stCondLst>
                                      <p:childTnLst>
                                        <p:set>
                                          <p:cBhvr>
                                            <p:cTn id="81" dur="1" fill="hold">
                                              <p:stCondLst>
                                                <p:cond delay="0"/>
                                              </p:stCondLst>
                                            </p:cTn>
                                            <p:tgtEl>
                                              <p:spTgt spid="254"/>
                                            </p:tgtEl>
                                            <p:attrNameLst>
                                              <p:attrName>style.visibility</p:attrName>
                                            </p:attrNameLst>
                                          </p:cBhvr>
                                          <p:to>
                                            <p:strVal val="visible"/>
                                          </p:to>
                                        </p:set>
                                        <p:anim calcmode="lin" valueType="num">
                                          <p:cBhvr additive="base">
                                            <p:cTn id="82" dur="500" fill="hold"/>
                                            <p:tgtEl>
                                              <p:spTgt spid="254"/>
                                            </p:tgtEl>
                                            <p:attrNameLst>
                                              <p:attrName>ppt_x</p:attrName>
                                            </p:attrNameLst>
                                          </p:cBhvr>
                                          <p:tavLst>
                                            <p:tav tm="0">
                                              <p:val>
                                                <p:strVal val="#ppt_x"/>
                                              </p:val>
                                            </p:tav>
                                            <p:tav tm="100000">
                                              <p:val>
                                                <p:strVal val="#ppt_x"/>
                                              </p:val>
                                            </p:tav>
                                          </p:tavLst>
                                        </p:anim>
                                        <p:anim calcmode="lin" valueType="num">
                                          <p:cBhvr additive="base">
                                            <p:cTn id="83" dur="500" fill="hold"/>
                                            <p:tgtEl>
                                              <p:spTgt spid="254"/>
                                            </p:tgtEl>
                                            <p:attrNameLst>
                                              <p:attrName>ppt_y</p:attrName>
                                            </p:attrNameLst>
                                          </p:cBhvr>
                                          <p:tavLst>
                                            <p:tav tm="0">
                                              <p:val>
                                                <p:strVal val="1+#ppt_h/2"/>
                                              </p:val>
                                            </p:tav>
                                            <p:tav tm="100000">
                                              <p:val>
                                                <p:strVal val="#ppt_y"/>
                                              </p:val>
                                            </p:tav>
                                          </p:tavLst>
                                        </p:anim>
                                      </p:childTnLst>
                                    </p:cTn>
                                  </p:par>
                                  <p:par>
                                    <p:cTn id="84" presetID="2" presetClass="entr" presetSubtype="2" fill="hold" nodeType="withEffect" p14:presetBounceEnd="36000">
                                      <p:stCondLst>
                                        <p:cond delay="5500"/>
                                      </p:stCondLst>
                                      <p:childTnLst>
                                        <p:set>
                                          <p:cBhvr>
                                            <p:cTn id="85" dur="1" fill="hold">
                                              <p:stCondLst>
                                                <p:cond delay="0"/>
                                              </p:stCondLst>
                                            </p:cTn>
                                            <p:tgtEl>
                                              <p:spTgt spid="238"/>
                                            </p:tgtEl>
                                            <p:attrNameLst>
                                              <p:attrName>style.visibility</p:attrName>
                                            </p:attrNameLst>
                                          </p:cBhvr>
                                          <p:to>
                                            <p:strVal val="visible"/>
                                          </p:to>
                                        </p:set>
                                        <p:anim calcmode="lin" valueType="num" p14:bounceEnd="36000">
                                          <p:cBhvr additive="base">
                                            <p:cTn id="86" dur="500" fill="hold"/>
                                            <p:tgtEl>
                                              <p:spTgt spid="238"/>
                                            </p:tgtEl>
                                            <p:attrNameLst>
                                              <p:attrName>ppt_x</p:attrName>
                                            </p:attrNameLst>
                                          </p:cBhvr>
                                          <p:tavLst>
                                            <p:tav tm="0">
                                              <p:val>
                                                <p:strVal val="1+#ppt_w/2"/>
                                              </p:val>
                                            </p:tav>
                                            <p:tav tm="100000">
                                              <p:val>
                                                <p:strVal val="#ppt_x"/>
                                              </p:val>
                                            </p:tav>
                                          </p:tavLst>
                                        </p:anim>
                                        <p:anim calcmode="lin" valueType="num" p14:bounceEnd="36000">
                                          <p:cBhvr additive="base">
                                            <p:cTn id="87" dur="500" fill="hold"/>
                                            <p:tgtEl>
                                              <p:spTgt spid="238"/>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14:presetBounceEnd="36000">
                                      <p:stCondLst>
                                        <p:cond delay="5700"/>
                                      </p:stCondLst>
                                      <p:childTnLst>
                                        <p:set>
                                          <p:cBhvr>
                                            <p:cTn id="89" dur="1" fill="hold">
                                              <p:stCondLst>
                                                <p:cond delay="0"/>
                                              </p:stCondLst>
                                            </p:cTn>
                                            <p:tgtEl>
                                              <p:spTgt spid="221"/>
                                            </p:tgtEl>
                                            <p:attrNameLst>
                                              <p:attrName>style.visibility</p:attrName>
                                            </p:attrNameLst>
                                          </p:cBhvr>
                                          <p:to>
                                            <p:strVal val="visible"/>
                                          </p:to>
                                        </p:set>
                                        <p:anim calcmode="lin" valueType="num" p14:bounceEnd="36000">
                                          <p:cBhvr additive="base">
                                            <p:cTn id="90" dur="500" fill="hold"/>
                                            <p:tgtEl>
                                              <p:spTgt spid="221"/>
                                            </p:tgtEl>
                                            <p:attrNameLst>
                                              <p:attrName>ppt_x</p:attrName>
                                            </p:attrNameLst>
                                          </p:cBhvr>
                                          <p:tavLst>
                                            <p:tav tm="0">
                                              <p:val>
                                                <p:strVal val="1+#ppt_w/2"/>
                                              </p:val>
                                            </p:tav>
                                            <p:tav tm="100000">
                                              <p:val>
                                                <p:strVal val="#ppt_x"/>
                                              </p:val>
                                            </p:tav>
                                          </p:tavLst>
                                        </p:anim>
                                        <p:anim calcmode="lin" valueType="num" p14:bounceEnd="36000">
                                          <p:cBhvr additive="base">
                                            <p:cTn id="91" dur="500" fill="hold"/>
                                            <p:tgtEl>
                                              <p:spTgt spid="2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256" grpId="0" animBg="1"/>
          <p:bldP spid="2" grpId="0" animBg="1"/>
          <p:bldP spid="75" grpId="0" animBg="1"/>
          <p:bldP spid="76" grpId="0" animBg="1"/>
          <p:bldP spid="164" grpId="0" animBg="1"/>
          <p:bldP spid="221" grpId="0" animBg="1"/>
          <p:bldP spid="254" grpId="0" animBg="1"/>
          <p:bldP spid="3" grpId="0"/>
          <p:bldP spid="150" grpId="0"/>
          <p:bldP spid="1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6" presetClass="emph" presetSubtype="0" accel="51000" decel="49000" fill="hold" nodeType="withEffect">
                                      <p:stCondLst>
                                        <p:cond delay="0"/>
                                      </p:stCondLst>
                                      <p:childTnLst>
                                        <p:animScale>
                                          <p:cBhvr>
                                            <p:cTn id="9" dur="3000" fill="hold"/>
                                            <p:tgtEl>
                                              <p:spTgt spid="255"/>
                                            </p:tgtEl>
                                          </p:cBhvr>
                                          <p:by x="120000" y="120000"/>
                                        </p:animScale>
                                      </p:childTnLst>
                                    </p:cTn>
                                  </p:par>
                                  <p:par>
                                    <p:cTn id="10" presetID="10" presetClass="entr" presetSubtype="0" fill="hold" grpId="0" nodeType="withEffect">
                                      <p:stCondLst>
                                        <p:cond delay="210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1200"/>
                                            <p:tgtEl>
                                              <p:spTgt spid="256"/>
                                            </p:tgtEl>
                                          </p:cBhvr>
                                        </p:animEffect>
                                      </p:childTnLst>
                                    </p:cTn>
                                  </p:par>
                                  <p:par>
                                    <p:cTn id="13" presetID="22" presetClass="entr" presetSubtype="8" fill="hold" nodeType="withEffect">
                                      <p:stCondLst>
                                        <p:cond delay="2900"/>
                                      </p:stCondLst>
                                      <p:childTnLst>
                                        <p:set>
                                          <p:cBhvr>
                                            <p:cTn id="14" dur="1" fill="hold">
                                              <p:stCondLst>
                                                <p:cond delay="0"/>
                                              </p:stCondLst>
                                            </p:cTn>
                                            <p:tgtEl>
                                              <p:spTgt spid="87"/>
                                            </p:tgtEl>
                                            <p:attrNameLst>
                                              <p:attrName>style.visibility</p:attrName>
                                            </p:attrNameLst>
                                          </p:cBhvr>
                                          <p:to>
                                            <p:strVal val="visible"/>
                                          </p:to>
                                        </p:set>
                                        <p:animEffect transition="in" filter="wipe(left)">
                                          <p:cBhvr>
                                            <p:cTn id="15" dur="500"/>
                                            <p:tgtEl>
                                              <p:spTgt spid="87"/>
                                            </p:tgtEl>
                                          </p:cBhvr>
                                        </p:animEffect>
                                      </p:childTnLst>
                                    </p:cTn>
                                  </p:par>
                                  <p:par>
                                    <p:cTn id="16" presetID="2" presetClass="entr" presetSubtype="8" decel="100000" fill="hold" grpId="0" nodeType="withEffect">
                                      <p:stCondLst>
                                        <p:cond delay="3200"/>
                                      </p:stCondLst>
                                      <p:childTnLst>
                                        <p:set>
                                          <p:cBhvr>
                                            <p:cTn id="17" dur="1" fill="hold">
                                              <p:stCondLst>
                                                <p:cond delay="0"/>
                                              </p:stCondLst>
                                            </p:cTn>
                                            <p:tgtEl>
                                              <p:spTgt spid="128"/>
                                            </p:tgtEl>
                                            <p:attrNameLst>
                                              <p:attrName>style.visibility</p:attrName>
                                            </p:attrNameLst>
                                          </p:cBhvr>
                                          <p:to>
                                            <p:strVal val="visible"/>
                                          </p:to>
                                        </p:set>
                                        <p:anim calcmode="lin" valueType="num">
                                          <p:cBhvr additive="base">
                                            <p:cTn id="18" dur="500" fill="hold"/>
                                            <p:tgtEl>
                                              <p:spTgt spid="128"/>
                                            </p:tgtEl>
                                            <p:attrNameLst>
                                              <p:attrName>ppt_x</p:attrName>
                                            </p:attrNameLst>
                                          </p:cBhvr>
                                          <p:tavLst>
                                            <p:tav tm="0">
                                              <p:val>
                                                <p:strVal val="0-#ppt_w/2"/>
                                              </p:val>
                                            </p:tav>
                                            <p:tav tm="100000">
                                              <p:val>
                                                <p:strVal val="#ppt_x"/>
                                              </p:val>
                                            </p:tav>
                                          </p:tavLst>
                                        </p:anim>
                                        <p:anim calcmode="lin" valueType="num">
                                          <p:cBhvr additive="base">
                                            <p:cTn id="19" dur="500" fill="hold"/>
                                            <p:tgtEl>
                                              <p:spTgt spid="128"/>
                                            </p:tgtEl>
                                            <p:attrNameLst>
                                              <p:attrName>ppt_y</p:attrName>
                                            </p:attrNameLst>
                                          </p:cBhvr>
                                          <p:tavLst>
                                            <p:tav tm="0">
                                              <p:val>
                                                <p:strVal val="#ppt_y"/>
                                              </p:val>
                                            </p:tav>
                                            <p:tav tm="100000">
                                              <p:val>
                                                <p:strVal val="#ppt_y"/>
                                              </p:val>
                                            </p:tav>
                                          </p:tavLst>
                                        </p:anim>
                                      </p:childTnLst>
                                    </p:cTn>
                                  </p:par>
                                  <p:par>
                                    <p:cTn id="20" presetID="2" presetClass="entr" presetSubtype="1" decel="100000" fill="hold" nodeType="withEffect">
                                      <p:stCondLst>
                                        <p:cond delay="360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500" fill="hold"/>
                                            <p:tgtEl>
                                              <p:spTgt spid="129"/>
                                            </p:tgtEl>
                                            <p:attrNameLst>
                                              <p:attrName>ppt_x</p:attrName>
                                            </p:attrNameLst>
                                          </p:cBhvr>
                                          <p:tavLst>
                                            <p:tav tm="0">
                                              <p:val>
                                                <p:strVal val="#ppt_x"/>
                                              </p:val>
                                            </p:tav>
                                            <p:tav tm="100000">
                                              <p:val>
                                                <p:strVal val="#ppt_x"/>
                                              </p:val>
                                            </p:tav>
                                          </p:tavLst>
                                        </p:anim>
                                        <p:anim calcmode="lin" valueType="num">
                                          <p:cBhvr additive="base">
                                            <p:cTn id="23" dur="500" fill="hold"/>
                                            <p:tgtEl>
                                              <p:spTgt spid="129"/>
                                            </p:tgtEl>
                                            <p:attrNameLst>
                                              <p:attrName>ppt_y</p:attrName>
                                            </p:attrNameLst>
                                          </p:cBhvr>
                                          <p:tavLst>
                                            <p:tav tm="0">
                                              <p:val>
                                                <p:strVal val="0-#ppt_h/2"/>
                                              </p:val>
                                            </p:tav>
                                            <p:tav tm="100000">
                                              <p:val>
                                                <p:strVal val="#ppt_y"/>
                                              </p:val>
                                            </p:tav>
                                          </p:tavLst>
                                        </p:anim>
                                      </p:childTnLst>
                                    </p:cTn>
                                  </p:par>
                                  <p:par>
                                    <p:cTn id="24" presetID="2" presetClass="entr" presetSubtype="4" fill="hold" grpId="0" nodeType="withEffect">
                                      <p:stCondLst>
                                        <p:cond delay="360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360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fill="hold"/>
                                            <p:tgtEl>
                                              <p:spTgt spid="75"/>
                                            </p:tgtEl>
                                            <p:attrNameLst>
                                              <p:attrName>ppt_x</p:attrName>
                                            </p:attrNameLst>
                                          </p:cBhvr>
                                          <p:tavLst>
                                            <p:tav tm="0">
                                              <p:val>
                                                <p:strVal val="#ppt_x"/>
                                              </p:val>
                                            </p:tav>
                                            <p:tav tm="100000">
                                              <p:val>
                                                <p:strVal val="#ppt_x"/>
                                              </p:val>
                                            </p:tav>
                                          </p:tavLst>
                                        </p:anim>
                                        <p:anim calcmode="lin" valueType="num">
                                          <p:cBhvr additive="base">
                                            <p:cTn id="31" dur="500" fill="hold"/>
                                            <p:tgtEl>
                                              <p:spTgt spid="7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3600"/>
                                      </p:stCondLst>
                                      <p:childTnLst>
                                        <p:set>
                                          <p:cBhvr>
                                            <p:cTn id="33" dur="1" fill="hold">
                                              <p:stCondLst>
                                                <p:cond delay="0"/>
                                              </p:stCondLst>
                                            </p:cTn>
                                            <p:tgtEl>
                                              <p:spTgt spid="76"/>
                                            </p:tgtEl>
                                            <p:attrNameLst>
                                              <p:attrName>style.visibility</p:attrName>
                                            </p:attrNameLst>
                                          </p:cBhvr>
                                          <p:to>
                                            <p:strVal val="visible"/>
                                          </p:to>
                                        </p:set>
                                        <p:anim calcmode="lin" valueType="num">
                                          <p:cBhvr additive="base">
                                            <p:cTn id="34" dur="500" fill="hold"/>
                                            <p:tgtEl>
                                              <p:spTgt spid="76"/>
                                            </p:tgtEl>
                                            <p:attrNameLst>
                                              <p:attrName>ppt_x</p:attrName>
                                            </p:attrNameLst>
                                          </p:cBhvr>
                                          <p:tavLst>
                                            <p:tav tm="0">
                                              <p:val>
                                                <p:strVal val="#ppt_x"/>
                                              </p:val>
                                            </p:tav>
                                            <p:tav tm="100000">
                                              <p:val>
                                                <p:strVal val="#ppt_x"/>
                                              </p:val>
                                            </p:tav>
                                          </p:tavLst>
                                        </p:anim>
                                        <p:anim calcmode="lin" valueType="num">
                                          <p:cBhvr additive="base">
                                            <p:cTn id="35" dur="500" fill="hold"/>
                                            <p:tgtEl>
                                              <p:spTgt spid="7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380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par>
                                    <p:cTn id="40" presetID="47" presetClass="entr" presetSubtype="0" fill="hold" nodeType="withEffect">
                                      <p:stCondLst>
                                        <p:cond delay="42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400"/>
                                            <p:tgtEl>
                                              <p:spTgt spid="4"/>
                                            </p:tgtEl>
                                          </p:cBhvr>
                                        </p:animEffect>
                                        <p:anim calcmode="lin" valueType="num">
                                          <p:cBhvr>
                                            <p:cTn id="43" dur="400" fill="hold"/>
                                            <p:tgtEl>
                                              <p:spTgt spid="4"/>
                                            </p:tgtEl>
                                            <p:attrNameLst>
                                              <p:attrName>ppt_x</p:attrName>
                                            </p:attrNameLst>
                                          </p:cBhvr>
                                          <p:tavLst>
                                            <p:tav tm="0">
                                              <p:val>
                                                <p:strVal val="#ppt_x"/>
                                              </p:val>
                                            </p:tav>
                                            <p:tav tm="100000">
                                              <p:val>
                                                <p:strVal val="#ppt_x"/>
                                              </p:val>
                                            </p:tav>
                                          </p:tavLst>
                                        </p:anim>
                                        <p:anim calcmode="lin" valueType="num">
                                          <p:cBhvr>
                                            <p:cTn id="44" dur="400" fill="hold"/>
                                            <p:tgtEl>
                                              <p:spTgt spid="4"/>
                                            </p:tgtEl>
                                            <p:attrNameLst>
                                              <p:attrName>ppt_y</p:attrName>
                                            </p:attrNameLst>
                                          </p:cBhvr>
                                          <p:tavLst>
                                            <p:tav tm="0">
                                              <p:val>
                                                <p:strVal val="#ppt_y-.1"/>
                                              </p:val>
                                            </p:tav>
                                            <p:tav tm="100000">
                                              <p:val>
                                                <p:strVal val="#ppt_y"/>
                                              </p:val>
                                            </p:tav>
                                          </p:tavLst>
                                        </p:anim>
                                      </p:childTnLst>
                                    </p:cTn>
                                  </p:par>
                                  <p:par>
                                    <p:cTn id="45" presetID="16" presetClass="entr" presetSubtype="37" fill="hold" grpId="0" nodeType="withEffect">
                                      <p:stCondLst>
                                        <p:cond delay="4400"/>
                                      </p:stCondLst>
                                      <p:childTnLst>
                                        <p:set>
                                          <p:cBhvr>
                                            <p:cTn id="46" dur="1" fill="hold">
                                              <p:stCondLst>
                                                <p:cond delay="0"/>
                                              </p:stCondLst>
                                            </p:cTn>
                                            <p:tgtEl>
                                              <p:spTgt spid="164"/>
                                            </p:tgtEl>
                                            <p:attrNameLst>
                                              <p:attrName>style.visibility</p:attrName>
                                            </p:attrNameLst>
                                          </p:cBhvr>
                                          <p:to>
                                            <p:strVal val="visible"/>
                                          </p:to>
                                        </p:set>
                                        <p:animEffect transition="in" filter="barn(outVertical)">
                                          <p:cBhvr>
                                            <p:cTn id="47" dur="300"/>
                                            <p:tgtEl>
                                              <p:spTgt spid="164"/>
                                            </p:tgtEl>
                                          </p:cBhvr>
                                        </p:animEffect>
                                      </p:childTnLst>
                                    </p:cTn>
                                  </p:par>
                                  <p:par>
                                    <p:cTn id="48" presetID="2" presetClass="entr" presetSubtype="4" decel="100000" fill="hold" nodeType="withEffect">
                                      <p:stCondLst>
                                        <p:cond delay="4500"/>
                                      </p:stCondLst>
                                      <p:childTnLst>
                                        <p:set>
                                          <p:cBhvr>
                                            <p:cTn id="49" dur="1" fill="hold">
                                              <p:stCondLst>
                                                <p:cond delay="0"/>
                                              </p:stCondLst>
                                            </p:cTn>
                                            <p:tgtEl>
                                              <p:spTgt spid="39"/>
                                            </p:tgtEl>
                                            <p:attrNameLst>
                                              <p:attrName>style.visibility</p:attrName>
                                            </p:attrNameLst>
                                          </p:cBhvr>
                                          <p:to>
                                            <p:strVal val="visible"/>
                                          </p:to>
                                        </p:set>
                                        <p:anim calcmode="lin" valueType="num">
                                          <p:cBhvr additive="base">
                                            <p:cTn id="50" dur="500" fill="hold"/>
                                            <p:tgtEl>
                                              <p:spTgt spid="39"/>
                                            </p:tgtEl>
                                            <p:attrNameLst>
                                              <p:attrName>ppt_x</p:attrName>
                                            </p:attrNameLst>
                                          </p:cBhvr>
                                          <p:tavLst>
                                            <p:tav tm="0">
                                              <p:val>
                                                <p:strVal val="#ppt_x"/>
                                              </p:val>
                                            </p:tav>
                                            <p:tav tm="100000">
                                              <p:val>
                                                <p:strVal val="#ppt_x"/>
                                              </p:val>
                                            </p:tav>
                                          </p:tavLst>
                                        </p:anim>
                                        <p:anim calcmode="lin" valueType="num">
                                          <p:cBhvr additive="base">
                                            <p:cTn id="51" dur="500" fill="hold"/>
                                            <p:tgtEl>
                                              <p:spTgt spid="39"/>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4700"/>
                                      </p:stCondLst>
                                      <p:childTnLst>
                                        <p:set>
                                          <p:cBhvr>
                                            <p:cTn id="53" dur="1" fill="hold">
                                              <p:stCondLst>
                                                <p:cond delay="0"/>
                                              </p:stCondLst>
                                            </p:cTn>
                                            <p:tgtEl>
                                              <p:spTgt spid="167"/>
                                            </p:tgtEl>
                                            <p:attrNameLst>
                                              <p:attrName>style.visibility</p:attrName>
                                            </p:attrNameLst>
                                          </p:cBhvr>
                                          <p:to>
                                            <p:strVal val="visible"/>
                                          </p:to>
                                        </p:set>
                                        <p:anim calcmode="lin" valueType="num">
                                          <p:cBhvr additive="base">
                                            <p:cTn id="54" dur="500" fill="hold"/>
                                            <p:tgtEl>
                                              <p:spTgt spid="167"/>
                                            </p:tgtEl>
                                            <p:attrNameLst>
                                              <p:attrName>ppt_x</p:attrName>
                                            </p:attrNameLst>
                                          </p:cBhvr>
                                          <p:tavLst>
                                            <p:tav tm="0">
                                              <p:val>
                                                <p:strVal val="#ppt_x"/>
                                              </p:val>
                                            </p:tav>
                                            <p:tav tm="100000">
                                              <p:val>
                                                <p:strVal val="#ppt_x"/>
                                              </p:val>
                                            </p:tav>
                                          </p:tavLst>
                                        </p:anim>
                                        <p:anim calcmode="lin" valueType="num">
                                          <p:cBhvr additive="base">
                                            <p:cTn id="55" dur="500" fill="hold"/>
                                            <p:tgtEl>
                                              <p:spTgt spid="167"/>
                                            </p:tgtEl>
                                            <p:attrNameLst>
                                              <p:attrName>ppt_y</p:attrName>
                                            </p:attrNameLst>
                                          </p:cBhvr>
                                          <p:tavLst>
                                            <p:tav tm="0">
                                              <p:val>
                                                <p:strVal val="1+#ppt_h/2"/>
                                              </p:val>
                                            </p:tav>
                                            <p:tav tm="100000">
                                              <p:val>
                                                <p:strVal val="#ppt_y"/>
                                              </p:val>
                                            </p:tav>
                                          </p:tavLst>
                                        </p:anim>
                                      </p:childTnLst>
                                    </p:cTn>
                                  </p:par>
                                  <p:par>
                                    <p:cTn id="56" presetID="2" presetClass="entr" presetSubtype="4" decel="100000" fill="hold" nodeType="withEffect">
                                      <p:stCondLst>
                                        <p:cond delay="4800"/>
                                      </p:stCondLst>
                                      <p:childTnLst>
                                        <p:set>
                                          <p:cBhvr>
                                            <p:cTn id="57" dur="1" fill="hold">
                                              <p:stCondLst>
                                                <p:cond delay="0"/>
                                              </p:stCondLst>
                                            </p:cTn>
                                            <p:tgtEl>
                                              <p:spTgt spid="184"/>
                                            </p:tgtEl>
                                            <p:attrNameLst>
                                              <p:attrName>style.visibility</p:attrName>
                                            </p:attrNameLst>
                                          </p:cBhvr>
                                          <p:to>
                                            <p:strVal val="visible"/>
                                          </p:to>
                                        </p:set>
                                        <p:anim calcmode="lin" valueType="num">
                                          <p:cBhvr additive="base">
                                            <p:cTn id="58" dur="500" fill="hold"/>
                                            <p:tgtEl>
                                              <p:spTgt spid="184"/>
                                            </p:tgtEl>
                                            <p:attrNameLst>
                                              <p:attrName>ppt_x</p:attrName>
                                            </p:attrNameLst>
                                          </p:cBhvr>
                                          <p:tavLst>
                                            <p:tav tm="0">
                                              <p:val>
                                                <p:strVal val="#ppt_x"/>
                                              </p:val>
                                            </p:tav>
                                            <p:tav tm="100000">
                                              <p:val>
                                                <p:strVal val="#ppt_x"/>
                                              </p:val>
                                            </p:tav>
                                          </p:tavLst>
                                        </p:anim>
                                        <p:anim calcmode="lin" valueType="num">
                                          <p:cBhvr additive="base">
                                            <p:cTn id="59" dur="500" fill="hold"/>
                                            <p:tgtEl>
                                              <p:spTgt spid="184"/>
                                            </p:tgtEl>
                                            <p:attrNameLst>
                                              <p:attrName>ppt_y</p:attrName>
                                            </p:attrNameLst>
                                          </p:cBhvr>
                                          <p:tavLst>
                                            <p:tav tm="0">
                                              <p:val>
                                                <p:strVal val="1+#ppt_h/2"/>
                                              </p:val>
                                            </p:tav>
                                            <p:tav tm="100000">
                                              <p:val>
                                                <p:strVal val="#ppt_y"/>
                                              </p:val>
                                            </p:tav>
                                          </p:tavLst>
                                        </p:anim>
                                      </p:childTnLst>
                                    </p:cTn>
                                  </p:par>
                                  <p:par>
                                    <p:cTn id="60" presetID="2" presetClass="entr" presetSubtype="4" decel="100000" fill="hold" nodeType="withEffect">
                                      <p:stCondLst>
                                        <p:cond delay="5000"/>
                                      </p:stCondLst>
                                      <p:childTnLst>
                                        <p:set>
                                          <p:cBhvr>
                                            <p:cTn id="61" dur="1" fill="hold">
                                              <p:stCondLst>
                                                <p:cond delay="0"/>
                                              </p:stCondLst>
                                            </p:cTn>
                                            <p:tgtEl>
                                              <p:spTgt spid="217"/>
                                            </p:tgtEl>
                                            <p:attrNameLst>
                                              <p:attrName>style.visibility</p:attrName>
                                            </p:attrNameLst>
                                          </p:cBhvr>
                                          <p:to>
                                            <p:strVal val="visible"/>
                                          </p:to>
                                        </p:set>
                                        <p:anim calcmode="lin" valueType="num">
                                          <p:cBhvr additive="base">
                                            <p:cTn id="62" dur="500" fill="hold"/>
                                            <p:tgtEl>
                                              <p:spTgt spid="217"/>
                                            </p:tgtEl>
                                            <p:attrNameLst>
                                              <p:attrName>ppt_x</p:attrName>
                                            </p:attrNameLst>
                                          </p:cBhvr>
                                          <p:tavLst>
                                            <p:tav tm="0">
                                              <p:val>
                                                <p:strVal val="#ppt_x"/>
                                              </p:val>
                                            </p:tav>
                                            <p:tav tm="100000">
                                              <p:val>
                                                <p:strVal val="#ppt_x"/>
                                              </p:val>
                                            </p:tav>
                                          </p:tavLst>
                                        </p:anim>
                                        <p:anim calcmode="lin" valueType="num">
                                          <p:cBhvr additive="base">
                                            <p:cTn id="63" dur="500" fill="hold"/>
                                            <p:tgtEl>
                                              <p:spTgt spid="217"/>
                                            </p:tgtEl>
                                            <p:attrNameLst>
                                              <p:attrName>ppt_y</p:attrName>
                                            </p:attrNameLst>
                                          </p:cBhvr>
                                          <p:tavLst>
                                            <p:tav tm="0">
                                              <p:val>
                                                <p:strVal val="1+#ppt_h/2"/>
                                              </p:val>
                                            </p:tav>
                                            <p:tav tm="100000">
                                              <p:val>
                                                <p:strVal val="#ppt_y"/>
                                              </p:val>
                                            </p:tav>
                                          </p:tavLst>
                                        </p:anim>
                                      </p:childTnLst>
                                    </p:cTn>
                                  </p:par>
                                  <p:par>
                                    <p:cTn id="64" presetID="2" presetClass="entr" presetSubtype="4" decel="100000" fill="hold" nodeType="withEffect">
                                      <p:stCondLst>
                                        <p:cond delay="5200"/>
                                      </p:stCondLst>
                                      <p:childTnLst>
                                        <p:set>
                                          <p:cBhvr>
                                            <p:cTn id="65" dur="1" fill="hold">
                                              <p:stCondLst>
                                                <p:cond delay="0"/>
                                              </p:stCondLst>
                                            </p:cTn>
                                            <p:tgtEl>
                                              <p:spTgt spid="201"/>
                                            </p:tgtEl>
                                            <p:attrNameLst>
                                              <p:attrName>style.visibility</p:attrName>
                                            </p:attrNameLst>
                                          </p:cBhvr>
                                          <p:to>
                                            <p:strVal val="visible"/>
                                          </p:to>
                                        </p:set>
                                        <p:anim calcmode="lin" valueType="num">
                                          <p:cBhvr additive="base">
                                            <p:cTn id="66" dur="500" fill="hold"/>
                                            <p:tgtEl>
                                              <p:spTgt spid="201"/>
                                            </p:tgtEl>
                                            <p:attrNameLst>
                                              <p:attrName>ppt_x</p:attrName>
                                            </p:attrNameLst>
                                          </p:cBhvr>
                                          <p:tavLst>
                                            <p:tav tm="0">
                                              <p:val>
                                                <p:strVal val="#ppt_x"/>
                                              </p:val>
                                            </p:tav>
                                            <p:tav tm="100000">
                                              <p:val>
                                                <p:strVal val="#ppt_x"/>
                                              </p:val>
                                            </p:tav>
                                          </p:tavLst>
                                        </p:anim>
                                        <p:anim calcmode="lin" valueType="num">
                                          <p:cBhvr additive="base">
                                            <p:cTn id="67" dur="500" fill="hold"/>
                                            <p:tgtEl>
                                              <p:spTgt spid="201"/>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20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1+#ppt_h/2"/>
                                              </p:val>
                                            </p:tav>
                                            <p:tav tm="100000">
                                              <p:val>
                                                <p:strVal val="#ppt_y"/>
                                              </p:val>
                                            </p:tav>
                                          </p:tavLst>
                                        </p:anim>
                                      </p:childTnLst>
                                    </p:cTn>
                                  </p:par>
                                  <p:par>
                                    <p:cTn id="72" presetID="2" presetClass="entr" presetSubtype="4" decel="100000" fill="hold" grpId="0" nodeType="withEffect">
                                      <p:stCondLst>
                                        <p:cond delay="5200"/>
                                      </p:stCondLst>
                                      <p:childTnLst>
                                        <p:set>
                                          <p:cBhvr>
                                            <p:cTn id="73" dur="1" fill="hold">
                                              <p:stCondLst>
                                                <p:cond delay="0"/>
                                              </p:stCondLst>
                                            </p:cTn>
                                            <p:tgtEl>
                                              <p:spTgt spid="150"/>
                                            </p:tgtEl>
                                            <p:attrNameLst>
                                              <p:attrName>style.visibility</p:attrName>
                                            </p:attrNameLst>
                                          </p:cBhvr>
                                          <p:to>
                                            <p:strVal val="visible"/>
                                          </p:to>
                                        </p:set>
                                        <p:anim calcmode="lin" valueType="num">
                                          <p:cBhvr additive="base">
                                            <p:cTn id="74" dur="500" fill="hold"/>
                                            <p:tgtEl>
                                              <p:spTgt spid="150"/>
                                            </p:tgtEl>
                                            <p:attrNameLst>
                                              <p:attrName>ppt_x</p:attrName>
                                            </p:attrNameLst>
                                          </p:cBhvr>
                                          <p:tavLst>
                                            <p:tav tm="0">
                                              <p:val>
                                                <p:strVal val="#ppt_x"/>
                                              </p:val>
                                            </p:tav>
                                            <p:tav tm="100000">
                                              <p:val>
                                                <p:strVal val="#ppt_x"/>
                                              </p:val>
                                            </p:tav>
                                          </p:tavLst>
                                        </p:anim>
                                        <p:anim calcmode="lin" valueType="num">
                                          <p:cBhvr additive="base">
                                            <p:cTn id="75" dur="500" fill="hold"/>
                                            <p:tgtEl>
                                              <p:spTgt spid="150"/>
                                            </p:tgtEl>
                                            <p:attrNameLst>
                                              <p:attrName>ppt_y</p:attrName>
                                            </p:attrNameLst>
                                          </p:cBhvr>
                                          <p:tavLst>
                                            <p:tav tm="0">
                                              <p:val>
                                                <p:strVal val="1+#ppt_h/2"/>
                                              </p:val>
                                            </p:tav>
                                            <p:tav tm="100000">
                                              <p:val>
                                                <p:strVal val="#ppt_y"/>
                                              </p:val>
                                            </p:tav>
                                          </p:tavLst>
                                        </p:anim>
                                      </p:childTnLst>
                                    </p:cTn>
                                  </p:par>
                                  <p:par>
                                    <p:cTn id="76" presetID="2" presetClass="entr" presetSubtype="4" decel="100000" fill="hold" grpId="0" nodeType="withEffect">
                                      <p:stCondLst>
                                        <p:cond delay="5200"/>
                                      </p:stCondLst>
                                      <p:childTnLst>
                                        <p:set>
                                          <p:cBhvr>
                                            <p:cTn id="77" dur="1" fill="hold">
                                              <p:stCondLst>
                                                <p:cond delay="0"/>
                                              </p:stCondLst>
                                            </p:cTn>
                                            <p:tgtEl>
                                              <p:spTgt spid="151"/>
                                            </p:tgtEl>
                                            <p:attrNameLst>
                                              <p:attrName>style.visibility</p:attrName>
                                            </p:attrNameLst>
                                          </p:cBhvr>
                                          <p:to>
                                            <p:strVal val="visible"/>
                                          </p:to>
                                        </p:set>
                                        <p:anim calcmode="lin" valueType="num">
                                          <p:cBhvr additive="base">
                                            <p:cTn id="78" dur="500" fill="hold"/>
                                            <p:tgtEl>
                                              <p:spTgt spid="151"/>
                                            </p:tgtEl>
                                            <p:attrNameLst>
                                              <p:attrName>ppt_x</p:attrName>
                                            </p:attrNameLst>
                                          </p:cBhvr>
                                          <p:tavLst>
                                            <p:tav tm="0">
                                              <p:val>
                                                <p:strVal val="#ppt_x"/>
                                              </p:val>
                                            </p:tav>
                                            <p:tav tm="100000">
                                              <p:val>
                                                <p:strVal val="#ppt_x"/>
                                              </p:val>
                                            </p:tav>
                                          </p:tavLst>
                                        </p:anim>
                                        <p:anim calcmode="lin" valueType="num">
                                          <p:cBhvr additive="base">
                                            <p:cTn id="79" dur="500" fill="hold"/>
                                            <p:tgtEl>
                                              <p:spTgt spid="151"/>
                                            </p:tgtEl>
                                            <p:attrNameLst>
                                              <p:attrName>ppt_y</p:attrName>
                                            </p:attrNameLst>
                                          </p:cBhvr>
                                          <p:tavLst>
                                            <p:tav tm="0">
                                              <p:val>
                                                <p:strVal val="1+#ppt_h/2"/>
                                              </p:val>
                                            </p:tav>
                                            <p:tav tm="100000">
                                              <p:val>
                                                <p:strVal val="#ppt_y"/>
                                              </p:val>
                                            </p:tav>
                                          </p:tavLst>
                                        </p:anim>
                                      </p:childTnLst>
                                    </p:cTn>
                                  </p:par>
                                  <p:par>
                                    <p:cTn id="80" presetID="2" presetClass="entr" presetSubtype="4" decel="100000" fill="hold" grpId="0" nodeType="withEffect">
                                      <p:stCondLst>
                                        <p:cond delay="5400"/>
                                      </p:stCondLst>
                                      <p:childTnLst>
                                        <p:set>
                                          <p:cBhvr>
                                            <p:cTn id="81" dur="1" fill="hold">
                                              <p:stCondLst>
                                                <p:cond delay="0"/>
                                              </p:stCondLst>
                                            </p:cTn>
                                            <p:tgtEl>
                                              <p:spTgt spid="254"/>
                                            </p:tgtEl>
                                            <p:attrNameLst>
                                              <p:attrName>style.visibility</p:attrName>
                                            </p:attrNameLst>
                                          </p:cBhvr>
                                          <p:to>
                                            <p:strVal val="visible"/>
                                          </p:to>
                                        </p:set>
                                        <p:anim calcmode="lin" valueType="num">
                                          <p:cBhvr additive="base">
                                            <p:cTn id="82" dur="500" fill="hold"/>
                                            <p:tgtEl>
                                              <p:spTgt spid="254"/>
                                            </p:tgtEl>
                                            <p:attrNameLst>
                                              <p:attrName>ppt_x</p:attrName>
                                            </p:attrNameLst>
                                          </p:cBhvr>
                                          <p:tavLst>
                                            <p:tav tm="0">
                                              <p:val>
                                                <p:strVal val="#ppt_x"/>
                                              </p:val>
                                            </p:tav>
                                            <p:tav tm="100000">
                                              <p:val>
                                                <p:strVal val="#ppt_x"/>
                                              </p:val>
                                            </p:tav>
                                          </p:tavLst>
                                        </p:anim>
                                        <p:anim calcmode="lin" valueType="num">
                                          <p:cBhvr additive="base">
                                            <p:cTn id="83" dur="500" fill="hold"/>
                                            <p:tgtEl>
                                              <p:spTgt spid="254"/>
                                            </p:tgtEl>
                                            <p:attrNameLst>
                                              <p:attrName>ppt_y</p:attrName>
                                            </p:attrNameLst>
                                          </p:cBhvr>
                                          <p:tavLst>
                                            <p:tav tm="0">
                                              <p:val>
                                                <p:strVal val="1+#ppt_h/2"/>
                                              </p:val>
                                            </p:tav>
                                            <p:tav tm="100000">
                                              <p:val>
                                                <p:strVal val="#ppt_y"/>
                                              </p:val>
                                            </p:tav>
                                          </p:tavLst>
                                        </p:anim>
                                      </p:childTnLst>
                                    </p:cTn>
                                  </p:par>
                                  <p:par>
                                    <p:cTn id="84" presetID="2" presetClass="entr" presetSubtype="2" fill="hold" nodeType="withEffect">
                                      <p:stCondLst>
                                        <p:cond delay="5500"/>
                                      </p:stCondLst>
                                      <p:childTnLst>
                                        <p:set>
                                          <p:cBhvr>
                                            <p:cTn id="85" dur="1" fill="hold">
                                              <p:stCondLst>
                                                <p:cond delay="0"/>
                                              </p:stCondLst>
                                            </p:cTn>
                                            <p:tgtEl>
                                              <p:spTgt spid="238"/>
                                            </p:tgtEl>
                                            <p:attrNameLst>
                                              <p:attrName>style.visibility</p:attrName>
                                            </p:attrNameLst>
                                          </p:cBhvr>
                                          <p:to>
                                            <p:strVal val="visible"/>
                                          </p:to>
                                        </p:set>
                                        <p:anim calcmode="lin" valueType="num">
                                          <p:cBhvr additive="base">
                                            <p:cTn id="86" dur="500" fill="hold"/>
                                            <p:tgtEl>
                                              <p:spTgt spid="238"/>
                                            </p:tgtEl>
                                            <p:attrNameLst>
                                              <p:attrName>ppt_x</p:attrName>
                                            </p:attrNameLst>
                                          </p:cBhvr>
                                          <p:tavLst>
                                            <p:tav tm="0">
                                              <p:val>
                                                <p:strVal val="1+#ppt_w/2"/>
                                              </p:val>
                                            </p:tav>
                                            <p:tav tm="100000">
                                              <p:val>
                                                <p:strVal val="#ppt_x"/>
                                              </p:val>
                                            </p:tav>
                                          </p:tavLst>
                                        </p:anim>
                                        <p:anim calcmode="lin" valueType="num">
                                          <p:cBhvr additive="base">
                                            <p:cTn id="87" dur="500" fill="hold"/>
                                            <p:tgtEl>
                                              <p:spTgt spid="238"/>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5700"/>
                                      </p:stCondLst>
                                      <p:childTnLst>
                                        <p:set>
                                          <p:cBhvr>
                                            <p:cTn id="89" dur="1" fill="hold">
                                              <p:stCondLst>
                                                <p:cond delay="0"/>
                                              </p:stCondLst>
                                            </p:cTn>
                                            <p:tgtEl>
                                              <p:spTgt spid="221"/>
                                            </p:tgtEl>
                                            <p:attrNameLst>
                                              <p:attrName>style.visibility</p:attrName>
                                            </p:attrNameLst>
                                          </p:cBhvr>
                                          <p:to>
                                            <p:strVal val="visible"/>
                                          </p:to>
                                        </p:set>
                                        <p:anim calcmode="lin" valueType="num">
                                          <p:cBhvr additive="base">
                                            <p:cTn id="90" dur="500" fill="hold"/>
                                            <p:tgtEl>
                                              <p:spTgt spid="221"/>
                                            </p:tgtEl>
                                            <p:attrNameLst>
                                              <p:attrName>ppt_x</p:attrName>
                                            </p:attrNameLst>
                                          </p:cBhvr>
                                          <p:tavLst>
                                            <p:tav tm="0">
                                              <p:val>
                                                <p:strVal val="1+#ppt_w/2"/>
                                              </p:val>
                                            </p:tav>
                                            <p:tav tm="100000">
                                              <p:val>
                                                <p:strVal val="#ppt_x"/>
                                              </p:val>
                                            </p:tav>
                                          </p:tavLst>
                                        </p:anim>
                                        <p:anim calcmode="lin" valueType="num">
                                          <p:cBhvr additive="base">
                                            <p:cTn id="91" dur="500" fill="hold"/>
                                            <p:tgtEl>
                                              <p:spTgt spid="2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256" grpId="0" animBg="1"/>
          <p:bldP spid="2" grpId="0" animBg="1"/>
          <p:bldP spid="75" grpId="0" animBg="1"/>
          <p:bldP spid="76" grpId="0" animBg="1"/>
          <p:bldP spid="164" grpId="0" animBg="1"/>
          <p:bldP spid="221" grpId="0" animBg="1"/>
          <p:bldP spid="254" grpId="0" animBg="1"/>
          <p:bldP spid="3" grpId="0"/>
          <p:bldP spid="150" grpId="0"/>
          <p:bldP spid="151" grpId="0"/>
        </p:bld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25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2"/>
          </a:xfrm>
          <a:prstGeom prst="rect">
            <a:avLst/>
          </a:prstGeom>
        </p:spPr>
      </p:pic>
      <p:grpSp>
        <p:nvGrpSpPr>
          <p:cNvPr id="87" name="Group 86"/>
          <p:cNvGrpSpPr/>
          <p:nvPr/>
        </p:nvGrpSpPr>
        <p:grpSpPr>
          <a:xfrm>
            <a:off x="0" y="-30909"/>
            <a:ext cx="12192000" cy="1213365"/>
            <a:chOff x="-1147864" y="2256665"/>
            <a:chExt cx="11439728" cy="1138498"/>
          </a:xfrm>
          <a:solidFill>
            <a:srgbClr val="F37321"/>
          </a:solidFill>
        </p:grpSpPr>
        <p:sp>
          <p:nvSpPr>
            <p:cNvPr id="88"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9"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0"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1"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2"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3"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9"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0"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1"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2"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3"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4"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5"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6"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7"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8"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9"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0"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1"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2"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3"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4"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5"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6"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7"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8"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9"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0"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1"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2"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3"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4"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5"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6"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7"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28" name="Rectangle 127"/>
          <p:cNvSpPr/>
          <p:nvPr/>
        </p:nvSpPr>
        <p:spPr>
          <a:xfrm>
            <a:off x="0" y="-1"/>
            <a:ext cx="12191999" cy="1182457"/>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9" name="Group 128"/>
          <p:cNvGrpSpPr/>
          <p:nvPr/>
        </p:nvGrpSpPr>
        <p:grpSpPr>
          <a:xfrm>
            <a:off x="493913" y="140837"/>
            <a:ext cx="8909167" cy="1030131"/>
            <a:chOff x="725223" y="256365"/>
            <a:chExt cx="8909167" cy="1030131"/>
          </a:xfrm>
        </p:grpSpPr>
        <p:sp>
          <p:nvSpPr>
            <p:cNvPr id="130" name="Freeform 142"/>
            <p:cNvSpPr>
              <a:spLocks/>
            </p:cNvSpPr>
            <p:nvPr/>
          </p:nvSpPr>
          <p:spPr bwMode="auto">
            <a:xfrm>
              <a:off x="725223" y="293023"/>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131" name="Title 1"/>
            <p:cNvSpPr txBox="1">
              <a:spLocks/>
            </p:cNvSpPr>
            <p:nvPr/>
          </p:nvSpPr>
          <p:spPr>
            <a:xfrm>
              <a:off x="989311" y="256365"/>
              <a:ext cx="8645079" cy="103013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NATIONAL DEFENSE COMPANIES COUNCIL (NDCC) IS CONNECTING MAJOR INDUSTRY PLAYERS</a:t>
              </a:r>
              <a:endParaRPr lang="en-US" sz="3200" b="1" dirty="0">
                <a:solidFill>
                  <a:srgbClr val="F37321"/>
                </a:solidFill>
                <a:latin typeface="+mn-lt"/>
              </a:endParaRPr>
            </a:p>
          </p:txBody>
        </p:sp>
      </p:grpSp>
      <p:sp>
        <p:nvSpPr>
          <p:cNvPr id="256" name="Rectangle 255"/>
          <p:cNvSpPr/>
          <p:nvPr/>
        </p:nvSpPr>
        <p:spPr>
          <a:xfrm>
            <a:off x="0" y="1180222"/>
            <a:ext cx="12192000" cy="5677778"/>
          </a:xfrm>
          <a:prstGeom prst="rect">
            <a:avLst/>
          </a:prstGeom>
          <a:solidFill>
            <a:schemeClr val="tx1">
              <a:lumMod val="75000"/>
              <a:lumOff val="2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p:cNvGrpSpPr/>
          <p:nvPr/>
        </p:nvGrpSpPr>
        <p:grpSpPr>
          <a:xfrm>
            <a:off x="611290" y="3890003"/>
            <a:ext cx="3276127" cy="2526037"/>
            <a:chOff x="725223" y="256365"/>
            <a:chExt cx="3276127" cy="2526037"/>
          </a:xfrm>
        </p:grpSpPr>
        <p:sp>
          <p:nvSpPr>
            <p:cNvPr id="151" name="Freeform 142"/>
            <p:cNvSpPr>
              <a:spLocks/>
            </p:cNvSpPr>
            <p:nvPr/>
          </p:nvSpPr>
          <p:spPr bwMode="auto">
            <a:xfrm>
              <a:off x="725223" y="293023"/>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152" name="Title 1"/>
            <p:cNvSpPr txBox="1">
              <a:spLocks/>
            </p:cNvSpPr>
            <p:nvPr/>
          </p:nvSpPr>
          <p:spPr>
            <a:xfrm>
              <a:off x="989312" y="256365"/>
              <a:ext cx="3012038" cy="252603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Connect </a:t>
              </a:r>
              <a:r>
                <a:rPr lang="en-US" sz="3200" dirty="0">
                  <a:solidFill>
                    <a:schemeClr val="bg1"/>
                  </a:solidFill>
                  <a:latin typeface="+mn-lt"/>
                </a:rPr>
                <a:t>top UAE defense companies and government stakeholders</a:t>
              </a:r>
            </a:p>
          </p:txBody>
        </p:sp>
      </p:grpSp>
      <p:grpSp>
        <p:nvGrpSpPr>
          <p:cNvPr id="157" name="Group 156"/>
          <p:cNvGrpSpPr/>
          <p:nvPr/>
        </p:nvGrpSpPr>
        <p:grpSpPr>
          <a:xfrm>
            <a:off x="4304730" y="3890003"/>
            <a:ext cx="3276127" cy="2526037"/>
            <a:chOff x="725223" y="256365"/>
            <a:chExt cx="3276127" cy="2526037"/>
          </a:xfrm>
        </p:grpSpPr>
        <p:sp>
          <p:nvSpPr>
            <p:cNvPr id="158" name="Freeform 142"/>
            <p:cNvSpPr>
              <a:spLocks/>
            </p:cNvSpPr>
            <p:nvPr/>
          </p:nvSpPr>
          <p:spPr bwMode="auto">
            <a:xfrm>
              <a:off x="725223" y="293023"/>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159" name="Title 1"/>
            <p:cNvSpPr txBox="1">
              <a:spLocks/>
            </p:cNvSpPr>
            <p:nvPr/>
          </p:nvSpPr>
          <p:spPr>
            <a:xfrm>
              <a:off x="989312" y="256365"/>
              <a:ext cx="3012038" cy="252603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mn-lt"/>
                </a:rPr>
                <a:t>Form common voice </a:t>
              </a:r>
              <a:r>
                <a:rPr lang="en-US" sz="3200" dirty="0">
                  <a:solidFill>
                    <a:schemeClr val="bg1"/>
                  </a:solidFill>
                  <a:latin typeface="+mn-lt"/>
                </a:rPr>
                <a:t>of the Industry to share with UAE government</a:t>
              </a:r>
            </a:p>
          </p:txBody>
        </p:sp>
      </p:grpSp>
      <p:grpSp>
        <p:nvGrpSpPr>
          <p:cNvPr id="160" name="Group 159"/>
          <p:cNvGrpSpPr/>
          <p:nvPr/>
        </p:nvGrpSpPr>
        <p:grpSpPr>
          <a:xfrm>
            <a:off x="7998171" y="3890003"/>
            <a:ext cx="3582539" cy="2526037"/>
            <a:chOff x="725223" y="256365"/>
            <a:chExt cx="3582539" cy="2526037"/>
          </a:xfrm>
        </p:grpSpPr>
        <p:sp>
          <p:nvSpPr>
            <p:cNvPr id="161" name="Freeform 142"/>
            <p:cNvSpPr>
              <a:spLocks/>
            </p:cNvSpPr>
            <p:nvPr/>
          </p:nvSpPr>
          <p:spPr bwMode="auto">
            <a:xfrm>
              <a:off x="725223" y="293023"/>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162" name="Title 1"/>
            <p:cNvSpPr txBox="1">
              <a:spLocks/>
            </p:cNvSpPr>
            <p:nvPr/>
          </p:nvSpPr>
          <p:spPr>
            <a:xfrm>
              <a:off x="989312" y="256365"/>
              <a:ext cx="3318450" cy="252603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solidFill>
                    <a:schemeClr val="bg1"/>
                  </a:solidFill>
                  <a:latin typeface="+mn-lt"/>
                </a:rPr>
                <a:t>Support in </a:t>
              </a:r>
              <a:r>
                <a:rPr lang="en-US" sz="3200" b="1" dirty="0">
                  <a:solidFill>
                    <a:schemeClr val="bg1"/>
                  </a:solidFill>
                  <a:latin typeface="+mn-lt"/>
                </a:rPr>
                <a:t>knowledge sharing </a:t>
              </a:r>
              <a:r>
                <a:rPr lang="en-US" sz="3200" dirty="0">
                  <a:solidFill>
                    <a:schemeClr val="bg1"/>
                  </a:solidFill>
                  <a:latin typeface="+mn-lt"/>
                </a:rPr>
                <a:t>and</a:t>
              </a:r>
              <a:r>
                <a:rPr lang="en-US" sz="3200" b="1" dirty="0">
                  <a:solidFill>
                    <a:schemeClr val="bg1"/>
                  </a:solidFill>
                  <a:latin typeface="+mn-lt"/>
                </a:rPr>
                <a:t> promotion of industry</a:t>
              </a:r>
            </a:p>
          </p:txBody>
        </p:sp>
      </p:grpSp>
      <p:sp>
        <p:nvSpPr>
          <p:cNvPr id="10" name="Freeform 5"/>
          <p:cNvSpPr>
            <a:spLocks noEditPoints="1"/>
          </p:cNvSpPr>
          <p:nvPr/>
        </p:nvSpPr>
        <p:spPr bwMode="auto">
          <a:xfrm rot="20051882">
            <a:off x="977609" y="2026399"/>
            <a:ext cx="1812324" cy="1579975"/>
          </a:xfrm>
          <a:custGeom>
            <a:avLst/>
            <a:gdLst>
              <a:gd name="T0" fmla="*/ 77 w 147"/>
              <a:gd name="T1" fmla="*/ 112 h 128"/>
              <a:gd name="T2" fmla="*/ 83 w 147"/>
              <a:gd name="T3" fmla="*/ 106 h 128"/>
              <a:gd name="T4" fmla="*/ 77 w 147"/>
              <a:gd name="T5" fmla="*/ 99 h 128"/>
              <a:gd name="T6" fmla="*/ 70 w 147"/>
              <a:gd name="T7" fmla="*/ 106 h 128"/>
              <a:gd name="T8" fmla="*/ 77 w 147"/>
              <a:gd name="T9" fmla="*/ 112 h 128"/>
              <a:gd name="T10" fmla="*/ 125 w 147"/>
              <a:gd name="T11" fmla="*/ 16 h 128"/>
              <a:gd name="T12" fmla="*/ 118 w 147"/>
              <a:gd name="T13" fmla="*/ 22 h 128"/>
              <a:gd name="T14" fmla="*/ 125 w 147"/>
              <a:gd name="T15" fmla="*/ 29 h 128"/>
              <a:gd name="T16" fmla="*/ 131 w 147"/>
              <a:gd name="T17" fmla="*/ 22 h 128"/>
              <a:gd name="T18" fmla="*/ 125 w 147"/>
              <a:gd name="T19" fmla="*/ 16 h 128"/>
              <a:gd name="T20" fmla="*/ 125 w 147"/>
              <a:gd name="T21" fmla="*/ 0 h 128"/>
              <a:gd name="T22" fmla="*/ 103 w 147"/>
              <a:gd name="T23" fmla="*/ 19 h 128"/>
              <a:gd name="T24" fmla="*/ 45 w 147"/>
              <a:gd name="T25" fmla="*/ 19 h 128"/>
              <a:gd name="T26" fmla="*/ 22 w 147"/>
              <a:gd name="T27" fmla="*/ 0 h 128"/>
              <a:gd name="T28" fmla="*/ 0 w 147"/>
              <a:gd name="T29" fmla="*/ 22 h 128"/>
              <a:gd name="T30" fmla="*/ 22 w 147"/>
              <a:gd name="T31" fmla="*/ 45 h 128"/>
              <a:gd name="T32" fmla="*/ 31 w 147"/>
              <a:gd name="T33" fmla="*/ 43 h 128"/>
              <a:gd name="T34" fmla="*/ 61 w 147"/>
              <a:gd name="T35" fmla="*/ 90 h 128"/>
              <a:gd name="T36" fmla="*/ 54 w 147"/>
              <a:gd name="T37" fmla="*/ 106 h 128"/>
              <a:gd name="T38" fmla="*/ 77 w 147"/>
              <a:gd name="T39" fmla="*/ 128 h 128"/>
              <a:gd name="T40" fmla="*/ 99 w 147"/>
              <a:gd name="T41" fmla="*/ 106 h 128"/>
              <a:gd name="T42" fmla="*/ 77 w 147"/>
              <a:gd name="T43" fmla="*/ 83 h 128"/>
              <a:gd name="T44" fmla="*/ 66 w 147"/>
              <a:gd name="T45" fmla="*/ 86 h 128"/>
              <a:gd name="T46" fmla="*/ 37 w 147"/>
              <a:gd name="T47" fmla="*/ 40 h 128"/>
              <a:gd name="T48" fmla="*/ 45 w 147"/>
              <a:gd name="T49" fmla="*/ 26 h 128"/>
              <a:gd name="T50" fmla="*/ 103 w 147"/>
              <a:gd name="T51" fmla="*/ 26 h 128"/>
              <a:gd name="T52" fmla="*/ 125 w 147"/>
              <a:gd name="T53" fmla="*/ 45 h 128"/>
              <a:gd name="T54" fmla="*/ 147 w 147"/>
              <a:gd name="T55" fmla="*/ 22 h 128"/>
              <a:gd name="T56" fmla="*/ 125 w 147"/>
              <a:gd name="T57" fmla="*/ 0 h 128"/>
              <a:gd name="T58" fmla="*/ 77 w 147"/>
              <a:gd name="T59" fmla="*/ 90 h 128"/>
              <a:gd name="T60" fmla="*/ 93 w 147"/>
              <a:gd name="T61" fmla="*/ 106 h 128"/>
              <a:gd name="T62" fmla="*/ 77 w 147"/>
              <a:gd name="T63" fmla="*/ 122 h 128"/>
              <a:gd name="T64" fmla="*/ 61 w 147"/>
              <a:gd name="T65" fmla="*/ 106 h 128"/>
              <a:gd name="T66" fmla="*/ 77 w 147"/>
              <a:gd name="T67" fmla="*/ 90 h 128"/>
              <a:gd name="T68" fmla="*/ 22 w 147"/>
              <a:gd name="T69" fmla="*/ 38 h 128"/>
              <a:gd name="T70" fmla="*/ 6 w 147"/>
              <a:gd name="T71" fmla="*/ 22 h 128"/>
              <a:gd name="T72" fmla="*/ 22 w 147"/>
              <a:gd name="T73" fmla="*/ 6 h 128"/>
              <a:gd name="T74" fmla="*/ 38 w 147"/>
              <a:gd name="T75" fmla="*/ 22 h 128"/>
              <a:gd name="T76" fmla="*/ 22 w 147"/>
              <a:gd name="T77" fmla="*/ 38 h 128"/>
              <a:gd name="T78" fmla="*/ 125 w 147"/>
              <a:gd name="T79" fmla="*/ 38 h 128"/>
              <a:gd name="T80" fmla="*/ 109 w 147"/>
              <a:gd name="T81" fmla="*/ 22 h 128"/>
              <a:gd name="T82" fmla="*/ 125 w 147"/>
              <a:gd name="T83" fmla="*/ 6 h 128"/>
              <a:gd name="T84" fmla="*/ 141 w 147"/>
              <a:gd name="T85" fmla="*/ 22 h 128"/>
              <a:gd name="T86" fmla="*/ 125 w 147"/>
              <a:gd name="T87" fmla="*/ 38 h 128"/>
              <a:gd name="T88" fmla="*/ 22 w 147"/>
              <a:gd name="T89" fmla="*/ 16 h 128"/>
              <a:gd name="T90" fmla="*/ 16 w 147"/>
              <a:gd name="T91" fmla="*/ 22 h 128"/>
              <a:gd name="T92" fmla="*/ 22 w 147"/>
              <a:gd name="T93" fmla="*/ 29 h 128"/>
              <a:gd name="T94" fmla="*/ 29 w 147"/>
              <a:gd name="T95" fmla="*/ 22 h 128"/>
              <a:gd name="T96" fmla="*/ 22 w 147"/>
              <a:gd name="T97" fmla="*/ 16 h 128"/>
              <a:gd name="T98" fmla="*/ 22 w 147"/>
              <a:gd name="T99" fmla="*/ 16 h 128"/>
              <a:gd name="T100" fmla="*/ 22 w 147"/>
              <a:gd name="T101"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7" h="128">
                <a:moveTo>
                  <a:pt x="77" y="112"/>
                </a:moveTo>
                <a:cubicBezTo>
                  <a:pt x="80" y="112"/>
                  <a:pt x="83" y="109"/>
                  <a:pt x="83" y="106"/>
                </a:cubicBezTo>
                <a:cubicBezTo>
                  <a:pt x="83" y="102"/>
                  <a:pt x="80" y="99"/>
                  <a:pt x="77" y="99"/>
                </a:cubicBezTo>
                <a:cubicBezTo>
                  <a:pt x="73" y="99"/>
                  <a:pt x="70" y="102"/>
                  <a:pt x="70" y="106"/>
                </a:cubicBezTo>
                <a:cubicBezTo>
                  <a:pt x="70" y="109"/>
                  <a:pt x="73" y="112"/>
                  <a:pt x="77" y="112"/>
                </a:cubicBezTo>
                <a:close/>
                <a:moveTo>
                  <a:pt x="125" y="16"/>
                </a:moveTo>
                <a:cubicBezTo>
                  <a:pt x="121" y="16"/>
                  <a:pt x="118" y="19"/>
                  <a:pt x="118" y="22"/>
                </a:cubicBezTo>
                <a:cubicBezTo>
                  <a:pt x="118" y="26"/>
                  <a:pt x="121" y="29"/>
                  <a:pt x="125" y="29"/>
                </a:cubicBezTo>
                <a:cubicBezTo>
                  <a:pt x="128" y="29"/>
                  <a:pt x="131" y="26"/>
                  <a:pt x="131" y="22"/>
                </a:cubicBezTo>
                <a:cubicBezTo>
                  <a:pt x="131" y="19"/>
                  <a:pt x="128" y="16"/>
                  <a:pt x="125" y="16"/>
                </a:cubicBezTo>
                <a:close/>
                <a:moveTo>
                  <a:pt x="125" y="0"/>
                </a:moveTo>
                <a:cubicBezTo>
                  <a:pt x="114" y="0"/>
                  <a:pt x="104" y="8"/>
                  <a:pt x="103" y="19"/>
                </a:cubicBezTo>
                <a:cubicBezTo>
                  <a:pt x="45" y="19"/>
                  <a:pt x="45" y="19"/>
                  <a:pt x="45" y="19"/>
                </a:cubicBezTo>
                <a:cubicBezTo>
                  <a:pt x="43" y="8"/>
                  <a:pt x="34" y="0"/>
                  <a:pt x="22" y="0"/>
                </a:cubicBezTo>
                <a:cubicBezTo>
                  <a:pt x="10" y="0"/>
                  <a:pt x="0" y="10"/>
                  <a:pt x="0" y="22"/>
                </a:cubicBezTo>
                <a:cubicBezTo>
                  <a:pt x="0" y="35"/>
                  <a:pt x="10" y="45"/>
                  <a:pt x="22" y="45"/>
                </a:cubicBezTo>
                <a:cubicBezTo>
                  <a:pt x="25" y="45"/>
                  <a:pt x="28" y="44"/>
                  <a:pt x="31" y="43"/>
                </a:cubicBezTo>
                <a:cubicBezTo>
                  <a:pt x="61" y="90"/>
                  <a:pt x="61" y="90"/>
                  <a:pt x="61" y="90"/>
                </a:cubicBezTo>
                <a:cubicBezTo>
                  <a:pt x="57" y="94"/>
                  <a:pt x="54" y="100"/>
                  <a:pt x="54" y="106"/>
                </a:cubicBezTo>
                <a:cubicBezTo>
                  <a:pt x="54" y="118"/>
                  <a:pt x="64" y="128"/>
                  <a:pt x="77" y="128"/>
                </a:cubicBezTo>
                <a:cubicBezTo>
                  <a:pt x="89" y="128"/>
                  <a:pt x="99" y="118"/>
                  <a:pt x="99" y="106"/>
                </a:cubicBezTo>
                <a:cubicBezTo>
                  <a:pt x="99" y="93"/>
                  <a:pt x="89" y="83"/>
                  <a:pt x="77" y="83"/>
                </a:cubicBezTo>
                <a:cubicBezTo>
                  <a:pt x="73" y="83"/>
                  <a:pt x="69" y="84"/>
                  <a:pt x="66" y="86"/>
                </a:cubicBezTo>
                <a:cubicBezTo>
                  <a:pt x="37" y="40"/>
                  <a:pt x="37" y="40"/>
                  <a:pt x="37" y="40"/>
                </a:cubicBezTo>
                <a:cubicBezTo>
                  <a:pt x="41" y="36"/>
                  <a:pt x="44" y="31"/>
                  <a:pt x="45" y="26"/>
                </a:cubicBezTo>
                <a:cubicBezTo>
                  <a:pt x="103" y="26"/>
                  <a:pt x="103" y="26"/>
                  <a:pt x="103" y="26"/>
                </a:cubicBezTo>
                <a:cubicBezTo>
                  <a:pt x="104" y="36"/>
                  <a:pt x="114" y="45"/>
                  <a:pt x="125" y="45"/>
                </a:cubicBezTo>
                <a:cubicBezTo>
                  <a:pt x="137" y="45"/>
                  <a:pt x="147" y="35"/>
                  <a:pt x="147" y="22"/>
                </a:cubicBezTo>
                <a:cubicBezTo>
                  <a:pt x="147" y="10"/>
                  <a:pt x="137" y="0"/>
                  <a:pt x="125" y="0"/>
                </a:cubicBezTo>
                <a:close/>
                <a:moveTo>
                  <a:pt x="77" y="90"/>
                </a:moveTo>
                <a:cubicBezTo>
                  <a:pt x="86" y="90"/>
                  <a:pt x="93" y="97"/>
                  <a:pt x="93" y="106"/>
                </a:cubicBezTo>
                <a:cubicBezTo>
                  <a:pt x="93" y="114"/>
                  <a:pt x="86" y="122"/>
                  <a:pt x="77" y="122"/>
                </a:cubicBezTo>
                <a:cubicBezTo>
                  <a:pt x="68" y="122"/>
                  <a:pt x="61" y="114"/>
                  <a:pt x="61" y="106"/>
                </a:cubicBezTo>
                <a:cubicBezTo>
                  <a:pt x="61" y="97"/>
                  <a:pt x="68" y="90"/>
                  <a:pt x="77" y="90"/>
                </a:cubicBezTo>
                <a:close/>
                <a:moveTo>
                  <a:pt x="22" y="38"/>
                </a:moveTo>
                <a:cubicBezTo>
                  <a:pt x="14" y="38"/>
                  <a:pt x="6" y="31"/>
                  <a:pt x="6" y="22"/>
                </a:cubicBezTo>
                <a:cubicBezTo>
                  <a:pt x="6" y="14"/>
                  <a:pt x="14" y="6"/>
                  <a:pt x="22" y="6"/>
                </a:cubicBezTo>
                <a:cubicBezTo>
                  <a:pt x="31" y="6"/>
                  <a:pt x="38" y="14"/>
                  <a:pt x="38" y="22"/>
                </a:cubicBezTo>
                <a:cubicBezTo>
                  <a:pt x="38" y="31"/>
                  <a:pt x="31" y="38"/>
                  <a:pt x="22" y="38"/>
                </a:cubicBezTo>
                <a:close/>
                <a:moveTo>
                  <a:pt x="125" y="38"/>
                </a:moveTo>
                <a:cubicBezTo>
                  <a:pt x="116" y="38"/>
                  <a:pt x="109" y="31"/>
                  <a:pt x="109" y="22"/>
                </a:cubicBezTo>
                <a:cubicBezTo>
                  <a:pt x="109" y="14"/>
                  <a:pt x="116" y="6"/>
                  <a:pt x="125" y="6"/>
                </a:cubicBezTo>
                <a:cubicBezTo>
                  <a:pt x="134" y="6"/>
                  <a:pt x="141" y="14"/>
                  <a:pt x="141" y="22"/>
                </a:cubicBezTo>
                <a:cubicBezTo>
                  <a:pt x="141" y="31"/>
                  <a:pt x="134" y="38"/>
                  <a:pt x="125" y="38"/>
                </a:cubicBezTo>
                <a:close/>
                <a:moveTo>
                  <a:pt x="22" y="16"/>
                </a:moveTo>
                <a:cubicBezTo>
                  <a:pt x="19" y="16"/>
                  <a:pt x="16" y="19"/>
                  <a:pt x="16" y="22"/>
                </a:cubicBezTo>
                <a:cubicBezTo>
                  <a:pt x="16" y="26"/>
                  <a:pt x="19" y="29"/>
                  <a:pt x="22" y="29"/>
                </a:cubicBezTo>
                <a:cubicBezTo>
                  <a:pt x="26" y="29"/>
                  <a:pt x="29" y="26"/>
                  <a:pt x="29" y="22"/>
                </a:cubicBezTo>
                <a:cubicBezTo>
                  <a:pt x="29" y="19"/>
                  <a:pt x="26" y="16"/>
                  <a:pt x="22" y="16"/>
                </a:cubicBezTo>
                <a:close/>
                <a:moveTo>
                  <a:pt x="22" y="16"/>
                </a:moveTo>
                <a:cubicBezTo>
                  <a:pt x="22" y="16"/>
                  <a:pt x="22" y="16"/>
                  <a:pt x="22" y="16"/>
                </a:cubicBezTo>
              </a:path>
            </a:pathLst>
          </a:custGeom>
          <a:solidFill>
            <a:srgbClr val="F3732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 name="Group 8"/>
          <p:cNvGrpSpPr>
            <a:grpSpLocks noChangeAspect="1"/>
          </p:cNvGrpSpPr>
          <p:nvPr/>
        </p:nvGrpSpPr>
        <p:grpSpPr bwMode="auto">
          <a:xfrm rot="1148017">
            <a:off x="4586520" y="1825619"/>
            <a:ext cx="2111554" cy="1560204"/>
            <a:chOff x="3301" y="1761"/>
            <a:chExt cx="1080" cy="798"/>
          </a:xfrm>
          <a:solidFill>
            <a:srgbClr val="F37321"/>
          </a:solidFill>
        </p:grpSpPr>
        <p:sp>
          <p:nvSpPr>
            <p:cNvPr id="27" name="Freeform 9"/>
            <p:cNvSpPr>
              <a:spLocks noEditPoints="1"/>
            </p:cNvSpPr>
            <p:nvPr/>
          </p:nvSpPr>
          <p:spPr bwMode="auto">
            <a:xfrm>
              <a:off x="3301" y="1761"/>
              <a:ext cx="904" cy="798"/>
            </a:xfrm>
            <a:custGeom>
              <a:avLst/>
              <a:gdLst>
                <a:gd name="T0" fmla="*/ 515 w 666"/>
                <a:gd name="T1" fmla="*/ 18 h 588"/>
                <a:gd name="T2" fmla="*/ 503 w 666"/>
                <a:gd name="T3" fmla="*/ 4 h 588"/>
                <a:gd name="T4" fmla="*/ 485 w 666"/>
                <a:gd name="T5" fmla="*/ 2 h 588"/>
                <a:gd name="T6" fmla="*/ 384 w 666"/>
                <a:gd name="T7" fmla="*/ 35 h 588"/>
                <a:gd name="T8" fmla="*/ 369 w 666"/>
                <a:gd name="T9" fmla="*/ 65 h 588"/>
                <a:gd name="T10" fmla="*/ 374 w 666"/>
                <a:gd name="T11" fmla="*/ 80 h 588"/>
                <a:gd name="T12" fmla="*/ 118 w 666"/>
                <a:gd name="T13" fmla="*/ 268 h 588"/>
                <a:gd name="T14" fmla="*/ 18 w 666"/>
                <a:gd name="T15" fmla="*/ 301 h 588"/>
                <a:gd name="T16" fmla="*/ 4 w 666"/>
                <a:gd name="T17" fmla="*/ 313 h 588"/>
                <a:gd name="T18" fmla="*/ 2 w 666"/>
                <a:gd name="T19" fmla="*/ 331 h 588"/>
                <a:gd name="T20" fmla="*/ 63 w 666"/>
                <a:gd name="T21" fmla="*/ 519 h 588"/>
                <a:gd name="T22" fmla="*/ 86 w 666"/>
                <a:gd name="T23" fmla="*/ 536 h 588"/>
                <a:gd name="T24" fmla="*/ 94 w 666"/>
                <a:gd name="T25" fmla="*/ 535 h 588"/>
                <a:gd name="T26" fmla="*/ 194 w 666"/>
                <a:gd name="T27" fmla="*/ 502 h 588"/>
                <a:gd name="T28" fmla="*/ 246 w 666"/>
                <a:gd name="T29" fmla="*/ 502 h 588"/>
                <a:gd name="T30" fmla="*/ 352 w 666"/>
                <a:gd name="T31" fmla="*/ 588 h 588"/>
                <a:gd name="T32" fmla="*/ 458 w 666"/>
                <a:gd name="T33" fmla="*/ 503 h 588"/>
                <a:gd name="T34" fmla="*/ 511 w 666"/>
                <a:gd name="T35" fmla="*/ 504 h 588"/>
                <a:gd name="T36" fmla="*/ 516 w 666"/>
                <a:gd name="T37" fmla="*/ 519 h 588"/>
                <a:gd name="T38" fmla="*/ 528 w 666"/>
                <a:gd name="T39" fmla="*/ 533 h 588"/>
                <a:gd name="T40" fmla="*/ 539 w 666"/>
                <a:gd name="T41" fmla="*/ 536 h 588"/>
                <a:gd name="T42" fmla="*/ 547 w 666"/>
                <a:gd name="T43" fmla="*/ 535 h 588"/>
                <a:gd name="T44" fmla="*/ 647 w 666"/>
                <a:gd name="T45" fmla="*/ 502 h 588"/>
                <a:gd name="T46" fmla="*/ 662 w 666"/>
                <a:gd name="T47" fmla="*/ 472 h 588"/>
                <a:gd name="T48" fmla="*/ 515 w 666"/>
                <a:gd name="T49" fmla="*/ 18 h 588"/>
                <a:gd name="T50" fmla="*/ 102 w 666"/>
                <a:gd name="T51" fmla="*/ 482 h 588"/>
                <a:gd name="T52" fmla="*/ 55 w 666"/>
                <a:gd name="T53" fmla="*/ 339 h 588"/>
                <a:gd name="T54" fmla="*/ 114 w 666"/>
                <a:gd name="T55" fmla="*/ 320 h 588"/>
                <a:gd name="T56" fmla="*/ 160 w 666"/>
                <a:gd name="T57" fmla="*/ 463 h 588"/>
                <a:gd name="T58" fmla="*/ 102 w 666"/>
                <a:gd name="T59" fmla="*/ 482 h 588"/>
                <a:gd name="T60" fmla="*/ 352 w 666"/>
                <a:gd name="T61" fmla="*/ 540 h 588"/>
                <a:gd name="T62" fmla="*/ 296 w 666"/>
                <a:gd name="T63" fmla="*/ 503 h 588"/>
                <a:gd name="T64" fmla="*/ 408 w 666"/>
                <a:gd name="T65" fmla="*/ 503 h 588"/>
                <a:gd name="T66" fmla="*/ 352 w 666"/>
                <a:gd name="T67" fmla="*/ 540 h 588"/>
                <a:gd name="T68" fmla="*/ 208 w 666"/>
                <a:gd name="T69" fmla="*/ 454 h 588"/>
                <a:gd name="T70" fmla="*/ 183 w 666"/>
                <a:gd name="T71" fmla="*/ 376 h 588"/>
                <a:gd name="T72" fmla="*/ 158 w 666"/>
                <a:gd name="T73" fmla="*/ 299 h 588"/>
                <a:gd name="T74" fmla="*/ 389 w 666"/>
                <a:gd name="T75" fmla="*/ 129 h 588"/>
                <a:gd name="T76" fmla="*/ 460 w 666"/>
                <a:gd name="T77" fmla="*/ 347 h 588"/>
                <a:gd name="T78" fmla="*/ 496 w 666"/>
                <a:gd name="T79" fmla="*/ 456 h 588"/>
                <a:gd name="T80" fmla="*/ 208 w 666"/>
                <a:gd name="T81" fmla="*/ 454 h 588"/>
                <a:gd name="T82" fmla="*/ 555 w 666"/>
                <a:gd name="T83" fmla="*/ 482 h 588"/>
                <a:gd name="T84" fmla="*/ 552 w 666"/>
                <a:gd name="T85" fmla="*/ 472 h 588"/>
                <a:gd name="T86" fmla="*/ 552 w 666"/>
                <a:gd name="T87" fmla="*/ 472 h 588"/>
                <a:gd name="T88" fmla="*/ 488 w 666"/>
                <a:gd name="T89" fmla="*/ 277 h 588"/>
                <a:gd name="T90" fmla="*/ 422 w 666"/>
                <a:gd name="T91" fmla="*/ 73 h 588"/>
                <a:gd name="T92" fmla="*/ 477 w 666"/>
                <a:gd name="T93" fmla="*/ 55 h 588"/>
                <a:gd name="T94" fmla="*/ 609 w 666"/>
                <a:gd name="T95" fmla="*/ 464 h 588"/>
                <a:gd name="T96" fmla="*/ 555 w 666"/>
                <a:gd name="T97" fmla="*/ 482 h 588"/>
                <a:gd name="T98" fmla="*/ 555 w 666"/>
                <a:gd name="T99" fmla="*/ 482 h 588"/>
                <a:gd name="T100" fmla="*/ 555 w 666"/>
                <a:gd name="T101" fmla="*/ 48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6" h="588">
                  <a:moveTo>
                    <a:pt x="515" y="18"/>
                  </a:moveTo>
                  <a:cubicBezTo>
                    <a:pt x="513" y="12"/>
                    <a:pt x="509" y="6"/>
                    <a:pt x="503" y="4"/>
                  </a:cubicBezTo>
                  <a:cubicBezTo>
                    <a:pt x="497" y="1"/>
                    <a:pt x="491" y="0"/>
                    <a:pt x="485" y="2"/>
                  </a:cubicBezTo>
                  <a:cubicBezTo>
                    <a:pt x="384" y="35"/>
                    <a:pt x="384" y="35"/>
                    <a:pt x="384" y="35"/>
                  </a:cubicBezTo>
                  <a:cubicBezTo>
                    <a:pt x="372" y="39"/>
                    <a:pt x="365" y="52"/>
                    <a:pt x="369" y="65"/>
                  </a:cubicBezTo>
                  <a:cubicBezTo>
                    <a:pt x="374" y="80"/>
                    <a:pt x="374" y="80"/>
                    <a:pt x="374" y="80"/>
                  </a:cubicBezTo>
                  <a:cubicBezTo>
                    <a:pt x="118" y="268"/>
                    <a:pt x="118" y="268"/>
                    <a:pt x="118" y="268"/>
                  </a:cubicBezTo>
                  <a:cubicBezTo>
                    <a:pt x="18" y="301"/>
                    <a:pt x="18" y="301"/>
                    <a:pt x="18" y="301"/>
                  </a:cubicBezTo>
                  <a:cubicBezTo>
                    <a:pt x="12" y="303"/>
                    <a:pt x="7" y="307"/>
                    <a:pt x="4" y="313"/>
                  </a:cubicBezTo>
                  <a:cubicBezTo>
                    <a:pt x="1" y="318"/>
                    <a:pt x="0" y="325"/>
                    <a:pt x="2" y="331"/>
                  </a:cubicBezTo>
                  <a:cubicBezTo>
                    <a:pt x="63" y="519"/>
                    <a:pt x="63" y="519"/>
                    <a:pt x="63" y="519"/>
                  </a:cubicBezTo>
                  <a:cubicBezTo>
                    <a:pt x="67" y="530"/>
                    <a:pt x="76" y="536"/>
                    <a:pt x="86" y="536"/>
                  </a:cubicBezTo>
                  <a:cubicBezTo>
                    <a:pt x="89" y="536"/>
                    <a:pt x="91" y="536"/>
                    <a:pt x="94" y="535"/>
                  </a:cubicBezTo>
                  <a:cubicBezTo>
                    <a:pt x="194" y="502"/>
                    <a:pt x="194" y="502"/>
                    <a:pt x="194" y="502"/>
                  </a:cubicBezTo>
                  <a:cubicBezTo>
                    <a:pt x="246" y="502"/>
                    <a:pt x="246" y="502"/>
                    <a:pt x="246" y="502"/>
                  </a:cubicBezTo>
                  <a:cubicBezTo>
                    <a:pt x="257" y="551"/>
                    <a:pt x="300" y="588"/>
                    <a:pt x="352" y="588"/>
                  </a:cubicBezTo>
                  <a:cubicBezTo>
                    <a:pt x="404" y="588"/>
                    <a:pt x="447" y="552"/>
                    <a:pt x="458" y="503"/>
                  </a:cubicBezTo>
                  <a:cubicBezTo>
                    <a:pt x="511" y="504"/>
                    <a:pt x="511" y="504"/>
                    <a:pt x="511" y="504"/>
                  </a:cubicBezTo>
                  <a:cubicBezTo>
                    <a:pt x="516" y="519"/>
                    <a:pt x="516" y="519"/>
                    <a:pt x="516" y="519"/>
                  </a:cubicBezTo>
                  <a:cubicBezTo>
                    <a:pt x="518" y="525"/>
                    <a:pt x="523" y="530"/>
                    <a:pt x="528" y="533"/>
                  </a:cubicBezTo>
                  <a:cubicBezTo>
                    <a:pt x="532" y="535"/>
                    <a:pt x="535" y="536"/>
                    <a:pt x="539" y="536"/>
                  </a:cubicBezTo>
                  <a:cubicBezTo>
                    <a:pt x="542" y="536"/>
                    <a:pt x="544" y="535"/>
                    <a:pt x="547" y="535"/>
                  </a:cubicBezTo>
                  <a:cubicBezTo>
                    <a:pt x="647" y="502"/>
                    <a:pt x="647" y="502"/>
                    <a:pt x="647" y="502"/>
                  </a:cubicBezTo>
                  <a:cubicBezTo>
                    <a:pt x="660" y="498"/>
                    <a:pt x="666" y="484"/>
                    <a:pt x="662" y="472"/>
                  </a:cubicBezTo>
                  <a:lnTo>
                    <a:pt x="515" y="18"/>
                  </a:lnTo>
                  <a:close/>
                  <a:moveTo>
                    <a:pt x="102" y="482"/>
                  </a:moveTo>
                  <a:cubicBezTo>
                    <a:pt x="55" y="339"/>
                    <a:pt x="55" y="339"/>
                    <a:pt x="55" y="339"/>
                  </a:cubicBezTo>
                  <a:cubicBezTo>
                    <a:pt x="114" y="320"/>
                    <a:pt x="114" y="320"/>
                    <a:pt x="114" y="320"/>
                  </a:cubicBezTo>
                  <a:cubicBezTo>
                    <a:pt x="160" y="463"/>
                    <a:pt x="160" y="463"/>
                    <a:pt x="160" y="463"/>
                  </a:cubicBezTo>
                  <a:lnTo>
                    <a:pt x="102" y="482"/>
                  </a:lnTo>
                  <a:close/>
                  <a:moveTo>
                    <a:pt x="352" y="540"/>
                  </a:moveTo>
                  <a:cubicBezTo>
                    <a:pt x="327" y="540"/>
                    <a:pt x="305" y="525"/>
                    <a:pt x="296" y="503"/>
                  </a:cubicBezTo>
                  <a:cubicBezTo>
                    <a:pt x="408" y="503"/>
                    <a:pt x="408" y="503"/>
                    <a:pt x="408" y="503"/>
                  </a:cubicBezTo>
                  <a:cubicBezTo>
                    <a:pt x="399" y="525"/>
                    <a:pt x="377" y="540"/>
                    <a:pt x="352" y="540"/>
                  </a:cubicBezTo>
                  <a:close/>
                  <a:moveTo>
                    <a:pt x="208" y="454"/>
                  </a:moveTo>
                  <a:cubicBezTo>
                    <a:pt x="183" y="376"/>
                    <a:pt x="183" y="376"/>
                    <a:pt x="183" y="376"/>
                  </a:cubicBezTo>
                  <a:cubicBezTo>
                    <a:pt x="158" y="299"/>
                    <a:pt x="158" y="299"/>
                    <a:pt x="158" y="299"/>
                  </a:cubicBezTo>
                  <a:cubicBezTo>
                    <a:pt x="389" y="129"/>
                    <a:pt x="389" y="129"/>
                    <a:pt x="389" y="129"/>
                  </a:cubicBezTo>
                  <a:cubicBezTo>
                    <a:pt x="460" y="347"/>
                    <a:pt x="460" y="347"/>
                    <a:pt x="460" y="347"/>
                  </a:cubicBezTo>
                  <a:cubicBezTo>
                    <a:pt x="496" y="456"/>
                    <a:pt x="496" y="456"/>
                    <a:pt x="496" y="456"/>
                  </a:cubicBezTo>
                  <a:lnTo>
                    <a:pt x="208" y="454"/>
                  </a:lnTo>
                  <a:close/>
                  <a:moveTo>
                    <a:pt x="555" y="482"/>
                  </a:moveTo>
                  <a:cubicBezTo>
                    <a:pt x="552" y="472"/>
                    <a:pt x="552" y="472"/>
                    <a:pt x="552" y="472"/>
                  </a:cubicBezTo>
                  <a:cubicBezTo>
                    <a:pt x="552" y="472"/>
                    <a:pt x="552" y="472"/>
                    <a:pt x="552" y="472"/>
                  </a:cubicBezTo>
                  <a:cubicBezTo>
                    <a:pt x="488" y="277"/>
                    <a:pt x="488" y="277"/>
                    <a:pt x="488" y="277"/>
                  </a:cubicBezTo>
                  <a:cubicBezTo>
                    <a:pt x="422" y="73"/>
                    <a:pt x="422" y="73"/>
                    <a:pt x="422" y="73"/>
                  </a:cubicBezTo>
                  <a:cubicBezTo>
                    <a:pt x="477" y="55"/>
                    <a:pt x="477" y="55"/>
                    <a:pt x="477" y="55"/>
                  </a:cubicBezTo>
                  <a:cubicBezTo>
                    <a:pt x="609" y="464"/>
                    <a:pt x="609" y="464"/>
                    <a:pt x="609" y="464"/>
                  </a:cubicBezTo>
                  <a:lnTo>
                    <a:pt x="555" y="482"/>
                  </a:lnTo>
                  <a:close/>
                  <a:moveTo>
                    <a:pt x="555" y="482"/>
                  </a:moveTo>
                  <a:cubicBezTo>
                    <a:pt x="555" y="482"/>
                    <a:pt x="555" y="482"/>
                    <a:pt x="555" y="4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noEditPoints="1"/>
            </p:cNvSpPr>
            <p:nvPr/>
          </p:nvSpPr>
          <p:spPr bwMode="auto">
            <a:xfrm>
              <a:off x="4087" y="1762"/>
              <a:ext cx="133" cy="185"/>
            </a:xfrm>
            <a:custGeom>
              <a:avLst/>
              <a:gdLst>
                <a:gd name="T0" fmla="*/ 17 w 98"/>
                <a:gd name="T1" fmla="*/ 133 h 136"/>
                <a:gd name="T2" fmla="*/ 27 w 98"/>
                <a:gd name="T3" fmla="*/ 136 h 136"/>
                <a:gd name="T4" fmla="*/ 49 w 98"/>
                <a:gd name="T5" fmla="*/ 123 h 136"/>
                <a:gd name="T6" fmla="*/ 92 w 98"/>
                <a:gd name="T7" fmla="*/ 38 h 136"/>
                <a:gd name="T8" fmla="*/ 81 w 98"/>
                <a:gd name="T9" fmla="*/ 6 h 136"/>
                <a:gd name="T10" fmla="*/ 49 w 98"/>
                <a:gd name="T11" fmla="*/ 16 h 136"/>
                <a:gd name="T12" fmla="*/ 6 w 98"/>
                <a:gd name="T13" fmla="*/ 101 h 136"/>
                <a:gd name="T14" fmla="*/ 17 w 98"/>
                <a:gd name="T15" fmla="*/ 133 h 136"/>
                <a:gd name="T16" fmla="*/ 17 w 98"/>
                <a:gd name="T17" fmla="*/ 133 h 136"/>
                <a:gd name="T18" fmla="*/ 17 w 98"/>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36">
                  <a:moveTo>
                    <a:pt x="17" y="133"/>
                  </a:moveTo>
                  <a:cubicBezTo>
                    <a:pt x="20" y="135"/>
                    <a:pt x="24" y="136"/>
                    <a:pt x="27" y="136"/>
                  </a:cubicBezTo>
                  <a:cubicBezTo>
                    <a:pt x="36" y="136"/>
                    <a:pt x="45" y="131"/>
                    <a:pt x="49" y="123"/>
                  </a:cubicBezTo>
                  <a:cubicBezTo>
                    <a:pt x="92" y="38"/>
                    <a:pt x="92" y="38"/>
                    <a:pt x="92" y="38"/>
                  </a:cubicBezTo>
                  <a:cubicBezTo>
                    <a:pt x="98" y="26"/>
                    <a:pt x="93" y="12"/>
                    <a:pt x="81" y="6"/>
                  </a:cubicBezTo>
                  <a:cubicBezTo>
                    <a:pt x="70" y="0"/>
                    <a:pt x="55" y="5"/>
                    <a:pt x="49" y="16"/>
                  </a:cubicBezTo>
                  <a:cubicBezTo>
                    <a:pt x="6" y="101"/>
                    <a:pt x="6" y="101"/>
                    <a:pt x="6" y="101"/>
                  </a:cubicBezTo>
                  <a:cubicBezTo>
                    <a:pt x="0" y="113"/>
                    <a:pt x="5" y="127"/>
                    <a:pt x="17" y="133"/>
                  </a:cubicBezTo>
                  <a:close/>
                  <a:moveTo>
                    <a:pt x="17" y="133"/>
                  </a:moveTo>
                  <a:cubicBezTo>
                    <a:pt x="17" y="133"/>
                    <a:pt x="17" y="133"/>
                    <a:pt x="17"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noEditPoints="1"/>
            </p:cNvSpPr>
            <p:nvPr/>
          </p:nvSpPr>
          <p:spPr bwMode="auto">
            <a:xfrm>
              <a:off x="4188" y="2186"/>
              <a:ext cx="189" cy="129"/>
            </a:xfrm>
            <a:custGeom>
              <a:avLst/>
              <a:gdLst>
                <a:gd name="T0" fmla="*/ 123 w 139"/>
                <a:gd name="T1" fmla="*/ 49 h 95"/>
                <a:gd name="T2" fmla="*/ 38 w 139"/>
                <a:gd name="T3" fmla="*/ 6 h 95"/>
                <a:gd name="T4" fmla="*/ 6 w 139"/>
                <a:gd name="T5" fmla="*/ 17 h 95"/>
                <a:gd name="T6" fmla="*/ 17 w 139"/>
                <a:gd name="T7" fmla="*/ 49 h 95"/>
                <a:gd name="T8" fmla="*/ 101 w 139"/>
                <a:gd name="T9" fmla="*/ 92 h 95"/>
                <a:gd name="T10" fmla="*/ 112 w 139"/>
                <a:gd name="T11" fmla="*/ 95 h 95"/>
                <a:gd name="T12" fmla="*/ 133 w 139"/>
                <a:gd name="T13" fmla="*/ 82 h 95"/>
                <a:gd name="T14" fmla="*/ 123 w 139"/>
                <a:gd name="T15" fmla="*/ 49 h 95"/>
                <a:gd name="T16" fmla="*/ 123 w 139"/>
                <a:gd name="T17" fmla="*/ 49 h 95"/>
                <a:gd name="T18" fmla="*/ 123 w 139"/>
                <a:gd name="T19" fmla="*/ 4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95">
                  <a:moveTo>
                    <a:pt x="123" y="49"/>
                  </a:moveTo>
                  <a:cubicBezTo>
                    <a:pt x="38" y="6"/>
                    <a:pt x="38" y="6"/>
                    <a:pt x="38" y="6"/>
                  </a:cubicBezTo>
                  <a:cubicBezTo>
                    <a:pt x="27" y="0"/>
                    <a:pt x="12" y="5"/>
                    <a:pt x="6" y="17"/>
                  </a:cubicBezTo>
                  <a:cubicBezTo>
                    <a:pt x="0" y="29"/>
                    <a:pt x="5" y="43"/>
                    <a:pt x="17" y="49"/>
                  </a:cubicBezTo>
                  <a:cubicBezTo>
                    <a:pt x="101" y="92"/>
                    <a:pt x="101" y="92"/>
                    <a:pt x="101" y="92"/>
                  </a:cubicBezTo>
                  <a:cubicBezTo>
                    <a:pt x="105" y="94"/>
                    <a:pt x="108" y="95"/>
                    <a:pt x="112" y="95"/>
                  </a:cubicBezTo>
                  <a:cubicBezTo>
                    <a:pt x="121" y="95"/>
                    <a:pt x="129" y="90"/>
                    <a:pt x="133" y="82"/>
                  </a:cubicBezTo>
                  <a:cubicBezTo>
                    <a:pt x="139" y="70"/>
                    <a:pt x="135" y="55"/>
                    <a:pt x="123" y="49"/>
                  </a:cubicBezTo>
                  <a:close/>
                  <a:moveTo>
                    <a:pt x="123" y="49"/>
                  </a:moveTo>
                  <a:cubicBezTo>
                    <a:pt x="123" y="49"/>
                    <a:pt x="123" y="49"/>
                    <a:pt x="123"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noEditPoints="1"/>
            </p:cNvSpPr>
            <p:nvPr/>
          </p:nvSpPr>
          <p:spPr bwMode="auto">
            <a:xfrm>
              <a:off x="4184" y="1978"/>
              <a:ext cx="197" cy="109"/>
            </a:xfrm>
            <a:custGeom>
              <a:avLst/>
              <a:gdLst>
                <a:gd name="T0" fmla="*/ 5 w 145"/>
                <a:gd name="T1" fmla="*/ 63 h 80"/>
                <a:gd name="T2" fmla="*/ 27 w 145"/>
                <a:gd name="T3" fmla="*/ 80 h 80"/>
                <a:gd name="T4" fmla="*/ 35 w 145"/>
                <a:gd name="T5" fmla="*/ 79 h 80"/>
                <a:gd name="T6" fmla="*/ 125 w 145"/>
                <a:gd name="T7" fmla="*/ 49 h 80"/>
                <a:gd name="T8" fmla="*/ 140 w 145"/>
                <a:gd name="T9" fmla="*/ 19 h 80"/>
                <a:gd name="T10" fmla="*/ 110 w 145"/>
                <a:gd name="T11" fmla="*/ 4 h 80"/>
                <a:gd name="T12" fmla="*/ 20 w 145"/>
                <a:gd name="T13" fmla="*/ 33 h 80"/>
                <a:gd name="T14" fmla="*/ 5 w 145"/>
                <a:gd name="T15" fmla="*/ 63 h 80"/>
                <a:gd name="T16" fmla="*/ 5 w 145"/>
                <a:gd name="T17" fmla="*/ 63 h 80"/>
                <a:gd name="T18" fmla="*/ 5 w 145"/>
                <a:gd name="T19"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80">
                  <a:moveTo>
                    <a:pt x="5" y="63"/>
                  </a:moveTo>
                  <a:cubicBezTo>
                    <a:pt x="8" y="73"/>
                    <a:pt x="17" y="80"/>
                    <a:pt x="27" y="80"/>
                  </a:cubicBezTo>
                  <a:cubicBezTo>
                    <a:pt x="30" y="80"/>
                    <a:pt x="32" y="79"/>
                    <a:pt x="35" y="79"/>
                  </a:cubicBezTo>
                  <a:cubicBezTo>
                    <a:pt x="125" y="49"/>
                    <a:pt x="125" y="49"/>
                    <a:pt x="125" y="49"/>
                  </a:cubicBezTo>
                  <a:cubicBezTo>
                    <a:pt x="138" y="45"/>
                    <a:pt x="145" y="32"/>
                    <a:pt x="140" y="19"/>
                  </a:cubicBezTo>
                  <a:cubicBezTo>
                    <a:pt x="136" y="6"/>
                    <a:pt x="123" y="0"/>
                    <a:pt x="110" y="4"/>
                  </a:cubicBezTo>
                  <a:cubicBezTo>
                    <a:pt x="20" y="33"/>
                    <a:pt x="20" y="33"/>
                    <a:pt x="20" y="33"/>
                  </a:cubicBezTo>
                  <a:cubicBezTo>
                    <a:pt x="7" y="37"/>
                    <a:pt x="0" y="51"/>
                    <a:pt x="5" y="63"/>
                  </a:cubicBezTo>
                  <a:close/>
                  <a:moveTo>
                    <a:pt x="5" y="63"/>
                  </a:moveTo>
                  <a:cubicBezTo>
                    <a:pt x="5" y="63"/>
                    <a:pt x="5" y="63"/>
                    <a:pt x="5"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4" name="Group 15"/>
          <p:cNvGrpSpPr>
            <a:grpSpLocks noChangeAspect="1"/>
          </p:cNvGrpSpPr>
          <p:nvPr/>
        </p:nvGrpSpPr>
        <p:grpSpPr bwMode="auto">
          <a:xfrm>
            <a:off x="7998171" y="1783833"/>
            <a:ext cx="1767521" cy="1759603"/>
            <a:chOff x="5453" y="1270"/>
            <a:chExt cx="893" cy="889"/>
          </a:xfrm>
          <a:solidFill>
            <a:srgbClr val="F37321"/>
          </a:solidFill>
        </p:grpSpPr>
        <p:sp>
          <p:nvSpPr>
            <p:cNvPr id="226" name="Freeform 16"/>
            <p:cNvSpPr>
              <a:spLocks noEditPoints="1"/>
            </p:cNvSpPr>
            <p:nvPr/>
          </p:nvSpPr>
          <p:spPr bwMode="auto">
            <a:xfrm>
              <a:off x="5861" y="1473"/>
              <a:ext cx="102" cy="102"/>
            </a:xfrm>
            <a:custGeom>
              <a:avLst/>
              <a:gdLst>
                <a:gd name="T0" fmla="*/ 8 w 8"/>
                <a:gd name="T1" fmla="*/ 4 h 8"/>
                <a:gd name="T2" fmla="*/ 4 w 8"/>
                <a:gd name="T3" fmla="*/ 8 h 8"/>
                <a:gd name="T4" fmla="*/ 0 w 8"/>
                <a:gd name="T5" fmla="*/ 4 h 8"/>
                <a:gd name="T6" fmla="*/ 4 w 8"/>
                <a:gd name="T7" fmla="*/ 0 h 8"/>
                <a:gd name="T8" fmla="*/ 8 w 8"/>
                <a:gd name="T9" fmla="*/ 4 h 8"/>
                <a:gd name="T10" fmla="*/ 8 w 8"/>
                <a:gd name="T11" fmla="*/ 4 h 8"/>
                <a:gd name="T12" fmla="*/ 8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4"/>
                  </a:moveTo>
                  <a:cubicBezTo>
                    <a:pt x="8" y="6"/>
                    <a:pt x="6" y="8"/>
                    <a:pt x="4" y="8"/>
                  </a:cubicBezTo>
                  <a:cubicBezTo>
                    <a:pt x="2" y="8"/>
                    <a:pt x="0" y="6"/>
                    <a:pt x="0" y="4"/>
                  </a:cubicBezTo>
                  <a:cubicBezTo>
                    <a:pt x="0" y="2"/>
                    <a:pt x="2" y="0"/>
                    <a:pt x="4" y="0"/>
                  </a:cubicBezTo>
                  <a:cubicBezTo>
                    <a:pt x="6" y="0"/>
                    <a:pt x="8" y="2"/>
                    <a:pt x="8" y="4"/>
                  </a:cubicBezTo>
                  <a:close/>
                  <a:moveTo>
                    <a:pt x="8" y="4"/>
                  </a:moveTo>
                  <a:cubicBezTo>
                    <a:pt x="8" y="4"/>
                    <a:pt x="8" y="4"/>
                    <a:pt x="8"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17"/>
            <p:cNvSpPr>
              <a:spLocks noEditPoints="1"/>
            </p:cNvSpPr>
            <p:nvPr/>
          </p:nvSpPr>
          <p:spPr bwMode="auto">
            <a:xfrm>
              <a:off x="5798" y="1613"/>
              <a:ext cx="229" cy="368"/>
            </a:xfrm>
            <a:custGeom>
              <a:avLst/>
              <a:gdLst>
                <a:gd name="T0" fmla="*/ 229 w 229"/>
                <a:gd name="T1" fmla="*/ 330 h 368"/>
                <a:gd name="T2" fmla="*/ 165 w 229"/>
                <a:gd name="T3" fmla="*/ 330 h 368"/>
                <a:gd name="T4" fmla="*/ 165 w 229"/>
                <a:gd name="T5" fmla="*/ 0 h 368"/>
                <a:gd name="T6" fmla="*/ 0 w 229"/>
                <a:gd name="T7" fmla="*/ 0 h 368"/>
                <a:gd name="T8" fmla="*/ 0 w 229"/>
                <a:gd name="T9" fmla="*/ 38 h 368"/>
                <a:gd name="T10" fmla="*/ 63 w 229"/>
                <a:gd name="T11" fmla="*/ 38 h 368"/>
                <a:gd name="T12" fmla="*/ 63 w 229"/>
                <a:gd name="T13" fmla="*/ 330 h 368"/>
                <a:gd name="T14" fmla="*/ 0 w 229"/>
                <a:gd name="T15" fmla="*/ 330 h 368"/>
                <a:gd name="T16" fmla="*/ 0 w 229"/>
                <a:gd name="T17" fmla="*/ 368 h 368"/>
                <a:gd name="T18" fmla="*/ 229 w 229"/>
                <a:gd name="T19" fmla="*/ 368 h 368"/>
                <a:gd name="T20" fmla="*/ 229 w 229"/>
                <a:gd name="T21" fmla="*/ 330 h 368"/>
                <a:gd name="T22" fmla="*/ 229 w 229"/>
                <a:gd name="T23" fmla="*/ 330 h 368"/>
                <a:gd name="T24" fmla="*/ 229 w 229"/>
                <a:gd name="T25" fmla="*/ 33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368">
                  <a:moveTo>
                    <a:pt x="229" y="330"/>
                  </a:moveTo>
                  <a:lnTo>
                    <a:pt x="165" y="330"/>
                  </a:lnTo>
                  <a:lnTo>
                    <a:pt x="165" y="0"/>
                  </a:lnTo>
                  <a:lnTo>
                    <a:pt x="0" y="0"/>
                  </a:lnTo>
                  <a:lnTo>
                    <a:pt x="0" y="38"/>
                  </a:lnTo>
                  <a:lnTo>
                    <a:pt x="63" y="38"/>
                  </a:lnTo>
                  <a:lnTo>
                    <a:pt x="63" y="330"/>
                  </a:lnTo>
                  <a:lnTo>
                    <a:pt x="0" y="330"/>
                  </a:lnTo>
                  <a:lnTo>
                    <a:pt x="0" y="368"/>
                  </a:lnTo>
                  <a:lnTo>
                    <a:pt x="229" y="368"/>
                  </a:lnTo>
                  <a:lnTo>
                    <a:pt x="229" y="330"/>
                  </a:lnTo>
                  <a:close/>
                  <a:moveTo>
                    <a:pt x="229" y="330"/>
                  </a:moveTo>
                  <a:lnTo>
                    <a:pt x="229" y="3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8"/>
            <p:cNvSpPr>
              <a:spLocks noEditPoints="1"/>
            </p:cNvSpPr>
            <p:nvPr/>
          </p:nvSpPr>
          <p:spPr bwMode="auto">
            <a:xfrm>
              <a:off x="5798" y="1613"/>
              <a:ext cx="229" cy="368"/>
            </a:xfrm>
            <a:custGeom>
              <a:avLst/>
              <a:gdLst>
                <a:gd name="T0" fmla="*/ 229 w 229"/>
                <a:gd name="T1" fmla="*/ 330 h 368"/>
                <a:gd name="T2" fmla="*/ 165 w 229"/>
                <a:gd name="T3" fmla="*/ 330 h 368"/>
                <a:gd name="T4" fmla="*/ 165 w 229"/>
                <a:gd name="T5" fmla="*/ 0 h 368"/>
                <a:gd name="T6" fmla="*/ 0 w 229"/>
                <a:gd name="T7" fmla="*/ 0 h 368"/>
                <a:gd name="T8" fmla="*/ 0 w 229"/>
                <a:gd name="T9" fmla="*/ 38 h 368"/>
                <a:gd name="T10" fmla="*/ 63 w 229"/>
                <a:gd name="T11" fmla="*/ 38 h 368"/>
                <a:gd name="T12" fmla="*/ 63 w 229"/>
                <a:gd name="T13" fmla="*/ 330 h 368"/>
                <a:gd name="T14" fmla="*/ 0 w 229"/>
                <a:gd name="T15" fmla="*/ 330 h 368"/>
                <a:gd name="T16" fmla="*/ 0 w 229"/>
                <a:gd name="T17" fmla="*/ 368 h 368"/>
                <a:gd name="T18" fmla="*/ 229 w 229"/>
                <a:gd name="T19" fmla="*/ 368 h 368"/>
                <a:gd name="T20" fmla="*/ 229 w 229"/>
                <a:gd name="T21" fmla="*/ 330 h 368"/>
                <a:gd name="T22" fmla="*/ 229 w 229"/>
                <a:gd name="T23" fmla="*/ 330 h 368"/>
                <a:gd name="T24" fmla="*/ 229 w 229"/>
                <a:gd name="T25" fmla="*/ 33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368">
                  <a:moveTo>
                    <a:pt x="229" y="330"/>
                  </a:moveTo>
                  <a:lnTo>
                    <a:pt x="165" y="330"/>
                  </a:lnTo>
                  <a:lnTo>
                    <a:pt x="165" y="0"/>
                  </a:lnTo>
                  <a:lnTo>
                    <a:pt x="0" y="0"/>
                  </a:lnTo>
                  <a:lnTo>
                    <a:pt x="0" y="38"/>
                  </a:lnTo>
                  <a:lnTo>
                    <a:pt x="63" y="38"/>
                  </a:lnTo>
                  <a:lnTo>
                    <a:pt x="63" y="330"/>
                  </a:lnTo>
                  <a:lnTo>
                    <a:pt x="0" y="330"/>
                  </a:lnTo>
                  <a:lnTo>
                    <a:pt x="0" y="368"/>
                  </a:lnTo>
                  <a:lnTo>
                    <a:pt x="229" y="368"/>
                  </a:lnTo>
                  <a:lnTo>
                    <a:pt x="229" y="330"/>
                  </a:lnTo>
                  <a:moveTo>
                    <a:pt x="229" y="330"/>
                  </a:moveTo>
                  <a:lnTo>
                    <a:pt x="229" y="33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19"/>
            <p:cNvSpPr>
              <a:spLocks noEditPoints="1"/>
            </p:cNvSpPr>
            <p:nvPr/>
          </p:nvSpPr>
          <p:spPr bwMode="auto">
            <a:xfrm>
              <a:off x="5453" y="1270"/>
              <a:ext cx="893" cy="889"/>
            </a:xfrm>
            <a:custGeom>
              <a:avLst/>
              <a:gdLst>
                <a:gd name="T0" fmla="*/ 70 w 70"/>
                <a:gd name="T1" fmla="*/ 35 h 70"/>
                <a:gd name="T2" fmla="*/ 35 w 70"/>
                <a:gd name="T3" fmla="*/ 0 h 70"/>
                <a:gd name="T4" fmla="*/ 0 w 70"/>
                <a:gd name="T5" fmla="*/ 35 h 70"/>
                <a:gd name="T6" fmla="*/ 35 w 70"/>
                <a:gd name="T7" fmla="*/ 70 h 70"/>
                <a:gd name="T8" fmla="*/ 70 w 70"/>
                <a:gd name="T9" fmla="*/ 35 h 70"/>
                <a:gd name="T10" fmla="*/ 3 w 70"/>
                <a:gd name="T11" fmla="*/ 35 h 70"/>
                <a:gd name="T12" fmla="*/ 35 w 70"/>
                <a:gd name="T13" fmla="*/ 3 h 70"/>
                <a:gd name="T14" fmla="*/ 67 w 70"/>
                <a:gd name="T15" fmla="*/ 35 h 70"/>
                <a:gd name="T16" fmla="*/ 35 w 70"/>
                <a:gd name="T17" fmla="*/ 67 h 70"/>
                <a:gd name="T18" fmla="*/ 3 w 70"/>
                <a:gd name="T19" fmla="*/ 35 h 70"/>
                <a:gd name="T20" fmla="*/ 3 w 70"/>
                <a:gd name="T21" fmla="*/ 35 h 70"/>
                <a:gd name="T22" fmla="*/ 3 w 70"/>
                <a:gd name="T23"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0">
                  <a:moveTo>
                    <a:pt x="70" y="35"/>
                  </a:moveTo>
                  <a:cubicBezTo>
                    <a:pt x="70" y="15"/>
                    <a:pt x="55" y="0"/>
                    <a:pt x="35" y="0"/>
                  </a:cubicBezTo>
                  <a:cubicBezTo>
                    <a:pt x="16" y="0"/>
                    <a:pt x="0" y="15"/>
                    <a:pt x="0" y="35"/>
                  </a:cubicBezTo>
                  <a:cubicBezTo>
                    <a:pt x="0" y="54"/>
                    <a:pt x="16" y="70"/>
                    <a:pt x="35" y="70"/>
                  </a:cubicBezTo>
                  <a:cubicBezTo>
                    <a:pt x="55" y="70"/>
                    <a:pt x="70" y="54"/>
                    <a:pt x="70" y="35"/>
                  </a:cubicBezTo>
                  <a:close/>
                  <a:moveTo>
                    <a:pt x="3" y="35"/>
                  </a:moveTo>
                  <a:cubicBezTo>
                    <a:pt x="3" y="17"/>
                    <a:pt x="18" y="3"/>
                    <a:pt x="35" y="3"/>
                  </a:cubicBezTo>
                  <a:cubicBezTo>
                    <a:pt x="53" y="3"/>
                    <a:pt x="67" y="17"/>
                    <a:pt x="67" y="35"/>
                  </a:cubicBezTo>
                  <a:cubicBezTo>
                    <a:pt x="67" y="53"/>
                    <a:pt x="53" y="67"/>
                    <a:pt x="35" y="67"/>
                  </a:cubicBezTo>
                  <a:cubicBezTo>
                    <a:pt x="18" y="67"/>
                    <a:pt x="3" y="53"/>
                    <a:pt x="3" y="35"/>
                  </a:cubicBezTo>
                  <a:close/>
                  <a:moveTo>
                    <a:pt x="3" y="35"/>
                  </a:moveTo>
                  <a:cubicBezTo>
                    <a:pt x="3" y="35"/>
                    <a:pt x="3" y="35"/>
                    <a:pt x="3"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0" name="Picture 6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6443" y="254142"/>
            <a:ext cx="1235710" cy="1490321"/>
          </a:xfrm>
          <a:prstGeom prst="rect">
            <a:avLst/>
          </a:prstGeom>
        </p:spPr>
      </p:pic>
    </p:spTree>
    <p:extLst>
      <p:ext uri="{BB962C8B-B14F-4D97-AF65-F5344CB8AC3E}">
        <p14:creationId xmlns:p14="http://schemas.microsoft.com/office/powerpoint/2010/main" val="18310909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6" presetClass="emph" presetSubtype="0" accel="51000" decel="49000" fill="hold" nodeType="withEffect">
                                      <p:stCondLst>
                                        <p:cond delay="0"/>
                                      </p:stCondLst>
                                      <p:childTnLst>
                                        <p:animScale>
                                          <p:cBhvr>
                                            <p:cTn id="9" dur="3000" fill="hold"/>
                                            <p:tgtEl>
                                              <p:spTgt spid="255"/>
                                            </p:tgtEl>
                                          </p:cBhvr>
                                          <p:by x="120000" y="120000"/>
                                        </p:animScale>
                                      </p:childTnLst>
                                    </p:cTn>
                                  </p:par>
                                  <p:par>
                                    <p:cTn id="10" presetID="10" presetClass="entr" presetSubtype="0" fill="hold" grpId="0" nodeType="withEffect">
                                      <p:stCondLst>
                                        <p:cond delay="220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1200"/>
                                            <p:tgtEl>
                                              <p:spTgt spid="256"/>
                                            </p:tgtEl>
                                          </p:cBhvr>
                                        </p:animEffect>
                                      </p:childTnLst>
                                    </p:cTn>
                                  </p:par>
                                  <p:par>
                                    <p:cTn id="13" presetID="22" presetClass="entr" presetSubtype="8" fill="hold" nodeType="withEffect">
                                      <p:stCondLst>
                                        <p:cond delay="3100"/>
                                      </p:stCondLst>
                                      <p:childTnLst>
                                        <p:set>
                                          <p:cBhvr>
                                            <p:cTn id="14" dur="1" fill="hold">
                                              <p:stCondLst>
                                                <p:cond delay="0"/>
                                              </p:stCondLst>
                                            </p:cTn>
                                            <p:tgtEl>
                                              <p:spTgt spid="87"/>
                                            </p:tgtEl>
                                            <p:attrNameLst>
                                              <p:attrName>style.visibility</p:attrName>
                                            </p:attrNameLst>
                                          </p:cBhvr>
                                          <p:to>
                                            <p:strVal val="visible"/>
                                          </p:to>
                                        </p:set>
                                        <p:animEffect transition="in" filter="wipe(left)">
                                          <p:cBhvr>
                                            <p:cTn id="15" dur="500"/>
                                            <p:tgtEl>
                                              <p:spTgt spid="87"/>
                                            </p:tgtEl>
                                          </p:cBhvr>
                                        </p:animEffect>
                                      </p:childTnLst>
                                    </p:cTn>
                                  </p:par>
                                  <p:par>
                                    <p:cTn id="16" presetID="2" presetClass="entr" presetSubtype="8" decel="100000" fill="hold" grpId="0" nodeType="withEffect">
                                      <p:stCondLst>
                                        <p:cond delay="3400"/>
                                      </p:stCondLst>
                                      <p:childTnLst>
                                        <p:set>
                                          <p:cBhvr>
                                            <p:cTn id="17" dur="1" fill="hold">
                                              <p:stCondLst>
                                                <p:cond delay="0"/>
                                              </p:stCondLst>
                                            </p:cTn>
                                            <p:tgtEl>
                                              <p:spTgt spid="128"/>
                                            </p:tgtEl>
                                            <p:attrNameLst>
                                              <p:attrName>style.visibility</p:attrName>
                                            </p:attrNameLst>
                                          </p:cBhvr>
                                          <p:to>
                                            <p:strVal val="visible"/>
                                          </p:to>
                                        </p:set>
                                        <p:anim calcmode="lin" valueType="num">
                                          <p:cBhvr additive="base">
                                            <p:cTn id="18" dur="500" fill="hold"/>
                                            <p:tgtEl>
                                              <p:spTgt spid="128"/>
                                            </p:tgtEl>
                                            <p:attrNameLst>
                                              <p:attrName>ppt_x</p:attrName>
                                            </p:attrNameLst>
                                          </p:cBhvr>
                                          <p:tavLst>
                                            <p:tav tm="0">
                                              <p:val>
                                                <p:strVal val="0-#ppt_w/2"/>
                                              </p:val>
                                            </p:tav>
                                            <p:tav tm="100000">
                                              <p:val>
                                                <p:strVal val="#ppt_x"/>
                                              </p:val>
                                            </p:tav>
                                          </p:tavLst>
                                        </p:anim>
                                        <p:anim calcmode="lin" valueType="num">
                                          <p:cBhvr additive="base">
                                            <p:cTn id="19" dur="500" fill="hold"/>
                                            <p:tgtEl>
                                              <p:spTgt spid="128"/>
                                            </p:tgtEl>
                                            <p:attrNameLst>
                                              <p:attrName>ppt_y</p:attrName>
                                            </p:attrNameLst>
                                          </p:cBhvr>
                                          <p:tavLst>
                                            <p:tav tm="0">
                                              <p:val>
                                                <p:strVal val="#ppt_y"/>
                                              </p:val>
                                            </p:tav>
                                            <p:tav tm="100000">
                                              <p:val>
                                                <p:strVal val="#ppt_y"/>
                                              </p:val>
                                            </p:tav>
                                          </p:tavLst>
                                        </p:anim>
                                      </p:childTnLst>
                                    </p:cTn>
                                  </p:par>
                                  <p:par>
                                    <p:cTn id="20" presetID="2" presetClass="entr" presetSubtype="1" decel="100000" fill="hold" nodeType="withEffect">
                                      <p:stCondLst>
                                        <p:cond delay="360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500" fill="hold"/>
                                            <p:tgtEl>
                                              <p:spTgt spid="129"/>
                                            </p:tgtEl>
                                            <p:attrNameLst>
                                              <p:attrName>ppt_x</p:attrName>
                                            </p:attrNameLst>
                                          </p:cBhvr>
                                          <p:tavLst>
                                            <p:tav tm="0">
                                              <p:val>
                                                <p:strVal val="#ppt_x"/>
                                              </p:val>
                                            </p:tav>
                                            <p:tav tm="100000">
                                              <p:val>
                                                <p:strVal val="#ppt_x"/>
                                              </p:val>
                                            </p:tav>
                                          </p:tavLst>
                                        </p:anim>
                                        <p:anim calcmode="lin" valueType="num">
                                          <p:cBhvr additive="base">
                                            <p:cTn id="23" dur="500" fill="hold"/>
                                            <p:tgtEl>
                                              <p:spTgt spid="129"/>
                                            </p:tgtEl>
                                            <p:attrNameLst>
                                              <p:attrName>ppt_y</p:attrName>
                                            </p:attrNameLst>
                                          </p:cBhvr>
                                          <p:tavLst>
                                            <p:tav tm="0">
                                              <p:val>
                                                <p:strVal val="0-#ppt_h/2"/>
                                              </p:val>
                                            </p:tav>
                                            <p:tav tm="100000">
                                              <p:val>
                                                <p:strVal val="#ppt_y"/>
                                              </p:val>
                                            </p:tav>
                                          </p:tavLst>
                                        </p:anim>
                                      </p:childTnLst>
                                    </p:cTn>
                                  </p:par>
                                  <p:par>
                                    <p:cTn id="24" presetID="2" presetClass="entr" presetSubtype="4" decel="100000" fill="hold" grpId="0" nodeType="withEffect">
                                      <p:stCondLst>
                                        <p:cond delay="37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36000">
                                      <p:stCondLst>
                                        <p:cond delay="3900"/>
                                      </p:stCondLst>
                                      <p:childTnLst>
                                        <p:set>
                                          <p:cBhvr>
                                            <p:cTn id="29" dur="1" fill="hold">
                                              <p:stCondLst>
                                                <p:cond delay="0"/>
                                              </p:stCondLst>
                                            </p:cTn>
                                            <p:tgtEl>
                                              <p:spTgt spid="150"/>
                                            </p:tgtEl>
                                            <p:attrNameLst>
                                              <p:attrName>style.visibility</p:attrName>
                                            </p:attrNameLst>
                                          </p:cBhvr>
                                          <p:to>
                                            <p:strVal val="visible"/>
                                          </p:to>
                                        </p:set>
                                        <p:anim calcmode="lin" valueType="num" p14:bounceEnd="36000">
                                          <p:cBhvr additive="base">
                                            <p:cTn id="30" dur="500" fill="hold"/>
                                            <p:tgtEl>
                                              <p:spTgt spid="150"/>
                                            </p:tgtEl>
                                            <p:attrNameLst>
                                              <p:attrName>ppt_x</p:attrName>
                                            </p:attrNameLst>
                                          </p:cBhvr>
                                          <p:tavLst>
                                            <p:tav tm="0">
                                              <p:val>
                                                <p:strVal val="#ppt_x"/>
                                              </p:val>
                                            </p:tav>
                                            <p:tav tm="100000">
                                              <p:val>
                                                <p:strVal val="#ppt_x"/>
                                              </p:val>
                                            </p:tav>
                                          </p:tavLst>
                                        </p:anim>
                                        <p:anim calcmode="lin" valueType="num" p14:bounceEnd="36000">
                                          <p:cBhvr additive="base">
                                            <p:cTn id="31" dur="500" fill="hold"/>
                                            <p:tgtEl>
                                              <p:spTgt spid="150"/>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410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36000">
                                      <p:stCondLst>
                                        <p:cond delay="4300"/>
                                      </p:stCondLst>
                                      <p:childTnLst>
                                        <p:set>
                                          <p:cBhvr>
                                            <p:cTn id="37" dur="1" fill="hold">
                                              <p:stCondLst>
                                                <p:cond delay="0"/>
                                              </p:stCondLst>
                                            </p:cTn>
                                            <p:tgtEl>
                                              <p:spTgt spid="157"/>
                                            </p:tgtEl>
                                            <p:attrNameLst>
                                              <p:attrName>style.visibility</p:attrName>
                                            </p:attrNameLst>
                                          </p:cBhvr>
                                          <p:to>
                                            <p:strVal val="visible"/>
                                          </p:to>
                                        </p:set>
                                        <p:anim calcmode="lin" valueType="num" p14:bounceEnd="36000">
                                          <p:cBhvr additive="base">
                                            <p:cTn id="38" dur="500" fill="hold"/>
                                            <p:tgtEl>
                                              <p:spTgt spid="157"/>
                                            </p:tgtEl>
                                            <p:attrNameLst>
                                              <p:attrName>ppt_x</p:attrName>
                                            </p:attrNameLst>
                                          </p:cBhvr>
                                          <p:tavLst>
                                            <p:tav tm="0">
                                              <p:val>
                                                <p:strVal val="#ppt_x"/>
                                              </p:val>
                                            </p:tav>
                                            <p:tav tm="100000">
                                              <p:val>
                                                <p:strVal val="#ppt_x"/>
                                              </p:val>
                                            </p:tav>
                                          </p:tavLst>
                                        </p:anim>
                                        <p:anim calcmode="lin" valueType="num" p14:bounceEnd="36000">
                                          <p:cBhvr additive="base">
                                            <p:cTn id="39" dur="500" fill="hold"/>
                                            <p:tgtEl>
                                              <p:spTgt spid="157"/>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4500"/>
                                      </p:stCondLst>
                                      <p:childTnLst>
                                        <p:set>
                                          <p:cBhvr>
                                            <p:cTn id="41" dur="1" fill="hold">
                                              <p:stCondLst>
                                                <p:cond delay="0"/>
                                              </p:stCondLst>
                                            </p:cTn>
                                            <p:tgtEl>
                                              <p:spTgt spid="224"/>
                                            </p:tgtEl>
                                            <p:attrNameLst>
                                              <p:attrName>style.visibility</p:attrName>
                                            </p:attrNameLst>
                                          </p:cBhvr>
                                          <p:to>
                                            <p:strVal val="visible"/>
                                          </p:to>
                                        </p:set>
                                        <p:anim calcmode="lin" valueType="num">
                                          <p:cBhvr additive="base">
                                            <p:cTn id="42" dur="500" fill="hold"/>
                                            <p:tgtEl>
                                              <p:spTgt spid="224"/>
                                            </p:tgtEl>
                                            <p:attrNameLst>
                                              <p:attrName>ppt_x</p:attrName>
                                            </p:attrNameLst>
                                          </p:cBhvr>
                                          <p:tavLst>
                                            <p:tav tm="0">
                                              <p:val>
                                                <p:strVal val="#ppt_x"/>
                                              </p:val>
                                            </p:tav>
                                            <p:tav tm="100000">
                                              <p:val>
                                                <p:strVal val="#ppt_x"/>
                                              </p:val>
                                            </p:tav>
                                          </p:tavLst>
                                        </p:anim>
                                        <p:anim calcmode="lin" valueType="num">
                                          <p:cBhvr additive="base">
                                            <p:cTn id="43" dur="500" fill="hold"/>
                                            <p:tgtEl>
                                              <p:spTgt spid="224"/>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14:presetBounceEnd="36000">
                                      <p:stCondLst>
                                        <p:cond delay="4700"/>
                                      </p:stCondLst>
                                      <p:childTnLst>
                                        <p:set>
                                          <p:cBhvr>
                                            <p:cTn id="45" dur="1" fill="hold">
                                              <p:stCondLst>
                                                <p:cond delay="0"/>
                                              </p:stCondLst>
                                            </p:cTn>
                                            <p:tgtEl>
                                              <p:spTgt spid="160"/>
                                            </p:tgtEl>
                                            <p:attrNameLst>
                                              <p:attrName>style.visibility</p:attrName>
                                            </p:attrNameLst>
                                          </p:cBhvr>
                                          <p:to>
                                            <p:strVal val="visible"/>
                                          </p:to>
                                        </p:set>
                                        <p:anim calcmode="lin" valueType="num" p14:bounceEnd="36000">
                                          <p:cBhvr additive="base">
                                            <p:cTn id="46" dur="500" fill="hold"/>
                                            <p:tgtEl>
                                              <p:spTgt spid="160"/>
                                            </p:tgtEl>
                                            <p:attrNameLst>
                                              <p:attrName>ppt_x</p:attrName>
                                            </p:attrNameLst>
                                          </p:cBhvr>
                                          <p:tavLst>
                                            <p:tav tm="0">
                                              <p:val>
                                                <p:strVal val="#ppt_x"/>
                                              </p:val>
                                            </p:tav>
                                            <p:tav tm="100000">
                                              <p:val>
                                                <p:strVal val="#ppt_x"/>
                                              </p:val>
                                            </p:tav>
                                          </p:tavLst>
                                        </p:anim>
                                        <p:anim calcmode="lin" valueType="num" p14:bounceEnd="36000">
                                          <p:cBhvr additive="base">
                                            <p:cTn id="47" dur="500" fill="hold"/>
                                            <p:tgtEl>
                                              <p:spTgt spid="160"/>
                                            </p:tgtEl>
                                            <p:attrNameLst>
                                              <p:attrName>ppt_y</p:attrName>
                                            </p:attrNameLst>
                                          </p:cBhvr>
                                          <p:tavLst>
                                            <p:tav tm="0">
                                              <p:val>
                                                <p:strVal val="1+#ppt_h/2"/>
                                              </p:val>
                                            </p:tav>
                                            <p:tav tm="100000">
                                              <p:val>
                                                <p:strVal val="#ppt_y"/>
                                              </p:val>
                                            </p:tav>
                                          </p:tavLst>
                                        </p:anim>
                                      </p:childTnLst>
                                    </p:cTn>
                                  </p:par>
                                  <p:par>
                                    <p:cTn id="48" presetID="10" presetClass="entr" presetSubtype="0" fill="hold" nodeType="withEffect">
                                      <p:stCondLst>
                                        <p:cond delay="490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11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25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6" presetClass="emph" presetSubtype="0" accel="51000" decel="49000" fill="hold" nodeType="withEffect">
                                      <p:stCondLst>
                                        <p:cond delay="0"/>
                                      </p:stCondLst>
                                      <p:childTnLst>
                                        <p:animScale>
                                          <p:cBhvr>
                                            <p:cTn id="9" dur="3000" fill="hold"/>
                                            <p:tgtEl>
                                              <p:spTgt spid="255"/>
                                            </p:tgtEl>
                                          </p:cBhvr>
                                          <p:by x="120000" y="120000"/>
                                        </p:animScale>
                                      </p:childTnLst>
                                    </p:cTn>
                                  </p:par>
                                  <p:par>
                                    <p:cTn id="10" presetID="10" presetClass="entr" presetSubtype="0" fill="hold" grpId="0" nodeType="withEffect">
                                      <p:stCondLst>
                                        <p:cond delay="220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1200"/>
                                            <p:tgtEl>
                                              <p:spTgt spid="256"/>
                                            </p:tgtEl>
                                          </p:cBhvr>
                                        </p:animEffect>
                                      </p:childTnLst>
                                    </p:cTn>
                                  </p:par>
                                  <p:par>
                                    <p:cTn id="13" presetID="22" presetClass="entr" presetSubtype="8" fill="hold" nodeType="withEffect">
                                      <p:stCondLst>
                                        <p:cond delay="3100"/>
                                      </p:stCondLst>
                                      <p:childTnLst>
                                        <p:set>
                                          <p:cBhvr>
                                            <p:cTn id="14" dur="1" fill="hold">
                                              <p:stCondLst>
                                                <p:cond delay="0"/>
                                              </p:stCondLst>
                                            </p:cTn>
                                            <p:tgtEl>
                                              <p:spTgt spid="87"/>
                                            </p:tgtEl>
                                            <p:attrNameLst>
                                              <p:attrName>style.visibility</p:attrName>
                                            </p:attrNameLst>
                                          </p:cBhvr>
                                          <p:to>
                                            <p:strVal val="visible"/>
                                          </p:to>
                                        </p:set>
                                        <p:animEffect transition="in" filter="wipe(left)">
                                          <p:cBhvr>
                                            <p:cTn id="15" dur="500"/>
                                            <p:tgtEl>
                                              <p:spTgt spid="87"/>
                                            </p:tgtEl>
                                          </p:cBhvr>
                                        </p:animEffect>
                                      </p:childTnLst>
                                    </p:cTn>
                                  </p:par>
                                  <p:par>
                                    <p:cTn id="16" presetID="2" presetClass="entr" presetSubtype="8" decel="100000" fill="hold" grpId="0" nodeType="withEffect">
                                      <p:stCondLst>
                                        <p:cond delay="3400"/>
                                      </p:stCondLst>
                                      <p:childTnLst>
                                        <p:set>
                                          <p:cBhvr>
                                            <p:cTn id="17" dur="1" fill="hold">
                                              <p:stCondLst>
                                                <p:cond delay="0"/>
                                              </p:stCondLst>
                                            </p:cTn>
                                            <p:tgtEl>
                                              <p:spTgt spid="128"/>
                                            </p:tgtEl>
                                            <p:attrNameLst>
                                              <p:attrName>style.visibility</p:attrName>
                                            </p:attrNameLst>
                                          </p:cBhvr>
                                          <p:to>
                                            <p:strVal val="visible"/>
                                          </p:to>
                                        </p:set>
                                        <p:anim calcmode="lin" valueType="num">
                                          <p:cBhvr additive="base">
                                            <p:cTn id="18" dur="500" fill="hold"/>
                                            <p:tgtEl>
                                              <p:spTgt spid="128"/>
                                            </p:tgtEl>
                                            <p:attrNameLst>
                                              <p:attrName>ppt_x</p:attrName>
                                            </p:attrNameLst>
                                          </p:cBhvr>
                                          <p:tavLst>
                                            <p:tav tm="0">
                                              <p:val>
                                                <p:strVal val="0-#ppt_w/2"/>
                                              </p:val>
                                            </p:tav>
                                            <p:tav tm="100000">
                                              <p:val>
                                                <p:strVal val="#ppt_x"/>
                                              </p:val>
                                            </p:tav>
                                          </p:tavLst>
                                        </p:anim>
                                        <p:anim calcmode="lin" valueType="num">
                                          <p:cBhvr additive="base">
                                            <p:cTn id="19" dur="500" fill="hold"/>
                                            <p:tgtEl>
                                              <p:spTgt spid="128"/>
                                            </p:tgtEl>
                                            <p:attrNameLst>
                                              <p:attrName>ppt_y</p:attrName>
                                            </p:attrNameLst>
                                          </p:cBhvr>
                                          <p:tavLst>
                                            <p:tav tm="0">
                                              <p:val>
                                                <p:strVal val="#ppt_y"/>
                                              </p:val>
                                            </p:tav>
                                            <p:tav tm="100000">
                                              <p:val>
                                                <p:strVal val="#ppt_y"/>
                                              </p:val>
                                            </p:tav>
                                          </p:tavLst>
                                        </p:anim>
                                      </p:childTnLst>
                                    </p:cTn>
                                  </p:par>
                                  <p:par>
                                    <p:cTn id="20" presetID="2" presetClass="entr" presetSubtype="1" decel="100000" fill="hold" nodeType="withEffect">
                                      <p:stCondLst>
                                        <p:cond delay="360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500" fill="hold"/>
                                            <p:tgtEl>
                                              <p:spTgt spid="129"/>
                                            </p:tgtEl>
                                            <p:attrNameLst>
                                              <p:attrName>ppt_x</p:attrName>
                                            </p:attrNameLst>
                                          </p:cBhvr>
                                          <p:tavLst>
                                            <p:tav tm="0">
                                              <p:val>
                                                <p:strVal val="#ppt_x"/>
                                              </p:val>
                                            </p:tav>
                                            <p:tav tm="100000">
                                              <p:val>
                                                <p:strVal val="#ppt_x"/>
                                              </p:val>
                                            </p:tav>
                                          </p:tavLst>
                                        </p:anim>
                                        <p:anim calcmode="lin" valueType="num">
                                          <p:cBhvr additive="base">
                                            <p:cTn id="23" dur="500" fill="hold"/>
                                            <p:tgtEl>
                                              <p:spTgt spid="129"/>
                                            </p:tgtEl>
                                            <p:attrNameLst>
                                              <p:attrName>ppt_y</p:attrName>
                                            </p:attrNameLst>
                                          </p:cBhvr>
                                          <p:tavLst>
                                            <p:tav tm="0">
                                              <p:val>
                                                <p:strVal val="0-#ppt_h/2"/>
                                              </p:val>
                                            </p:tav>
                                            <p:tav tm="100000">
                                              <p:val>
                                                <p:strVal val="#ppt_y"/>
                                              </p:val>
                                            </p:tav>
                                          </p:tavLst>
                                        </p:anim>
                                      </p:childTnLst>
                                    </p:cTn>
                                  </p:par>
                                  <p:par>
                                    <p:cTn id="24" presetID="2" presetClass="entr" presetSubtype="4" decel="100000" fill="hold" grpId="0" nodeType="withEffect">
                                      <p:stCondLst>
                                        <p:cond delay="37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3900"/>
                                      </p:stCondLst>
                                      <p:childTnLst>
                                        <p:set>
                                          <p:cBhvr>
                                            <p:cTn id="29" dur="1" fill="hold">
                                              <p:stCondLst>
                                                <p:cond delay="0"/>
                                              </p:stCondLst>
                                            </p:cTn>
                                            <p:tgtEl>
                                              <p:spTgt spid="150"/>
                                            </p:tgtEl>
                                            <p:attrNameLst>
                                              <p:attrName>style.visibility</p:attrName>
                                            </p:attrNameLst>
                                          </p:cBhvr>
                                          <p:to>
                                            <p:strVal val="visible"/>
                                          </p:to>
                                        </p:set>
                                        <p:anim calcmode="lin" valueType="num">
                                          <p:cBhvr additive="base">
                                            <p:cTn id="30" dur="500" fill="hold"/>
                                            <p:tgtEl>
                                              <p:spTgt spid="150"/>
                                            </p:tgtEl>
                                            <p:attrNameLst>
                                              <p:attrName>ppt_x</p:attrName>
                                            </p:attrNameLst>
                                          </p:cBhvr>
                                          <p:tavLst>
                                            <p:tav tm="0">
                                              <p:val>
                                                <p:strVal val="#ppt_x"/>
                                              </p:val>
                                            </p:tav>
                                            <p:tav tm="100000">
                                              <p:val>
                                                <p:strVal val="#ppt_x"/>
                                              </p:val>
                                            </p:tav>
                                          </p:tavLst>
                                        </p:anim>
                                        <p:anim calcmode="lin" valueType="num">
                                          <p:cBhvr additive="base">
                                            <p:cTn id="31" dur="500" fill="hold"/>
                                            <p:tgtEl>
                                              <p:spTgt spid="150"/>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410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4300"/>
                                      </p:stCondLst>
                                      <p:childTnLst>
                                        <p:set>
                                          <p:cBhvr>
                                            <p:cTn id="37" dur="1" fill="hold">
                                              <p:stCondLst>
                                                <p:cond delay="0"/>
                                              </p:stCondLst>
                                            </p:cTn>
                                            <p:tgtEl>
                                              <p:spTgt spid="157"/>
                                            </p:tgtEl>
                                            <p:attrNameLst>
                                              <p:attrName>style.visibility</p:attrName>
                                            </p:attrNameLst>
                                          </p:cBhvr>
                                          <p:to>
                                            <p:strVal val="visible"/>
                                          </p:to>
                                        </p:set>
                                        <p:anim calcmode="lin" valueType="num">
                                          <p:cBhvr additive="base">
                                            <p:cTn id="38" dur="500" fill="hold"/>
                                            <p:tgtEl>
                                              <p:spTgt spid="157"/>
                                            </p:tgtEl>
                                            <p:attrNameLst>
                                              <p:attrName>ppt_x</p:attrName>
                                            </p:attrNameLst>
                                          </p:cBhvr>
                                          <p:tavLst>
                                            <p:tav tm="0">
                                              <p:val>
                                                <p:strVal val="#ppt_x"/>
                                              </p:val>
                                            </p:tav>
                                            <p:tav tm="100000">
                                              <p:val>
                                                <p:strVal val="#ppt_x"/>
                                              </p:val>
                                            </p:tav>
                                          </p:tavLst>
                                        </p:anim>
                                        <p:anim calcmode="lin" valueType="num">
                                          <p:cBhvr additive="base">
                                            <p:cTn id="39" dur="500" fill="hold"/>
                                            <p:tgtEl>
                                              <p:spTgt spid="157"/>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4500"/>
                                      </p:stCondLst>
                                      <p:childTnLst>
                                        <p:set>
                                          <p:cBhvr>
                                            <p:cTn id="41" dur="1" fill="hold">
                                              <p:stCondLst>
                                                <p:cond delay="0"/>
                                              </p:stCondLst>
                                            </p:cTn>
                                            <p:tgtEl>
                                              <p:spTgt spid="224"/>
                                            </p:tgtEl>
                                            <p:attrNameLst>
                                              <p:attrName>style.visibility</p:attrName>
                                            </p:attrNameLst>
                                          </p:cBhvr>
                                          <p:to>
                                            <p:strVal val="visible"/>
                                          </p:to>
                                        </p:set>
                                        <p:anim calcmode="lin" valueType="num">
                                          <p:cBhvr additive="base">
                                            <p:cTn id="42" dur="500" fill="hold"/>
                                            <p:tgtEl>
                                              <p:spTgt spid="224"/>
                                            </p:tgtEl>
                                            <p:attrNameLst>
                                              <p:attrName>ppt_x</p:attrName>
                                            </p:attrNameLst>
                                          </p:cBhvr>
                                          <p:tavLst>
                                            <p:tav tm="0">
                                              <p:val>
                                                <p:strVal val="#ppt_x"/>
                                              </p:val>
                                            </p:tav>
                                            <p:tav tm="100000">
                                              <p:val>
                                                <p:strVal val="#ppt_x"/>
                                              </p:val>
                                            </p:tav>
                                          </p:tavLst>
                                        </p:anim>
                                        <p:anim calcmode="lin" valueType="num">
                                          <p:cBhvr additive="base">
                                            <p:cTn id="43" dur="500" fill="hold"/>
                                            <p:tgtEl>
                                              <p:spTgt spid="224"/>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4700"/>
                                      </p:stCondLst>
                                      <p:childTnLst>
                                        <p:set>
                                          <p:cBhvr>
                                            <p:cTn id="45" dur="1" fill="hold">
                                              <p:stCondLst>
                                                <p:cond delay="0"/>
                                              </p:stCondLst>
                                            </p:cTn>
                                            <p:tgtEl>
                                              <p:spTgt spid="160"/>
                                            </p:tgtEl>
                                            <p:attrNameLst>
                                              <p:attrName>style.visibility</p:attrName>
                                            </p:attrNameLst>
                                          </p:cBhvr>
                                          <p:to>
                                            <p:strVal val="visible"/>
                                          </p:to>
                                        </p:set>
                                        <p:anim calcmode="lin" valueType="num">
                                          <p:cBhvr additive="base">
                                            <p:cTn id="46" dur="500" fill="hold"/>
                                            <p:tgtEl>
                                              <p:spTgt spid="160"/>
                                            </p:tgtEl>
                                            <p:attrNameLst>
                                              <p:attrName>ppt_x</p:attrName>
                                            </p:attrNameLst>
                                          </p:cBhvr>
                                          <p:tavLst>
                                            <p:tav tm="0">
                                              <p:val>
                                                <p:strVal val="#ppt_x"/>
                                              </p:val>
                                            </p:tav>
                                            <p:tav tm="100000">
                                              <p:val>
                                                <p:strVal val="#ppt_x"/>
                                              </p:val>
                                            </p:tav>
                                          </p:tavLst>
                                        </p:anim>
                                        <p:anim calcmode="lin" valueType="num">
                                          <p:cBhvr additive="base">
                                            <p:cTn id="47" dur="500" fill="hold"/>
                                            <p:tgtEl>
                                              <p:spTgt spid="160"/>
                                            </p:tgtEl>
                                            <p:attrNameLst>
                                              <p:attrName>ppt_y</p:attrName>
                                            </p:attrNameLst>
                                          </p:cBhvr>
                                          <p:tavLst>
                                            <p:tav tm="0">
                                              <p:val>
                                                <p:strVal val="1+#ppt_h/2"/>
                                              </p:val>
                                            </p:tav>
                                            <p:tav tm="100000">
                                              <p:val>
                                                <p:strVal val="#ppt_y"/>
                                              </p:val>
                                            </p:tav>
                                          </p:tavLst>
                                        </p:anim>
                                      </p:childTnLst>
                                    </p:cTn>
                                  </p:par>
                                  <p:par>
                                    <p:cTn id="48" presetID="10" presetClass="entr" presetSubtype="0" fill="hold" nodeType="withEffect">
                                      <p:stCondLst>
                                        <p:cond delay="490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11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256" grpId="0" animBg="1"/>
          <p:bldP spid="10" grpId="0" animBg="1"/>
        </p:bldLst>
      </p:timing>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25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1998" cy="6858002"/>
          </a:xfrm>
          <a:prstGeom prst="rect">
            <a:avLst/>
          </a:prstGeom>
        </p:spPr>
      </p:pic>
      <p:grpSp>
        <p:nvGrpSpPr>
          <p:cNvPr id="87" name="Group 86"/>
          <p:cNvGrpSpPr/>
          <p:nvPr/>
        </p:nvGrpSpPr>
        <p:grpSpPr>
          <a:xfrm>
            <a:off x="0" y="-30909"/>
            <a:ext cx="12192000" cy="1213365"/>
            <a:chOff x="-1147864" y="2256665"/>
            <a:chExt cx="11439728" cy="1138498"/>
          </a:xfrm>
          <a:solidFill>
            <a:srgbClr val="F37321"/>
          </a:solidFill>
        </p:grpSpPr>
        <p:sp>
          <p:nvSpPr>
            <p:cNvPr id="88" name="Freeform 42"/>
            <p:cNvSpPr>
              <a:spLocks/>
            </p:cNvSpPr>
            <p:nvPr/>
          </p:nvSpPr>
          <p:spPr bwMode="auto">
            <a:xfrm>
              <a:off x="4563353"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9" name="Freeform 43"/>
            <p:cNvSpPr>
              <a:spLocks/>
            </p:cNvSpPr>
            <p:nvPr/>
          </p:nvSpPr>
          <p:spPr bwMode="auto">
            <a:xfrm>
              <a:off x="4563353"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0" name="Freeform 159"/>
            <p:cNvSpPr>
              <a:spLocks/>
            </p:cNvSpPr>
            <p:nvPr/>
          </p:nvSpPr>
          <p:spPr bwMode="auto">
            <a:xfrm>
              <a:off x="9718292" y="2828796"/>
              <a:ext cx="573572"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1" name="Freeform 160"/>
            <p:cNvSpPr>
              <a:spLocks/>
            </p:cNvSpPr>
            <p:nvPr/>
          </p:nvSpPr>
          <p:spPr bwMode="auto">
            <a:xfrm>
              <a:off x="9718292"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2" name="Freeform 173"/>
            <p:cNvSpPr>
              <a:spLocks/>
            </p:cNvSpPr>
            <p:nvPr/>
          </p:nvSpPr>
          <p:spPr bwMode="auto">
            <a:xfrm>
              <a:off x="9143279" y="2256665"/>
              <a:ext cx="575013"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3" name="Freeform 174"/>
            <p:cNvSpPr>
              <a:spLocks/>
            </p:cNvSpPr>
            <p:nvPr/>
          </p:nvSpPr>
          <p:spPr bwMode="auto">
            <a:xfrm>
              <a:off x="9143279" y="2828796"/>
              <a:ext cx="575013"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182"/>
            <p:cNvSpPr>
              <a:spLocks/>
            </p:cNvSpPr>
            <p:nvPr/>
          </p:nvSpPr>
          <p:spPr bwMode="auto">
            <a:xfrm>
              <a:off x="8569708"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183"/>
            <p:cNvSpPr>
              <a:spLocks/>
            </p:cNvSpPr>
            <p:nvPr/>
          </p:nvSpPr>
          <p:spPr bwMode="auto">
            <a:xfrm>
              <a:off x="8569708"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191"/>
            <p:cNvSpPr>
              <a:spLocks/>
            </p:cNvSpPr>
            <p:nvPr/>
          </p:nvSpPr>
          <p:spPr bwMode="auto">
            <a:xfrm>
              <a:off x="8001900"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192"/>
            <p:cNvSpPr>
              <a:spLocks/>
            </p:cNvSpPr>
            <p:nvPr/>
          </p:nvSpPr>
          <p:spPr bwMode="auto">
            <a:xfrm>
              <a:off x="8001900"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200"/>
            <p:cNvSpPr>
              <a:spLocks/>
            </p:cNvSpPr>
            <p:nvPr/>
          </p:nvSpPr>
          <p:spPr bwMode="auto">
            <a:xfrm>
              <a:off x="7426888" y="2256665"/>
              <a:ext cx="575013"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9" name="Freeform 201"/>
            <p:cNvSpPr>
              <a:spLocks/>
            </p:cNvSpPr>
            <p:nvPr/>
          </p:nvSpPr>
          <p:spPr bwMode="auto">
            <a:xfrm>
              <a:off x="7426888"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0" name="Freeform 210"/>
            <p:cNvSpPr>
              <a:spLocks/>
            </p:cNvSpPr>
            <p:nvPr/>
          </p:nvSpPr>
          <p:spPr bwMode="auto">
            <a:xfrm>
              <a:off x="6853317" y="2256665"/>
              <a:ext cx="573572"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7" y="3"/>
                    <a:pt x="4" y="6"/>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1" name="Freeform 211"/>
            <p:cNvSpPr>
              <a:spLocks/>
            </p:cNvSpPr>
            <p:nvPr/>
          </p:nvSpPr>
          <p:spPr bwMode="auto">
            <a:xfrm>
              <a:off x="685331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2" name="Freeform 219"/>
            <p:cNvSpPr>
              <a:spLocks/>
            </p:cNvSpPr>
            <p:nvPr/>
          </p:nvSpPr>
          <p:spPr bwMode="auto">
            <a:xfrm>
              <a:off x="627974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3" name="Freeform 220"/>
            <p:cNvSpPr>
              <a:spLocks/>
            </p:cNvSpPr>
            <p:nvPr/>
          </p:nvSpPr>
          <p:spPr bwMode="auto">
            <a:xfrm>
              <a:off x="627974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4" name="Freeform 223"/>
            <p:cNvSpPr>
              <a:spLocks/>
            </p:cNvSpPr>
            <p:nvPr/>
          </p:nvSpPr>
          <p:spPr bwMode="auto">
            <a:xfrm>
              <a:off x="5710496" y="2828796"/>
              <a:ext cx="569249" cy="566367"/>
            </a:xfrm>
            <a:custGeom>
              <a:avLst/>
              <a:gdLst>
                <a:gd name="T0" fmla="*/ 95 w 95"/>
                <a:gd name="T1" fmla="*/ 0 h 95"/>
                <a:gd name="T2" fmla="*/ 0 w 95"/>
                <a:gd name="T3" fmla="*/ 95 h 95"/>
                <a:gd name="T4" fmla="*/ 95 w 95"/>
                <a:gd name="T5" fmla="*/ 0 h 95"/>
              </a:gdLst>
              <a:ahLst/>
              <a:cxnLst>
                <a:cxn ang="0">
                  <a:pos x="T0" y="T1"/>
                </a:cxn>
                <a:cxn ang="0">
                  <a:pos x="T2" y="T3"/>
                </a:cxn>
                <a:cxn ang="0">
                  <a:pos x="T4" y="T5"/>
                </a:cxn>
              </a:cxnLst>
              <a:rect l="0" t="0" r="r" b="b"/>
              <a:pathLst>
                <a:path w="95" h="95">
                  <a:moveTo>
                    <a:pt x="95" y="0"/>
                  </a:moveTo>
                  <a:cubicBezTo>
                    <a:pt x="6" y="3"/>
                    <a:pt x="3" y="6"/>
                    <a:pt x="0" y="95"/>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5" name="Freeform 224"/>
            <p:cNvSpPr>
              <a:spLocks/>
            </p:cNvSpPr>
            <p:nvPr/>
          </p:nvSpPr>
          <p:spPr bwMode="auto">
            <a:xfrm>
              <a:off x="5710496" y="2256665"/>
              <a:ext cx="569249" cy="572131"/>
            </a:xfrm>
            <a:custGeom>
              <a:avLst/>
              <a:gdLst>
                <a:gd name="T0" fmla="*/ 95 w 95"/>
                <a:gd name="T1" fmla="*/ 0 h 96"/>
                <a:gd name="T2" fmla="*/ 0 w 95"/>
                <a:gd name="T3" fmla="*/ 96 h 96"/>
                <a:gd name="T4" fmla="*/ 95 w 95"/>
                <a:gd name="T5" fmla="*/ 0 h 96"/>
              </a:gdLst>
              <a:ahLst/>
              <a:cxnLst>
                <a:cxn ang="0">
                  <a:pos x="T0" y="T1"/>
                </a:cxn>
                <a:cxn ang="0">
                  <a:pos x="T2" y="T3"/>
                </a:cxn>
                <a:cxn ang="0">
                  <a:pos x="T4" y="T5"/>
                </a:cxn>
              </a:cxnLst>
              <a:rect l="0" t="0" r="r" b="b"/>
              <a:pathLst>
                <a:path w="95" h="96">
                  <a:moveTo>
                    <a:pt x="95" y="0"/>
                  </a:moveTo>
                  <a:cubicBezTo>
                    <a:pt x="6" y="3"/>
                    <a:pt x="3" y="6"/>
                    <a:pt x="0" y="96"/>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6" name="Freeform 289"/>
            <p:cNvSpPr>
              <a:spLocks/>
            </p:cNvSpPr>
            <p:nvPr/>
          </p:nvSpPr>
          <p:spPr bwMode="auto">
            <a:xfrm>
              <a:off x="5136925"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7" name="Freeform 290"/>
            <p:cNvSpPr>
              <a:spLocks/>
            </p:cNvSpPr>
            <p:nvPr/>
          </p:nvSpPr>
          <p:spPr bwMode="auto">
            <a:xfrm>
              <a:off x="5136925"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8" name="Freeform 51"/>
            <p:cNvSpPr>
              <a:spLocks/>
            </p:cNvSpPr>
            <p:nvPr/>
          </p:nvSpPr>
          <p:spPr bwMode="auto">
            <a:xfrm>
              <a:off x="3988340"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9" name="Freeform 52"/>
            <p:cNvSpPr>
              <a:spLocks/>
            </p:cNvSpPr>
            <p:nvPr/>
          </p:nvSpPr>
          <p:spPr bwMode="auto">
            <a:xfrm>
              <a:off x="3988340"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0" name="Freeform 65"/>
            <p:cNvSpPr>
              <a:spLocks/>
            </p:cNvSpPr>
            <p:nvPr/>
          </p:nvSpPr>
          <p:spPr bwMode="auto">
            <a:xfrm>
              <a:off x="3420533"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1" name="Freeform 66"/>
            <p:cNvSpPr>
              <a:spLocks/>
            </p:cNvSpPr>
            <p:nvPr/>
          </p:nvSpPr>
          <p:spPr bwMode="auto">
            <a:xfrm>
              <a:off x="3420533"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2" name="Freeform 74"/>
            <p:cNvSpPr>
              <a:spLocks/>
            </p:cNvSpPr>
            <p:nvPr/>
          </p:nvSpPr>
          <p:spPr bwMode="auto">
            <a:xfrm>
              <a:off x="2846961" y="2256665"/>
              <a:ext cx="573572"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2" y="7"/>
                    <a:pt x="89"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3" name="Freeform 75"/>
            <p:cNvSpPr>
              <a:spLocks/>
            </p:cNvSpPr>
            <p:nvPr/>
          </p:nvSpPr>
          <p:spPr bwMode="auto">
            <a:xfrm>
              <a:off x="2846961"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6"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4" name="Freeform 337"/>
            <p:cNvSpPr>
              <a:spLocks/>
            </p:cNvSpPr>
            <p:nvPr/>
          </p:nvSpPr>
          <p:spPr bwMode="auto">
            <a:xfrm>
              <a:off x="227194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5" name="Freeform 338"/>
            <p:cNvSpPr>
              <a:spLocks/>
            </p:cNvSpPr>
            <p:nvPr/>
          </p:nvSpPr>
          <p:spPr bwMode="auto">
            <a:xfrm>
              <a:off x="227194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6" name="Freeform 349"/>
            <p:cNvSpPr>
              <a:spLocks/>
            </p:cNvSpPr>
            <p:nvPr/>
          </p:nvSpPr>
          <p:spPr bwMode="auto">
            <a:xfrm>
              <a:off x="1698377"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7" name="Freeform 350"/>
            <p:cNvSpPr>
              <a:spLocks/>
            </p:cNvSpPr>
            <p:nvPr/>
          </p:nvSpPr>
          <p:spPr bwMode="auto">
            <a:xfrm>
              <a:off x="1698377"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3" y="6"/>
                    <a:pt x="90"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8" name="Freeform 457"/>
            <p:cNvSpPr>
              <a:spLocks/>
            </p:cNvSpPr>
            <p:nvPr/>
          </p:nvSpPr>
          <p:spPr bwMode="auto">
            <a:xfrm>
              <a:off x="1142099" y="2828796"/>
              <a:ext cx="575013" cy="566367"/>
            </a:xfrm>
            <a:custGeom>
              <a:avLst/>
              <a:gdLst>
                <a:gd name="T0" fmla="*/ 0 w 96"/>
                <a:gd name="T1" fmla="*/ 0 h 95"/>
                <a:gd name="T2" fmla="*/ 96 w 96"/>
                <a:gd name="T3" fmla="*/ 95 h 95"/>
                <a:gd name="T4" fmla="*/ 0 w 96"/>
                <a:gd name="T5" fmla="*/ 0 h 95"/>
              </a:gdLst>
              <a:ahLst/>
              <a:cxnLst>
                <a:cxn ang="0">
                  <a:pos x="T0" y="T1"/>
                </a:cxn>
                <a:cxn ang="0">
                  <a:pos x="T2" y="T3"/>
                </a:cxn>
                <a:cxn ang="0">
                  <a:pos x="T4" y="T5"/>
                </a:cxn>
              </a:cxnLst>
              <a:rect l="0" t="0" r="r" b="b"/>
              <a:pathLst>
                <a:path w="96" h="95">
                  <a:moveTo>
                    <a:pt x="0" y="0"/>
                  </a:moveTo>
                  <a:cubicBezTo>
                    <a:pt x="89" y="3"/>
                    <a:pt x="92" y="6"/>
                    <a:pt x="96" y="9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9" name="Freeform 458"/>
            <p:cNvSpPr>
              <a:spLocks/>
            </p:cNvSpPr>
            <p:nvPr/>
          </p:nvSpPr>
          <p:spPr bwMode="auto">
            <a:xfrm>
              <a:off x="1142099" y="2256665"/>
              <a:ext cx="575013" cy="572131"/>
            </a:xfrm>
            <a:custGeom>
              <a:avLst/>
              <a:gdLst>
                <a:gd name="T0" fmla="*/ 96 w 96"/>
                <a:gd name="T1" fmla="*/ 0 h 96"/>
                <a:gd name="T2" fmla="*/ 0 w 96"/>
                <a:gd name="T3" fmla="*/ 96 h 96"/>
                <a:gd name="T4" fmla="*/ 96 w 96"/>
                <a:gd name="T5" fmla="*/ 0 h 96"/>
              </a:gdLst>
              <a:ahLst/>
              <a:cxnLst>
                <a:cxn ang="0">
                  <a:pos x="T0" y="T1"/>
                </a:cxn>
                <a:cxn ang="0">
                  <a:pos x="T2" y="T3"/>
                </a:cxn>
                <a:cxn ang="0">
                  <a:pos x="T4" y="T5"/>
                </a:cxn>
              </a:cxnLst>
              <a:rect l="0" t="0" r="r" b="b"/>
              <a:pathLst>
                <a:path w="96" h="96">
                  <a:moveTo>
                    <a:pt x="96" y="0"/>
                  </a:moveTo>
                  <a:cubicBezTo>
                    <a:pt x="92" y="89"/>
                    <a:pt x="89" y="92"/>
                    <a:pt x="0" y="96"/>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0" name="Freeform 470"/>
            <p:cNvSpPr>
              <a:spLocks/>
            </p:cNvSpPr>
            <p:nvPr/>
          </p:nvSpPr>
          <p:spPr bwMode="auto">
            <a:xfrm>
              <a:off x="568528" y="2256665"/>
              <a:ext cx="573572" cy="572131"/>
            </a:xfrm>
            <a:custGeom>
              <a:avLst/>
              <a:gdLst>
                <a:gd name="T0" fmla="*/ 0 w 96"/>
                <a:gd name="T1" fmla="*/ 0 h 96"/>
                <a:gd name="T2" fmla="*/ 96 w 96"/>
                <a:gd name="T3" fmla="*/ 96 h 96"/>
                <a:gd name="T4" fmla="*/ 0 w 96"/>
                <a:gd name="T5" fmla="*/ 0 h 96"/>
              </a:gdLst>
              <a:ahLst/>
              <a:cxnLst>
                <a:cxn ang="0">
                  <a:pos x="T0" y="T1"/>
                </a:cxn>
                <a:cxn ang="0">
                  <a:pos x="T2" y="T3"/>
                </a:cxn>
                <a:cxn ang="0">
                  <a:pos x="T4" y="T5"/>
                </a:cxn>
              </a:cxnLst>
              <a:rect l="0" t="0" r="r" b="b"/>
              <a:pathLst>
                <a:path w="96" h="96">
                  <a:moveTo>
                    <a:pt x="0" y="0"/>
                  </a:moveTo>
                  <a:cubicBezTo>
                    <a:pt x="4" y="89"/>
                    <a:pt x="7" y="92"/>
                    <a:pt x="96"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1" name="Freeform 471"/>
            <p:cNvSpPr>
              <a:spLocks/>
            </p:cNvSpPr>
            <p:nvPr/>
          </p:nvSpPr>
          <p:spPr bwMode="auto">
            <a:xfrm>
              <a:off x="568528" y="2828796"/>
              <a:ext cx="573572" cy="566367"/>
            </a:xfrm>
            <a:custGeom>
              <a:avLst/>
              <a:gdLst>
                <a:gd name="T0" fmla="*/ 96 w 96"/>
                <a:gd name="T1" fmla="*/ 95 h 95"/>
                <a:gd name="T2" fmla="*/ 0 w 96"/>
                <a:gd name="T3" fmla="*/ 0 h 95"/>
                <a:gd name="T4" fmla="*/ 96 w 96"/>
                <a:gd name="T5" fmla="*/ 95 h 95"/>
              </a:gdLst>
              <a:ahLst/>
              <a:cxnLst>
                <a:cxn ang="0">
                  <a:pos x="T0" y="T1"/>
                </a:cxn>
                <a:cxn ang="0">
                  <a:pos x="T2" y="T3"/>
                </a:cxn>
                <a:cxn ang="0">
                  <a:pos x="T4" y="T5"/>
                </a:cxn>
              </a:cxnLst>
              <a:rect l="0" t="0" r="r" b="b"/>
              <a:pathLst>
                <a:path w="96" h="95">
                  <a:moveTo>
                    <a:pt x="96" y="95"/>
                  </a:moveTo>
                  <a:cubicBezTo>
                    <a:pt x="92" y="6"/>
                    <a:pt x="89" y="3"/>
                    <a:pt x="0" y="0"/>
                  </a:cubicBezTo>
                  <a:lnTo>
                    <a:pt x="9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2" name="Freeform 478"/>
            <p:cNvSpPr>
              <a:spLocks/>
            </p:cNvSpPr>
            <p:nvPr/>
          </p:nvSpPr>
          <p:spPr bwMode="auto">
            <a:xfrm>
              <a:off x="-6485" y="2256665"/>
              <a:ext cx="575013" cy="572131"/>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93" y="7"/>
                    <a:pt x="90" y="4"/>
                    <a:pt x="0" y="0"/>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3" name="Freeform 479"/>
            <p:cNvSpPr>
              <a:spLocks/>
            </p:cNvSpPr>
            <p:nvPr/>
          </p:nvSpPr>
          <p:spPr bwMode="auto">
            <a:xfrm>
              <a:off x="-6485" y="2828796"/>
              <a:ext cx="575013"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4" name="Freeform 487"/>
            <p:cNvSpPr>
              <a:spLocks/>
            </p:cNvSpPr>
            <p:nvPr/>
          </p:nvSpPr>
          <p:spPr bwMode="auto">
            <a:xfrm>
              <a:off x="-574292" y="2256665"/>
              <a:ext cx="567807" cy="572131"/>
            </a:xfrm>
            <a:custGeom>
              <a:avLst/>
              <a:gdLst>
                <a:gd name="T0" fmla="*/ 0 w 95"/>
                <a:gd name="T1" fmla="*/ 0 h 96"/>
                <a:gd name="T2" fmla="*/ 95 w 95"/>
                <a:gd name="T3" fmla="*/ 96 h 96"/>
                <a:gd name="T4" fmla="*/ 0 w 95"/>
                <a:gd name="T5" fmla="*/ 0 h 96"/>
              </a:gdLst>
              <a:ahLst/>
              <a:cxnLst>
                <a:cxn ang="0">
                  <a:pos x="T0" y="T1"/>
                </a:cxn>
                <a:cxn ang="0">
                  <a:pos x="T2" y="T3"/>
                </a:cxn>
                <a:cxn ang="0">
                  <a:pos x="T4" y="T5"/>
                </a:cxn>
              </a:cxnLst>
              <a:rect l="0" t="0" r="r" b="b"/>
              <a:pathLst>
                <a:path w="95" h="96">
                  <a:moveTo>
                    <a:pt x="0" y="0"/>
                  </a:moveTo>
                  <a:cubicBezTo>
                    <a:pt x="3" y="89"/>
                    <a:pt x="6" y="92"/>
                    <a:pt x="95" y="9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5" name="Freeform 488"/>
            <p:cNvSpPr>
              <a:spLocks/>
            </p:cNvSpPr>
            <p:nvPr/>
          </p:nvSpPr>
          <p:spPr bwMode="auto">
            <a:xfrm>
              <a:off x="-574292" y="2828796"/>
              <a:ext cx="567807" cy="566367"/>
            </a:xfrm>
            <a:custGeom>
              <a:avLst/>
              <a:gdLst>
                <a:gd name="T0" fmla="*/ 95 w 95"/>
                <a:gd name="T1" fmla="*/ 95 h 95"/>
                <a:gd name="T2" fmla="*/ 0 w 95"/>
                <a:gd name="T3" fmla="*/ 0 h 95"/>
                <a:gd name="T4" fmla="*/ 95 w 95"/>
                <a:gd name="T5" fmla="*/ 95 h 95"/>
              </a:gdLst>
              <a:ahLst/>
              <a:cxnLst>
                <a:cxn ang="0">
                  <a:pos x="T0" y="T1"/>
                </a:cxn>
                <a:cxn ang="0">
                  <a:pos x="T2" y="T3"/>
                </a:cxn>
                <a:cxn ang="0">
                  <a:pos x="T4" y="T5"/>
                </a:cxn>
              </a:cxnLst>
              <a:rect l="0" t="0" r="r" b="b"/>
              <a:pathLst>
                <a:path w="95" h="95">
                  <a:moveTo>
                    <a:pt x="95" y="95"/>
                  </a:moveTo>
                  <a:cubicBezTo>
                    <a:pt x="92" y="6"/>
                    <a:pt x="89" y="3"/>
                    <a:pt x="0" y="0"/>
                  </a:cubicBezTo>
                  <a:lnTo>
                    <a:pt x="9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6" name="Freeform 496"/>
            <p:cNvSpPr>
              <a:spLocks/>
            </p:cNvSpPr>
            <p:nvPr/>
          </p:nvSpPr>
          <p:spPr bwMode="auto">
            <a:xfrm>
              <a:off x="-1147864" y="2256665"/>
              <a:ext cx="573572" cy="572131"/>
            </a:xfrm>
            <a:custGeom>
              <a:avLst/>
              <a:gdLst>
                <a:gd name="T0" fmla="*/ 0 w 96"/>
                <a:gd name="T1" fmla="*/ 96 h 96"/>
                <a:gd name="T2" fmla="*/ 96 w 96"/>
                <a:gd name="T3" fmla="*/ 0 h 96"/>
                <a:gd name="T4" fmla="*/ 0 w 96"/>
                <a:gd name="T5" fmla="*/ 96 h 96"/>
              </a:gdLst>
              <a:ahLst/>
              <a:cxnLst>
                <a:cxn ang="0">
                  <a:pos x="T0" y="T1"/>
                </a:cxn>
                <a:cxn ang="0">
                  <a:pos x="T2" y="T3"/>
                </a:cxn>
                <a:cxn ang="0">
                  <a:pos x="T4" y="T5"/>
                </a:cxn>
              </a:cxnLst>
              <a:rect l="0" t="0" r="r" b="b"/>
              <a:pathLst>
                <a:path w="96" h="96">
                  <a:moveTo>
                    <a:pt x="0" y="96"/>
                  </a:moveTo>
                  <a:cubicBezTo>
                    <a:pt x="89" y="92"/>
                    <a:pt x="92" y="89"/>
                    <a:pt x="96" y="0"/>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7" name="Freeform 497"/>
            <p:cNvSpPr>
              <a:spLocks/>
            </p:cNvSpPr>
            <p:nvPr/>
          </p:nvSpPr>
          <p:spPr bwMode="auto">
            <a:xfrm>
              <a:off x="-1147864" y="2828796"/>
              <a:ext cx="573572" cy="566367"/>
            </a:xfrm>
            <a:custGeom>
              <a:avLst/>
              <a:gdLst>
                <a:gd name="T0" fmla="*/ 96 w 96"/>
                <a:gd name="T1" fmla="*/ 0 h 95"/>
                <a:gd name="T2" fmla="*/ 0 w 96"/>
                <a:gd name="T3" fmla="*/ 95 h 95"/>
                <a:gd name="T4" fmla="*/ 96 w 96"/>
                <a:gd name="T5" fmla="*/ 0 h 95"/>
              </a:gdLst>
              <a:ahLst/>
              <a:cxnLst>
                <a:cxn ang="0">
                  <a:pos x="T0" y="T1"/>
                </a:cxn>
                <a:cxn ang="0">
                  <a:pos x="T2" y="T3"/>
                </a:cxn>
                <a:cxn ang="0">
                  <a:pos x="T4" y="T5"/>
                </a:cxn>
              </a:cxnLst>
              <a:rect l="0" t="0" r="r" b="b"/>
              <a:pathLst>
                <a:path w="96" h="95">
                  <a:moveTo>
                    <a:pt x="96" y="0"/>
                  </a:moveTo>
                  <a:cubicBezTo>
                    <a:pt x="7" y="3"/>
                    <a:pt x="4" y="6"/>
                    <a:pt x="0" y="95"/>
                  </a:cubicBezTo>
                  <a:lnTo>
                    <a:pt x="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28" name="Rectangle 127"/>
          <p:cNvSpPr/>
          <p:nvPr/>
        </p:nvSpPr>
        <p:spPr>
          <a:xfrm>
            <a:off x="0" y="-1"/>
            <a:ext cx="12191999" cy="1182457"/>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9" name="Group 128"/>
          <p:cNvGrpSpPr/>
          <p:nvPr/>
        </p:nvGrpSpPr>
        <p:grpSpPr>
          <a:xfrm>
            <a:off x="493913" y="217038"/>
            <a:ext cx="11880967" cy="988510"/>
            <a:chOff x="725223" y="256365"/>
            <a:chExt cx="10920847" cy="670918"/>
          </a:xfrm>
        </p:grpSpPr>
        <p:sp>
          <p:nvSpPr>
            <p:cNvPr id="130" name="Freeform 142"/>
            <p:cNvSpPr>
              <a:spLocks/>
            </p:cNvSpPr>
            <p:nvPr/>
          </p:nvSpPr>
          <p:spPr bwMode="auto">
            <a:xfrm>
              <a:off x="725223" y="293023"/>
              <a:ext cx="258626" cy="257977"/>
            </a:xfrm>
            <a:custGeom>
              <a:avLst/>
              <a:gdLst>
                <a:gd name="T0" fmla="*/ 96 w 96"/>
                <a:gd name="T1" fmla="*/ 96 h 96"/>
                <a:gd name="T2" fmla="*/ 0 w 96"/>
                <a:gd name="T3" fmla="*/ 0 h 96"/>
                <a:gd name="T4" fmla="*/ 96 w 96"/>
                <a:gd name="T5" fmla="*/ 96 h 96"/>
              </a:gdLst>
              <a:ahLst/>
              <a:cxnLst>
                <a:cxn ang="0">
                  <a:pos x="T0" y="T1"/>
                </a:cxn>
                <a:cxn ang="0">
                  <a:pos x="T2" y="T3"/>
                </a:cxn>
                <a:cxn ang="0">
                  <a:pos x="T4" y="T5"/>
                </a:cxn>
              </a:cxnLst>
              <a:rect l="0" t="0" r="r" b="b"/>
              <a:pathLst>
                <a:path w="96" h="96">
                  <a:moveTo>
                    <a:pt x="96" y="96"/>
                  </a:moveTo>
                  <a:cubicBezTo>
                    <a:pt x="7" y="92"/>
                    <a:pt x="4" y="89"/>
                    <a:pt x="0" y="0"/>
                  </a:cubicBezTo>
                  <a:lnTo>
                    <a:pt x="96" y="96"/>
                  </a:lnTo>
                  <a:close/>
                </a:path>
              </a:pathLst>
            </a:custGeom>
            <a:solidFill>
              <a:srgbClr val="F37321"/>
            </a:solidFill>
            <a:ln>
              <a:noFill/>
            </a:ln>
            <a:extLst/>
          </p:spPr>
          <p:txBody>
            <a:bodyPr vert="horz" wrap="square" lIns="68580" tIns="34290" rIns="68580" bIns="34290" numCol="1" anchor="t" anchorCtr="0" compatLnSpc="1">
              <a:prstTxWarp prst="textNoShape">
                <a:avLst/>
              </a:prstTxWarp>
            </a:bodyPr>
            <a:lstStyle/>
            <a:p>
              <a:endParaRPr lang="en-US" sz="1200"/>
            </a:p>
          </p:txBody>
        </p:sp>
        <p:sp>
          <p:nvSpPr>
            <p:cNvPr id="131" name="Title 1"/>
            <p:cNvSpPr txBox="1">
              <a:spLocks/>
            </p:cNvSpPr>
            <p:nvPr/>
          </p:nvSpPr>
          <p:spPr>
            <a:xfrm>
              <a:off x="989311" y="256365"/>
              <a:ext cx="10656759" cy="67091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chemeClr val="bg1"/>
                  </a:solidFill>
                  <a:latin typeface="+mn-lt"/>
                </a:rPr>
                <a:t>THE TIME IS NOW FOR DEFENSE CONTRACTORS TO TAKE A STRATEGIC APPROACH TO PARTICIPATE IN UAE DEFENSE INDUSTRY</a:t>
              </a:r>
              <a:endParaRPr lang="en-US" sz="2800" b="1" dirty="0">
                <a:solidFill>
                  <a:srgbClr val="F37321"/>
                </a:solidFill>
                <a:latin typeface="+mn-lt"/>
              </a:endParaRPr>
            </a:p>
          </p:txBody>
        </p:sp>
      </p:grpSp>
      <p:sp>
        <p:nvSpPr>
          <p:cNvPr id="256" name="Rectangle 255"/>
          <p:cNvSpPr/>
          <p:nvPr/>
        </p:nvSpPr>
        <p:spPr>
          <a:xfrm>
            <a:off x="0" y="1180222"/>
            <a:ext cx="12192000" cy="5677778"/>
          </a:xfrm>
          <a:prstGeom prst="rect">
            <a:avLst/>
          </a:prstGeom>
          <a:solidFill>
            <a:schemeClr val="tx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Title 1"/>
          <p:cNvSpPr txBox="1">
            <a:spLocks/>
          </p:cNvSpPr>
          <p:nvPr/>
        </p:nvSpPr>
        <p:spPr>
          <a:xfrm>
            <a:off x="2826132" y="1826976"/>
            <a:ext cx="7530463" cy="109769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latin typeface="+mn-lt"/>
              </a:rPr>
              <a:t>In the coming years, </a:t>
            </a:r>
            <a:r>
              <a:rPr lang="en-US" sz="3600" b="1" dirty="0">
                <a:solidFill>
                  <a:srgbClr val="F37321"/>
                </a:solidFill>
                <a:latin typeface="+mn-lt"/>
              </a:rPr>
              <a:t>UAE’s defense industry will continue to grow</a:t>
            </a:r>
          </a:p>
        </p:txBody>
      </p:sp>
      <p:grpSp>
        <p:nvGrpSpPr>
          <p:cNvPr id="3" name="Group 4"/>
          <p:cNvGrpSpPr>
            <a:grpSpLocks noChangeAspect="1"/>
          </p:cNvGrpSpPr>
          <p:nvPr/>
        </p:nvGrpSpPr>
        <p:grpSpPr bwMode="auto">
          <a:xfrm>
            <a:off x="1321348" y="1811736"/>
            <a:ext cx="1119201" cy="1004544"/>
            <a:chOff x="756" y="1205"/>
            <a:chExt cx="1064" cy="955"/>
          </a:xfrm>
          <a:solidFill>
            <a:schemeClr val="bg1"/>
          </a:solidFill>
        </p:grpSpPr>
        <p:sp>
          <p:nvSpPr>
            <p:cNvPr id="5" name="Freeform 5"/>
            <p:cNvSpPr>
              <a:spLocks noEditPoints="1"/>
            </p:cNvSpPr>
            <p:nvPr/>
          </p:nvSpPr>
          <p:spPr bwMode="auto">
            <a:xfrm>
              <a:off x="1018" y="1878"/>
              <a:ext cx="98" cy="282"/>
            </a:xfrm>
            <a:custGeom>
              <a:avLst/>
              <a:gdLst>
                <a:gd name="T0" fmla="*/ 12 w 72"/>
                <a:gd name="T1" fmla="*/ 54 h 208"/>
                <a:gd name="T2" fmla="*/ 0 w 72"/>
                <a:gd name="T3" fmla="*/ 84 h 208"/>
                <a:gd name="T4" fmla="*/ 0 w 72"/>
                <a:gd name="T5" fmla="*/ 208 h 208"/>
                <a:gd name="T6" fmla="*/ 72 w 72"/>
                <a:gd name="T7" fmla="*/ 208 h 208"/>
                <a:gd name="T8" fmla="*/ 72 w 72"/>
                <a:gd name="T9" fmla="*/ 11 h 208"/>
                <a:gd name="T10" fmla="*/ 60 w 72"/>
                <a:gd name="T11" fmla="*/ 6 h 208"/>
                <a:gd name="T12" fmla="*/ 12 w 72"/>
                <a:gd name="T13" fmla="*/ 54 h 208"/>
                <a:gd name="T14" fmla="*/ 12 w 72"/>
                <a:gd name="T15" fmla="*/ 54 h 208"/>
                <a:gd name="T16" fmla="*/ 12 w 72"/>
                <a:gd name="T17" fmla="*/ 5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08">
                  <a:moveTo>
                    <a:pt x="12" y="54"/>
                  </a:moveTo>
                  <a:cubicBezTo>
                    <a:pt x="6" y="61"/>
                    <a:pt x="0" y="74"/>
                    <a:pt x="0" y="84"/>
                  </a:cubicBezTo>
                  <a:cubicBezTo>
                    <a:pt x="0" y="208"/>
                    <a:pt x="0" y="208"/>
                    <a:pt x="0" y="208"/>
                  </a:cubicBezTo>
                  <a:cubicBezTo>
                    <a:pt x="72" y="208"/>
                    <a:pt x="72" y="208"/>
                    <a:pt x="72" y="208"/>
                  </a:cubicBezTo>
                  <a:cubicBezTo>
                    <a:pt x="72" y="11"/>
                    <a:pt x="72" y="11"/>
                    <a:pt x="72" y="11"/>
                  </a:cubicBezTo>
                  <a:cubicBezTo>
                    <a:pt x="72" y="2"/>
                    <a:pt x="67" y="0"/>
                    <a:pt x="60" y="6"/>
                  </a:cubicBezTo>
                  <a:lnTo>
                    <a:pt x="12" y="54"/>
                  </a:lnTo>
                  <a:close/>
                  <a:moveTo>
                    <a:pt x="12" y="54"/>
                  </a:moveTo>
                  <a:cubicBezTo>
                    <a:pt x="12" y="54"/>
                    <a:pt x="12" y="54"/>
                    <a:pt x="12"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noEditPoints="1"/>
            </p:cNvSpPr>
            <p:nvPr/>
          </p:nvSpPr>
          <p:spPr bwMode="auto">
            <a:xfrm>
              <a:off x="1450" y="1718"/>
              <a:ext cx="98" cy="442"/>
            </a:xfrm>
            <a:custGeom>
              <a:avLst/>
              <a:gdLst>
                <a:gd name="T0" fmla="*/ 12 w 72"/>
                <a:gd name="T1" fmla="*/ 54 h 326"/>
                <a:gd name="T2" fmla="*/ 0 w 72"/>
                <a:gd name="T3" fmla="*/ 84 h 326"/>
                <a:gd name="T4" fmla="*/ 0 w 72"/>
                <a:gd name="T5" fmla="*/ 326 h 326"/>
                <a:gd name="T6" fmla="*/ 72 w 72"/>
                <a:gd name="T7" fmla="*/ 326 h 326"/>
                <a:gd name="T8" fmla="*/ 72 w 72"/>
                <a:gd name="T9" fmla="*/ 11 h 326"/>
                <a:gd name="T10" fmla="*/ 60 w 72"/>
                <a:gd name="T11" fmla="*/ 6 h 326"/>
                <a:gd name="T12" fmla="*/ 12 w 72"/>
                <a:gd name="T13" fmla="*/ 54 h 326"/>
                <a:gd name="T14" fmla="*/ 12 w 72"/>
                <a:gd name="T15" fmla="*/ 54 h 326"/>
                <a:gd name="T16" fmla="*/ 12 w 72"/>
                <a:gd name="T17" fmla="*/ 5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26">
                  <a:moveTo>
                    <a:pt x="12" y="54"/>
                  </a:moveTo>
                  <a:cubicBezTo>
                    <a:pt x="5" y="61"/>
                    <a:pt x="0" y="74"/>
                    <a:pt x="0" y="84"/>
                  </a:cubicBezTo>
                  <a:cubicBezTo>
                    <a:pt x="0" y="326"/>
                    <a:pt x="0" y="326"/>
                    <a:pt x="0" y="326"/>
                  </a:cubicBezTo>
                  <a:cubicBezTo>
                    <a:pt x="72" y="326"/>
                    <a:pt x="72" y="326"/>
                    <a:pt x="72" y="326"/>
                  </a:cubicBezTo>
                  <a:cubicBezTo>
                    <a:pt x="72" y="11"/>
                    <a:pt x="72" y="11"/>
                    <a:pt x="72" y="11"/>
                  </a:cubicBezTo>
                  <a:cubicBezTo>
                    <a:pt x="72" y="2"/>
                    <a:pt x="66" y="0"/>
                    <a:pt x="60" y="6"/>
                  </a:cubicBezTo>
                  <a:lnTo>
                    <a:pt x="12" y="54"/>
                  </a:lnTo>
                  <a:close/>
                  <a:moveTo>
                    <a:pt x="12" y="54"/>
                  </a:moveTo>
                  <a:cubicBezTo>
                    <a:pt x="12" y="54"/>
                    <a:pt x="12" y="54"/>
                    <a:pt x="12"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noEditPoints="1"/>
            </p:cNvSpPr>
            <p:nvPr/>
          </p:nvSpPr>
          <p:spPr bwMode="auto">
            <a:xfrm>
              <a:off x="1593" y="1581"/>
              <a:ext cx="93" cy="579"/>
            </a:xfrm>
            <a:custGeom>
              <a:avLst/>
              <a:gdLst>
                <a:gd name="T0" fmla="*/ 13 w 68"/>
                <a:gd name="T1" fmla="*/ 49 h 427"/>
                <a:gd name="T2" fmla="*/ 0 w 68"/>
                <a:gd name="T3" fmla="*/ 79 h 427"/>
                <a:gd name="T4" fmla="*/ 0 w 68"/>
                <a:gd name="T5" fmla="*/ 427 h 427"/>
                <a:gd name="T6" fmla="*/ 68 w 68"/>
                <a:gd name="T7" fmla="*/ 427 h 427"/>
                <a:gd name="T8" fmla="*/ 68 w 68"/>
                <a:gd name="T9" fmla="*/ 12 h 427"/>
                <a:gd name="T10" fmla="*/ 55 w 68"/>
                <a:gd name="T11" fmla="*/ 7 h 427"/>
                <a:gd name="T12" fmla="*/ 13 w 68"/>
                <a:gd name="T13" fmla="*/ 49 h 427"/>
                <a:gd name="T14" fmla="*/ 13 w 68"/>
                <a:gd name="T15" fmla="*/ 49 h 427"/>
                <a:gd name="T16" fmla="*/ 13 w 68"/>
                <a:gd name="T17" fmla="*/ 4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27">
                  <a:moveTo>
                    <a:pt x="13" y="49"/>
                  </a:moveTo>
                  <a:cubicBezTo>
                    <a:pt x="6" y="56"/>
                    <a:pt x="0" y="69"/>
                    <a:pt x="0" y="79"/>
                  </a:cubicBezTo>
                  <a:cubicBezTo>
                    <a:pt x="0" y="427"/>
                    <a:pt x="0" y="427"/>
                    <a:pt x="0" y="427"/>
                  </a:cubicBezTo>
                  <a:cubicBezTo>
                    <a:pt x="68" y="427"/>
                    <a:pt x="68" y="427"/>
                    <a:pt x="68" y="427"/>
                  </a:cubicBezTo>
                  <a:cubicBezTo>
                    <a:pt x="68" y="12"/>
                    <a:pt x="68" y="12"/>
                    <a:pt x="68" y="12"/>
                  </a:cubicBezTo>
                  <a:cubicBezTo>
                    <a:pt x="68" y="2"/>
                    <a:pt x="62" y="0"/>
                    <a:pt x="55" y="7"/>
                  </a:cubicBezTo>
                  <a:lnTo>
                    <a:pt x="13" y="49"/>
                  </a:lnTo>
                  <a:close/>
                  <a:moveTo>
                    <a:pt x="13" y="49"/>
                  </a:moveTo>
                  <a:cubicBezTo>
                    <a:pt x="13" y="49"/>
                    <a:pt x="13" y="49"/>
                    <a:pt x="13"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p:nvSpPr>
          <p:spPr bwMode="auto">
            <a:xfrm>
              <a:off x="1306" y="1860"/>
              <a:ext cx="98" cy="300"/>
            </a:xfrm>
            <a:custGeom>
              <a:avLst/>
              <a:gdLst>
                <a:gd name="T0" fmla="*/ 14 w 72"/>
                <a:gd name="T1" fmla="*/ 53 h 221"/>
                <a:gd name="T2" fmla="*/ 7 w 72"/>
                <a:gd name="T3" fmla="*/ 60 h 221"/>
                <a:gd name="T4" fmla="*/ 0 w 72"/>
                <a:gd name="T5" fmla="*/ 85 h 221"/>
                <a:gd name="T6" fmla="*/ 0 w 72"/>
                <a:gd name="T7" fmla="*/ 221 h 221"/>
                <a:gd name="T8" fmla="*/ 72 w 72"/>
                <a:gd name="T9" fmla="*/ 221 h 221"/>
                <a:gd name="T10" fmla="*/ 72 w 72"/>
                <a:gd name="T11" fmla="*/ 12 h 221"/>
                <a:gd name="T12" fmla="*/ 60 w 72"/>
                <a:gd name="T13" fmla="*/ 7 h 221"/>
                <a:gd name="T14" fmla="*/ 14 w 72"/>
                <a:gd name="T15" fmla="*/ 53 h 221"/>
                <a:gd name="T16" fmla="*/ 14 w 72"/>
                <a:gd name="T17" fmla="*/ 53 h 221"/>
                <a:gd name="T18" fmla="*/ 14 w 72"/>
                <a:gd name="T19" fmla="*/ 5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221">
                  <a:moveTo>
                    <a:pt x="14" y="53"/>
                  </a:moveTo>
                  <a:cubicBezTo>
                    <a:pt x="14" y="53"/>
                    <a:pt x="11" y="56"/>
                    <a:pt x="7" y="60"/>
                  </a:cubicBezTo>
                  <a:cubicBezTo>
                    <a:pt x="3" y="64"/>
                    <a:pt x="0" y="75"/>
                    <a:pt x="0" y="85"/>
                  </a:cubicBezTo>
                  <a:cubicBezTo>
                    <a:pt x="0" y="221"/>
                    <a:pt x="0" y="221"/>
                    <a:pt x="0" y="221"/>
                  </a:cubicBezTo>
                  <a:cubicBezTo>
                    <a:pt x="72" y="221"/>
                    <a:pt x="72" y="221"/>
                    <a:pt x="72" y="221"/>
                  </a:cubicBezTo>
                  <a:cubicBezTo>
                    <a:pt x="72" y="12"/>
                    <a:pt x="72" y="12"/>
                    <a:pt x="72" y="12"/>
                  </a:cubicBezTo>
                  <a:cubicBezTo>
                    <a:pt x="72" y="3"/>
                    <a:pt x="67" y="0"/>
                    <a:pt x="60" y="7"/>
                  </a:cubicBezTo>
                  <a:lnTo>
                    <a:pt x="14" y="53"/>
                  </a:lnTo>
                  <a:close/>
                  <a:moveTo>
                    <a:pt x="14" y="53"/>
                  </a:moveTo>
                  <a:cubicBezTo>
                    <a:pt x="14" y="53"/>
                    <a:pt x="14" y="53"/>
                    <a:pt x="14"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noEditPoints="1"/>
            </p:cNvSpPr>
            <p:nvPr/>
          </p:nvSpPr>
          <p:spPr bwMode="auto">
            <a:xfrm>
              <a:off x="1162" y="1873"/>
              <a:ext cx="98" cy="287"/>
            </a:xfrm>
            <a:custGeom>
              <a:avLst/>
              <a:gdLst>
                <a:gd name="T0" fmla="*/ 12 w 72"/>
                <a:gd name="T1" fmla="*/ 7 h 212"/>
                <a:gd name="T2" fmla="*/ 0 w 72"/>
                <a:gd name="T3" fmla="*/ 12 h 212"/>
                <a:gd name="T4" fmla="*/ 0 w 72"/>
                <a:gd name="T5" fmla="*/ 212 h 212"/>
                <a:gd name="T6" fmla="*/ 72 w 72"/>
                <a:gd name="T7" fmla="*/ 212 h 212"/>
                <a:gd name="T8" fmla="*/ 72 w 72"/>
                <a:gd name="T9" fmla="*/ 84 h 212"/>
                <a:gd name="T10" fmla="*/ 61 w 72"/>
                <a:gd name="T11" fmla="*/ 55 h 212"/>
                <a:gd name="T12" fmla="*/ 49 w 72"/>
                <a:gd name="T13" fmla="*/ 44 h 212"/>
                <a:gd name="T14" fmla="*/ 12 w 72"/>
                <a:gd name="T15" fmla="*/ 7 h 212"/>
                <a:gd name="T16" fmla="*/ 12 w 72"/>
                <a:gd name="T17" fmla="*/ 7 h 212"/>
                <a:gd name="T18" fmla="*/ 12 w 72"/>
                <a:gd name="T19" fmla="*/ 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212">
                  <a:moveTo>
                    <a:pt x="12" y="7"/>
                  </a:moveTo>
                  <a:cubicBezTo>
                    <a:pt x="6" y="0"/>
                    <a:pt x="0" y="3"/>
                    <a:pt x="0" y="12"/>
                  </a:cubicBezTo>
                  <a:cubicBezTo>
                    <a:pt x="0" y="212"/>
                    <a:pt x="0" y="212"/>
                    <a:pt x="0" y="212"/>
                  </a:cubicBezTo>
                  <a:cubicBezTo>
                    <a:pt x="72" y="212"/>
                    <a:pt x="72" y="212"/>
                    <a:pt x="72" y="212"/>
                  </a:cubicBezTo>
                  <a:cubicBezTo>
                    <a:pt x="72" y="84"/>
                    <a:pt x="72" y="84"/>
                    <a:pt x="72" y="84"/>
                  </a:cubicBezTo>
                  <a:cubicBezTo>
                    <a:pt x="72" y="75"/>
                    <a:pt x="67" y="62"/>
                    <a:pt x="61" y="55"/>
                  </a:cubicBezTo>
                  <a:cubicBezTo>
                    <a:pt x="49" y="44"/>
                    <a:pt x="49" y="44"/>
                    <a:pt x="49" y="44"/>
                  </a:cubicBezTo>
                  <a:lnTo>
                    <a:pt x="12" y="7"/>
                  </a:lnTo>
                  <a:close/>
                  <a:moveTo>
                    <a:pt x="12" y="7"/>
                  </a:moveTo>
                  <a:cubicBezTo>
                    <a:pt x="12" y="7"/>
                    <a:pt x="12" y="7"/>
                    <a:pt x="1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863" y="2020"/>
              <a:ext cx="110" cy="140"/>
            </a:xfrm>
            <a:custGeom>
              <a:avLst/>
              <a:gdLst>
                <a:gd name="T0" fmla="*/ 36 w 81"/>
                <a:gd name="T1" fmla="*/ 40 h 103"/>
                <a:gd name="T2" fmla="*/ 12 w 81"/>
                <a:gd name="T3" fmla="*/ 63 h 103"/>
                <a:gd name="T4" fmla="*/ 0 w 81"/>
                <a:gd name="T5" fmla="*/ 89 h 103"/>
                <a:gd name="T6" fmla="*/ 0 w 81"/>
                <a:gd name="T7" fmla="*/ 103 h 103"/>
                <a:gd name="T8" fmla="*/ 81 w 81"/>
                <a:gd name="T9" fmla="*/ 103 h 103"/>
                <a:gd name="T10" fmla="*/ 81 w 81"/>
                <a:gd name="T11" fmla="*/ 12 h 103"/>
                <a:gd name="T12" fmla="*/ 68 w 81"/>
                <a:gd name="T13" fmla="*/ 7 h 103"/>
                <a:gd name="T14" fmla="*/ 36 w 81"/>
                <a:gd name="T15" fmla="*/ 40 h 103"/>
                <a:gd name="T16" fmla="*/ 36 w 81"/>
                <a:gd name="T17" fmla="*/ 40 h 103"/>
                <a:gd name="T18" fmla="*/ 36 w 81"/>
                <a:gd name="T19" fmla="*/ 4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103">
                  <a:moveTo>
                    <a:pt x="36" y="40"/>
                  </a:moveTo>
                  <a:cubicBezTo>
                    <a:pt x="12" y="63"/>
                    <a:pt x="12" y="63"/>
                    <a:pt x="12" y="63"/>
                  </a:cubicBezTo>
                  <a:cubicBezTo>
                    <a:pt x="5" y="70"/>
                    <a:pt x="0" y="82"/>
                    <a:pt x="0" y="89"/>
                  </a:cubicBezTo>
                  <a:cubicBezTo>
                    <a:pt x="0" y="103"/>
                    <a:pt x="0" y="103"/>
                    <a:pt x="0" y="103"/>
                  </a:cubicBezTo>
                  <a:cubicBezTo>
                    <a:pt x="81" y="103"/>
                    <a:pt x="81" y="103"/>
                    <a:pt x="81" y="103"/>
                  </a:cubicBezTo>
                  <a:cubicBezTo>
                    <a:pt x="81" y="12"/>
                    <a:pt x="81" y="12"/>
                    <a:pt x="81" y="12"/>
                  </a:cubicBezTo>
                  <a:cubicBezTo>
                    <a:pt x="81" y="3"/>
                    <a:pt x="75" y="0"/>
                    <a:pt x="68" y="7"/>
                  </a:cubicBezTo>
                  <a:lnTo>
                    <a:pt x="36" y="40"/>
                  </a:lnTo>
                  <a:close/>
                  <a:moveTo>
                    <a:pt x="36" y="40"/>
                  </a:moveTo>
                  <a:cubicBezTo>
                    <a:pt x="36" y="40"/>
                    <a:pt x="36" y="40"/>
                    <a:pt x="36"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756" y="1205"/>
              <a:ext cx="1064" cy="792"/>
            </a:xfrm>
            <a:custGeom>
              <a:avLst/>
              <a:gdLst>
                <a:gd name="T0" fmla="*/ 770 w 782"/>
                <a:gd name="T1" fmla="*/ 285 h 584"/>
                <a:gd name="T2" fmla="*/ 782 w 782"/>
                <a:gd name="T3" fmla="*/ 280 h 584"/>
                <a:gd name="T4" fmla="*/ 782 w 782"/>
                <a:gd name="T5" fmla="*/ 33 h 584"/>
                <a:gd name="T6" fmla="*/ 747 w 782"/>
                <a:gd name="T7" fmla="*/ 0 h 584"/>
                <a:gd name="T8" fmla="*/ 501 w 782"/>
                <a:gd name="T9" fmla="*/ 0 h 584"/>
                <a:gd name="T10" fmla="*/ 496 w 782"/>
                <a:gd name="T11" fmla="*/ 12 h 584"/>
                <a:gd name="T12" fmla="*/ 584 w 782"/>
                <a:gd name="T13" fmla="*/ 100 h 584"/>
                <a:gd name="T14" fmla="*/ 548 w 782"/>
                <a:gd name="T15" fmla="*/ 135 h 584"/>
                <a:gd name="T16" fmla="*/ 383 w 782"/>
                <a:gd name="T17" fmla="*/ 301 h 584"/>
                <a:gd name="T18" fmla="*/ 295 w 782"/>
                <a:gd name="T19" fmla="*/ 213 h 584"/>
                <a:gd name="T20" fmla="*/ 271 w 782"/>
                <a:gd name="T21" fmla="*/ 213 h 584"/>
                <a:gd name="T22" fmla="*/ 27 w 782"/>
                <a:gd name="T23" fmla="*/ 457 h 584"/>
                <a:gd name="T24" fmla="*/ 27 w 782"/>
                <a:gd name="T25" fmla="*/ 555 h 584"/>
                <a:gd name="T26" fmla="*/ 29 w 782"/>
                <a:gd name="T27" fmla="*/ 557 h 584"/>
                <a:gd name="T28" fmla="*/ 127 w 782"/>
                <a:gd name="T29" fmla="*/ 557 h 584"/>
                <a:gd name="T30" fmla="*/ 283 w 782"/>
                <a:gd name="T31" fmla="*/ 400 h 584"/>
                <a:gd name="T32" fmla="*/ 370 w 782"/>
                <a:gd name="T33" fmla="*/ 488 h 584"/>
                <a:gd name="T34" fmla="*/ 395 w 782"/>
                <a:gd name="T35" fmla="*/ 488 h 584"/>
                <a:gd name="T36" fmla="*/ 684 w 782"/>
                <a:gd name="T37" fmla="*/ 199 h 584"/>
                <a:gd name="T38" fmla="*/ 770 w 782"/>
                <a:gd name="T39" fmla="*/ 285 h 584"/>
                <a:gd name="T40" fmla="*/ 770 w 782"/>
                <a:gd name="T41" fmla="*/ 285 h 584"/>
                <a:gd name="T42" fmla="*/ 770 w 782"/>
                <a:gd name="T43" fmla="*/ 285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584">
                  <a:moveTo>
                    <a:pt x="770" y="285"/>
                  </a:moveTo>
                  <a:cubicBezTo>
                    <a:pt x="777" y="292"/>
                    <a:pt x="782" y="290"/>
                    <a:pt x="782" y="280"/>
                  </a:cubicBezTo>
                  <a:cubicBezTo>
                    <a:pt x="782" y="33"/>
                    <a:pt x="782" y="33"/>
                    <a:pt x="782" y="33"/>
                  </a:cubicBezTo>
                  <a:cubicBezTo>
                    <a:pt x="782" y="15"/>
                    <a:pt x="765" y="0"/>
                    <a:pt x="747" y="0"/>
                  </a:cubicBezTo>
                  <a:cubicBezTo>
                    <a:pt x="501" y="0"/>
                    <a:pt x="501" y="0"/>
                    <a:pt x="501" y="0"/>
                  </a:cubicBezTo>
                  <a:cubicBezTo>
                    <a:pt x="492" y="0"/>
                    <a:pt x="490" y="5"/>
                    <a:pt x="496" y="12"/>
                  </a:cubicBezTo>
                  <a:cubicBezTo>
                    <a:pt x="584" y="100"/>
                    <a:pt x="584" y="100"/>
                    <a:pt x="584" y="100"/>
                  </a:cubicBezTo>
                  <a:cubicBezTo>
                    <a:pt x="548" y="135"/>
                    <a:pt x="548" y="135"/>
                    <a:pt x="548" y="135"/>
                  </a:cubicBezTo>
                  <a:cubicBezTo>
                    <a:pt x="383" y="301"/>
                    <a:pt x="383" y="301"/>
                    <a:pt x="383" y="301"/>
                  </a:cubicBezTo>
                  <a:cubicBezTo>
                    <a:pt x="295" y="213"/>
                    <a:pt x="295" y="213"/>
                    <a:pt x="295" y="213"/>
                  </a:cubicBezTo>
                  <a:cubicBezTo>
                    <a:pt x="288" y="207"/>
                    <a:pt x="277" y="207"/>
                    <a:pt x="271" y="213"/>
                  </a:cubicBezTo>
                  <a:cubicBezTo>
                    <a:pt x="27" y="457"/>
                    <a:pt x="27" y="457"/>
                    <a:pt x="27" y="457"/>
                  </a:cubicBezTo>
                  <a:cubicBezTo>
                    <a:pt x="0" y="484"/>
                    <a:pt x="0" y="528"/>
                    <a:pt x="27" y="555"/>
                  </a:cubicBezTo>
                  <a:cubicBezTo>
                    <a:pt x="29" y="557"/>
                    <a:pt x="29" y="557"/>
                    <a:pt x="29" y="557"/>
                  </a:cubicBezTo>
                  <a:cubicBezTo>
                    <a:pt x="56" y="584"/>
                    <a:pt x="100" y="584"/>
                    <a:pt x="127" y="557"/>
                  </a:cubicBezTo>
                  <a:cubicBezTo>
                    <a:pt x="283" y="400"/>
                    <a:pt x="283" y="400"/>
                    <a:pt x="283" y="400"/>
                  </a:cubicBezTo>
                  <a:cubicBezTo>
                    <a:pt x="370" y="488"/>
                    <a:pt x="370" y="488"/>
                    <a:pt x="370" y="488"/>
                  </a:cubicBezTo>
                  <a:cubicBezTo>
                    <a:pt x="377" y="495"/>
                    <a:pt x="388" y="495"/>
                    <a:pt x="395" y="488"/>
                  </a:cubicBezTo>
                  <a:cubicBezTo>
                    <a:pt x="684" y="199"/>
                    <a:pt x="684" y="199"/>
                    <a:pt x="684" y="199"/>
                  </a:cubicBezTo>
                  <a:lnTo>
                    <a:pt x="770" y="285"/>
                  </a:lnTo>
                  <a:close/>
                  <a:moveTo>
                    <a:pt x="770" y="285"/>
                  </a:moveTo>
                  <a:cubicBezTo>
                    <a:pt x="770" y="285"/>
                    <a:pt x="770" y="285"/>
                    <a:pt x="770" y="285"/>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3" name="Title 1"/>
          <p:cNvSpPr txBox="1">
            <a:spLocks/>
          </p:cNvSpPr>
          <p:nvPr/>
        </p:nvSpPr>
        <p:spPr>
          <a:xfrm>
            <a:off x="2826132" y="3506620"/>
            <a:ext cx="8451468" cy="109769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F37321"/>
                </a:solidFill>
                <a:latin typeface="+mn-lt"/>
              </a:rPr>
              <a:t>An attractive opportunity </a:t>
            </a:r>
            <a:r>
              <a:rPr lang="en-US" sz="3600" b="1" dirty="0">
                <a:solidFill>
                  <a:schemeClr val="bg1"/>
                </a:solidFill>
                <a:latin typeface="+mn-lt"/>
              </a:rPr>
              <a:t>for Defense Contractors to form true partnerships</a:t>
            </a:r>
          </a:p>
        </p:txBody>
      </p:sp>
      <p:sp>
        <p:nvSpPr>
          <p:cNvPr id="137" name="Title 1"/>
          <p:cNvSpPr txBox="1">
            <a:spLocks/>
          </p:cNvSpPr>
          <p:nvPr/>
        </p:nvSpPr>
        <p:spPr>
          <a:xfrm>
            <a:off x="2826132" y="5128891"/>
            <a:ext cx="7530463" cy="109769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latin typeface="+mn-lt"/>
              </a:rPr>
              <a:t>We urge DCs to take a </a:t>
            </a:r>
            <a:r>
              <a:rPr lang="en-US" sz="3600" b="1" dirty="0">
                <a:solidFill>
                  <a:srgbClr val="F37321"/>
                </a:solidFill>
                <a:latin typeface="+mn-lt"/>
              </a:rPr>
              <a:t>strategic approach to UAE</a:t>
            </a:r>
            <a:r>
              <a:rPr lang="en-US" sz="3600" b="1" dirty="0">
                <a:solidFill>
                  <a:schemeClr val="bg1"/>
                </a:solidFill>
                <a:latin typeface="+mn-lt"/>
              </a:rPr>
              <a:t> </a:t>
            </a:r>
            <a:r>
              <a:rPr lang="en-US" sz="2800" b="1" dirty="0">
                <a:solidFill>
                  <a:schemeClr val="bg1"/>
                </a:solidFill>
                <a:latin typeface="+mn-lt"/>
              </a:rPr>
              <a:t>– time to act is now</a:t>
            </a:r>
            <a:endParaRPr lang="en-US" sz="3600" b="1" dirty="0">
              <a:solidFill>
                <a:schemeClr val="bg1"/>
              </a:solidFill>
              <a:latin typeface="+mn-lt"/>
            </a:endParaRPr>
          </a:p>
        </p:txBody>
      </p:sp>
      <p:grpSp>
        <p:nvGrpSpPr>
          <p:cNvPr id="14" name="Group 14"/>
          <p:cNvGrpSpPr>
            <a:grpSpLocks noChangeAspect="1"/>
          </p:cNvGrpSpPr>
          <p:nvPr/>
        </p:nvGrpSpPr>
        <p:grpSpPr bwMode="auto">
          <a:xfrm>
            <a:off x="1363595" y="3519974"/>
            <a:ext cx="1072572" cy="912116"/>
            <a:chOff x="2780" y="1259"/>
            <a:chExt cx="2119" cy="1802"/>
          </a:xfrm>
          <a:solidFill>
            <a:schemeClr val="bg1"/>
          </a:solidFill>
        </p:grpSpPr>
        <p:sp>
          <p:nvSpPr>
            <p:cNvPr id="16" name="Freeform 15"/>
            <p:cNvSpPr>
              <a:spLocks noEditPoints="1"/>
            </p:cNvSpPr>
            <p:nvPr/>
          </p:nvSpPr>
          <p:spPr bwMode="auto">
            <a:xfrm>
              <a:off x="4047" y="1259"/>
              <a:ext cx="377" cy="225"/>
            </a:xfrm>
            <a:custGeom>
              <a:avLst/>
              <a:gdLst>
                <a:gd name="T0" fmla="*/ 26 w 278"/>
                <a:gd name="T1" fmla="*/ 162 h 166"/>
                <a:gd name="T2" fmla="*/ 174 w 278"/>
                <a:gd name="T3" fmla="*/ 130 h 166"/>
                <a:gd name="T4" fmla="*/ 258 w 278"/>
                <a:gd name="T5" fmla="*/ 140 h 166"/>
                <a:gd name="T6" fmla="*/ 277 w 278"/>
                <a:gd name="T7" fmla="*/ 123 h 166"/>
                <a:gd name="T8" fmla="*/ 273 w 278"/>
                <a:gd name="T9" fmla="*/ 92 h 166"/>
                <a:gd name="T10" fmla="*/ 141 w 278"/>
                <a:gd name="T11" fmla="*/ 0 h 166"/>
                <a:gd name="T12" fmla="*/ 0 w 278"/>
                <a:gd name="T13" fmla="*/ 97 h 166"/>
                <a:gd name="T14" fmla="*/ 4 w 278"/>
                <a:gd name="T15" fmla="*/ 148 h 166"/>
                <a:gd name="T16" fmla="*/ 26 w 278"/>
                <a:gd name="T17" fmla="*/ 162 h 166"/>
                <a:gd name="T18" fmla="*/ 26 w 278"/>
                <a:gd name="T19" fmla="*/ 162 h 166"/>
                <a:gd name="T20" fmla="*/ 26 w 278"/>
                <a:gd name="T21" fmla="*/ 16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166">
                  <a:moveTo>
                    <a:pt x="26" y="162"/>
                  </a:moveTo>
                  <a:cubicBezTo>
                    <a:pt x="71" y="141"/>
                    <a:pt x="123" y="130"/>
                    <a:pt x="174" y="130"/>
                  </a:cubicBezTo>
                  <a:cubicBezTo>
                    <a:pt x="203" y="130"/>
                    <a:pt x="231" y="134"/>
                    <a:pt x="258" y="140"/>
                  </a:cubicBezTo>
                  <a:cubicBezTo>
                    <a:pt x="268" y="143"/>
                    <a:pt x="278" y="134"/>
                    <a:pt x="277" y="123"/>
                  </a:cubicBezTo>
                  <a:cubicBezTo>
                    <a:pt x="273" y="92"/>
                    <a:pt x="273" y="92"/>
                    <a:pt x="273" y="92"/>
                  </a:cubicBezTo>
                  <a:cubicBezTo>
                    <a:pt x="270" y="41"/>
                    <a:pt x="211" y="0"/>
                    <a:pt x="141" y="0"/>
                  </a:cubicBezTo>
                  <a:cubicBezTo>
                    <a:pt x="69" y="0"/>
                    <a:pt x="0" y="43"/>
                    <a:pt x="0" y="97"/>
                  </a:cubicBezTo>
                  <a:cubicBezTo>
                    <a:pt x="4" y="148"/>
                    <a:pt x="4" y="148"/>
                    <a:pt x="4" y="148"/>
                  </a:cubicBezTo>
                  <a:cubicBezTo>
                    <a:pt x="5" y="159"/>
                    <a:pt x="16" y="166"/>
                    <a:pt x="26" y="162"/>
                  </a:cubicBezTo>
                  <a:close/>
                  <a:moveTo>
                    <a:pt x="26" y="162"/>
                  </a:moveTo>
                  <a:cubicBezTo>
                    <a:pt x="26" y="162"/>
                    <a:pt x="26" y="162"/>
                    <a:pt x="26" y="162"/>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noEditPoints="1"/>
            </p:cNvSpPr>
            <p:nvPr/>
          </p:nvSpPr>
          <p:spPr bwMode="auto">
            <a:xfrm>
              <a:off x="2780" y="1496"/>
              <a:ext cx="2119" cy="1565"/>
            </a:xfrm>
            <a:custGeom>
              <a:avLst/>
              <a:gdLst>
                <a:gd name="T0" fmla="*/ 1559 w 1562"/>
                <a:gd name="T1" fmla="*/ 867 h 1155"/>
                <a:gd name="T2" fmla="*/ 1558 w 1562"/>
                <a:gd name="T3" fmla="*/ 858 h 1155"/>
                <a:gd name="T4" fmla="*/ 1557 w 1562"/>
                <a:gd name="T5" fmla="*/ 856 h 1155"/>
                <a:gd name="T6" fmla="*/ 1498 w 1562"/>
                <a:gd name="T7" fmla="*/ 555 h 1155"/>
                <a:gd name="T8" fmla="*/ 1366 w 1562"/>
                <a:gd name="T9" fmla="*/ 388 h 1155"/>
                <a:gd name="T10" fmla="*/ 1338 w 1562"/>
                <a:gd name="T11" fmla="*/ 169 h 1155"/>
                <a:gd name="T12" fmla="*/ 1108 w 1562"/>
                <a:gd name="T13" fmla="*/ 0 h 1155"/>
                <a:gd name="T14" fmla="*/ 862 w 1562"/>
                <a:gd name="T15" fmla="*/ 169 h 1155"/>
                <a:gd name="T16" fmla="*/ 863 w 1562"/>
                <a:gd name="T17" fmla="*/ 182 h 1155"/>
                <a:gd name="T18" fmla="*/ 865 w 1562"/>
                <a:gd name="T19" fmla="*/ 206 h 1155"/>
                <a:gd name="T20" fmla="*/ 781 w 1562"/>
                <a:gd name="T21" fmla="*/ 192 h 1155"/>
                <a:gd name="T22" fmla="*/ 697 w 1562"/>
                <a:gd name="T23" fmla="*/ 206 h 1155"/>
                <a:gd name="T24" fmla="*/ 699 w 1562"/>
                <a:gd name="T25" fmla="*/ 182 h 1155"/>
                <a:gd name="T26" fmla="*/ 700 w 1562"/>
                <a:gd name="T27" fmla="*/ 169 h 1155"/>
                <a:gd name="T28" fmla="*/ 454 w 1562"/>
                <a:gd name="T29" fmla="*/ 0 h 1155"/>
                <a:gd name="T30" fmla="*/ 223 w 1562"/>
                <a:gd name="T31" fmla="*/ 169 h 1155"/>
                <a:gd name="T32" fmla="*/ 195 w 1562"/>
                <a:gd name="T33" fmla="*/ 388 h 1155"/>
                <a:gd name="T34" fmla="*/ 63 w 1562"/>
                <a:gd name="T35" fmla="*/ 555 h 1155"/>
                <a:gd name="T36" fmla="*/ 4 w 1562"/>
                <a:gd name="T37" fmla="*/ 856 h 1155"/>
                <a:gd name="T38" fmla="*/ 4 w 1562"/>
                <a:gd name="T39" fmla="*/ 858 h 1155"/>
                <a:gd name="T40" fmla="*/ 2 w 1562"/>
                <a:gd name="T41" fmla="*/ 867 h 1155"/>
                <a:gd name="T42" fmla="*/ 0 w 1562"/>
                <a:gd name="T43" fmla="*/ 896 h 1155"/>
                <a:gd name="T44" fmla="*/ 333 w 1562"/>
                <a:gd name="T45" fmla="*/ 1155 h 1155"/>
                <a:gd name="T46" fmla="*/ 667 w 1562"/>
                <a:gd name="T47" fmla="*/ 896 h 1155"/>
                <a:gd name="T48" fmla="*/ 667 w 1562"/>
                <a:gd name="T49" fmla="*/ 778 h 1155"/>
                <a:gd name="T50" fmla="*/ 781 w 1562"/>
                <a:gd name="T51" fmla="*/ 802 h 1155"/>
                <a:gd name="T52" fmla="*/ 895 w 1562"/>
                <a:gd name="T53" fmla="*/ 778 h 1155"/>
                <a:gd name="T54" fmla="*/ 895 w 1562"/>
                <a:gd name="T55" fmla="*/ 896 h 1155"/>
                <a:gd name="T56" fmla="*/ 1228 w 1562"/>
                <a:gd name="T57" fmla="*/ 1155 h 1155"/>
                <a:gd name="T58" fmla="*/ 1562 w 1562"/>
                <a:gd name="T59" fmla="*/ 896 h 1155"/>
                <a:gd name="T60" fmla="*/ 1559 w 1562"/>
                <a:gd name="T61" fmla="*/ 867 h 1155"/>
                <a:gd name="T62" fmla="*/ 333 w 1562"/>
                <a:gd name="T63" fmla="*/ 1061 h 1155"/>
                <a:gd name="T64" fmla="*/ 93 w 1562"/>
                <a:gd name="T65" fmla="*/ 896 h 1155"/>
                <a:gd name="T66" fmla="*/ 333 w 1562"/>
                <a:gd name="T67" fmla="*/ 731 h 1155"/>
                <a:gd name="T68" fmla="*/ 574 w 1562"/>
                <a:gd name="T69" fmla="*/ 896 h 1155"/>
                <a:gd name="T70" fmla="*/ 333 w 1562"/>
                <a:gd name="T71" fmla="*/ 1061 h 1155"/>
                <a:gd name="T72" fmla="*/ 781 w 1562"/>
                <a:gd name="T73" fmla="*/ 720 h 1155"/>
                <a:gd name="T74" fmla="*/ 682 w 1562"/>
                <a:gd name="T75" fmla="*/ 651 h 1155"/>
                <a:gd name="T76" fmla="*/ 781 w 1562"/>
                <a:gd name="T77" fmla="*/ 581 h 1155"/>
                <a:gd name="T78" fmla="*/ 880 w 1562"/>
                <a:gd name="T79" fmla="*/ 651 h 1155"/>
                <a:gd name="T80" fmla="*/ 781 w 1562"/>
                <a:gd name="T81" fmla="*/ 720 h 1155"/>
                <a:gd name="T82" fmla="*/ 1228 w 1562"/>
                <a:gd name="T83" fmla="*/ 1061 h 1155"/>
                <a:gd name="T84" fmla="*/ 988 w 1562"/>
                <a:gd name="T85" fmla="*/ 896 h 1155"/>
                <a:gd name="T86" fmla="*/ 1228 w 1562"/>
                <a:gd name="T87" fmla="*/ 731 h 1155"/>
                <a:gd name="T88" fmla="*/ 1468 w 1562"/>
                <a:gd name="T89" fmla="*/ 896 h 1155"/>
                <a:gd name="T90" fmla="*/ 1228 w 1562"/>
                <a:gd name="T91" fmla="*/ 1061 h 1155"/>
                <a:gd name="T92" fmla="*/ 1228 w 1562"/>
                <a:gd name="T93" fmla="*/ 1061 h 1155"/>
                <a:gd name="T94" fmla="*/ 1228 w 1562"/>
                <a:gd name="T95" fmla="*/ 1061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2" h="1155">
                  <a:moveTo>
                    <a:pt x="1559" y="867"/>
                  </a:moveTo>
                  <a:cubicBezTo>
                    <a:pt x="1558" y="858"/>
                    <a:pt x="1558" y="858"/>
                    <a:pt x="1558" y="858"/>
                  </a:cubicBezTo>
                  <a:cubicBezTo>
                    <a:pt x="1558" y="857"/>
                    <a:pt x="1557" y="856"/>
                    <a:pt x="1557" y="856"/>
                  </a:cubicBezTo>
                  <a:cubicBezTo>
                    <a:pt x="1498" y="555"/>
                    <a:pt x="1498" y="555"/>
                    <a:pt x="1498" y="555"/>
                  </a:cubicBezTo>
                  <a:cubicBezTo>
                    <a:pt x="1491" y="485"/>
                    <a:pt x="1440" y="425"/>
                    <a:pt x="1366" y="388"/>
                  </a:cubicBezTo>
                  <a:cubicBezTo>
                    <a:pt x="1338" y="169"/>
                    <a:pt x="1338" y="169"/>
                    <a:pt x="1338" y="169"/>
                  </a:cubicBezTo>
                  <a:cubicBezTo>
                    <a:pt x="1338" y="76"/>
                    <a:pt x="1233" y="0"/>
                    <a:pt x="1108" y="0"/>
                  </a:cubicBezTo>
                  <a:cubicBezTo>
                    <a:pt x="982" y="0"/>
                    <a:pt x="862" y="76"/>
                    <a:pt x="862" y="169"/>
                  </a:cubicBezTo>
                  <a:cubicBezTo>
                    <a:pt x="862" y="173"/>
                    <a:pt x="862" y="178"/>
                    <a:pt x="863" y="182"/>
                  </a:cubicBezTo>
                  <a:cubicBezTo>
                    <a:pt x="865" y="206"/>
                    <a:pt x="865" y="206"/>
                    <a:pt x="865" y="206"/>
                  </a:cubicBezTo>
                  <a:cubicBezTo>
                    <a:pt x="840" y="197"/>
                    <a:pt x="811" y="192"/>
                    <a:pt x="781" y="192"/>
                  </a:cubicBezTo>
                  <a:cubicBezTo>
                    <a:pt x="751" y="192"/>
                    <a:pt x="722" y="197"/>
                    <a:pt x="697" y="206"/>
                  </a:cubicBezTo>
                  <a:cubicBezTo>
                    <a:pt x="699" y="182"/>
                    <a:pt x="699" y="182"/>
                    <a:pt x="699" y="182"/>
                  </a:cubicBezTo>
                  <a:cubicBezTo>
                    <a:pt x="699" y="178"/>
                    <a:pt x="700" y="173"/>
                    <a:pt x="700" y="169"/>
                  </a:cubicBezTo>
                  <a:cubicBezTo>
                    <a:pt x="700" y="76"/>
                    <a:pt x="580" y="0"/>
                    <a:pt x="454" y="0"/>
                  </a:cubicBezTo>
                  <a:cubicBezTo>
                    <a:pt x="328" y="0"/>
                    <a:pt x="223" y="76"/>
                    <a:pt x="223" y="169"/>
                  </a:cubicBezTo>
                  <a:cubicBezTo>
                    <a:pt x="195" y="388"/>
                    <a:pt x="195" y="388"/>
                    <a:pt x="195" y="388"/>
                  </a:cubicBezTo>
                  <a:cubicBezTo>
                    <a:pt x="122" y="425"/>
                    <a:pt x="71" y="485"/>
                    <a:pt x="63" y="555"/>
                  </a:cubicBezTo>
                  <a:cubicBezTo>
                    <a:pt x="4" y="856"/>
                    <a:pt x="4" y="856"/>
                    <a:pt x="4" y="856"/>
                  </a:cubicBezTo>
                  <a:cubicBezTo>
                    <a:pt x="4" y="856"/>
                    <a:pt x="4" y="857"/>
                    <a:pt x="4" y="858"/>
                  </a:cubicBezTo>
                  <a:cubicBezTo>
                    <a:pt x="2" y="867"/>
                    <a:pt x="2" y="867"/>
                    <a:pt x="2" y="867"/>
                  </a:cubicBezTo>
                  <a:cubicBezTo>
                    <a:pt x="1" y="877"/>
                    <a:pt x="0" y="886"/>
                    <a:pt x="0" y="896"/>
                  </a:cubicBezTo>
                  <a:cubicBezTo>
                    <a:pt x="0" y="1039"/>
                    <a:pt x="149" y="1155"/>
                    <a:pt x="333" y="1155"/>
                  </a:cubicBezTo>
                  <a:cubicBezTo>
                    <a:pt x="517" y="1155"/>
                    <a:pt x="667" y="1039"/>
                    <a:pt x="667" y="896"/>
                  </a:cubicBezTo>
                  <a:cubicBezTo>
                    <a:pt x="667" y="778"/>
                    <a:pt x="667" y="778"/>
                    <a:pt x="667" y="778"/>
                  </a:cubicBezTo>
                  <a:cubicBezTo>
                    <a:pt x="700" y="793"/>
                    <a:pt x="739" y="802"/>
                    <a:pt x="781" y="802"/>
                  </a:cubicBezTo>
                  <a:cubicBezTo>
                    <a:pt x="823" y="802"/>
                    <a:pt x="862" y="793"/>
                    <a:pt x="895" y="778"/>
                  </a:cubicBezTo>
                  <a:cubicBezTo>
                    <a:pt x="895" y="896"/>
                    <a:pt x="895" y="896"/>
                    <a:pt x="895" y="896"/>
                  </a:cubicBezTo>
                  <a:cubicBezTo>
                    <a:pt x="895" y="1039"/>
                    <a:pt x="1044" y="1155"/>
                    <a:pt x="1228" y="1155"/>
                  </a:cubicBezTo>
                  <a:cubicBezTo>
                    <a:pt x="1412" y="1155"/>
                    <a:pt x="1562" y="1039"/>
                    <a:pt x="1562" y="896"/>
                  </a:cubicBezTo>
                  <a:cubicBezTo>
                    <a:pt x="1562" y="886"/>
                    <a:pt x="1561" y="877"/>
                    <a:pt x="1559" y="867"/>
                  </a:cubicBezTo>
                  <a:close/>
                  <a:moveTo>
                    <a:pt x="333" y="1061"/>
                  </a:moveTo>
                  <a:cubicBezTo>
                    <a:pt x="203" y="1061"/>
                    <a:pt x="93" y="986"/>
                    <a:pt x="93" y="896"/>
                  </a:cubicBezTo>
                  <a:cubicBezTo>
                    <a:pt x="93" y="806"/>
                    <a:pt x="203" y="731"/>
                    <a:pt x="333" y="731"/>
                  </a:cubicBezTo>
                  <a:cubicBezTo>
                    <a:pt x="464" y="731"/>
                    <a:pt x="574" y="806"/>
                    <a:pt x="574" y="896"/>
                  </a:cubicBezTo>
                  <a:cubicBezTo>
                    <a:pt x="574" y="986"/>
                    <a:pt x="464" y="1061"/>
                    <a:pt x="333" y="1061"/>
                  </a:cubicBezTo>
                  <a:close/>
                  <a:moveTo>
                    <a:pt x="781" y="720"/>
                  </a:moveTo>
                  <a:cubicBezTo>
                    <a:pt x="726" y="720"/>
                    <a:pt x="682" y="689"/>
                    <a:pt x="682" y="651"/>
                  </a:cubicBezTo>
                  <a:cubicBezTo>
                    <a:pt x="682" y="613"/>
                    <a:pt x="726" y="581"/>
                    <a:pt x="781" y="581"/>
                  </a:cubicBezTo>
                  <a:cubicBezTo>
                    <a:pt x="836" y="581"/>
                    <a:pt x="880" y="613"/>
                    <a:pt x="880" y="651"/>
                  </a:cubicBezTo>
                  <a:cubicBezTo>
                    <a:pt x="880" y="689"/>
                    <a:pt x="836" y="720"/>
                    <a:pt x="781" y="720"/>
                  </a:cubicBezTo>
                  <a:close/>
                  <a:moveTo>
                    <a:pt x="1228" y="1061"/>
                  </a:moveTo>
                  <a:cubicBezTo>
                    <a:pt x="1098" y="1061"/>
                    <a:pt x="988" y="986"/>
                    <a:pt x="988" y="896"/>
                  </a:cubicBezTo>
                  <a:cubicBezTo>
                    <a:pt x="988" y="806"/>
                    <a:pt x="1098" y="731"/>
                    <a:pt x="1228" y="731"/>
                  </a:cubicBezTo>
                  <a:cubicBezTo>
                    <a:pt x="1358" y="731"/>
                    <a:pt x="1468" y="806"/>
                    <a:pt x="1468" y="896"/>
                  </a:cubicBezTo>
                  <a:cubicBezTo>
                    <a:pt x="1468" y="986"/>
                    <a:pt x="1358" y="1061"/>
                    <a:pt x="1228" y="1061"/>
                  </a:cubicBezTo>
                  <a:close/>
                  <a:moveTo>
                    <a:pt x="1228" y="1061"/>
                  </a:moveTo>
                  <a:cubicBezTo>
                    <a:pt x="1228" y="1061"/>
                    <a:pt x="1228" y="1061"/>
                    <a:pt x="1228" y="10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noEditPoints="1"/>
            </p:cNvSpPr>
            <p:nvPr/>
          </p:nvSpPr>
          <p:spPr bwMode="auto">
            <a:xfrm>
              <a:off x="3253" y="1259"/>
              <a:ext cx="377" cy="225"/>
            </a:xfrm>
            <a:custGeom>
              <a:avLst/>
              <a:gdLst>
                <a:gd name="T0" fmla="*/ 21 w 278"/>
                <a:gd name="T1" fmla="*/ 140 h 166"/>
                <a:gd name="T2" fmla="*/ 105 w 278"/>
                <a:gd name="T3" fmla="*/ 130 h 166"/>
                <a:gd name="T4" fmla="*/ 253 w 278"/>
                <a:gd name="T5" fmla="*/ 162 h 166"/>
                <a:gd name="T6" fmla="*/ 274 w 278"/>
                <a:gd name="T7" fmla="*/ 148 h 166"/>
                <a:gd name="T8" fmla="*/ 278 w 278"/>
                <a:gd name="T9" fmla="*/ 97 h 166"/>
                <a:gd name="T10" fmla="*/ 137 w 278"/>
                <a:gd name="T11" fmla="*/ 0 h 166"/>
                <a:gd name="T12" fmla="*/ 5 w 278"/>
                <a:gd name="T13" fmla="*/ 93 h 166"/>
                <a:gd name="T14" fmla="*/ 1 w 278"/>
                <a:gd name="T15" fmla="*/ 124 h 166"/>
                <a:gd name="T16" fmla="*/ 21 w 278"/>
                <a:gd name="T17" fmla="*/ 140 h 166"/>
                <a:gd name="T18" fmla="*/ 21 w 278"/>
                <a:gd name="T19" fmla="*/ 140 h 166"/>
                <a:gd name="T20" fmla="*/ 21 w 278"/>
                <a:gd name="T21" fmla="*/ 14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166">
                  <a:moveTo>
                    <a:pt x="21" y="140"/>
                  </a:moveTo>
                  <a:cubicBezTo>
                    <a:pt x="47" y="134"/>
                    <a:pt x="76" y="130"/>
                    <a:pt x="105" y="130"/>
                  </a:cubicBezTo>
                  <a:cubicBezTo>
                    <a:pt x="156" y="130"/>
                    <a:pt x="207" y="141"/>
                    <a:pt x="253" y="162"/>
                  </a:cubicBezTo>
                  <a:cubicBezTo>
                    <a:pt x="263" y="166"/>
                    <a:pt x="274" y="159"/>
                    <a:pt x="274" y="148"/>
                  </a:cubicBezTo>
                  <a:cubicBezTo>
                    <a:pt x="278" y="97"/>
                    <a:pt x="278" y="97"/>
                    <a:pt x="278" y="97"/>
                  </a:cubicBezTo>
                  <a:cubicBezTo>
                    <a:pt x="278" y="44"/>
                    <a:pt x="209" y="0"/>
                    <a:pt x="137" y="0"/>
                  </a:cubicBezTo>
                  <a:cubicBezTo>
                    <a:pt x="67" y="0"/>
                    <a:pt x="8" y="42"/>
                    <a:pt x="5" y="93"/>
                  </a:cubicBezTo>
                  <a:cubicBezTo>
                    <a:pt x="1" y="124"/>
                    <a:pt x="1" y="124"/>
                    <a:pt x="1" y="124"/>
                  </a:cubicBezTo>
                  <a:cubicBezTo>
                    <a:pt x="0" y="134"/>
                    <a:pt x="10" y="143"/>
                    <a:pt x="21" y="140"/>
                  </a:cubicBezTo>
                  <a:close/>
                  <a:moveTo>
                    <a:pt x="21" y="140"/>
                  </a:moveTo>
                  <a:cubicBezTo>
                    <a:pt x="21" y="140"/>
                    <a:pt x="21" y="140"/>
                    <a:pt x="21" y="140"/>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20"/>
          <p:cNvGrpSpPr>
            <a:grpSpLocks noChangeAspect="1"/>
          </p:cNvGrpSpPr>
          <p:nvPr/>
        </p:nvGrpSpPr>
        <p:grpSpPr bwMode="auto">
          <a:xfrm>
            <a:off x="1432082" y="5077579"/>
            <a:ext cx="1136032" cy="1134931"/>
            <a:chOff x="1783" y="98"/>
            <a:chExt cx="4128" cy="4124"/>
          </a:xfrm>
          <a:solidFill>
            <a:schemeClr val="bg1"/>
          </a:solidFill>
        </p:grpSpPr>
        <p:sp>
          <p:nvSpPr>
            <p:cNvPr id="22" name="Freeform 21"/>
            <p:cNvSpPr>
              <a:spLocks noEditPoints="1"/>
            </p:cNvSpPr>
            <p:nvPr/>
          </p:nvSpPr>
          <p:spPr bwMode="auto">
            <a:xfrm>
              <a:off x="1783" y="514"/>
              <a:ext cx="3716" cy="3708"/>
            </a:xfrm>
            <a:custGeom>
              <a:avLst/>
              <a:gdLst>
                <a:gd name="T0" fmla="*/ 1370 w 2741"/>
                <a:gd name="T1" fmla="*/ 2742 h 2742"/>
                <a:gd name="T2" fmla="*/ 2741 w 2741"/>
                <a:gd name="T3" fmla="*/ 1371 h 2742"/>
                <a:gd name="T4" fmla="*/ 2581 w 2741"/>
                <a:gd name="T5" fmla="*/ 727 h 2742"/>
                <a:gd name="T6" fmla="*/ 2547 w 2741"/>
                <a:gd name="T7" fmla="*/ 729 h 2742"/>
                <a:gd name="T8" fmla="*/ 2527 w 2741"/>
                <a:gd name="T9" fmla="*/ 728 h 2742"/>
                <a:gd name="T10" fmla="*/ 2353 w 2741"/>
                <a:gd name="T11" fmla="*/ 715 h 2742"/>
                <a:gd name="T12" fmla="*/ 2227 w 2741"/>
                <a:gd name="T13" fmla="*/ 840 h 2742"/>
                <a:gd name="T14" fmla="*/ 2378 w 2741"/>
                <a:gd name="T15" fmla="*/ 1371 h 2742"/>
                <a:gd name="T16" fmla="*/ 1371 w 2741"/>
                <a:gd name="T17" fmla="*/ 2378 h 2742"/>
                <a:gd name="T18" fmla="*/ 363 w 2741"/>
                <a:gd name="T19" fmla="*/ 1371 h 2742"/>
                <a:gd name="T20" fmla="*/ 1370 w 2741"/>
                <a:gd name="T21" fmla="*/ 363 h 2742"/>
                <a:gd name="T22" fmla="*/ 1901 w 2741"/>
                <a:gd name="T23" fmla="*/ 514 h 2742"/>
                <a:gd name="T24" fmla="*/ 2015 w 2741"/>
                <a:gd name="T25" fmla="*/ 400 h 2742"/>
                <a:gd name="T26" fmla="*/ 1999 w 2741"/>
                <a:gd name="T27" fmla="*/ 200 h 2742"/>
                <a:gd name="T28" fmla="*/ 2000 w 2741"/>
                <a:gd name="T29" fmla="*/ 153 h 2742"/>
                <a:gd name="T30" fmla="*/ 1370 w 2741"/>
                <a:gd name="T31" fmla="*/ 0 h 2742"/>
                <a:gd name="T32" fmla="*/ 0 w 2741"/>
                <a:gd name="T33" fmla="*/ 1371 h 2742"/>
                <a:gd name="T34" fmla="*/ 1370 w 2741"/>
                <a:gd name="T35" fmla="*/ 2742 h 2742"/>
                <a:gd name="T36" fmla="*/ 1370 w 2741"/>
                <a:gd name="T37" fmla="*/ 2742 h 2742"/>
                <a:gd name="T38" fmla="*/ 1370 w 2741"/>
                <a:gd name="T39" fmla="*/ 2742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1" h="2742">
                  <a:moveTo>
                    <a:pt x="1370" y="2742"/>
                  </a:moveTo>
                  <a:cubicBezTo>
                    <a:pt x="2128" y="2742"/>
                    <a:pt x="2741" y="2128"/>
                    <a:pt x="2741" y="1371"/>
                  </a:cubicBezTo>
                  <a:cubicBezTo>
                    <a:pt x="2741" y="1138"/>
                    <a:pt x="2683" y="919"/>
                    <a:pt x="2581" y="727"/>
                  </a:cubicBezTo>
                  <a:cubicBezTo>
                    <a:pt x="2570" y="728"/>
                    <a:pt x="2558" y="729"/>
                    <a:pt x="2547" y="729"/>
                  </a:cubicBezTo>
                  <a:cubicBezTo>
                    <a:pt x="2541" y="729"/>
                    <a:pt x="2534" y="728"/>
                    <a:pt x="2527" y="728"/>
                  </a:cubicBezTo>
                  <a:cubicBezTo>
                    <a:pt x="2353" y="715"/>
                    <a:pt x="2353" y="715"/>
                    <a:pt x="2353" y="715"/>
                  </a:cubicBezTo>
                  <a:cubicBezTo>
                    <a:pt x="2227" y="840"/>
                    <a:pt x="2227" y="840"/>
                    <a:pt x="2227" y="840"/>
                  </a:cubicBezTo>
                  <a:cubicBezTo>
                    <a:pt x="2323" y="994"/>
                    <a:pt x="2378" y="1176"/>
                    <a:pt x="2378" y="1371"/>
                  </a:cubicBezTo>
                  <a:cubicBezTo>
                    <a:pt x="2378" y="1927"/>
                    <a:pt x="1927" y="2378"/>
                    <a:pt x="1371" y="2378"/>
                  </a:cubicBezTo>
                  <a:cubicBezTo>
                    <a:pt x="814" y="2378"/>
                    <a:pt x="363" y="1927"/>
                    <a:pt x="363" y="1371"/>
                  </a:cubicBezTo>
                  <a:cubicBezTo>
                    <a:pt x="363" y="814"/>
                    <a:pt x="814" y="363"/>
                    <a:pt x="1370" y="363"/>
                  </a:cubicBezTo>
                  <a:cubicBezTo>
                    <a:pt x="1565" y="363"/>
                    <a:pt x="1747" y="418"/>
                    <a:pt x="1901" y="514"/>
                  </a:cubicBezTo>
                  <a:cubicBezTo>
                    <a:pt x="2015" y="400"/>
                    <a:pt x="2015" y="400"/>
                    <a:pt x="2015" y="400"/>
                  </a:cubicBezTo>
                  <a:cubicBezTo>
                    <a:pt x="1999" y="200"/>
                    <a:pt x="1999" y="200"/>
                    <a:pt x="1999" y="200"/>
                  </a:cubicBezTo>
                  <a:cubicBezTo>
                    <a:pt x="1998" y="184"/>
                    <a:pt x="1998" y="168"/>
                    <a:pt x="2000" y="153"/>
                  </a:cubicBezTo>
                  <a:cubicBezTo>
                    <a:pt x="1811" y="55"/>
                    <a:pt x="1597" y="0"/>
                    <a:pt x="1370" y="0"/>
                  </a:cubicBezTo>
                  <a:cubicBezTo>
                    <a:pt x="613" y="0"/>
                    <a:pt x="0" y="614"/>
                    <a:pt x="0" y="1371"/>
                  </a:cubicBezTo>
                  <a:cubicBezTo>
                    <a:pt x="0" y="2128"/>
                    <a:pt x="613" y="2742"/>
                    <a:pt x="1370" y="2742"/>
                  </a:cubicBezTo>
                  <a:close/>
                  <a:moveTo>
                    <a:pt x="1370" y="2742"/>
                  </a:moveTo>
                  <a:cubicBezTo>
                    <a:pt x="1370" y="2742"/>
                    <a:pt x="1370" y="2742"/>
                    <a:pt x="1370" y="27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p:nvSpPr>
          <p:spPr bwMode="auto">
            <a:xfrm>
              <a:off x="2726" y="1455"/>
              <a:ext cx="1829" cy="1826"/>
            </a:xfrm>
            <a:custGeom>
              <a:avLst/>
              <a:gdLst>
                <a:gd name="T0" fmla="*/ 674 w 1349"/>
                <a:gd name="T1" fmla="*/ 320 h 1350"/>
                <a:gd name="T2" fmla="*/ 701 w 1349"/>
                <a:gd name="T3" fmla="*/ 321 h 1350"/>
                <a:gd name="T4" fmla="*/ 954 w 1349"/>
                <a:gd name="T5" fmla="*/ 68 h 1350"/>
                <a:gd name="T6" fmla="*/ 960 w 1349"/>
                <a:gd name="T7" fmla="*/ 63 h 1350"/>
                <a:gd name="T8" fmla="*/ 674 w 1349"/>
                <a:gd name="T9" fmla="*/ 0 h 1350"/>
                <a:gd name="T10" fmla="*/ 0 w 1349"/>
                <a:gd name="T11" fmla="*/ 674 h 1350"/>
                <a:gd name="T12" fmla="*/ 674 w 1349"/>
                <a:gd name="T13" fmla="*/ 1350 h 1350"/>
                <a:gd name="T14" fmla="*/ 1349 w 1349"/>
                <a:gd name="T15" fmla="*/ 675 h 1350"/>
                <a:gd name="T16" fmla="*/ 1286 w 1349"/>
                <a:gd name="T17" fmla="*/ 389 h 1350"/>
                <a:gd name="T18" fmla="*/ 1280 w 1349"/>
                <a:gd name="T19" fmla="*/ 395 h 1350"/>
                <a:gd name="T20" fmla="*/ 1027 w 1349"/>
                <a:gd name="T21" fmla="*/ 648 h 1350"/>
                <a:gd name="T22" fmla="*/ 1028 w 1349"/>
                <a:gd name="T23" fmla="*/ 675 h 1350"/>
                <a:gd name="T24" fmla="*/ 674 w 1349"/>
                <a:gd name="T25" fmla="*/ 1029 h 1350"/>
                <a:gd name="T26" fmla="*/ 320 w 1349"/>
                <a:gd name="T27" fmla="*/ 675 h 1350"/>
                <a:gd name="T28" fmla="*/ 674 w 1349"/>
                <a:gd name="T29" fmla="*/ 320 h 1350"/>
                <a:gd name="T30" fmla="*/ 674 w 1349"/>
                <a:gd name="T31" fmla="*/ 320 h 1350"/>
                <a:gd name="T32" fmla="*/ 674 w 1349"/>
                <a:gd name="T33" fmla="*/ 32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9" h="1350">
                  <a:moveTo>
                    <a:pt x="674" y="320"/>
                  </a:moveTo>
                  <a:cubicBezTo>
                    <a:pt x="683" y="320"/>
                    <a:pt x="692" y="321"/>
                    <a:pt x="701" y="321"/>
                  </a:cubicBezTo>
                  <a:cubicBezTo>
                    <a:pt x="954" y="68"/>
                    <a:pt x="954" y="68"/>
                    <a:pt x="954" y="68"/>
                  </a:cubicBezTo>
                  <a:cubicBezTo>
                    <a:pt x="960" y="63"/>
                    <a:pt x="960" y="63"/>
                    <a:pt x="960" y="63"/>
                  </a:cubicBezTo>
                  <a:cubicBezTo>
                    <a:pt x="873" y="22"/>
                    <a:pt x="776" y="0"/>
                    <a:pt x="674" y="0"/>
                  </a:cubicBezTo>
                  <a:cubicBezTo>
                    <a:pt x="302" y="0"/>
                    <a:pt x="0" y="302"/>
                    <a:pt x="0" y="674"/>
                  </a:cubicBezTo>
                  <a:cubicBezTo>
                    <a:pt x="0" y="1047"/>
                    <a:pt x="302" y="1350"/>
                    <a:pt x="674" y="1350"/>
                  </a:cubicBezTo>
                  <a:cubicBezTo>
                    <a:pt x="1047" y="1350"/>
                    <a:pt x="1349" y="1048"/>
                    <a:pt x="1349" y="675"/>
                  </a:cubicBezTo>
                  <a:cubicBezTo>
                    <a:pt x="1349" y="573"/>
                    <a:pt x="1327" y="476"/>
                    <a:pt x="1286" y="389"/>
                  </a:cubicBezTo>
                  <a:cubicBezTo>
                    <a:pt x="1280" y="395"/>
                    <a:pt x="1280" y="395"/>
                    <a:pt x="1280" y="395"/>
                  </a:cubicBezTo>
                  <a:cubicBezTo>
                    <a:pt x="1027" y="648"/>
                    <a:pt x="1027" y="648"/>
                    <a:pt x="1027" y="648"/>
                  </a:cubicBezTo>
                  <a:cubicBezTo>
                    <a:pt x="1028" y="657"/>
                    <a:pt x="1028" y="666"/>
                    <a:pt x="1028" y="675"/>
                  </a:cubicBezTo>
                  <a:cubicBezTo>
                    <a:pt x="1028" y="870"/>
                    <a:pt x="870" y="1029"/>
                    <a:pt x="674" y="1029"/>
                  </a:cubicBezTo>
                  <a:cubicBezTo>
                    <a:pt x="478" y="1029"/>
                    <a:pt x="320" y="870"/>
                    <a:pt x="320" y="675"/>
                  </a:cubicBezTo>
                  <a:cubicBezTo>
                    <a:pt x="320" y="479"/>
                    <a:pt x="479" y="320"/>
                    <a:pt x="674" y="320"/>
                  </a:cubicBezTo>
                  <a:close/>
                  <a:moveTo>
                    <a:pt x="674" y="320"/>
                  </a:moveTo>
                  <a:cubicBezTo>
                    <a:pt x="674" y="320"/>
                    <a:pt x="674" y="320"/>
                    <a:pt x="674" y="3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noEditPoints="1"/>
            </p:cNvSpPr>
            <p:nvPr/>
          </p:nvSpPr>
          <p:spPr bwMode="auto">
            <a:xfrm>
              <a:off x="3641" y="98"/>
              <a:ext cx="2270" cy="2259"/>
            </a:xfrm>
            <a:custGeom>
              <a:avLst/>
              <a:gdLst>
                <a:gd name="T0" fmla="*/ 1412 w 1674"/>
                <a:gd name="T1" fmla="*/ 456 h 1671"/>
                <a:gd name="T2" fmla="*/ 1493 w 1674"/>
                <a:gd name="T3" fmla="*/ 375 h 1671"/>
                <a:gd name="T4" fmla="*/ 1493 w 1674"/>
                <a:gd name="T5" fmla="*/ 241 h 1671"/>
                <a:gd name="T6" fmla="*/ 1437 w 1674"/>
                <a:gd name="T7" fmla="*/ 184 h 1671"/>
                <a:gd name="T8" fmla="*/ 1370 w 1674"/>
                <a:gd name="T9" fmla="*/ 156 h 1671"/>
                <a:gd name="T10" fmla="*/ 1303 w 1674"/>
                <a:gd name="T11" fmla="*/ 184 h 1671"/>
                <a:gd name="T12" fmla="*/ 1210 w 1674"/>
                <a:gd name="T13" fmla="*/ 277 h 1671"/>
                <a:gd name="T14" fmla="*/ 1191 w 1674"/>
                <a:gd name="T15" fmla="*/ 29 h 1671"/>
                <a:gd name="T16" fmla="*/ 1159 w 1674"/>
                <a:gd name="T17" fmla="*/ 0 h 1671"/>
                <a:gd name="T18" fmla="*/ 1137 w 1674"/>
                <a:gd name="T19" fmla="*/ 9 h 1671"/>
                <a:gd name="T20" fmla="*/ 770 w 1674"/>
                <a:gd name="T21" fmla="*/ 376 h 1671"/>
                <a:gd name="T22" fmla="*/ 724 w 1674"/>
                <a:gd name="T23" fmla="*/ 501 h 1671"/>
                <a:gd name="T24" fmla="*/ 725 w 1674"/>
                <a:gd name="T25" fmla="*/ 516 h 1671"/>
                <a:gd name="T26" fmla="*/ 742 w 1674"/>
                <a:gd name="T27" fmla="*/ 745 h 1671"/>
                <a:gd name="T28" fmla="*/ 610 w 1674"/>
                <a:gd name="T29" fmla="*/ 877 h 1671"/>
                <a:gd name="T30" fmla="*/ 372 w 1674"/>
                <a:gd name="T31" fmla="*/ 1116 h 1671"/>
                <a:gd name="T32" fmla="*/ 366 w 1674"/>
                <a:gd name="T33" fmla="*/ 1121 h 1671"/>
                <a:gd name="T34" fmla="*/ 135 w 1674"/>
                <a:gd name="T35" fmla="*/ 1352 h 1671"/>
                <a:gd name="T36" fmla="*/ 33 w 1674"/>
                <a:gd name="T37" fmla="*/ 1454 h 1671"/>
                <a:gd name="T38" fmla="*/ 10 w 1674"/>
                <a:gd name="T39" fmla="*/ 1505 h 1671"/>
                <a:gd name="T40" fmla="*/ 4 w 1674"/>
                <a:gd name="T41" fmla="*/ 1585 h 1671"/>
                <a:gd name="T42" fmla="*/ 83 w 1674"/>
                <a:gd name="T43" fmla="*/ 1671 h 1671"/>
                <a:gd name="T44" fmla="*/ 87 w 1674"/>
                <a:gd name="T45" fmla="*/ 1671 h 1671"/>
                <a:gd name="T46" fmla="*/ 172 w 1674"/>
                <a:gd name="T47" fmla="*/ 1667 h 1671"/>
                <a:gd name="T48" fmla="*/ 225 w 1674"/>
                <a:gd name="T49" fmla="*/ 1644 h 1671"/>
                <a:gd name="T50" fmla="*/ 945 w 1674"/>
                <a:gd name="T51" fmla="*/ 924 h 1671"/>
                <a:gd name="T52" fmla="*/ 1154 w 1674"/>
                <a:gd name="T53" fmla="*/ 940 h 1671"/>
                <a:gd name="T54" fmla="*/ 1163 w 1674"/>
                <a:gd name="T55" fmla="*/ 940 h 1671"/>
                <a:gd name="T56" fmla="*/ 1175 w 1674"/>
                <a:gd name="T57" fmla="*/ 941 h 1671"/>
                <a:gd name="T58" fmla="*/ 1289 w 1674"/>
                <a:gd name="T59" fmla="*/ 894 h 1671"/>
                <a:gd name="T60" fmla="*/ 1655 w 1674"/>
                <a:gd name="T61" fmla="*/ 528 h 1671"/>
                <a:gd name="T62" fmla="*/ 1635 w 1674"/>
                <a:gd name="T63" fmla="*/ 474 h 1671"/>
                <a:gd name="T64" fmla="*/ 1412 w 1674"/>
                <a:gd name="T65" fmla="*/ 456 h 1671"/>
                <a:gd name="T66" fmla="*/ 1412 w 1674"/>
                <a:gd name="T67" fmla="*/ 456 h 1671"/>
                <a:gd name="T68" fmla="*/ 1412 w 1674"/>
                <a:gd name="T69" fmla="*/ 456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4" h="1671">
                  <a:moveTo>
                    <a:pt x="1412" y="456"/>
                  </a:moveTo>
                  <a:cubicBezTo>
                    <a:pt x="1493" y="375"/>
                    <a:pt x="1493" y="375"/>
                    <a:pt x="1493" y="375"/>
                  </a:cubicBezTo>
                  <a:cubicBezTo>
                    <a:pt x="1531" y="338"/>
                    <a:pt x="1531" y="278"/>
                    <a:pt x="1493" y="241"/>
                  </a:cubicBezTo>
                  <a:cubicBezTo>
                    <a:pt x="1437" y="184"/>
                    <a:pt x="1437" y="184"/>
                    <a:pt x="1437" y="184"/>
                  </a:cubicBezTo>
                  <a:cubicBezTo>
                    <a:pt x="1419" y="166"/>
                    <a:pt x="1394" y="156"/>
                    <a:pt x="1370" y="156"/>
                  </a:cubicBezTo>
                  <a:cubicBezTo>
                    <a:pt x="1346" y="156"/>
                    <a:pt x="1322" y="166"/>
                    <a:pt x="1303" y="184"/>
                  </a:cubicBezTo>
                  <a:cubicBezTo>
                    <a:pt x="1210" y="277"/>
                    <a:pt x="1210" y="277"/>
                    <a:pt x="1210" y="277"/>
                  </a:cubicBezTo>
                  <a:cubicBezTo>
                    <a:pt x="1191" y="29"/>
                    <a:pt x="1191" y="29"/>
                    <a:pt x="1191" y="29"/>
                  </a:cubicBezTo>
                  <a:cubicBezTo>
                    <a:pt x="1190" y="11"/>
                    <a:pt x="1175" y="0"/>
                    <a:pt x="1159" y="0"/>
                  </a:cubicBezTo>
                  <a:cubicBezTo>
                    <a:pt x="1151" y="0"/>
                    <a:pt x="1143" y="3"/>
                    <a:pt x="1137" y="9"/>
                  </a:cubicBezTo>
                  <a:cubicBezTo>
                    <a:pt x="770" y="376"/>
                    <a:pt x="770" y="376"/>
                    <a:pt x="770" y="376"/>
                  </a:cubicBezTo>
                  <a:cubicBezTo>
                    <a:pt x="737" y="409"/>
                    <a:pt x="720" y="454"/>
                    <a:pt x="724" y="501"/>
                  </a:cubicBezTo>
                  <a:cubicBezTo>
                    <a:pt x="725" y="516"/>
                    <a:pt x="725" y="516"/>
                    <a:pt x="725" y="516"/>
                  </a:cubicBezTo>
                  <a:cubicBezTo>
                    <a:pt x="742" y="745"/>
                    <a:pt x="742" y="745"/>
                    <a:pt x="742" y="745"/>
                  </a:cubicBezTo>
                  <a:cubicBezTo>
                    <a:pt x="610" y="877"/>
                    <a:pt x="610" y="877"/>
                    <a:pt x="610" y="877"/>
                  </a:cubicBezTo>
                  <a:cubicBezTo>
                    <a:pt x="372" y="1116"/>
                    <a:pt x="372" y="1116"/>
                    <a:pt x="372" y="1116"/>
                  </a:cubicBezTo>
                  <a:cubicBezTo>
                    <a:pt x="366" y="1121"/>
                    <a:pt x="366" y="1121"/>
                    <a:pt x="366" y="1121"/>
                  </a:cubicBezTo>
                  <a:cubicBezTo>
                    <a:pt x="135" y="1352"/>
                    <a:pt x="135" y="1352"/>
                    <a:pt x="135" y="1352"/>
                  </a:cubicBezTo>
                  <a:cubicBezTo>
                    <a:pt x="33" y="1454"/>
                    <a:pt x="33" y="1454"/>
                    <a:pt x="33" y="1454"/>
                  </a:cubicBezTo>
                  <a:cubicBezTo>
                    <a:pt x="20" y="1468"/>
                    <a:pt x="11" y="1486"/>
                    <a:pt x="10" y="1505"/>
                  </a:cubicBezTo>
                  <a:cubicBezTo>
                    <a:pt x="4" y="1585"/>
                    <a:pt x="4" y="1585"/>
                    <a:pt x="4" y="1585"/>
                  </a:cubicBezTo>
                  <a:cubicBezTo>
                    <a:pt x="0" y="1632"/>
                    <a:pt x="37" y="1671"/>
                    <a:pt x="83" y="1671"/>
                  </a:cubicBezTo>
                  <a:cubicBezTo>
                    <a:pt x="87" y="1671"/>
                    <a:pt x="87" y="1671"/>
                    <a:pt x="87" y="1671"/>
                  </a:cubicBezTo>
                  <a:cubicBezTo>
                    <a:pt x="172" y="1667"/>
                    <a:pt x="172" y="1667"/>
                    <a:pt x="172" y="1667"/>
                  </a:cubicBezTo>
                  <a:cubicBezTo>
                    <a:pt x="192" y="1666"/>
                    <a:pt x="211" y="1658"/>
                    <a:pt x="225" y="1644"/>
                  </a:cubicBezTo>
                  <a:cubicBezTo>
                    <a:pt x="945" y="924"/>
                    <a:pt x="945" y="924"/>
                    <a:pt x="945" y="924"/>
                  </a:cubicBezTo>
                  <a:cubicBezTo>
                    <a:pt x="1154" y="940"/>
                    <a:pt x="1154" y="940"/>
                    <a:pt x="1154" y="940"/>
                  </a:cubicBezTo>
                  <a:cubicBezTo>
                    <a:pt x="1163" y="940"/>
                    <a:pt x="1163" y="940"/>
                    <a:pt x="1163" y="940"/>
                  </a:cubicBezTo>
                  <a:cubicBezTo>
                    <a:pt x="1167" y="941"/>
                    <a:pt x="1172" y="941"/>
                    <a:pt x="1175" y="941"/>
                  </a:cubicBezTo>
                  <a:cubicBezTo>
                    <a:pt x="1218" y="941"/>
                    <a:pt x="1258" y="924"/>
                    <a:pt x="1289" y="894"/>
                  </a:cubicBezTo>
                  <a:cubicBezTo>
                    <a:pt x="1655" y="528"/>
                    <a:pt x="1655" y="528"/>
                    <a:pt x="1655" y="528"/>
                  </a:cubicBezTo>
                  <a:cubicBezTo>
                    <a:pt x="1674" y="509"/>
                    <a:pt x="1662" y="476"/>
                    <a:pt x="1635" y="474"/>
                  </a:cubicBezTo>
                  <a:lnTo>
                    <a:pt x="1412" y="456"/>
                  </a:lnTo>
                  <a:close/>
                  <a:moveTo>
                    <a:pt x="1412" y="456"/>
                  </a:moveTo>
                  <a:cubicBezTo>
                    <a:pt x="1412" y="456"/>
                    <a:pt x="1412" y="456"/>
                    <a:pt x="1412" y="456"/>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277847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6" presetClass="emph" presetSubtype="0" accel="51000" decel="49000" fill="hold" nodeType="withEffect">
                                      <p:stCondLst>
                                        <p:cond delay="0"/>
                                      </p:stCondLst>
                                      <p:childTnLst>
                                        <p:animScale>
                                          <p:cBhvr>
                                            <p:cTn id="9" dur="3000" fill="hold"/>
                                            <p:tgtEl>
                                              <p:spTgt spid="255"/>
                                            </p:tgtEl>
                                          </p:cBhvr>
                                          <p:by x="120000" y="120000"/>
                                        </p:animScale>
                                      </p:childTnLst>
                                    </p:cTn>
                                  </p:par>
                                  <p:par>
                                    <p:cTn id="10" presetID="10" presetClass="entr" presetSubtype="0" fill="hold" grpId="0" nodeType="withEffect">
                                      <p:stCondLst>
                                        <p:cond delay="190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1200"/>
                                            <p:tgtEl>
                                              <p:spTgt spid="256"/>
                                            </p:tgtEl>
                                          </p:cBhvr>
                                        </p:animEffect>
                                      </p:childTnLst>
                                    </p:cTn>
                                  </p:par>
                                  <p:par>
                                    <p:cTn id="13" presetID="22" presetClass="entr" presetSubtype="8" fill="hold" nodeType="withEffect">
                                      <p:stCondLst>
                                        <p:cond delay="2700"/>
                                      </p:stCondLst>
                                      <p:childTnLst>
                                        <p:set>
                                          <p:cBhvr>
                                            <p:cTn id="14" dur="1" fill="hold">
                                              <p:stCondLst>
                                                <p:cond delay="0"/>
                                              </p:stCondLst>
                                            </p:cTn>
                                            <p:tgtEl>
                                              <p:spTgt spid="87"/>
                                            </p:tgtEl>
                                            <p:attrNameLst>
                                              <p:attrName>style.visibility</p:attrName>
                                            </p:attrNameLst>
                                          </p:cBhvr>
                                          <p:to>
                                            <p:strVal val="visible"/>
                                          </p:to>
                                        </p:set>
                                        <p:animEffect transition="in" filter="wipe(left)">
                                          <p:cBhvr>
                                            <p:cTn id="15" dur="500"/>
                                            <p:tgtEl>
                                              <p:spTgt spid="87"/>
                                            </p:tgtEl>
                                          </p:cBhvr>
                                        </p:animEffect>
                                      </p:childTnLst>
                                    </p:cTn>
                                  </p:par>
                                  <p:par>
                                    <p:cTn id="16" presetID="2" presetClass="entr" presetSubtype="8" decel="100000" fill="hold" grpId="0" nodeType="withEffect">
                                      <p:stCondLst>
                                        <p:cond delay="2900"/>
                                      </p:stCondLst>
                                      <p:childTnLst>
                                        <p:set>
                                          <p:cBhvr>
                                            <p:cTn id="17" dur="1" fill="hold">
                                              <p:stCondLst>
                                                <p:cond delay="0"/>
                                              </p:stCondLst>
                                            </p:cTn>
                                            <p:tgtEl>
                                              <p:spTgt spid="128"/>
                                            </p:tgtEl>
                                            <p:attrNameLst>
                                              <p:attrName>style.visibility</p:attrName>
                                            </p:attrNameLst>
                                          </p:cBhvr>
                                          <p:to>
                                            <p:strVal val="visible"/>
                                          </p:to>
                                        </p:set>
                                        <p:anim calcmode="lin" valueType="num">
                                          <p:cBhvr additive="base">
                                            <p:cTn id="18" dur="500" fill="hold"/>
                                            <p:tgtEl>
                                              <p:spTgt spid="128"/>
                                            </p:tgtEl>
                                            <p:attrNameLst>
                                              <p:attrName>ppt_x</p:attrName>
                                            </p:attrNameLst>
                                          </p:cBhvr>
                                          <p:tavLst>
                                            <p:tav tm="0">
                                              <p:val>
                                                <p:strVal val="0-#ppt_w/2"/>
                                              </p:val>
                                            </p:tav>
                                            <p:tav tm="100000">
                                              <p:val>
                                                <p:strVal val="#ppt_x"/>
                                              </p:val>
                                            </p:tav>
                                          </p:tavLst>
                                        </p:anim>
                                        <p:anim calcmode="lin" valueType="num">
                                          <p:cBhvr additive="base">
                                            <p:cTn id="19" dur="500" fill="hold"/>
                                            <p:tgtEl>
                                              <p:spTgt spid="128"/>
                                            </p:tgtEl>
                                            <p:attrNameLst>
                                              <p:attrName>ppt_y</p:attrName>
                                            </p:attrNameLst>
                                          </p:cBhvr>
                                          <p:tavLst>
                                            <p:tav tm="0">
                                              <p:val>
                                                <p:strVal val="#ppt_y"/>
                                              </p:val>
                                            </p:tav>
                                            <p:tav tm="100000">
                                              <p:val>
                                                <p:strVal val="#ppt_y"/>
                                              </p:val>
                                            </p:tav>
                                          </p:tavLst>
                                        </p:anim>
                                      </p:childTnLst>
                                    </p:cTn>
                                  </p:par>
                                  <p:par>
                                    <p:cTn id="20" presetID="2" presetClass="entr" presetSubtype="1" decel="100000" fill="hold" nodeType="withEffect">
                                      <p:stCondLst>
                                        <p:cond delay="310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500" fill="hold"/>
                                            <p:tgtEl>
                                              <p:spTgt spid="129"/>
                                            </p:tgtEl>
                                            <p:attrNameLst>
                                              <p:attrName>ppt_x</p:attrName>
                                            </p:attrNameLst>
                                          </p:cBhvr>
                                          <p:tavLst>
                                            <p:tav tm="0">
                                              <p:val>
                                                <p:strVal val="#ppt_x"/>
                                              </p:val>
                                            </p:tav>
                                            <p:tav tm="100000">
                                              <p:val>
                                                <p:strVal val="#ppt_x"/>
                                              </p:val>
                                            </p:tav>
                                          </p:tavLst>
                                        </p:anim>
                                        <p:anim calcmode="lin" valueType="num">
                                          <p:cBhvr additive="base">
                                            <p:cTn id="23" dur="500" fill="hold"/>
                                            <p:tgtEl>
                                              <p:spTgt spid="129"/>
                                            </p:tgtEl>
                                            <p:attrNameLst>
                                              <p:attrName>ppt_y</p:attrName>
                                            </p:attrNameLst>
                                          </p:cBhvr>
                                          <p:tavLst>
                                            <p:tav tm="0">
                                              <p:val>
                                                <p:strVal val="0-#ppt_h/2"/>
                                              </p:val>
                                            </p:tav>
                                            <p:tav tm="100000">
                                              <p:val>
                                                <p:strVal val="#ppt_y"/>
                                              </p:val>
                                            </p:tav>
                                          </p:tavLst>
                                        </p:anim>
                                      </p:childTnLst>
                                    </p:cTn>
                                  </p:par>
                                  <p:par>
                                    <p:cTn id="24" presetID="2" presetClass="entr" presetSubtype="8" fill="hold" nodeType="withEffect" p14:presetBounceEnd="38000">
                                      <p:stCondLst>
                                        <p:cond delay="3400"/>
                                      </p:stCondLst>
                                      <p:childTnLst>
                                        <p:set>
                                          <p:cBhvr>
                                            <p:cTn id="25" dur="1" fill="hold">
                                              <p:stCondLst>
                                                <p:cond delay="0"/>
                                              </p:stCondLst>
                                            </p:cTn>
                                            <p:tgtEl>
                                              <p:spTgt spid="3"/>
                                            </p:tgtEl>
                                            <p:attrNameLst>
                                              <p:attrName>style.visibility</p:attrName>
                                            </p:attrNameLst>
                                          </p:cBhvr>
                                          <p:to>
                                            <p:strVal val="visible"/>
                                          </p:to>
                                        </p:set>
                                        <p:anim calcmode="lin" valueType="num" p14:bounceEnd="38000">
                                          <p:cBhvr additive="base">
                                            <p:cTn id="26" dur="500" fill="hold"/>
                                            <p:tgtEl>
                                              <p:spTgt spid="3"/>
                                            </p:tgtEl>
                                            <p:attrNameLst>
                                              <p:attrName>ppt_x</p:attrName>
                                            </p:attrNameLst>
                                          </p:cBhvr>
                                          <p:tavLst>
                                            <p:tav tm="0">
                                              <p:val>
                                                <p:strVal val="0-#ppt_w/2"/>
                                              </p:val>
                                            </p:tav>
                                            <p:tav tm="100000">
                                              <p:val>
                                                <p:strVal val="#ppt_x"/>
                                              </p:val>
                                            </p:tav>
                                          </p:tavLst>
                                        </p:anim>
                                        <p:anim calcmode="lin" valueType="num" p14:bounceEnd="38000">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14:presetBounceEnd="38000">
                                      <p:stCondLst>
                                        <p:cond delay="3600"/>
                                      </p:stCondLst>
                                      <p:childTnLst>
                                        <p:set>
                                          <p:cBhvr>
                                            <p:cTn id="29" dur="1" fill="hold">
                                              <p:stCondLst>
                                                <p:cond delay="0"/>
                                              </p:stCondLst>
                                            </p:cTn>
                                            <p:tgtEl>
                                              <p:spTgt spid="72"/>
                                            </p:tgtEl>
                                            <p:attrNameLst>
                                              <p:attrName>style.visibility</p:attrName>
                                            </p:attrNameLst>
                                          </p:cBhvr>
                                          <p:to>
                                            <p:strVal val="visible"/>
                                          </p:to>
                                        </p:set>
                                        <p:anim calcmode="lin" valueType="num" p14:bounceEnd="38000">
                                          <p:cBhvr additive="base">
                                            <p:cTn id="30" dur="500" fill="hold"/>
                                            <p:tgtEl>
                                              <p:spTgt spid="72"/>
                                            </p:tgtEl>
                                            <p:attrNameLst>
                                              <p:attrName>ppt_x</p:attrName>
                                            </p:attrNameLst>
                                          </p:cBhvr>
                                          <p:tavLst>
                                            <p:tav tm="0">
                                              <p:val>
                                                <p:strVal val="1+#ppt_w/2"/>
                                              </p:val>
                                            </p:tav>
                                            <p:tav tm="100000">
                                              <p:val>
                                                <p:strVal val="#ppt_x"/>
                                              </p:val>
                                            </p:tav>
                                          </p:tavLst>
                                        </p:anim>
                                        <p:anim calcmode="lin" valueType="num" p14:bounceEnd="38000">
                                          <p:cBhvr additive="base">
                                            <p:cTn id="31" dur="500" fill="hold"/>
                                            <p:tgtEl>
                                              <p:spTgt spid="7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14:presetBounceEnd="38000">
                                      <p:stCondLst>
                                        <p:cond delay="3800"/>
                                      </p:stCondLst>
                                      <p:childTnLst>
                                        <p:set>
                                          <p:cBhvr>
                                            <p:cTn id="33" dur="1" fill="hold">
                                              <p:stCondLst>
                                                <p:cond delay="0"/>
                                              </p:stCondLst>
                                            </p:cTn>
                                            <p:tgtEl>
                                              <p:spTgt spid="14"/>
                                            </p:tgtEl>
                                            <p:attrNameLst>
                                              <p:attrName>style.visibility</p:attrName>
                                            </p:attrNameLst>
                                          </p:cBhvr>
                                          <p:to>
                                            <p:strVal val="visible"/>
                                          </p:to>
                                        </p:set>
                                        <p:anim calcmode="lin" valueType="num" p14:bounceEnd="38000">
                                          <p:cBhvr additive="base">
                                            <p:cTn id="34" dur="500" fill="hold"/>
                                            <p:tgtEl>
                                              <p:spTgt spid="14"/>
                                            </p:tgtEl>
                                            <p:attrNameLst>
                                              <p:attrName>ppt_x</p:attrName>
                                            </p:attrNameLst>
                                          </p:cBhvr>
                                          <p:tavLst>
                                            <p:tav tm="0">
                                              <p:val>
                                                <p:strVal val="0-#ppt_w/2"/>
                                              </p:val>
                                            </p:tav>
                                            <p:tav tm="100000">
                                              <p:val>
                                                <p:strVal val="#ppt_x"/>
                                              </p:val>
                                            </p:tav>
                                          </p:tavLst>
                                        </p:anim>
                                        <p:anim calcmode="lin" valueType="num" p14:bounceEnd="38000">
                                          <p:cBhvr additive="base">
                                            <p:cTn id="35" dur="500" fill="hold"/>
                                            <p:tgtEl>
                                              <p:spTgt spid="14"/>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14:presetBounceEnd="38000">
                                      <p:stCondLst>
                                        <p:cond delay="4000"/>
                                      </p:stCondLst>
                                      <p:childTnLst>
                                        <p:set>
                                          <p:cBhvr>
                                            <p:cTn id="37" dur="1" fill="hold">
                                              <p:stCondLst>
                                                <p:cond delay="0"/>
                                              </p:stCondLst>
                                            </p:cTn>
                                            <p:tgtEl>
                                              <p:spTgt spid="83"/>
                                            </p:tgtEl>
                                            <p:attrNameLst>
                                              <p:attrName>style.visibility</p:attrName>
                                            </p:attrNameLst>
                                          </p:cBhvr>
                                          <p:to>
                                            <p:strVal val="visible"/>
                                          </p:to>
                                        </p:set>
                                        <p:anim calcmode="lin" valueType="num" p14:bounceEnd="38000">
                                          <p:cBhvr additive="base">
                                            <p:cTn id="38" dur="500" fill="hold"/>
                                            <p:tgtEl>
                                              <p:spTgt spid="83"/>
                                            </p:tgtEl>
                                            <p:attrNameLst>
                                              <p:attrName>ppt_x</p:attrName>
                                            </p:attrNameLst>
                                          </p:cBhvr>
                                          <p:tavLst>
                                            <p:tav tm="0">
                                              <p:val>
                                                <p:strVal val="1+#ppt_w/2"/>
                                              </p:val>
                                            </p:tav>
                                            <p:tav tm="100000">
                                              <p:val>
                                                <p:strVal val="#ppt_x"/>
                                              </p:val>
                                            </p:tav>
                                          </p:tavLst>
                                        </p:anim>
                                        <p:anim calcmode="lin" valueType="num" p14:bounceEnd="38000">
                                          <p:cBhvr additive="base">
                                            <p:cTn id="39" dur="500" fill="hold"/>
                                            <p:tgtEl>
                                              <p:spTgt spid="8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14:presetBounceEnd="38000">
                                      <p:stCondLst>
                                        <p:cond delay="4200"/>
                                      </p:stCondLst>
                                      <p:childTnLst>
                                        <p:set>
                                          <p:cBhvr>
                                            <p:cTn id="41" dur="1" fill="hold">
                                              <p:stCondLst>
                                                <p:cond delay="0"/>
                                              </p:stCondLst>
                                            </p:cTn>
                                            <p:tgtEl>
                                              <p:spTgt spid="20"/>
                                            </p:tgtEl>
                                            <p:attrNameLst>
                                              <p:attrName>style.visibility</p:attrName>
                                            </p:attrNameLst>
                                          </p:cBhvr>
                                          <p:to>
                                            <p:strVal val="visible"/>
                                          </p:to>
                                        </p:set>
                                        <p:anim calcmode="lin" valueType="num" p14:bounceEnd="38000">
                                          <p:cBhvr additive="base">
                                            <p:cTn id="42" dur="500" fill="hold"/>
                                            <p:tgtEl>
                                              <p:spTgt spid="20"/>
                                            </p:tgtEl>
                                            <p:attrNameLst>
                                              <p:attrName>ppt_x</p:attrName>
                                            </p:attrNameLst>
                                          </p:cBhvr>
                                          <p:tavLst>
                                            <p:tav tm="0">
                                              <p:val>
                                                <p:strVal val="0-#ppt_w/2"/>
                                              </p:val>
                                            </p:tav>
                                            <p:tav tm="100000">
                                              <p:val>
                                                <p:strVal val="#ppt_x"/>
                                              </p:val>
                                            </p:tav>
                                          </p:tavLst>
                                        </p:anim>
                                        <p:anim calcmode="lin" valueType="num" p14:bounceEnd="38000">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14:presetBounceEnd="38000">
                                      <p:stCondLst>
                                        <p:cond delay="4400"/>
                                      </p:stCondLst>
                                      <p:childTnLst>
                                        <p:set>
                                          <p:cBhvr>
                                            <p:cTn id="45" dur="1" fill="hold">
                                              <p:stCondLst>
                                                <p:cond delay="0"/>
                                              </p:stCondLst>
                                            </p:cTn>
                                            <p:tgtEl>
                                              <p:spTgt spid="137"/>
                                            </p:tgtEl>
                                            <p:attrNameLst>
                                              <p:attrName>style.visibility</p:attrName>
                                            </p:attrNameLst>
                                          </p:cBhvr>
                                          <p:to>
                                            <p:strVal val="visible"/>
                                          </p:to>
                                        </p:set>
                                        <p:anim calcmode="lin" valueType="num" p14:bounceEnd="38000">
                                          <p:cBhvr additive="base">
                                            <p:cTn id="46" dur="500" fill="hold"/>
                                            <p:tgtEl>
                                              <p:spTgt spid="137"/>
                                            </p:tgtEl>
                                            <p:attrNameLst>
                                              <p:attrName>ppt_x</p:attrName>
                                            </p:attrNameLst>
                                          </p:cBhvr>
                                          <p:tavLst>
                                            <p:tav tm="0">
                                              <p:val>
                                                <p:strVal val="1+#ppt_w/2"/>
                                              </p:val>
                                            </p:tav>
                                            <p:tav tm="100000">
                                              <p:val>
                                                <p:strVal val="#ppt_x"/>
                                              </p:val>
                                            </p:tav>
                                          </p:tavLst>
                                        </p:anim>
                                        <p:anim calcmode="lin" valueType="num" p14:bounceEnd="38000">
                                          <p:cBhvr additive="base">
                                            <p:cTn id="47" dur="500" fill="hold"/>
                                            <p:tgtEl>
                                              <p:spTgt spid="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256" grpId="0" animBg="1"/>
          <p:bldP spid="72" grpId="0"/>
          <p:bldP spid="83" grpId="0"/>
          <p:bldP spid="1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6" presetClass="emph" presetSubtype="0" accel="51000" decel="49000" fill="hold" nodeType="withEffect">
                                      <p:stCondLst>
                                        <p:cond delay="0"/>
                                      </p:stCondLst>
                                      <p:childTnLst>
                                        <p:animScale>
                                          <p:cBhvr>
                                            <p:cTn id="9" dur="3000" fill="hold"/>
                                            <p:tgtEl>
                                              <p:spTgt spid="255"/>
                                            </p:tgtEl>
                                          </p:cBhvr>
                                          <p:by x="120000" y="120000"/>
                                        </p:animScale>
                                      </p:childTnLst>
                                    </p:cTn>
                                  </p:par>
                                  <p:par>
                                    <p:cTn id="10" presetID="10" presetClass="entr" presetSubtype="0" fill="hold" grpId="0" nodeType="withEffect">
                                      <p:stCondLst>
                                        <p:cond delay="190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1200"/>
                                            <p:tgtEl>
                                              <p:spTgt spid="256"/>
                                            </p:tgtEl>
                                          </p:cBhvr>
                                        </p:animEffect>
                                      </p:childTnLst>
                                    </p:cTn>
                                  </p:par>
                                  <p:par>
                                    <p:cTn id="13" presetID="22" presetClass="entr" presetSubtype="8" fill="hold" nodeType="withEffect">
                                      <p:stCondLst>
                                        <p:cond delay="2700"/>
                                      </p:stCondLst>
                                      <p:childTnLst>
                                        <p:set>
                                          <p:cBhvr>
                                            <p:cTn id="14" dur="1" fill="hold">
                                              <p:stCondLst>
                                                <p:cond delay="0"/>
                                              </p:stCondLst>
                                            </p:cTn>
                                            <p:tgtEl>
                                              <p:spTgt spid="87"/>
                                            </p:tgtEl>
                                            <p:attrNameLst>
                                              <p:attrName>style.visibility</p:attrName>
                                            </p:attrNameLst>
                                          </p:cBhvr>
                                          <p:to>
                                            <p:strVal val="visible"/>
                                          </p:to>
                                        </p:set>
                                        <p:animEffect transition="in" filter="wipe(left)">
                                          <p:cBhvr>
                                            <p:cTn id="15" dur="500"/>
                                            <p:tgtEl>
                                              <p:spTgt spid="87"/>
                                            </p:tgtEl>
                                          </p:cBhvr>
                                        </p:animEffect>
                                      </p:childTnLst>
                                    </p:cTn>
                                  </p:par>
                                  <p:par>
                                    <p:cTn id="16" presetID="2" presetClass="entr" presetSubtype="8" decel="100000" fill="hold" grpId="0" nodeType="withEffect">
                                      <p:stCondLst>
                                        <p:cond delay="2900"/>
                                      </p:stCondLst>
                                      <p:childTnLst>
                                        <p:set>
                                          <p:cBhvr>
                                            <p:cTn id="17" dur="1" fill="hold">
                                              <p:stCondLst>
                                                <p:cond delay="0"/>
                                              </p:stCondLst>
                                            </p:cTn>
                                            <p:tgtEl>
                                              <p:spTgt spid="128"/>
                                            </p:tgtEl>
                                            <p:attrNameLst>
                                              <p:attrName>style.visibility</p:attrName>
                                            </p:attrNameLst>
                                          </p:cBhvr>
                                          <p:to>
                                            <p:strVal val="visible"/>
                                          </p:to>
                                        </p:set>
                                        <p:anim calcmode="lin" valueType="num">
                                          <p:cBhvr additive="base">
                                            <p:cTn id="18" dur="500" fill="hold"/>
                                            <p:tgtEl>
                                              <p:spTgt spid="128"/>
                                            </p:tgtEl>
                                            <p:attrNameLst>
                                              <p:attrName>ppt_x</p:attrName>
                                            </p:attrNameLst>
                                          </p:cBhvr>
                                          <p:tavLst>
                                            <p:tav tm="0">
                                              <p:val>
                                                <p:strVal val="0-#ppt_w/2"/>
                                              </p:val>
                                            </p:tav>
                                            <p:tav tm="100000">
                                              <p:val>
                                                <p:strVal val="#ppt_x"/>
                                              </p:val>
                                            </p:tav>
                                          </p:tavLst>
                                        </p:anim>
                                        <p:anim calcmode="lin" valueType="num">
                                          <p:cBhvr additive="base">
                                            <p:cTn id="19" dur="500" fill="hold"/>
                                            <p:tgtEl>
                                              <p:spTgt spid="128"/>
                                            </p:tgtEl>
                                            <p:attrNameLst>
                                              <p:attrName>ppt_y</p:attrName>
                                            </p:attrNameLst>
                                          </p:cBhvr>
                                          <p:tavLst>
                                            <p:tav tm="0">
                                              <p:val>
                                                <p:strVal val="#ppt_y"/>
                                              </p:val>
                                            </p:tav>
                                            <p:tav tm="100000">
                                              <p:val>
                                                <p:strVal val="#ppt_y"/>
                                              </p:val>
                                            </p:tav>
                                          </p:tavLst>
                                        </p:anim>
                                      </p:childTnLst>
                                    </p:cTn>
                                  </p:par>
                                  <p:par>
                                    <p:cTn id="20" presetID="2" presetClass="entr" presetSubtype="1" decel="100000" fill="hold" nodeType="withEffect">
                                      <p:stCondLst>
                                        <p:cond delay="310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500" fill="hold"/>
                                            <p:tgtEl>
                                              <p:spTgt spid="129"/>
                                            </p:tgtEl>
                                            <p:attrNameLst>
                                              <p:attrName>ppt_x</p:attrName>
                                            </p:attrNameLst>
                                          </p:cBhvr>
                                          <p:tavLst>
                                            <p:tav tm="0">
                                              <p:val>
                                                <p:strVal val="#ppt_x"/>
                                              </p:val>
                                            </p:tav>
                                            <p:tav tm="100000">
                                              <p:val>
                                                <p:strVal val="#ppt_x"/>
                                              </p:val>
                                            </p:tav>
                                          </p:tavLst>
                                        </p:anim>
                                        <p:anim calcmode="lin" valueType="num">
                                          <p:cBhvr additive="base">
                                            <p:cTn id="23" dur="500" fill="hold"/>
                                            <p:tgtEl>
                                              <p:spTgt spid="129"/>
                                            </p:tgtEl>
                                            <p:attrNameLst>
                                              <p:attrName>ppt_y</p:attrName>
                                            </p:attrNameLst>
                                          </p:cBhvr>
                                          <p:tavLst>
                                            <p:tav tm="0">
                                              <p:val>
                                                <p:strVal val="0-#ppt_h/2"/>
                                              </p:val>
                                            </p:tav>
                                            <p:tav tm="100000">
                                              <p:val>
                                                <p:strVal val="#ppt_y"/>
                                              </p:val>
                                            </p:tav>
                                          </p:tavLst>
                                        </p:anim>
                                      </p:childTnLst>
                                    </p:cTn>
                                  </p:par>
                                  <p:par>
                                    <p:cTn id="24" presetID="2" presetClass="entr" presetSubtype="8" fill="hold" nodeType="withEffect">
                                      <p:stCondLst>
                                        <p:cond delay="34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0-#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3600"/>
                                      </p:stCondLst>
                                      <p:childTnLst>
                                        <p:set>
                                          <p:cBhvr>
                                            <p:cTn id="29" dur="1" fill="hold">
                                              <p:stCondLst>
                                                <p:cond delay="0"/>
                                              </p:stCondLst>
                                            </p:cTn>
                                            <p:tgtEl>
                                              <p:spTgt spid="72"/>
                                            </p:tgtEl>
                                            <p:attrNameLst>
                                              <p:attrName>style.visibility</p:attrName>
                                            </p:attrNameLst>
                                          </p:cBhvr>
                                          <p:to>
                                            <p:strVal val="visible"/>
                                          </p:to>
                                        </p:set>
                                        <p:anim calcmode="lin" valueType="num">
                                          <p:cBhvr additive="base">
                                            <p:cTn id="30" dur="500" fill="hold"/>
                                            <p:tgtEl>
                                              <p:spTgt spid="72"/>
                                            </p:tgtEl>
                                            <p:attrNameLst>
                                              <p:attrName>ppt_x</p:attrName>
                                            </p:attrNameLst>
                                          </p:cBhvr>
                                          <p:tavLst>
                                            <p:tav tm="0">
                                              <p:val>
                                                <p:strVal val="1+#ppt_w/2"/>
                                              </p:val>
                                            </p:tav>
                                            <p:tav tm="100000">
                                              <p:val>
                                                <p:strVal val="#ppt_x"/>
                                              </p:val>
                                            </p:tav>
                                          </p:tavLst>
                                        </p:anim>
                                        <p:anim calcmode="lin" valueType="num">
                                          <p:cBhvr additive="base">
                                            <p:cTn id="31" dur="500" fill="hold"/>
                                            <p:tgtEl>
                                              <p:spTgt spid="7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380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4000"/>
                                      </p:stCondLst>
                                      <p:childTnLst>
                                        <p:set>
                                          <p:cBhvr>
                                            <p:cTn id="37" dur="1" fill="hold">
                                              <p:stCondLst>
                                                <p:cond delay="0"/>
                                              </p:stCondLst>
                                            </p:cTn>
                                            <p:tgtEl>
                                              <p:spTgt spid="83"/>
                                            </p:tgtEl>
                                            <p:attrNameLst>
                                              <p:attrName>style.visibility</p:attrName>
                                            </p:attrNameLst>
                                          </p:cBhvr>
                                          <p:to>
                                            <p:strVal val="visible"/>
                                          </p:to>
                                        </p:set>
                                        <p:anim calcmode="lin" valueType="num">
                                          <p:cBhvr additive="base">
                                            <p:cTn id="38" dur="500" fill="hold"/>
                                            <p:tgtEl>
                                              <p:spTgt spid="83"/>
                                            </p:tgtEl>
                                            <p:attrNameLst>
                                              <p:attrName>ppt_x</p:attrName>
                                            </p:attrNameLst>
                                          </p:cBhvr>
                                          <p:tavLst>
                                            <p:tav tm="0">
                                              <p:val>
                                                <p:strVal val="1+#ppt_w/2"/>
                                              </p:val>
                                            </p:tav>
                                            <p:tav tm="100000">
                                              <p:val>
                                                <p:strVal val="#ppt_x"/>
                                              </p:val>
                                            </p:tav>
                                          </p:tavLst>
                                        </p:anim>
                                        <p:anim calcmode="lin" valueType="num">
                                          <p:cBhvr additive="base">
                                            <p:cTn id="39" dur="500" fill="hold"/>
                                            <p:tgtEl>
                                              <p:spTgt spid="8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42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0-#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4400"/>
                                      </p:stCondLst>
                                      <p:childTnLst>
                                        <p:set>
                                          <p:cBhvr>
                                            <p:cTn id="45" dur="1" fill="hold">
                                              <p:stCondLst>
                                                <p:cond delay="0"/>
                                              </p:stCondLst>
                                            </p:cTn>
                                            <p:tgtEl>
                                              <p:spTgt spid="137"/>
                                            </p:tgtEl>
                                            <p:attrNameLst>
                                              <p:attrName>style.visibility</p:attrName>
                                            </p:attrNameLst>
                                          </p:cBhvr>
                                          <p:to>
                                            <p:strVal val="visible"/>
                                          </p:to>
                                        </p:set>
                                        <p:anim calcmode="lin" valueType="num">
                                          <p:cBhvr additive="base">
                                            <p:cTn id="46" dur="500" fill="hold"/>
                                            <p:tgtEl>
                                              <p:spTgt spid="137"/>
                                            </p:tgtEl>
                                            <p:attrNameLst>
                                              <p:attrName>ppt_x</p:attrName>
                                            </p:attrNameLst>
                                          </p:cBhvr>
                                          <p:tavLst>
                                            <p:tav tm="0">
                                              <p:val>
                                                <p:strVal val="1+#ppt_w/2"/>
                                              </p:val>
                                            </p:tav>
                                            <p:tav tm="100000">
                                              <p:val>
                                                <p:strVal val="#ppt_x"/>
                                              </p:val>
                                            </p:tav>
                                          </p:tavLst>
                                        </p:anim>
                                        <p:anim calcmode="lin" valueType="num">
                                          <p:cBhvr additive="base">
                                            <p:cTn id="47" dur="500" fill="hold"/>
                                            <p:tgtEl>
                                              <p:spTgt spid="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256" grpId="0" animBg="1"/>
          <p:bldP spid="72" grpId="0"/>
          <p:bldP spid="83" grpId="0"/>
          <p:bldP spid="137" grpId="0"/>
        </p:bldLst>
      </p:timing>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9"/>
          <p:cNvSpPr>
            <a:spLocks/>
          </p:cNvSpPr>
          <p:nvPr/>
        </p:nvSpPr>
        <p:spPr bwMode="auto">
          <a:xfrm>
            <a:off x="788519" y="-1777048"/>
            <a:ext cx="10096041" cy="10212094"/>
          </a:xfrm>
          <a:custGeom>
            <a:avLst/>
            <a:gdLst>
              <a:gd name="T0" fmla="*/ 64 w 64"/>
              <a:gd name="T1" fmla="*/ 32 h 64"/>
              <a:gd name="T2" fmla="*/ 32 w 64"/>
              <a:gd name="T3" fmla="*/ 64 h 64"/>
              <a:gd name="T4" fmla="*/ 0 w 64"/>
              <a:gd name="T5" fmla="*/ 32 h 64"/>
              <a:gd name="T6" fmla="*/ 32 w 64"/>
              <a:gd name="T7" fmla="*/ 0 h 64"/>
              <a:gd name="T8" fmla="*/ 64 w 64"/>
              <a:gd name="T9" fmla="*/ 32 h 64"/>
            </a:gdLst>
            <a:ahLst/>
            <a:cxnLst>
              <a:cxn ang="0">
                <a:pos x="T0" y="T1"/>
              </a:cxn>
              <a:cxn ang="0">
                <a:pos x="T2" y="T3"/>
              </a:cxn>
              <a:cxn ang="0">
                <a:pos x="T4" y="T5"/>
              </a:cxn>
              <a:cxn ang="0">
                <a:pos x="T6" y="T7"/>
              </a:cxn>
              <a:cxn ang="0">
                <a:pos x="T8" y="T9"/>
              </a:cxn>
            </a:cxnLst>
            <a:rect l="0" t="0" r="r" b="b"/>
            <a:pathLst>
              <a:path w="64" h="64">
                <a:moveTo>
                  <a:pt x="64" y="32"/>
                </a:moveTo>
                <a:cubicBezTo>
                  <a:pt x="34" y="33"/>
                  <a:pt x="33" y="34"/>
                  <a:pt x="32" y="64"/>
                </a:cubicBezTo>
                <a:cubicBezTo>
                  <a:pt x="31" y="34"/>
                  <a:pt x="30" y="33"/>
                  <a:pt x="0" y="32"/>
                </a:cubicBezTo>
                <a:cubicBezTo>
                  <a:pt x="30" y="31"/>
                  <a:pt x="31" y="30"/>
                  <a:pt x="32" y="0"/>
                </a:cubicBezTo>
                <a:cubicBezTo>
                  <a:pt x="33" y="30"/>
                  <a:pt x="34" y="31"/>
                  <a:pt x="64" y="32"/>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10"/>
          <p:cNvSpPr>
            <a:spLocks/>
          </p:cNvSpPr>
          <p:nvPr/>
        </p:nvSpPr>
        <p:spPr bwMode="auto">
          <a:xfrm>
            <a:off x="4741329" y="510558"/>
            <a:ext cx="5449910" cy="5512557"/>
          </a:xfrm>
          <a:custGeom>
            <a:avLst/>
            <a:gdLst>
              <a:gd name="T0" fmla="*/ 64 w 64"/>
              <a:gd name="T1" fmla="*/ 32 h 64"/>
              <a:gd name="T2" fmla="*/ 32 w 64"/>
              <a:gd name="T3" fmla="*/ 64 h 64"/>
              <a:gd name="T4" fmla="*/ 0 w 64"/>
              <a:gd name="T5" fmla="*/ 32 h 64"/>
              <a:gd name="T6" fmla="*/ 32 w 64"/>
              <a:gd name="T7" fmla="*/ 0 h 64"/>
              <a:gd name="T8" fmla="*/ 64 w 64"/>
              <a:gd name="T9" fmla="*/ 32 h 64"/>
            </a:gdLst>
            <a:ahLst/>
            <a:cxnLst>
              <a:cxn ang="0">
                <a:pos x="T0" y="T1"/>
              </a:cxn>
              <a:cxn ang="0">
                <a:pos x="T2" y="T3"/>
              </a:cxn>
              <a:cxn ang="0">
                <a:pos x="T4" y="T5"/>
              </a:cxn>
              <a:cxn ang="0">
                <a:pos x="T6" y="T7"/>
              </a:cxn>
              <a:cxn ang="0">
                <a:pos x="T8" y="T9"/>
              </a:cxn>
            </a:cxnLst>
            <a:rect l="0" t="0" r="r" b="b"/>
            <a:pathLst>
              <a:path w="64" h="64">
                <a:moveTo>
                  <a:pt x="64" y="32"/>
                </a:moveTo>
                <a:cubicBezTo>
                  <a:pt x="34" y="33"/>
                  <a:pt x="34" y="34"/>
                  <a:pt x="32" y="64"/>
                </a:cubicBezTo>
                <a:cubicBezTo>
                  <a:pt x="31" y="34"/>
                  <a:pt x="30" y="33"/>
                  <a:pt x="0" y="32"/>
                </a:cubicBezTo>
                <a:cubicBezTo>
                  <a:pt x="30" y="31"/>
                  <a:pt x="31" y="30"/>
                  <a:pt x="32" y="0"/>
                </a:cubicBezTo>
                <a:cubicBezTo>
                  <a:pt x="33" y="30"/>
                  <a:pt x="34" y="31"/>
                  <a:pt x="64" y="32"/>
                </a:cubicBezTo>
              </a:path>
            </a:pathLst>
          </a:custGeom>
          <a:solidFill>
            <a:srgbClr val="F37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10"/>
          <p:cNvSpPr>
            <a:spLocks/>
          </p:cNvSpPr>
          <p:nvPr/>
        </p:nvSpPr>
        <p:spPr bwMode="auto">
          <a:xfrm>
            <a:off x="3344018" y="540288"/>
            <a:ext cx="5449910" cy="5512557"/>
          </a:xfrm>
          <a:custGeom>
            <a:avLst/>
            <a:gdLst>
              <a:gd name="T0" fmla="*/ 64 w 64"/>
              <a:gd name="T1" fmla="*/ 32 h 64"/>
              <a:gd name="T2" fmla="*/ 32 w 64"/>
              <a:gd name="T3" fmla="*/ 64 h 64"/>
              <a:gd name="T4" fmla="*/ 0 w 64"/>
              <a:gd name="T5" fmla="*/ 32 h 64"/>
              <a:gd name="T6" fmla="*/ 32 w 64"/>
              <a:gd name="T7" fmla="*/ 0 h 64"/>
              <a:gd name="T8" fmla="*/ 64 w 64"/>
              <a:gd name="T9" fmla="*/ 32 h 64"/>
            </a:gdLst>
            <a:ahLst/>
            <a:cxnLst>
              <a:cxn ang="0">
                <a:pos x="T0" y="T1"/>
              </a:cxn>
              <a:cxn ang="0">
                <a:pos x="T2" y="T3"/>
              </a:cxn>
              <a:cxn ang="0">
                <a:pos x="T4" y="T5"/>
              </a:cxn>
              <a:cxn ang="0">
                <a:pos x="T6" y="T7"/>
              </a:cxn>
              <a:cxn ang="0">
                <a:pos x="T8" y="T9"/>
              </a:cxn>
            </a:cxnLst>
            <a:rect l="0" t="0" r="r" b="b"/>
            <a:pathLst>
              <a:path w="64" h="64">
                <a:moveTo>
                  <a:pt x="64" y="32"/>
                </a:moveTo>
                <a:cubicBezTo>
                  <a:pt x="34" y="33"/>
                  <a:pt x="34" y="34"/>
                  <a:pt x="32" y="64"/>
                </a:cubicBezTo>
                <a:cubicBezTo>
                  <a:pt x="31" y="34"/>
                  <a:pt x="30" y="33"/>
                  <a:pt x="0" y="32"/>
                </a:cubicBezTo>
                <a:cubicBezTo>
                  <a:pt x="30" y="31"/>
                  <a:pt x="31" y="30"/>
                  <a:pt x="32" y="0"/>
                </a:cubicBezTo>
                <a:cubicBezTo>
                  <a:pt x="33" y="30"/>
                  <a:pt x="34" y="31"/>
                  <a:pt x="64" y="32"/>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88426925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6" presetClass="emph" presetSubtype="0" decel="100000" fill="hold" grpId="1" nodeType="withEffect">
                                  <p:stCondLst>
                                    <p:cond delay="0"/>
                                  </p:stCondLst>
                                  <p:childTnLst>
                                    <p:animScale>
                                      <p:cBhvr>
                                        <p:cTn id="9" dur="600" fill="hold"/>
                                        <p:tgtEl>
                                          <p:spTgt spid="33"/>
                                        </p:tgtEl>
                                      </p:cBhvr>
                                      <p:by x="25000" y="25000"/>
                                    </p:animScale>
                                  </p:childTnLst>
                                </p:cTn>
                              </p:par>
                              <p:par>
                                <p:cTn id="10" presetID="26" presetClass="emph" presetSubtype="0" fill="hold" grpId="2" nodeType="withEffect">
                                  <p:stCondLst>
                                    <p:cond delay="300"/>
                                  </p:stCondLst>
                                  <p:childTnLst>
                                    <p:animEffect transition="out" filter="fade">
                                      <p:cBhvr>
                                        <p:cTn id="11" dur="500" tmFilter="0, 0; .2, .5; .8, .5; 1, 0"/>
                                        <p:tgtEl>
                                          <p:spTgt spid="33"/>
                                        </p:tgtEl>
                                      </p:cBhvr>
                                    </p:animEffect>
                                    <p:animScale>
                                      <p:cBhvr>
                                        <p:cTn id="12" dur="250" autoRev="1" fill="hold"/>
                                        <p:tgtEl>
                                          <p:spTgt spid="33"/>
                                        </p:tgtEl>
                                      </p:cBhvr>
                                      <p:by x="105000" y="105000"/>
                                    </p:animScale>
                                  </p:childTnLst>
                                </p:cTn>
                              </p:par>
                              <p:par>
                                <p:cTn id="13" presetID="6" presetClass="emph" presetSubtype="0" fill="hold" grpId="3" nodeType="withEffect">
                                  <p:stCondLst>
                                    <p:cond delay="300"/>
                                  </p:stCondLst>
                                  <p:childTnLst>
                                    <p:animScale>
                                      <p:cBhvr>
                                        <p:cTn id="14" dur="400" fill="hold"/>
                                        <p:tgtEl>
                                          <p:spTgt spid="33"/>
                                        </p:tgtEl>
                                      </p:cBhvr>
                                      <p:by x="400000" y="400000"/>
                                    </p:animScale>
                                  </p:childTnLst>
                                </p:cTn>
                              </p:par>
                              <p:par>
                                <p:cTn id="15" presetID="10" presetClass="exit" presetSubtype="0" fill="hold" grpId="4" nodeType="withEffect">
                                  <p:stCondLst>
                                    <p:cond delay="70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10" presetClass="entr" presetSubtype="0" fill="hold" grpId="0" nodeType="withEffect">
                                  <p:stCondLst>
                                    <p:cond delay="60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6" presetClass="emph" presetSubtype="0" decel="100000" fill="hold" grpId="1" nodeType="withEffect">
                                  <p:stCondLst>
                                    <p:cond delay="900"/>
                                  </p:stCondLst>
                                  <p:childTnLst>
                                    <p:animScale>
                                      <p:cBhvr>
                                        <p:cTn id="22" dur="600" fill="hold"/>
                                        <p:tgtEl>
                                          <p:spTgt spid="32"/>
                                        </p:tgtEl>
                                      </p:cBhvr>
                                      <p:by x="25000" y="25000"/>
                                    </p:animScale>
                                  </p:childTnLst>
                                </p:cTn>
                              </p:par>
                              <p:par>
                                <p:cTn id="23" presetID="26" presetClass="emph" presetSubtype="0" fill="hold" grpId="2" nodeType="withEffect">
                                  <p:stCondLst>
                                    <p:cond delay="1100"/>
                                  </p:stCondLst>
                                  <p:childTnLst>
                                    <p:animEffect transition="out" filter="fade">
                                      <p:cBhvr>
                                        <p:cTn id="24" dur="500" tmFilter="0, 0; .2, .5; .8, .5; 1, 0"/>
                                        <p:tgtEl>
                                          <p:spTgt spid="32"/>
                                        </p:tgtEl>
                                      </p:cBhvr>
                                    </p:animEffect>
                                    <p:animScale>
                                      <p:cBhvr>
                                        <p:cTn id="25" dur="250" autoRev="1" fill="hold"/>
                                        <p:tgtEl>
                                          <p:spTgt spid="32"/>
                                        </p:tgtEl>
                                      </p:cBhvr>
                                      <p:by x="105000" y="105000"/>
                                    </p:animScale>
                                  </p:childTnLst>
                                </p:cTn>
                              </p:par>
                              <p:par>
                                <p:cTn id="26" presetID="6" presetClass="emph" presetSubtype="0" fill="hold" grpId="3" nodeType="withEffect">
                                  <p:stCondLst>
                                    <p:cond delay="1100"/>
                                  </p:stCondLst>
                                  <p:childTnLst>
                                    <p:animScale>
                                      <p:cBhvr>
                                        <p:cTn id="27" dur="400" fill="hold"/>
                                        <p:tgtEl>
                                          <p:spTgt spid="32"/>
                                        </p:tgtEl>
                                      </p:cBhvr>
                                      <p:by x="400000" y="400000"/>
                                    </p:animScale>
                                  </p:childTnLst>
                                </p:cTn>
                              </p:par>
                              <p:par>
                                <p:cTn id="28" presetID="10" presetClass="exit" presetSubtype="0" fill="hold" grpId="4" nodeType="withEffect">
                                  <p:stCondLst>
                                    <p:cond delay="1500"/>
                                  </p:stCondLst>
                                  <p:childTnLst>
                                    <p:animEffect transition="out" filter="fade">
                                      <p:cBhvr>
                                        <p:cTn id="29" dur="500"/>
                                        <p:tgtEl>
                                          <p:spTgt spid="32"/>
                                        </p:tgtEl>
                                      </p:cBhvr>
                                    </p:animEffect>
                                    <p:set>
                                      <p:cBhvr>
                                        <p:cTn id="30" dur="1" fill="hold">
                                          <p:stCondLst>
                                            <p:cond delay="499"/>
                                          </p:stCondLst>
                                        </p:cTn>
                                        <p:tgtEl>
                                          <p:spTgt spid="32"/>
                                        </p:tgtEl>
                                        <p:attrNameLst>
                                          <p:attrName>style.visibility</p:attrName>
                                        </p:attrNameLst>
                                      </p:cBhvr>
                                      <p:to>
                                        <p:strVal val="hidden"/>
                                      </p:to>
                                    </p:set>
                                  </p:childTnLst>
                                </p:cTn>
                              </p:par>
                              <p:par>
                                <p:cTn id="31" presetID="10" presetClass="entr" presetSubtype="0" fill="hold" grpId="0" nodeType="withEffect">
                                  <p:stCondLst>
                                    <p:cond delay="4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6" presetClass="emph" presetSubtype="0" decel="100000" fill="hold" grpId="1" nodeType="withEffect">
                                  <p:stCondLst>
                                    <p:cond delay="400"/>
                                  </p:stCondLst>
                                  <p:childTnLst>
                                    <p:animScale>
                                      <p:cBhvr>
                                        <p:cTn id="35" dur="600" fill="hold"/>
                                        <p:tgtEl>
                                          <p:spTgt spid="34"/>
                                        </p:tgtEl>
                                      </p:cBhvr>
                                      <p:by x="25000" y="25000"/>
                                    </p:animScale>
                                  </p:childTnLst>
                                </p:cTn>
                              </p:par>
                              <p:par>
                                <p:cTn id="36" presetID="26" presetClass="emph" presetSubtype="0" fill="hold" grpId="2" nodeType="withEffect">
                                  <p:stCondLst>
                                    <p:cond delay="600"/>
                                  </p:stCondLst>
                                  <p:childTnLst>
                                    <p:animEffect transition="out" filter="fade">
                                      <p:cBhvr>
                                        <p:cTn id="37" dur="500" tmFilter="0, 0; .2, .5; .8, .5; 1, 0"/>
                                        <p:tgtEl>
                                          <p:spTgt spid="34"/>
                                        </p:tgtEl>
                                      </p:cBhvr>
                                    </p:animEffect>
                                    <p:animScale>
                                      <p:cBhvr>
                                        <p:cTn id="38" dur="250" autoRev="1" fill="hold"/>
                                        <p:tgtEl>
                                          <p:spTgt spid="34"/>
                                        </p:tgtEl>
                                      </p:cBhvr>
                                      <p:by x="105000" y="105000"/>
                                    </p:animScale>
                                  </p:childTnLst>
                                </p:cTn>
                              </p:par>
                              <p:par>
                                <p:cTn id="39" presetID="6" presetClass="emph" presetSubtype="0" fill="hold" grpId="3" nodeType="withEffect">
                                  <p:stCondLst>
                                    <p:cond delay="600"/>
                                  </p:stCondLst>
                                  <p:childTnLst>
                                    <p:animScale>
                                      <p:cBhvr>
                                        <p:cTn id="40" dur="400" fill="hold"/>
                                        <p:tgtEl>
                                          <p:spTgt spid="34"/>
                                        </p:tgtEl>
                                      </p:cBhvr>
                                      <p:by x="400000" y="400000"/>
                                    </p:animScale>
                                  </p:childTnLst>
                                </p:cTn>
                              </p:par>
                              <p:par>
                                <p:cTn id="41" presetID="10" presetClass="exit" presetSubtype="0" fill="hold" grpId="4" nodeType="withEffect">
                                  <p:stCondLst>
                                    <p:cond delay="90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2" grpId="3" animBg="1"/>
      <p:bldP spid="32" grpId="4" animBg="1"/>
      <p:bldP spid="33" grpId="0" animBg="1"/>
      <p:bldP spid="33" grpId="1" animBg="1"/>
      <p:bldP spid="33" grpId="2" animBg="1"/>
      <p:bldP spid="33" grpId="3" animBg="1"/>
      <p:bldP spid="33" grpId="4" animBg="1"/>
      <p:bldP spid="34" grpId="0" animBg="1"/>
      <p:bldP spid="34" grpId="1" animBg="1"/>
      <p:bldP spid="34" grpId="2" animBg="1"/>
      <p:bldP spid="34" grpId="3" animBg="1"/>
      <p:bldP spid="34"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 y="2"/>
            <a:ext cx="12191996"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64"/>
          </a:p>
        </p:txBody>
      </p:sp>
      <p:sp>
        <p:nvSpPr>
          <p:cNvPr id="25" name="TextBox 24"/>
          <p:cNvSpPr txBox="1"/>
          <p:nvPr/>
        </p:nvSpPr>
        <p:spPr>
          <a:xfrm>
            <a:off x="4004898" y="626026"/>
            <a:ext cx="7651328" cy="741421"/>
          </a:xfrm>
          <a:prstGeom prst="rect">
            <a:avLst/>
          </a:prstGeom>
          <a:noFill/>
        </p:spPr>
        <p:txBody>
          <a:bodyPr wrap="square" rtlCol="0">
            <a:spAutoFit/>
          </a:bodyPr>
          <a:lstStyle/>
          <a:p>
            <a:pPr algn="r" rtl="1"/>
            <a:r>
              <a:rPr lang="ar-SA" sz="4218" b="1" dirty="0">
                <a:solidFill>
                  <a:schemeClr val="bg1"/>
                </a:solidFill>
                <a:latin typeface="Arial" panose="020B0604020202020204" pitchFamily="34" charset="0"/>
                <a:cs typeface="Arial" panose="020B0604020202020204" pitchFamily="34" charset="0"/>
              </a:rPr>
              <a:t>قدمنا</a:t>
            </a:r>
            <a:r>
              <a:rPr lang="ar-SA" sz="4218" b="1" dirty="0">
                <a:solidFill>
                  <a:srgbClr val="D137BB"/>
                </a:solidFill>
                <a:latin typeface="Arial" panose="020B0604020202020204" pitchFamily="34" charset="0"/>
                <a:cs typeface="Arial" panose="020B0604020202020204" pitchFamily="34" charset="0"/>
              </a:rPr>
              <a:t> لعملائنا حرية الاختيار</a:t>
            </a:r>
            <a:r>
              <a:rPr lang="en-US" sz="4218" b="1" dirty="0">
                <a:solidFill>
                  <a:srgbClr val="D137BB"/>
                </a:solidFill>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1894" y="3398511"/>
            <a:ext cx="1024114" cy="5261024"/>
          </a:xfrm>
          <a:prstGeom prst="rect">
            <a:avLst/>
          </a:prstGeom>
        </p:spPr>
      </p:pic>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7575" y="4853983"/>
            <a:ext cx="563713" cy="2895880"/>
          </a:xfrm>
          <a:prstGeom prst="rect">
            <a:avLst/>
          </a:prstGeom>
        </p:spPr>
      </p:pic>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820069" y="3714420"/>
            <a:ext cx="697506" cy="3583196"/>
          </a:xfrm>
          <a:prstGeom prst="rect">
            <a:avLst/>
          </a:prstGeom>
        </p:spPr>
      </p:pic>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162797" y="4120562"/>
            <a:ext cx="1276959" cy="6559932"/>
          </a:xfrm>
          <a:prstGeom prst="rect">
            <a:avLst/>
          </a:prstGeom>
        </p:spPr>
      </p:pic>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857980" y="5119351"/>
            <a:ext cx="1024114" cy="5261024"/>
          </a:xfrm>
          <a:prstGeom prst="rect">
            <a:avLst/>
          </a:prstGeom>
        </p:spPr>
      </p:pic>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097653" y="4912934"/>
            <a:ext cx="563713" cy="2895880"/>
          </a:xfrm>
          <a:prstGeom prst="rect">
            <a:avLst/>
          </a:prstGeom>
        </p:spPr>
      </p:pic>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0147" y="3773371"/>
            <a:ext cx="697506" cy="3583196"/>
          </a:xfrm>
          <a:prstGeom prst="rect">
            <a:avLst/>
          </a:prstGeom>
        </p:spPr>
      </p:pic>
      <p:sp>
        <p:nvSpPr>
          <p:cNvPr id="26" name="TextBox 25"/>
          <p:cNvSpPr txBox="1"/>
          <p:nvPr/>
        </p:nvSpPr>
        <p:spPr>
          <a:xfrm>
            <a:off x="3972956" y="1342082"/>
            <a:ext cx="7651328" cy="1375889"/>
          </a:xfrm>
          <a:prstGeom prst="rect">
            <a:avLst/>
          </a:prstGeom>
          <a:noFill/>
        </p:spPr>
        <p:txBody>
          <a:bodyPr wrap="square" rtlCol="0">
            <a:spAutoFit/>
          </a:bodyPr>
          <a:lstStyle/>
          <a:p>
            <a:pPr algn="r">
              <a:lnSpc>
                <a:spcPct val="150000"/>
              </a:lnSpc>
            </a:pPr>
            <a:r>
              <a:rPr lang="ar-SA" sz="1933" dirty="0">
                <a:solidFill>
                  <a:schemeClr val="bg1"/>
                </a:solidFill>
                <a:latin typeface="Arial" panose="020B0604020202020204" pitchFamily="34" charset="0"/>
                <a:cs typeface="Arial" panose="020B0604020202020204" pitchFamily="34" charset="0"/>
              </a:rPr>
              <a:t>نحن أول من طرحنا خاصية الدفع بالثا</a:t>
            </a:r>
            <a:r>
              <a:rPr lang="ar-AE" sz="1933" dirty="0">
                <a:solidFill>
                  <a:schemeClr val="bg1"/>
                </a:solidFill>
                <a:latin typeface="Arial" panose="020B0604020202020204" pitchFamily="34" charset="0"/>
                <a:cs typeface="Arial" panose="020B0604020202020204" pitchFamily="34" charset="0"/>
              </a:rPr>
              <a:t>ن</a:t>
            </a:r>
            <a:r>
              <a:rPr lang="ar-SA" sz="1933" dirty="0">
                <a:solidFill>
                  <a:schemeClr val="bg1"/>
                </a:solidFill>
                <a:latin typeface="Arial" panose="020B0604020202020204" pitchFamily="34" charset="0"/>
                <a:cs typeface="Arial" panose="020B0604020202020204" pitchFamily="34" charset="0"/>
              </a:rPr>
              <a:t>ية</a:t>
            </a:r>
          </a:p>
          <a:p>
            <a:pPr algn="r">
              <a:lnSpc>
                <a:spcPct val="150000"/>
              </a:lnSpc>
            </a:pPr>
            <a:r>
              <a:rPr lang="ar-SA" sz="1933" dirty="0">
                <a:solidFill>
                  <a:schemeClr val="bg1"/>
                </a:solidFill>
                <a:latin typeface="Arial" panose="020B0604020202020204" pitchFamily="34" charset="0"/>
                <a:cs typeface="Arial" panose="020B0604020202020204" pitchFamily="34" charset="0"/>
              </a:rPr>
              <a:t>نحن أول من أطلق نظام التعبئة المتعددة</a:t>
            </a:r>
            <a:endParaRPr lang="en-US" sz="1933" dirty="0">
              <a:solidFill>
                <a:schemeClr val="bg1"/>
              </a:solidFill>
              <a:latin typeface="Arial" panose="020B0604020202020204" pitchFamily="34" charset="0"/>
              <a:cs typeface="Arial" panose="020B0604020202020204" pitchFamily="34" charset="0"/>
            </a:endParaRPr>
          </a:p>
          <a:p>
            <a:pPr algn="r">
              <a:lnSpc>
                <a:spcPct val="150000"/>
              </a:lnSpc>
            </a:pPr>
            <a:r>
              <a:rPr lang="ar-SA" sz="1933" dirty="0">
                <a:solidFill>
                  <a:schemeClr val="bg1"/>
                </a:solidFill>
                <a:latin typeface="Arial" panose="020B0604020202020204" pitchFamily="34" charset="0"/>
                <a:cs typeface="Arial" panose="020B0604020202020204" pitchFamily="34" charset="0"/>
              </a:rPr>
              <a:t>نحن أول من أطلق باقة خاصة بالإماراتيين</a:t>
            </a:r>
          </a:p>
        </p:txBody>
      </p:sp>
      <p:sp>
        <p:nvSpPr>
          <p:cNvPr id="27" name="Rectangle: Top Corners Rounded 26"/>
          <p:cNvSpPr/>
          <p:nvPr/>
        </p:nvSpPr>
        <p:spPr>
          <a:xfrm rot="16200000">
            <a:off x="10814464" y="1419504"/>
            <a:ext cx="2260158" cy="512751"/>
          </a:xfrm>
          <a:prstGeom prst="round2SameRect">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64" dirty="0"/>
          </a:p>
        </p:txBody>
      </p:sp>
    </p:spTree>
    <p:extLst>
      <p:ext uri="{BB962C8B-B14F-4D97-AF65-F5344CB8AC3E}">
        <p14:creationId xmlns:p14="http://schemas.microsoft.com/office/powerpoint/2010/main" val="4738182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8" decel="100000" fill="hold" grpId="0" nodeType="withEffect">
                                  <p:stCondLst>
                                    <p:cond delay="20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0-#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40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70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9051" y="-134112"/>
            <a:ext cx="12610102" cy="802843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051" y="-134112"/>
            <a:ext cx="12610102" cy="8028432"/>
          </a:xfrm>
          <a:prstGeom prst="rect">
            <a:avLst/>
          </a:prstGeom>
        </p:spPr>
      </p:pic>
      <p:cxnSp>
        <p:nvCxnSpPr>
          <p:cNvPr id="6" name="Straight Connector 5"/>
          <p:cNvCxnSpPr/>
          <p:nvPr/>
        </p:nvCxnSpPr>
        <p:spPr>
          <a:xfrm flipV="1">
            <a:off x="2220737" y="1804416"/>
            <a:ext cx="0" cy="32491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9561" y="2381086"/>
            <a:ext cx="3450180" cy="644584"/>
          </a:xfrm>
          <a:prstGeom prst="rect">
            <a:avLst/>
          </a:prstGeom>
        </p:spPr>
      </p:pic>
      <p:sp>
        <p:nvSpPr>
          <p:cNvPr id="8" name="TextBox 7"/>
          <p:cNvSpPr txBox="1"/>
          <p:nvPr/>
        </p:nvSpPr>
        <p:spPr>
          <a:xfrm>
            <a:off x="2603936" y="3753115"/>
            <a:ext cx="559691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www.audiencealive.com</a:t>
            </a:r>
          </a:p>
        </p:txBody>
      </p:sp>
    </p:spTree>
    <p:extLst>
      <p:ext uri="{BB962C8B-B14F-4D97-AF65-F5344CB8AC3E}">
        <p14:creationId xmlns:p14="http://schemas.microsoft.com/office/powerpoint/2010/main" val="31350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7.40741E-7 L 0 -0.14792 " pathEditMode="relative" rAng="0" ptsTypes="AA">
                                      <p:cBhvr>
                                        <p:cTn id="6" dur="3500" fill="hold"/>
                                        <p:tgtEl>
                                          <p:spTgt spid="3"/>
                                        </p:tgtEl>
                                        <p:attrNameLst>
                                          <p:attrName>ppt_x</p:attrName>
                                          <p:attrName>ppt_y</p:attrName>
                                        </p:attrNameLst>
                                      </p:cBhvr>
                                      <p:rCtr x="0" y="-7407"/>
                                    </p:animMotion>
                                  </p:childTnLst>
                                </p:cTn>
                              </p:par>
                              <p:par>
                                <p:cTn id="7" presetID="10" presetClass="entr" presetSubtype="0" fill="hold" nodeType="withEffect">
                                  <p:stCondLst>
                                    <p:cond delay="7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250"/>
                                        <p:tgtEl>
                                          <p:spTgt spid="2"/>
                                        </p:tgtEl>
                                      </p:cBhvr>
                                    </p:animEffect>
                                  </p:childTnLst>
                                </p:cTn>
                              </p:par>
                              <p:par>
                                <p:cTn id="10" presetID="64" presetClass="path" presetSubtype="0" accel="50000" decel="50000" fill="hold" nodeType="withEffect">
                                  <p:stCondLst>
                                    <p:cond delay="0"/>
                                  </p:stCondLst>
                                  <p:childTnLst>
                                    <p:animMotion origin="layout" path="M 0 -7.40741E-7 L 0 -0.14792 " pathEditMode="relative" rAng="0" ptsTypes="AA">
                                      <p:cBhvr>
                                        <p:cTn id="11" dur="3500" fill="hold"/>
                                        <p:tgtEl>
                                          <p:spTgt spid="2"/>
                                        </p:tgtEl>
                                        <p:attrNameLst>
                                          <p:attrName>ppt_x</p:attrName>
                                          <p:attrName>ppt_y</p:attrName>
                                        </p:attrNameLst>
                                      </p:cBhvr>
                                      <p:rCtr x="0" y="-7407"/>
                                    </p:animMotion>
                                  </p:childTnLst>
                                </p:cTn>
                              </p:par>
                              <p:par>
                                <p:cTn id="12" presetID="16" presetClass="entr" presetSubtype="42" fill="hold" nodeType="withEffect">
                                  <p:stCondLst>
                                    <p:cond delay="1250"/>
                                  </p:stCondLst>
                                  <p:childTnLst>
                                    <p:set>
                                      <p:cBhvr>
                                        <p:cTn id="13" dur="1" fill="hold">
                                          <p:stCondLst>
                                            <p:cond delay="0"/>
                                          </p:stCondLst>
                                        </p:cTn>
                                        <p:tgtEl>
                                          <p:spTgt spid="6"/>
                                        </p:tgtEl>
                                        <p:attrNameLst>
                                          <p:attrName>style.visibility</p:attrName>
                                        </p:attrNameLst>
                                      </p:cBhvr>
                                      <p:to>
                                        <p:strVal val="visible"/>
                                      </p:to>
                                    </p:set>
                                    <p:animEffect transition="in" filter="barn(outHorizontal)">
                                      <p:cBhvr>
                                        <p:cTn id="14" dur="500"/>
                                        <p:tgtEl>
                                          <p:spTgt spid="6"/>
                                        </p:tgtEl>
                                      </p:cBhvr>
                                    </p:animEffect>
                                  </p:childTnLst>
                                </p:cTn>
                              </p:par>
                              <p:par>
                                <p:cTn id="15" presetID="2" presetClass="entr" presetSubtype="2" decel="100000" fill="hold" nodeType="withEffect">
                                  <p:stCondLst>
                                    <p:cond delay="2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1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42" presetClass="path" presetSubtype="0" accel="50000" decel="50000" fill="hold" grpId="1" nodeType="withEffect">
                                  <p:stCondLst>
                                    <p:cond delay="2000"/>
                                  </p:stCondLst>
                                  <p:childTnLst>
                                    <p:animMotion origin="layout" path="M -1.38889E-6 -1.11111E-6 L -1.38889E-6 0.0419 " pathEditMode="relative" rAng="0" ptsTypes="AA">
                                      <p:cBhvr>
                                        <p:cTn id="24" dur="500" fill="hold"/>
                                        <p:tgtEl>
                                          <p:spTgt spid="8"/>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 y="2"/>
            <a:ext cx="12191996" cy="68580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64">
              <a:latin typeface="Arial" panose="020B0604020202020204" pitchFamily="34" charset="0"/>
              <a:cs typeface="Arial" panose="020B0604020202020204" pitchFamily="34" charset="0"/>
            </a:endParaRPr>
          </a:p>
        </p:txBody>
      </p:sp>
      <p:sp>
        <p:nvSpPr>
          <p:cNvPr id="25" name="TextBox 24"/>
          <p:cNvSpPr txBox="1"/>
          <p:nvPr/>
        </p:nvSpPr>
        <p:spPr>
          <a:xfrm>
            <a:off x="601889" y="619716"/>
            <a:ext cx="9177798" cy="741421"/>
          </a:xfrm>
          <a:prstGeom prst="rect">
            <a:avLst/>
          </a:prstGeom>
          <a:noFill/>
        </p:spPr>
        <p:txBody>
          <a:bodyPr wrap="square" rtlCol="0">
            <a:spAutoFit/>
          </a:bodyPr>
          <a:lstStyle/>
          <a:p>
            <a:r>
              <a:rPr lang="en-US" sz="4218" b="1" dirty="0">
                <a:solidFill>
                  <a:schemeClr val="bg1"/>
                </a:solidFill>
                <a:latin typeface="Arial" panose="020B0604020202020204" pitchFamily="34" charset="0"/>
                <a:cs typeface="Arial" panose="020B0604020202020204" pitchFamily="34" charset="0"/>
              </a:rPr>
              <a:t>Integrated into </a:t>
            </a:r>
            <a:r>
              <a:rPr lang="en-US" sz="4218" b="1" dirty="0">
                <a:solidFill>
                  <a:srgbClr val="D137BB"/>
                </a:solidFill>
                <a:latin typeface="Arial" panose="020B0604020202020204" pitchFamily="34" charset="0"/>
                <a:cs typeface="Arial" panose="020B0604020202020204" pitchFamily="34" charset="0"/>
              </a:rPr>
              <a:t>people’s lifestyle </a:t>
            </a:r>
          </a:p>
        </p:txBody>
      </p:sp>
      <p:sp>
        <p:nvSpPr>
          <p:cNvPr id="26" name="TextBox 25"/>
          <p:cNvSpPr txBox="1"/>
          <p:nvPr/>
        </p:nvSpPr>
        <p:spPr>
          <a:xfrm>
            <a:off x="601888" y="1316292"/>
            <a:ext cx="7651328" cy="687239"/>
          </a:xfrm>
          <a:prstGeom prst="rect">
            <a:avLst/>
          </a:prstGeom>
          <a:noFill/>
        </p:spPr>
        <p:txBody>
          <a:bodyPr wrap="square" rtlCol="0">
            <a:spAutoFit/>
          </a:bodyPr>
          <a:lstStyle/>
          <a:p>
            <a:r>
              <a:rPr lang="en-US" sz="1933" dirty="0">
                <a:solidFill>
                  <a:schemeClr val="bg1"/>
                </a:solidFill>
                <a:latin typeface="Arial" panose="020B0604020202020204" pitchFamily="34" charset="0"/>
                <a:cs typeface="Arial" panose="020B0604020202020204" pitchFamily="34" charset="0"/>
              </a:rPr>
              <a:t>Payment on Mobile </a:t>
            </a:r>
          </a:p>
          <a:p>
            <a:r>
              <a:rPr lang="en-US" sz="1933" dirty="0">
                <a:solidFill>
                  <a:schemeClr val="bg1"/>
                </a:solidFill>
                <a:latin typeface="Arial" panose="020B0604020202020204" pitchFamily="34" charset="0"/>
                <a:cs typeface="Arial" panose="020B0604020202020204" pitchFamily="34" charset="0"/>
              </a:rPr>
              <a:t>Support Talent and Industries </a:t>
            </a:r>
          </a:p>
        </p:txBody>
      </p:sp>
      <p:sp>
        <p:nvSpPr>
          <p:cNvPr id="15" name="Freeform 5"/>
          <p:cNvSpPr>
            <a:spLocks noEditPoints="1"/>
          </p:cNvSpPr>
          <p:nvPr/>
        </p:nvSpPr>
        <p:spPr bwMode="auto">
          <a:xfrm flipH="1">
            <a:off x="8946848" y="3534314"/>
            <a:ext cx="669616" cy="1741006"/>
          </a:xfrm>
          <a:custGeom>
            <a:avLst/>
            <a:gdLst>
              <a:gd name="T0" fmla="*/ 142 w 175"/>
              <a:gd name="T1" fmla="*/ 166 h 458"/>
              <a:gd name="T2" fmla="*/ 141 w 175"/>
              <a:gd name="T3" fmla="*/ 153 h 458"/>
              <a:gd name="T4" fmla="*/ 137 w 175"/>
              <a:gd name="T5" fmla="*/ 147 h 458"/>
              <a:gd name="T6" fmla="*/ 134 w 175"/>
              <a:gd name="T7" fmla="*/ 154 h 458"/>
              <a:gd name="T8" fmla="*/ 134 w 175"/>
              <a:gd name="T9" fmla="*/ 158 h 458"/>
              <a:gd name="T10" fmla="*/ 133 w 175"/>
              <a:gd name="T11" fmla="*/ 433 h 458"/>
              <a:gd name="T12" fmla="*/ 125 w 175"/>
              <a:gd name="T13" fmla="*/ 454 h 458"/>
              <a:gd name="T14" fmla="*/ 104 w 175"/>
              <a:gd name="T15" fmla="*/ 456 h 458"/>
              <a:gd name="T16" fmla="*/ 92 w 175"/>
              <a:gd name="T17" fmla="*/ 435 h 458"/>
              <a:gd name="T18" fmla="*/ 92 w 175"/>
              <a:gd name="T19" fmla="*/ 286 h 458"/>
              <a:gd name="T20" fmla="*/ 92 w 175"/>
              <a:gd name="T21" fmla="*/ 276 h 458"/>
              <a:gd name="T22" fmla="*/ 88 w 175"/>
              <a:gd name="T23" fmla="*/ 271 h 458"/>
              <a:gd name="T24" fmla="*/ 84 w 175"/>
              <a:gd name="T25" fmla="*/ 276 h 458"/>
              <a:gd name="T26" fmla="*/ 83 w 175"/>
              <a:gd name="T27" fmla="*/ 355 h 458"/>
              <a:gd name="T28" fmla="*/ 83 w 175"/>
              <a:gd name="T29" fmla="*/ 433 h 458"/>
              <a:gd name="T30" fmla="*/ 62 w 175"/>
              <a:gd name="T31" fmla="*/ 457 h 458"/>
              <a:gd name="T32" fmla="*/ 42 w 175"/>
              <a:gd name="T33" fmla="*/ 433 h 458"/>
              <a:gd name="T34" fmla="*/ 42 w 175"/>
              <a:gd name="T35" fmla="*/ 162 h 458"/>
              <a:gd name="T36" fmla="*/ 42 w 175"/>
              <a:gd name="T37" fmla="*/ 155 h 458"/>
              <a:gd name="T38" fmla="*/ 38 w 175"/>
              <a:gd name="T39" fmla="*/ 147 h 458"/>
              <a:gd name="T40" fmla="*/ 34 w 175"/>
              <a:gd name="T41" fmla="*/ 155 h 458"/>
              <a:gd name="T42" fmla="*/ 34 w 175"/>
              <a:gd name="T43" fmla="*/ 246 h 458"/>
              <a:gd name="T44" fmla="*/ 34 w 175"/>
              <a:gd name="T45" fmla="*/ 255 h 458"/>
              <a:gd name="T46" fmla="*/ 17 w 175"/>
              <a:gd name="T47" fmla="*/ 271 h 458"/>
              <a:gd name="T48" fmla="*/ 0 w 175"/>
              <a:gd name="T49" fmla="*/ 255 h 458"/>
              <a:gd name="T50" fmla="*/ 0 w 175"/>
              <a:gd name="T51" fmla="*/ 219 h 458"/>
              <a:gd name="T52" fmla="*/ 0 w 175"/>
              <a:gd name="T53" fmla="*/ 118 h 458"/>
              <a:gd name="T54" fmla="*/ 38 w 175"/>
              <a:gd name="T55" fmla="*/ 81 h 458"/>
              <a:gd name="T56" fmla="*/ 139 w 175"/>
              <a:gd name="T57" fmla="*/ 81 h 458"/>
              <a:gd name="T58" fmla="*/ 175 w 175"/>
              <a:gd name="T59" fmla="*/ 116 h 458"/>
              <a:gd name="T60" fmla="*/ 175 w 175"/>
              <a:gd name="T61" fmla="*/ 251 h 458"/>
              <a:gd name="T62" fmla="*/ 158 w 175"/>
              <a:gd name="T63" fmla="*/ 271 h 458"/>
              <a:gd name="T64" fmla="*/ 142 w 175"/>
              <a:gd name="T65" fmla="*/ 251 h 458"/>
              <a:gd name="T66" fmla="*/ 142 w 175"/>
              <a:gd name="T67" fmla="*/ 166 h 458"/>
              <a:gd name="T68" fmla="*/ 121 w 175"/>
              <a:gd name="T69" fmla="*/ 33 h 458"/>
              <a:gd name="T70" fmla="*/ 88 w 175"/>
              <a:gd name="T71" fmla="*/ 0 h 458"/>
              <a:gd name="T72" fmla="*/ 54 w 175"/>
              <a:gd name="T73" fmla="*/ 33 h 458"/>
              <a:gd name="T74" fmla="*/ 87 w 175"/>
              <a:gd name="T75" fmla="*/ 66 h 458"/>
              <a:gd name="T76" fmla="*/ 121 w 175"/>
              <a:gd name="T77" fmla="*/ 3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458">
                <a:moveTo>
                  <a:pt x="142" y="166"/>
                </a:moveTo>
                <a:cubicBezTo>
                  <a:pt x="142" y="162"/>
                  <a:pt x="141" y="158"/>
                  <a:pt x="141" y="153"/>
                </a:cubicBezTo>
                <a:cubicBezTo>
                  <a:pt x="141" y="151"/>
                  <a:pt x="141" y="147"/>
                  <a:pt x="137" y="147"/>
                </a:cubicBezTo>
                <a:cubicBezTo>
                  <a:pt x="133" y="147"/>
                  <a:pt x="134" y="152"/>
                  <a:pt x="134" y="154"/>
                </a:cubicBezTo>
                <a:cubicBezTo>
                  <a:pt x="134" y="156"/>
                  <a:pt x="134" y="157"/>
                  <a:pt x="134" y="158"/>
                </a:cubicBezTo>
                <a:cubicBezTo>
                  <a:pt x="134" y="250"/>
                  <a:pt x="134" y="342"/>
                  <a:pt x="133" y="433"/>
                </a:cubicBezTo>
                <a:cubicBezTo>
                  <a:pt x="133" y="440"/>
                  <a:pt x="130" y="450"/>
                  <a:pt x="125" y="454"/>
                </a:cubicBezTo>
                <a:cubicBezTo>
                  <a:pt x="120" y="457"/>
                  <a:pt x="110" y="458"/>
                  <a:pt x="104" y="456"/>
                </a:cubicBezTo>
                <a:cubicBezTo>
                  <a:pt x="95" y="454"/>
                  <a:pt x="92" y="445"/>
                  <a:pt x="92" y="435"/>
                </a:cubicBezTo>
                <a:cubicBezTo>
                  <a:pt x="92" y="385"/>
                  <a:pt x="92" y="336"/>
                  <a:pt x="92" y="286"/>
                </a:cubicBezTo>
                <a:cubicBezTo>
                  <a:pt x="92" y="281"/>
                  <a:pt x="92" y="280"/>
                  <a:pt x="92" y="276"/>
                </a:cubicBezTo>
                <a:cubicBezTo>
                  <a:pt x="92" y="275"/>
                  <a:pt x="92" y="271"/>
                  <a:pt x="88" y="271"/>
                </a:cubicBezTo>
                <a:cubicBezTo>
                  <a:pt x="85" y="271"/>
                  <a:pt x="84" y="273"/>
                  <a:pt x="84" y="276"/>
                </a:cubicBezTo>
                <a:cubicBezTo>
                  <a:pt x="83" y="301"/>
                  <a:pt x="83" y="330"/>
                  <a:pt x="83" y="355"/>
                </a:cubicBezTo>
                <a:cubicBezTo>
                  <a:pt x="83" y="381"/>
                  <a:pt x="83" y="407"/>
                  <a:pt x="83" y="433"/>
                </a:cubicBezTo>
                <a:cubicBezTo>
                  <a:pt x="83" y="450"/>
                  <a:pt x="76" y="457"/>
                  <a:pt x="62" y="457"/>
                </a:cubicBezTo>
                <a:cubicBezTo>
                  <a:pt x="50" y="457"/>
                  <a:pt x="42" y="449"/>
                  <a:pt x="42" y="433"/>
                </a:cubicBezTo>
                <a:cubicBezTo>
                  <a:pt x="42" y="343"/>
                  <a:pt x="42" y="252"/>
                  <a:pt x="42" y="162"/>
                </a:cubicBezTo>
                <a:cubicBezTo>
                  <a:pt x="42" y="159"/>
                  <a:pt x="42" y="157"/>
                  <a:pt x="42" y="155"/>
                </a:cubicBezTo>
                <a:cubicBezTo>
                  <a:pt x="42" y="152"/>
                  <a:pt x="42" y="147"/>
                  <a:pt x="38" y="147"/>
                </a:cubicBezTo>
                <a:cubicBezTo>
                  <a:pt x="34" y="146"/>
                  <a:pt x="34" y="152"/>
                  <a:pt x="34" y="155"/>
                </a:cubicBezTo>
                <a:cubicBezTo>
                  <a:pt x="34" y="185"/>
                  <a:pt x="34" y="216"/>
                  <a:pt x="34" y="246"/>
                </a:cubicBezTo>
                <a:cubicBezTo>
                  <a:pt x="34" y="249"/>
                  <a:pt x="34" y="252"/>
                  <a:pt x="34" y="255"/>
                </a:cubicBezTo>
                <a:cubicBezTo>
                  <a:pt x="33" y="265"/>
                  <a:pt x="26" y="271"/>
                  <a:pt x="17" y="271"/>
                </a:cubicBezTo>
                <a:cubicBezTo>
                  <a:pt x="8" y="271"/>
                  <a:pt x="1" y="265"/>
                  <a:pt x="0" y="255"/>
                </a:cubicBezTo>
                <a:cubicBezTo>
                  <a:pt x="0" y="243"/>
                  <a:pt x="0" y="231"/>
                  <a:pt x="0" y="219"/>
                </a:cubicBezTo>
                <a:cubicBezTo>
                  <a:pt x="0" y="186"/>
                  <a:pt x="0" y="152"/>
                  <a:pt x="0" y="118"/>
                </a:cubicBezTo>
                <a:cubicBezTo>
                  <a:pt x="0" y="93"/>
                  <a:pt x="13" y="81"/>
                  <a:pt x="38" y="81"/>
                </a:cubicBezTo>
                <a:cubicBezTo>
                  <a:pt x="71" y="81"/>
                  <a:pt x="105" y="81"/>
                  <a:pt x="139" y="81"/>
                </a:cubicBezTo>
                <a:cubicBezTo>
                  <a:pt x="162" y="81"/>
                  <a:pt x="175" y="94"/>
                  <a:pt x="175" y="116"/>
                </a:cubicBezTo>
                <a:cubicBezTo>
                  <a:pt x="175" y="161"/>
                  <a:pt x="175" y="206"/>
                  <a:pt x="175" y="251"/>
                </a:cubicBezTo>
                <a:cubicBezTo>
                  <a:pt x="175" y="265"/>
                  <a:pt x="169" y="271"/>
                  <a:pt x="158" y="271"/>
                </a:cubicBezTo>
                <a:cubicBezTo>
                  <a:pt x="148" y="271"/>
                  <a:pt x="142" y="264"/>
                  <a:pt x="142" y="251"/>
                </a:cubicBezTo>
                <a:cubicBezTo>
                  <a:pt x="141" y="222"/>
                  <a:pt x="142" y="194"/>
                  <a:pt x="142" y="166"/>
                </a:cubicBezTo>
                <a:close/>
                <a:moveTo>
                  <a:pt x="121" y="33"/>
                </a:moveTo>
                <a:cubicBezTo>
                  <a:pt x="121" y="15"/>
                  <a:pt x="106" y="0"/>
                  <a:pt x="88" y="0"/>
                </a:cubicBezTo>
                <a:cubicBezTo>
                  <a:pt x="69" y="0"/>
                  <a:pt x="54" y="15"/>
                  <a:pt x="54" y="33"/>
                </a:cubicBezTo>
                <a:cubicBezTo>
                  <a:pt x="54" y="51"/>
                  <a:pt x="69" y="66"/>
                  <a:pt x="87" y="66"/>
                </a:cubicBezTo>
                <a:cubicBezTo>
                  <a:pt x="106" y="66"/>
                  <a:pt x="121" y="52"/>
                  <a:pt x="121" y="33"/>
                </a:cubicBezTo>
                <a:close/>
              </a:path>
            </a:pathLst>
          </a:custGeom>
          <a:solidFill>
            <a:schemeClr val="bg1"/>
          </a:solidFill>
          <a:ln>
            <a:noFill/>
          </a:ln>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16" name="Freeform 5"/>
          <p:cNvSpPr>
            <a:spLocks noEditPoints="1"/>
          </p:cNvSpPr>
          <p:nvPr/>
        </p:nvSpPr>
        <p:spPr bwMode="auto">
          <a:xfrm flipH="1">
            <a:off x="7568818" y="3885699"/>
            <a:ext cx="458145" cy="1191181"/>
          </a:xfrm>
          <a:custGeom>
            <a:avLst/>
            <a:gdLst>
              <a:gd name="T0" fmla="*/ 142 w 175"/>
              <a:gd name="T1" fmla="*/ 166 h 458"/>
              <a:gd name="T2" fmla="*/ 141 w 175"/>
              <a:gd name="T3" fmla="*/ 153 h 458"/>
              <a:gd name="T4" fmla="*/ 137 w 175"/>
              <a:gd name="T5" fmla="*/ 147 h 458"/>
              <a:gd name="T6" fmla="*/ 134 w 175"/>
              <a:gd name="T7" fmla="*/ 154 h 458"/>
              <a:gd name="T8" fmla="*/ 134 w 175"/>
              <a:gd name="T9" fmla="*/ 158 h 458"/>
              <a:gd name="T10" fmla="*/ 133 w 175"/>
              <a:gd name="T11" fmla="*/ 433 h 458"/>
              <a:gd name="T12" fmla="*/ 125 w 175"/>
              <a:gd name="T13" fmla="*/ 454 h 458"/>
              <a:gd name="T14" fmla="*/ 104 w 175"/>
              <a:gd name="T15" fmla="*/ 456 h 458"/>
              <a:gd name="T16" fmla="*/ 92 w 175"/>
              <a:gd name="T17" fmla="*/ 435 h 458"/>
              <a:gd name="T18" fmla="*/ 92 w 175"/>
              <a:gd name="T19" fmla="*/ 286 h 458"/>
              <a:gd name="T20" fmla="*/ 92 w 175"/>
              <a:gd name="T21" fmla="*/ 276 h 458"/>
              <a:gd name="T22" fmla="*/ 88 w 175"/>
              <a:gd name="T23" fmla="*/ 271 h 458"/>
              <a:gd name="T24" fmla="*/ 84 w 175"/>
              <a:gd name="T25" fmla="*/ 276 h 458"/>
              <a:gd name="T26" fmla="*/ 83 w 175"/>
              <a:gd name="T27" fmla="*/ 355 h 458"/>
              <a:gd name="T28" fmla="*/ 83 w 175"/>
              <a:gd name="T29" fmla="*/ 433 h 458"/>
              <a:gd name="T30" fmla="*/ 62 w 175"/>
              <a:gd name="T31" fmla="*/ 457 h 458"/>
              <a:gd name="T32" fmla="*/ 42 w 175"/>
              <a:gd name="T33" fmla="*/ 433 h 458"/>
              <a:gd name="T34" fmla="*/ 42 w 175"/>
              <a:gd name="T35" fmla="*/ 162 h 458"/>
              <a:gd name="T36" fmla="*/ 42 w 175"/>
              <a:gd name="T37" fmla="*/ 155 h 458"/>
              <a:gd name="T38" fmla="*/ 38 w 175"/>
              <a:gd name="T39" fmla="*/ 147 h 458"/>
              <a:gd name="T40" fmla="*/ 34 w 175"/>
              <a:gd name="T41" fmla="*/ 155 h 458"/>
              <a:gd name="T42" fmla="*/ 34 w 175"/>
              <a:gd name="T43" fmla="*/ 246 h 458"/>
              <a:gd name="T44" fmla="*/ 34 w 175"/>
              <a:gd name="T45" fmla="*/ 255 h 458"/>
              <a:gd name="T46" fmla="*/ 17 w 175"/>
              <a:gd name="T47" fmla="*/ 271 h 458"/>
              <a:gd name="T48" fmla="*/ 0 w 175"/>
              <a:gd name="T49" fmla="*/ 255 h 458"/>
              <a:gd name="T50" fmla="*/ 0 w 175"/>
              <a:gd name="T51" fmla="*/ 219 h 458"/>
              <a:gd name="T52" fmla="*/ 0 w 175"/>
              <a:gd name="T53" fmla="*/ 118 h 458"/>
              <a:gd name="T54" fmla="*/ 38 w 175"/>
              <a:gd name="T55" fmla="*/ 81 h 458"/>
              <a:gd name="T56" fmla="*/ 139 w 175"/>
              <a:gd name="T57" fmla="*/ 81 h 458"/>
              <a:gd name="T58" fmla="*/ 175 w 175"/>
              <a:gd name="T59" fmla="*/ 116 h 458"/>
              <a:gd name="T60" fmla="*/ 175 w 175"/>
              <a:gd name="T61" fmla="*/ 251 h 458"/>
              <a:gd name="T62" fmla="*/ 158 w 175"/>
              <a:gd name="T63" fmla="*/ 271 h 458"/>
              <a:gd name="T64" fmla="*/ 142 w 175"/>
              <a:gd name="T65" fmla="*/ 251 h 458"/>
              <a:gd name="T66" fmla="*/ 142 w 175"/>
              <a:gd name="T67" fmla="*/ 166 h 458"/>
              <a:gd name="T68" fmla="*/ 121 w 175"/>
              <a:gd name="T69" fmla="*/ 33 h 458"/>
              <a:gd name="T70" fmla="*/ 88 w 175"/>
              <a:gd name="T71" fmla="*/ 0 h 458"/>
              <a:gd name="T72" fmla="*/ 54 w 175"/>
              <a:gd name="T73" fmla="*/ 33 h 458"/>
              <a:gd name="T74" fmla="*/ 87 w 175"/>
              <a:gd name="T75" fmla="*/ 66 h 458"/>
              <a:gd name="T76" fmla="*/ 121 w 175"/>
              <a:gd name="T77" fmla="*/ 3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458">
                <a:moveTo>
                  <a:pt x="142" y="166"/>
                </a:moveTo>
                <a:cubicBezTo>
                  <a:pt x="142" y="162"/>
                  <a:pt x="141" y="158"/>
                  <a:pt x="141" y="153"/>
                </a:cubicBezTo>
                <a:cubicBezTo>
                  <a:pt x="141" y="151"/>
                  <a:pt x="141" y="147"/>
                  <a:pt x="137" y="147"/>
                </a:cubicBezTo>
                <a:cubicBezTo>
                  <a:pt x="133" y="147"/>
                  <a:pt x="134" y="152"/>
                  <a:pt x="134" y="154"/>
                </a:cubicBezTo>
                <a:cubicBezTo>
                  <a:pt x="134" y="156"/>
                  <a:pt x="134" y="157"/>
                  <a:pt x="134" y="158"/>
                </a:cubicBezTo>
                <a:cubicBezTo>
                  <a:pt x="134" y="250"/>
                  <a:pt x="134" y="342"/>
                  <a:pt x="133" y="433"/>
                </a:cubicBezTo>
                <a:cubicBezTo>
                  <a:pt x="133" y="440"/>
                  <a:pt x="130" y="450"/>
                  <a:pt x="125" y="454"/>
                </a:cubicBezTo>
                <a:cubicBezTo>
                  <a:pt x="120" y="457"/>
                  <a:pt x="110" y="458"/>
                  <a:pt x="104" y="456"/>
                </a:cubicBezTo>
                <a:cubicBezTo>
                  <a:pt x="95" y="454"/>
                  <a:pt x="92" y="445"/>
                  <a:pt x="92" y="435"/>
                </a:cubicBezTo>
                <a:cubicBezTo>
                  <a:pt x="92" y="385"/>
                  <a:pt x="92" y="336"/>
                  <a:pt x="92" y="286"/>
                </a:cubicBezTo>
                <a:cubicBezTo>
                  <a:pt x="92" y="281"/>
                  <a:pt x="92" y="280"/>
                  <a:pt x="92" y="276"/>
                </a:cubicBezTo>
                <a:cubicBezTo>
                  <a:pt x="92" y="275"/>
                  <a:pt x="92" y="271"/>
                  <a:pt x="88" y="271"/>
                </a:cubicBezTo>
                <a:cubicBezTo>
                  <a:pt x="85" y="271"/>
                  <a:pt x="84" y="273"/>
                  <a:pt x="84" y="276"/>
                </a:cubicBezTo>
                <a:cubicBezTo>
                  <a:pt x="83" y="301"/>
                  <a:pt x="83" y="330"/>
                  <a:pt x="83" y="355"/>
                </a:cubicBezTo>
                <a:cubicBezTo>
                  <a:pt x="83" y="381"/>
                  <a:pt x="83" y="407"/>
                  <a:pt x="83" y="433"/>
                </a:cubicBezTo>
                <a:cubicBezTo>
                  <a:pt x="83" y="450"/>
                  <a:pt x="76" y="457"/>
                  <a:pt x="62" y="457"/>
                </a:cubicBezTo>
                <a:cubicBezTo>
                  <a:pt x="50" y="457"/>
                  <a:pt x="42" y="449"/>
                  <a:pt x="42" y="433"/>
                </a:cubicBezTo>
                <a:cubicBezTo>
                  <a:pt x="42" y="343"/>
                  <a:pt x="42" y="252"/>
                  <a:pt x="42" y="162"/>
                </a:cubicBezTo>
                <a:cubicBezTo>
                  <a:pt x="42" y="159"/>
                  <a:pt x="42" y="157"/>
                  <a:pt x="42" y="155"/>
                </a:cubicBezTo>
                <a:cubicBezTo>
                  <a:pt x="42" y="152"/>
                  <a:pt x="42" y="147"/>
                  <a:pt x="38" y="147"/>
                </a:cubicBezTo>
                <a:cubicBezTo>
                  <a:pt x="34" y="146"/>
                  <a:pt x="34" y="152"/>
                  <a:pt x="34" y="155"/>
                </a:cubicBezTo>
                <a:cubicBezTo>
                  <a:pt x="34" y="185"/>
                  <a:pt x="34" y="216"/>
                  <a:pt x="34" y="246"/>
                </a:cubicBezTo>
                <a:cubicBezTo>
                  <a:pt x="34" y="249"/>
                  <a:pt x="34" y="252"/>
                  <a:pt x="34" y="255"/>
                </a:cubicBezTo>
                <a:cubicBezTo>
                  <a:pt x="33" y="265"/>
                  <a:pt x="26" y="271"/>
                  <a:pt x="17" y="271"/>
                </a:cubicBezTo>
                <a:cubicBezTo>
                  <a:pt x="8" y="271"/>
                  <a:pt x="1" y="265"/>
                  <a:pt x="0" y="255"/>
                </a:cubicBezTo>
                <a:cubicBezTo>
                  <a:pt x="0" y="243"/>
                  <a:pt x="0" y="231"/>
                  <a:pt x="0" y="219"/>
                </a:cubicBezTo>
                <a:cubicBezTo>
                  <a:pt x="0" y="186"/>
                  <a:pt x="0" y="152"/>
                  <a:pt x="0" y="118"/>
                </a:cubicBezTo>
                <a:cubicBezTo>
                  <a:pt x="0" y="93"/>
                  <a:pt x="13" y="81"/>
                  <a:pt x="38" y="81"/>
                </a:cubicBezTo>
                <a:cubicBezTo>
                  <a:pt x="71" y="81"/>
                  <a:pt x="105" y="81"/>
                  <a:pt x="139" y="81"/>
                </a:cubicBezTo>
                <a:cubicBezTo>
                  <a:pt x="162" y="81"/>
                  <a:pt x="175" y="94"/>
                  <a:pt x="175" y="116"/>
                </a:cubicBezTo>
                <a:cubicBezTo>
                  <a:pt x="175" y="161"/>
                  <a:pt x="175" y="206"/>
                  <a:pt x="175" y="251"/>
                </a:cubicBezTo>
                <a:cubicBezTo>
                  <a:pt x="175" y="265"/>
                  <a:pt x="169" y="271"/>
                  <a:pt x="158" y="271"/>
                </a:cubicBezTo>
                <a:cubicBezTo>
                  <a:pt x="148" y="271"/>
                  <a:pt x="142" y="264"/>
                  <a:pt x="142" y="251"/>
                </a:cubicBezTo>
                <a:cubicBezTo>
                  <a:pt x="141" y="222"/>
                  <a:pt x="142" y="194"/>
                  <a:pt x="142" y="166"/>
                </a:cubicBezTo>
                <a:close/>
                <a:moveTo>
                  <a:pt x="121" y="33"/>
                </a:moveTo>
                <a:cubicBezTo>
                  <a:pt x="121" y="15"/>
                  <a:pt x="106" y="0"/>
                  <a:pt x="88" y="0"/>
                </a:cubicBezTo>
                <a:cubicBezTo>
                  <a:pt x="69" y="0"/>
                  <a:pt x="54" y="15"/>
                  <a:pt x="54" y="33"/>
                </a:cubicBezTo>
                <a:cubicBezTo>
                  <a:pt x="54" y="51"/>
                  <a:pt x="69" y="66"/>
                  <a:pt x="87" y="66"/>
                </a:cubicBezTo>
                <a:cubicBezTo>
                  <a:pt x="106" y="66"/>
                  <a:pt x="121" y="52"/>
                  <a:pt x="121" y="33"/>
                </a:cubicBezTo>
                <a:close/>
              </a:path>
            </a:pathLst>
          </a:custGeom>
          <a:solidFill>
            <a:srgbClr val="D137BB"/>
          </a:solidFill>
          <a:ln>
            <a:noFill/>
          </a:ln>
        </p:spPr>
        <p:txBody>
          <a:bodyPr vert="horz" wrap="square" lIns="160708" tIns="80354" rIns="160708" bIns="80354" numCol="1" anchor="t" anchorCtr="0" compatLnSpc="1">
            <a:prstTxWarp prst="textNoShape">
              <a:avLst/>
            </a:prstTxWarp>
          </a:bodyPr>
          <a:lstStyle/>
          <a:p>
            <a:endParaRPr lang="en-US" sz="3164" dirty="0">
              <a:latin typeface="Arial" panose="020B0604020202020204" pitchFamily="34" charset="0"/>
              <a:cs typeface="Arial" panose="020B0604020202020204" pitchFamily="34" charset="0"/>
            </a:endParaRPr>
          </a:p>
        </p:txBody>
      </p:sp>
      <p:sp>
        <p:nvSpPr>
          <p:cNvPr id="17" name="Freeform 5"/>
          <p:cNvSpPr>
            <a:spLocks noEditPoints="1"/>
          </p:cNvSpPr>
          <p:nvPr/>
        </p:nvSpPr>
        <p:spPr bwMode="auto">
          <a:xfrm flipH="1">
            <a:off x="8060726" y="3013784"/>
            <a:ext cx="1061191" cy="2759095"/>
          </a:xfrm>
          <a:custGeom>
            <a:avLst/>
            <a:gdLst>
              <a:gd name="T0" fmla="*/ 142 w 175"/>
              <a:gd name="T1" fmla="*/ 166 h 458"/>
              <a:gd name="T2" fmla="*/ 141 w 175"/>
              <a:gd name="T3" fmla="*/ 153 h 458"/>
              <a:gd name="T4" fmla="*/ 137 w 175"/>
              <a:gd name="T5" fmla="*/ 147 h 458"/>
              <a:gd name="T6" fmla="*/ 134 w 175"/>
              <a:gd name="T7" fmla="*/ 154 h 458"/>
              <a:gd name="T8" fmla="*/ 134 w 175"/>
              <a:gd name="T9" fmla="*/ 158 h 458"/>
              <a:gd name="T10" fmla="*/ 133 w 175"/>
              <a:gd name="T11" fmla="*/ 433 h 458"/>
              <a:gd name="T12" fmla="*/ 125 w 175"/>
              <a:gd name="T13" fmla="*/ 454 h 458"/>
              <a:gd name="T14" fmla="*/ 104 w 175"/>
              <a:gd name="T15" fmla="*/ 456 h 458"/>
              <a:gd name="T16" fmla="*/ 92 w 175"/>
              <a:gd name="T17" fmla="*/ 435 h 458"/>
              <a:gd name="T18" fmla="*/ 92 w 175"/>
              <a:gd name="T19" fmla="*/ 286 h 458"/>
              <a:gd name="T20" fmla="*/ 92 w 175"/>
              <a:gd name="T21" fmla="*/ 276 h 458"/>
              <a:gd name="T22" fmla="*/ 88 w 175"/>
              <a:gd name="T23" fmla="*/ 271 h 458"/>
              <a:gd name="T24" fmla="*/ 84 w 175"/>
              <a:gd name="T25" fmla="*/ 276 h 458"/>
              <a:gd name="T26" fmla="*/ 83 w 175"/>
              <a:gd name="T27" fmla="*/ 355 h 458"/>
              <a:gd name="T28" fmla="*/ 83 w 175"/>
              <a:gd name="T29" fmla="*/ 433 h 458"/>
              <a:gd name="T30" fmla="*/ 62 w 175"/>
              <a:gd name="T31" fmla="*/ 457 h 458"/>
              <a:gd name="T32" fmla="*/ 42 w 175"/>
              <a:gd name="T33" fmla="*/ 433 h 458"/>
              <a:gd name="T34" fmla="*/ 42 w 175"/>
              <a:gd name="T35" fmla="*/ 162 h 458"/>
              <a:gd name="T36" fmla="*/ 42 w 175"/>
              <a:gd name="T37" fmla="*/ 155 h 458"/>
              <a:gd name="T38" fmla="*/ 38 w 175"/>
              <a:gd name="T39" fmla="*/ 147 h 458"/>
              <a:gd name="T40" fmla="*/ 34 w 175"/>
              <a:gd name="T41" fmla="*/ 155 h 458"/>
              <a:gd name="T42" fmla="*/ 34 w 175"/>
              <a:gd name="T43" fmla="*/ 246 h 458"/>
              <a:gd name="T44" fmla="*/ 34 w 175"/>
              <a:gd name="T45" fmla="*/ 255 h 458"/>
              <a:gd name="T46" fmla="*/ 17 w 175"/>
              <a:gd name="T47" fmla="*/ 271 h 458"/>
              <a:gd name="T48" fmla="*/ 0 w 175"/>
              <a:gd name="T49" fmla="*/ 255 h 458"/>
              <a:gd name="T50" fmla="*/ 0 w 175"/>
              <a:gd name="T51" fmla="*/ 219 h 458"/>
              <a:gd name="T52" fmla="*/ 0 w 175"/>
              <a:gd name="T53" fmla="*/ 118 h 458"/>
              <a:gd name="T54" fmla="*/ 38 w 175"/>
              <a:gd name="T55" fmla="*/ 81 h 458"/>
              <a:gd name="T56" fmla="*/ 139 w 175"/>
              <a:gd name="T57" fmla="*/ 81 h 458"/>
              <a:gd name="T58" fmla="*/ 175 w 175"/>
              <a:gd name="T59" fmla="*/ 116 h 458"/>
              <a:gd name="T60" fmla="*/ 175 w 175"/>
              <a:gd name="T61" fmla="*/ 251 h 458"/>
              <a:gd name="T62" fmla="*/ 158 w 175"/>
              <a:gd name="T63" fmla="*/ 271 h 458"/>
              <a:gd name="T64" fmla="*/ 142 w 175"/>
              <a:gd name="T65" fmla="*/ 251 h 458"/>
              <a:gd name="T66" fmla="*/ 142 w 175"/>
              <a:gd name="T67" fmla="*/ 166 h 458"/>
              <a:gd name="T68" fmla="*/ 121 w 175"/>
              <a:gd name="T69" fmla="*/ 33 h 458"/>
              <a:gd name="T70" fmla="*/ 88 w 175"/>
              <a:gd name="T71" fmla="*/ 0 h 458"/>
              <a:gd name="T72" fmla="*/ 54 w 175"/>
              <a:gd name="T73" fmla="*/ 33 h 458"/>
              <a:gd name="T74" fmla="*/ 87 w 175"/>
              <a:gd name="T75" fmla="*/ 66 h 458"/>
              <a:gd name="T76" fmla="*/ 121 w 175"/>
              <a:gd name="T77" fmla="*/ 3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458">
                <a:moveTo>
                  <a:pt x="142" y="166"/>
                </a:moveTo>
                <a:cubicBezTo>
                  <a:pt x="142" y="162"/>
                  <a:pt x="141" y="158"/>
                  <a:pt x="141" y="153"/>
                </a:cubicBezTo>
                <a:cubicBezTo>
                  <a:pt x="141" y="151"/>
                  <a:pt x="141" y="147"/>
                  <a:pt x="137" y="147"/>
                </a:cubicBezTo>
                <a:cubicBezTo>
                  <a:pt x="133" y="147"/>
                  <a:pt x="134" y="152"/>
                  <a:pt x="134" y="154"/>
                </a:cubicBezTo>
                <a:cubicBezTo>
                  <a:pt x="134" y="156"/>
                  <a:pt x="134" y="157"/>
                  <a:pt x="134" y="158"/>
                </a:cubicBezTo>
                <a:cubicBezTo>
                  <a:pt x="134" y="250"/>
                  <a:pt x="134" y="342"/>
                  <a:pt x="133" y="433"/>
                </a:cubicBezTo>
                <a:cubicBezTo>
                  <a:pt x="133" y="440"/>
                  <a:pt x="130" y="450"/>
                  <a:pt x="125" y="454"/>
                </a:cubicBezTo>
                <a:cubicBezTo>
                  <a:pt x="120" y="457"/>
                  <a:pt x="110" y="458"/>
                  <a:pt x="104" y="456"/>
                </a:cubicBezTo>
                <a:cubicBezTo>
                  <a:pt x="95" y="454"/>
                  <a:pt x="92" y="445"/>
                  <a:pt x="92" y="435"/>
                </a:cubicBezTo>
                <a:cubicBezTo>
                  <a:pt x="92" y="385"/>
                  <a:pt x="92" y="336"/>
                  <a:pt x="92" y="286"/>
                </a:cubicBezTo>
                <a:cubicBezTo>
                  <a:pt x="92" y="281"/>
                  <a:pt x="92" y="280"/>
                  <a:pt x="92" y="276"/>
                </a:cubicBezTo>
                <a:cubicBezTo>
                  <a:pt x="92" y="275"/>
                  <a:pt x="92" y="271"/>
                  <a:pt x="88" y="271"/>
                </a:cubicBezTo>
                <a:cubicBezTo>
                  <a:pt x="85" y="271"/>
                  <a:pt x="84" y="273"/>
                  <a:pt x="84" y="276"/>
                </a:cubicBezTo>
                <a:cubicBezTo>
                  <a:pt x="83" y="301"/>
                  <a:pt x="83" y="330"/>
                  <a:pt x="83" y="355"/>
                </a:cubicBezTo>
                <a:cubicBezTo>
                  <a:pt x="83" y="381"/>
                  <a:pt x="83" y="407"/>
                  <a:pt x="83" y="433"/>
                </a:cubicBezTo>
                <a:cubicBezTo>
                  <a:pt x="83" y="450"/>
                  <a:pt x="76" y="457"/>
                  <a:pt x="62" y="457"/>
                </a:cubicBezTo>
                <a:cubicBezTo>
                  <a:pt x="50" y="457"/>
                  <a:pt x="42" y="449"/>
                  <a:pt x="42" y="433"/>
                </a:cubicBezTo>
                <a:cubicBezTo>
                  <a:pt x="42" y="343"/>
                  <a:pt x="42" y="252"/>
                  <a:pt x="42" y="162"/>
                </a:cubicBezTo>
                <a:cubicBezTo>
                  <a:pt x="42" y="159"/>
                  <a:pt x="42" y="157"/>
                  <a:pt x="42" y="155"/>
                </a:cubicBezTo>
                <a:cubicBezTo>
                  <a:pt x="42" y="152"/>
                  <a:pt x="42" y="147"/>
                  <a:pt x="38" y="147"/>
                </a:cubicBezTo>
                <a:cubicBezTo>
                  <a:pt x="34" y="146"/>
                  <a:pt x="34" y="152"/>
                  <a:pt x="34" y="155"/>
                </a:cubicBezTo>
                <a:cubicBezTo>
                  <a:pt x="34" y="185"/>
                  <a:pt x="34" y="216"/>
                  <a:pt x="34" y="246"/>
                </a:cubicBezTo>
                <a:cubicBezTo>
                  <a:pt x="34" y="249"/>
                  <a:pt x="34" y="252"/>
                  <a:pt x="34" y="255"/>
                </a:cubicBezTo>
                <a:cubicBezTo>
                  <a:pt x="33" y="265"/>
                  <a:pt x="26" y="271"/>
                  <a:pt x="17" y="271"/>
                </a:cubicBezTo>
                <a:cubicBezTo>
                  <a:pt x="8" y="271"/>
                  <a:pt x="1" y="265"/>
                  <a:pt x="0" y="255"/>
                </a:cubicBezTo>
                <a:cubicBezTo>
                  <a:pt x="0" y="243"/>
                  <a:pt x="0" y="231"/>
                  <a:pt x="0" y="219"/>
                </a:cubicBezTo>
                <a:cubicBezTo>
                  <a:pt x="0" y="186"/>
                  <a:pt x="0" y="152"/>
                  <a:pt x="0" y="118"/>
                </a:cubicBezTo>
                <a:cubicBezTo>
                  <a:pt x="0" y="93"/>
                  <a:pt x="13" y="81"/>
                  <a:pt x="38" y="81"/>
                </a:cubicBezTo>
                <a:cubicBezTo>
                  <a:pt x="71" y="81"/>
                  <a:pt x="105" y="81"/>
                  <a:pt x="139" y="81"/>
                </a:cubicBezTo>
                <a:cubicBezTo>
                  <a:pt x="162" y="81"/>
                  <a:pt x="175" y="94"/>
                  <a:pt x="175" y="116"/>
                </a:cubicBezTo>
                <a:cubicBezTo>
                  <a:pt x="175" y="161"/>
                  <a:pt x="175" y="206"/>
                  <a:pt x="175" y="251"/>
                </a:cubicBezTo>
                <a:cubicBezTo>
                  <a:pt x="175" y="265"/>
                  <a:pt x="169" y="271"/>
                  <a:pt x="158" y="271"/>
                </a:cubicBezTo>
                <a:cubicBezTo>
                  <a:pt x="148" y="271"/>
                  <a:pt x="142" y="264"/>
                  <a:pt x="142" y="251"/>
                </a:cubicBezTo>
                <a:cubicBezTo>
                  <a:pt x="141" y="222"/>
                  <a:pt x="142" y="194"/>
                  <a:pt x="142" y="166"/>
                </a:cubicBezTo>
                <a:close/>
                <a:moveTo>
                  <a:pt x="121" y="33"/>
                </a:moveTo>
                <a:cubicBezTo>
                  <a:pt x="121" y="15"/>
                  <a:pt x="106" y="0"/>
                  <a:pt x="88" y="0"/>
                </a:cubicBezTo>
                <a:cubicBezTo>
                  <a:pt x="69" y="0"/>
                  <a:pt x="54" y="15"/>
                  <a:pt x="54" y="33"/>
                </a:cubicBezTo>
                <a:cubicBezTo>
                  <a:pt x="54" y="51"/>
                  <a:pt x="69" y="66"/>
                  <a:pt x="87" y="66"/>
                </a:cubicBezTo>
                <a:cubicBezTo>
                  <a:pt x="106" y="66"/>
                  <a:pt x="121" y="52"/>
                  <a:pt x="121" y="33"/>
                </a:cubicBezTo>
                <a:close/>
              </a:path>
            </a:pathLst>
          </a:custGeom>
          <a:solidFill>
            <a:schemeClr val="bg1"/>
          </a:solidFill>
          <a:ln>
            <a:noFill/>
          </a:ln>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30" name="Freeform 5"/>
          <p:cNvSpPr>
            <a:spLocks noEditPoints="1"/>
          </p:cNvSpPr>
          <p:nvPr/>
        </p:nvSpPr>
        <p:spPr bwMode="auto">
          <a:xfrm flipH="1">
            <a:off x="6722609" y="3225888"/>
            <a:ext cx="906870" cy="2357859"/>
          </a:xfrm>
          <a:custGeom>
            <a:avLst/>
            <a:gdLst>
              <a:gd name="T0" fmla="*/ 142 w 175"/>
              <a:gd name="T1" fmla="*/ 166 h 458"/>
              <a:gd name="T2" fmla="*/ 141 w 175"/>
              <a:gd name="T3" fmla="*/ 153 h 458"/>
              <a:gd name="T4" fmla="*/ 137 w 175"/>
              <a:gd name="T5" fmla="*/ 147 h 458"/>
              <a:gd name="T6" fmla="*/ 134 w 175"/>
              <a:gd name="T7" fmla="*/ 154 h 458"/>
              <a:gd name="T8" fmla="*/ 134 w 175"/>
              <a:gd name="T9" fmla="*/ 158 h 458"/>
              <a:gd name="T10" fmla="*/ 133 w 175"/>
              <a:gd name="T11" fmla="*/ 433 h 458"/>
              <a:gd name="T12" fmla="*/ 125 w 175"/>
              <a:gd name="T13" fmla="*/ 454 h 458"/>
              <a:gd name="T14" fmla="*/ 104 w 175"/>
              <a:gd name="T15" fmla="*/ 456 h 458"/>
              <a:gd name="T16" fmla="*/ 92 w 175"/>
              <a:gd name="T17" fmla="*/ 435 h 458"/>
              <a:gd name="T18" fmla="*/ 92 w 175"/>
              <a:gd name="T19" fmla="*/ 286 h 458"/>
              <a:gd name="T20" fmla="*/ 92 w 175"/>
              <a:gd name="T21" fmla="*/ 276 h 458"/>
              <a:gd name="T22" fmla="*/ 88 w 175"/>
              <a:gd name="T23" fmla="*/ 271 h 458"/>
              <a:gd name="T24" fmla="*/ 84 w 175"/>
              <a:gd name="T25" fmla="*/ 276 h 458"/>
              <a:gd name="T26" fmla="*/ 83 w 175"/>
              <a:gd name="T27" fmla="*/ 355 h 458"/>
              <a:gd name="T28" fmla="*/ 83 w 175"/>
              <a:gd name="T29" fmla="*/ 433 h 458"/>
              <a:gd name="T30" fmla="*/ 62 w 175"/>
              <a:gd name="T31" fmla="*/ 457 h 458"/>
              <a:gd name="T32" fmla="*/ 42 w 175"/>
              <a:gd name="T33" fmla="*/ 433 h 458"/>
              <a:gd name="T34" fmla="*/ 42 w 175"/>
              <a:gd name="T35" fmla="*/ 162 h 458"/>
              <a:gd name="T36" fmla="*/ 42 w 175"/>
              <a:gd name="T37" fmla="*/ 155 h 458"/>
              <a:gd name="T38" fmla="*/ 38 w 175"/>
              <a:gd name="T39" fmla="*/ 147 h 458"/>
              <a:gd name="T40" fmla="*/ 34 w 175"/>
              <a:gd name="T41" fmla="*/ 155 h 458"/>
              <a:gd name="T42" fmla="*/ 34 w 175"/>
              <a:gd name="T43" fmla="*/ 246 h 458"/>
              <a:gd name="T44" fmla="*/ 34 w 175"/>
              <a:gd name="T45" fmla="*/ 255 h 458"/>
              <a:gd name="T46" fmla="*/ 17 w 175"/>
              <a:gd name="T47" fmla="*/ 271 h 458"/>
              <a:gd name="T48" fmla="*/ 0 w 175"/>
              <a:gd name="T49" fmla="*/ 255 h 458"/>
              <a:gd name="T50" fmla="*/ 0 w 175"/>
              <a:gd name="T51" fmla="*/ 219 h 458"/>
              <a:gd name="T52" fmla="*/ 0 w 175"/>
              <a:gd name="T53" fmla="*/ 118 h 458"/>
              <a:gd name="T54" fmla="*/ 38 w 175"/>
              <a:gd name="T55" fmla="*/ 81 h 458"/>
              <a:gd name="T56" fmla="*/ 139 w 175"/>
              <a:gd name="T57" fmla="*/ 81 h 458"/>
              <a:gd name="T58" fmla="*/ 175 w 175"/>
              <a:gd name="T59" fmla="*/ 116 h 458"/>
              <a:gd name="T60" fmla="*/ 175 w 175"/>
              <a:gd name="T61" fmla="*/ 251 h 458"/>
              <a:gd name="T62" fmla="*/ 158 w 175"/>
              <a:gd name="T63" fmla="*/ 271 h 458"/>
              <a:gd name="T64" fmla="*/ 142 w 175"/>
              <a:gd name="T65" fmla="*/ 251 h 458"/>
              <a:gd name="T66" fmla="*/ 142 w 175"/>
              <a:gd name="T67" fmla="*/ 166 h 458"/>
              <a:gd name="T68" fmla="*/ 121 w 175"/>
              <a:gd name="T69" fmla="*/ 33 h 458"/>
              <a:gd name="T70" fmla="*/ 88 w 175"/>
              <a:gd name="T71" fmla="*/ 0 h 458"/>
              <a:gd name="T72" fmla="*/ 54 w 175"/>
              <a:gd name="T73" fmla="*/ 33 h 458"/>
              <a:gd name="T74" fmla="*/ 87 w 175"/>
              <a:gd name="T75" fmla="*/ 66 h 458"/>
              <a:gd name="T76" fmla="*/ 121 w 175"/>
              <a:gd name="T77" fmla="*/ 3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458">
                <a:moveTo>
                  <a:pt x="142" y="166"/>
                </a:moveTo>
                <a:cubicBezTo>
                  <a:pt x="142" y="162"/>
                  <a:pt x="141" y="158"/>
                  <a:pt x="141" y="153"/>
                </a:cubicBezTo>
                <a:cubicBezTo>
                  <a:pt x="141" y="151"/>
                  <a:pt x="141" y="147"/>
                  <a:pt x="137" y="147"/>
                </a:cubicBezTo>
                <a:cubicBezTo>
                  <a:pt x="133" y="147"/>
                  <a:pt x="134" y="152"/>
                  <a:pt x="134" y="154"/>
                </a:cubicBezTo>
                <a:cubicBezTo>
                  <a:pt x="134" y="156"/>
                  <a:pt x="134" y="157"/>
                  <a:pt x="134" y="158"/>
                </a:cubicBezTo>
                <a:cubicBezTo>
                  <a:pt x="134" y="250"/>
                  <a:pt x="134" y="342"/>
                  <a:pt x="133" y="433"/>
                </a:cubicBezTo>
                <a:cubicBezTo>
                  <a:pt x="133" y="440"/>
                  <a:pt x="130" y="450"/>
                  <a:pt x="125" y="454"/>
                </a:cubicBezTo>
                <a:cubicBezTo>
                  <a:pt x="120" y="457"/>
                  <a:pt x="110" y="458"/>
                  <a:pt x="104" y="456"/>
                </a:cubicBezTo>
                <a:cubicBezTo>
                  <a:pt x="95" y="454"/>
                  <a:pt x="92" y="445"/>
                  <a:pt x="92" y="435"/>
                </a:cubicBezTo>
                <a:cubicBezTo>
                  <a:pt x="92" y="385"/>
                  <a:pt x="92" y="336"/>
                  <a:pt x="92" y="286"/>
                </a:cubicBezTo>
                <a:cubicBezTo>
                  <a:pt x="92" y="281"/>
                  <a:pt x="92" y="280"/>
                  <a:pt x="92" y="276"/>
                </a:cubicBezTo>
                <a:cubicBezTo>
                  <a:pt x="92" y="275"/>
                  <a:pt x="92" y="271"/>
                  <a:pt x="88" y="271"/>
                </a:cubicBezTo>
                <a:cubicBezTo>
                  <a:pt x="85" y="271"/>
                  <a:pt x="84" y="273"/>
                  <a:pt x="84" y="276"/>
                </a:cubicBezTo>
                <a:cubicBezTo>
                  <a:pt x="83" y="301"/>
                  <a:pt x="83" y="330"/>
                  <a:pt x="83" y="355"/>
                </a:cubicBezTo>
                <a:cubicBezTo>
                  <a:pt x="83" y="381"/>
                  <a:pt x="83" y="407"/>
                  <a:pt x="83" y="433"/>
                </a:cubicBezTo>
                <a:cubicBezTo>
                  <a:pt x="83" y="450"/>
                  <a:pt x="76" y="457"/>
                  <a:pt x="62" y="457"/>
                </a:cubicBezTo>
                <a:cubicBezTo>
                  <a:pt x="50" y="457"/>
                  <a:pt x="42" y="449"/>
                  <a:pt x="42" y="433"/>
                </a:cubicBezTo>
                <a:cubicBezTo>
                  <a:pt x="42" y="343"/>
                  <a:pt x="42" y="252"/>
                  <a:pt x="42" y="162"/>
                </a:cubicBezTo>
                <a:cubicBezTo>
                  <a:pt x="42" y="159"/>
                  <a:pt x="42" y="157"/>
                  <a:pt x="42" y="155"/>
                </a:cubicBezTo>
                <a:cubicBezTo>
                  <a:pt x="42" y="152"/>
                  <a:pt x="42" y="147"/>
                  <a:pt x="38" y="147"/>
                </a:cubicBezTo>
                <a:cubicBezTo>
                  <a:pt x="34" y="146"/>
                  <a:pt x="34" y="152"/>
                  <a:pt x="34" y="155"/>
                </a:cubicBezTo>
                <a:cubicBezTo>
                  <a:pt x="34" y="185"/>
                  <a:pt x="34" y="216"/>
                  <a:pt x="34" y="246"/>
                </a:cubicBezTo>
                <a:cubicBezTo>
                  <a:pt x="34" y="249"/>
                  <a:pt x="34" y="252"/>
                  <a:pt x="34" y="255"/>
                </a:cubicBezTo>
                <a:cubicBezTo>
                  <a:pt x="33" y="265"/>
                  <a:pt x="26" y="271"/>
                  <a:pt x="17" y="271"/>
                </a:cubicBezTo>
                <a:cubicBezTo>
                  <a:pt x="8" y="271"/>
                  <a:pt x="1" y="265"/>
                  <a:pt x="0" y="255"/>
                </a:cubicBezTo>
                <a:cubicBezTo>
                  <a:pt x="0" y="243"/>
                  <a:pt x="0" y="231"/>
                  <a:pt x="0" y="219"/>
                </a:cubicBezTo>
                <a:cubicBezTo>
                  <a:pt x="0" y="186"/>
                  <a:pt x="0" y="152"/>
                  <a:pt x="0" y="118"/>
                </a:cubicBezTo>
                <a:cubicBezTo>
                  <a:pt x="0" y="93"/>
                  <a:pt x="13" y="81"/>
                  <a:pt x="38" y="81"/>
                </a:cubicBezTo>
                <a:cubicBezTo>
                  <a:pt x="71" y="81"/>
                  <a:pt x="105" y="81"/>
                  <a:pt x="139" y="81"/>
                </a:cubicBezTo>
                <a:cubicBezTo>
                  <a:pt x="162" y="81"/>
                  <a:pt x="175" y="94"/>
                  <a:pt x="175" y="116"/>
                </a:cubicBezTo>
                <a:cubicBezTo>
                  <a:pt x="175" y="161"/>
                  <a:pt x="175" y="206"/>
                  <a:pt x="175" y="251"/>
                </a:cubicBezTo>
                <a:cubicBezTo>
                  <a:pt x="175" y="265"/>
                  <a:pt x="169" y="271"/>
                  <a:pt x="158" y="271"/>
                </a:cubicBezTo>
                <a:cubicBezTo>
                  <a:pt x="148" y="271"/>
                  <a:pt x="142" y="264"/>
                  <a:pt x="142" y="251"/>
                </a:cubicBezTo>
                <a:cubicBezTo>
                  <a:pt x="141" y="222"/>
                  <a:pt x="142" y="194"/>
                  <a:pt x="142" y="166"/>
                </a:cubicBezTo>
                <a:close/>
                <a:moveTo>
                  <a:pt x="121" y="33"/>
                </a:moveTo>
                <a:cubicBezTo>
                  <a:pt x="121" y="15"/>
                  <a:pt x="106" y="0"/>
                  <a:pt x="88" y="0"/>
                </a:cubicBezTo>
                <a:cubicBezTo>
                  <a:pt x="69" y="0"/>
                  <a:pt x="54" y="15"/>
                  <a:pt x="54" y="33"/>
                </a:cubicBezTo>
                <a:cubicBezTo>
                  <a:pt x="54" y="51"/>
                  <a:pt x="69" y="66"/>
                  <a:pt x="87" y="66"/>
                </a:cubicBezTo>
                <a:cubicBezTo>
                  <a:pt x="106" y="66"/>
                  <a:pt x="121" y="52"/>
                  <a:pt x="121" y="33"/>
                </a:cubicBezTo>
                <a:close/>
              </a:path>
            </a:pathLst>
          </a:custGeom>
          <a:solidFill>
            <a:schemeClr val="bg1"/>
          </a:solidFill>
          <a:ln>
            <a:noFill/>
          </a:ln>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31" name="Freeform 5"/>
          <p:cNvSpPr>
            <a:spLocks noEditPoints="1"/>
          </p:cNvSpPr>
          <p:nvPr/>
        </p:nvSpPr>
        <p:spPr bwMode="auto">
          <a:xfrm flipH="1">
            <a:off x="4929517" y="3025270"/>
            <a:ext cx="1061191" cy="2759095"/>
          </a:xfrm>
          <a:custGeom>
            <a:avLst/>
            <a:gdLst>
              <a:gd name="T0" fmla="*/ 142 w 175"/>
              <a:gd name="T1" fmla="*/ 166 h 458"/>
              <a:gd name="T2" fmla="*/ 141 w 175"/>
              <a:gd name="T3" fmla="*/ 153 h 458"/>
              <a:gd name="T4" fmla="*/ 137 w 175"/>
              <a:gd name="T5" fmla="*/ 147 h 458"/>
              <a:gd name="T6" fmla="*/ 134 w 175"/>
              <a:gd name="T7" fmla="*/ 154 h 458"/>
              <a:gd name="T8" fmla="*/ 134 w 175"/>
              <a:gd name="T9" fmla="*/ 158 h 458"/>
              <a:gd name="T10" fmla="*/ 133 w 175"/>
              <a:gd name="T11" fmla="*/ 433 h 458"/>
              <a:gd name="T12" fmla="*/ 125 w 175"/>
              <a:gd name="T13" fmla="*/ 454 h 458"/>
              <a:gd name="T14" fmla="*/ 104 w 175"/>
              <a:gd name="T15" fmla="*/ 456 h 458"/>
              <a:gd name="T16" fmla="*/ 92 w 175"/>
              <a:gd name="T17" fmla="*/ 435 h 458"/>
              <a:gd name="T18" fmla="*/ 92 w 175"/>
              <a:gd name="T19" fmla="*/ 286 h 458"/>
              <a:gd name="T20" fmla="*/ 92 w 175"/>
              <a:gd name="T21" fmla="*/ 276 h 458"/>
              <a:gd name="T22" fmla="*/ 88 w 175"/>
              <a:gd name="T23" fmla="*/ 271 h 458"/>
              <a:gd name="T24" fmla="*/ 84 w 175"/>
              <a:gd name="T25" fmla="*/ 276 h 458"/>
              <a:gd name="T26" fmla="*/ 83 w 175"/>
              <a:gd name="T27" fmla="*/ 355 h 458"/>
              <a:gd name="T28" fmla="*/ 83 w 175"/>
              <a:gd name="T29" fmla="*/ 433 h 458"/>
              <a:gd name="T30" fmla="*/ 62 w 175"/>
              <a:gd name="T31" fmla="*/ 457 h 458"/>
              <a:gd name="T32" fmla="*/ 42 w 175"/>
              <a:gd name="T33" fmla="*/ 433 h 458"/>
              <a:gd name="T34" fmla="*/ 42 w 175"/>
              <a:gd name="T35" fmla="*/ 162 h 458"/>
              <a:gd name="T36" fmla="*/ 42 w 175"/>
              <a:gd name="T37" fmla="*/ 155 h 458"/>
              <a:gd name="T38" fmla="*/ 38 w 175"/>
              <a:gd name="T39" fmla="*/ 147 h 458"/>
              <a:gd name="T40" fmla="*/ 34 w 175"/>
              <a:gd name="T41" fmla="*/ 155 h 458"/>
              <a:gd name="T42" fmla="*/ 34 w 175"/>
              <a:gd name="T43" fmla="*/ 246 h 458"/>
              <a:gd name="T44" fmla="*/ 34 w 175"/>
              <a:gd name="T45" fmla="*/ 255 h 458"/>
              <a:gd name="T46" fmla="*/ 17 w 175"/>
              <a:gd name="T47" fmla="*/ 271 h 458"/>
              <a:gd name="T48" fmla="*/ 0 w 175"/>
              <a:gd name="T49" fmla="*/ 255 h 458"/>
              <a:gd name="T50" fmla="*/ 0 w 175"/>
              <a:gd name="T51" fmla="*/ 219 h 458"/>
              <a:gd name="T52" fmla="*/ 0 w 175"/>
              <a:gd name="T53" fmla="*/ 118 h 458"/>
              <a:gd name="T54" fmla="*/ 38 w 175"/>
              <a:gd name="T55" fmla="*/ 81 h 458"/>
              <a:gd name="T56" fmla="*/ 139 w 175"/>
              <a:gd name="T57" fmla="*/ 81 h 458"/>
              <a:gd name="T58" fmla="*/ 175 w 175"/>
              <a:gd name="T59" fmla="*/ 116 h 458"/>
              <a:gd name="T60" fmla="*/ 175 w 175"/>
              <a:gd name="T61" fmla="*/ 251 h 458"/>
              <a:gd name="T62" fmla="*/ 158 w 175"/>
              <a:gd name="T63" fmla="*/ 271 h 458"/>
              <a:gd name="T64" fmla="*/ 142 w 175"/>
              <a:gd name="T65" fmla="*/ 251 h 458"/>
              <a:gd name="T66" fmla="*/ 142 w 175"/>
              <a:gd name="T67" fmla="*/ 166 h 458"/>
              <a:gd name="T68" fmla="*/ 121 w 175"/>
              <a:gd name="T69" fmla="*/ 33 h 458"/>
              <a:gd name="T70" fmla="*/ 88 w 175"/>
              <a:gd name="T71" fmla="*/ 0 h 458"/>
              <a:gd name="T72" fmla="*/ 54 w 175"/>
              <a:gd name="T73" fmla="*/ 33 h 458"/>
              <a:gd name="T74" fmla="*/ 87 w 175"/>
              <a:gd name="T75" fmla="*/ 66 h 458"/>
              <a:gd name="T76" fmla="*/ 121 w 175"/>
              <a:gd name="T77" fmla="*/ 3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458">
                <a:moveTo>
                  <a:pt x="142" y="166"/>
                </a:moveTo>
                <a:cubicBezTo>
                  <a:pt x="142" y="162"/>
                  <a:pt x="141" y="158"/>
                  <a:pt x="141" y="153"/>
                </a:cubicBezTo>
                <a:cubicBezTo>
                  <a:pt x="141" y="151"/>
                  <a:pt x="141" y="147"/>
                  <a:pt x="137" y="147"/>
                </a:cubicBezTo>
                <a:cubicBezTo>
                  <a:pt x="133" y="147"/>
                  <a:pt x="134" y="152"/>
                  <a:pt x="134" y="154"/>
                </a:cubicBezTo>
                <a:cubicBezTo>
                  <a:pt x="134" y="156"/>
                  <a:pt x="134" y="157"/>
                  <a:pt x="134" y="158"/>
                </a:cubicBezTo>
                <a:cubicBezTo>
                  <a:pt x="134" y="250"/>
                  <a:pt x="134" y="342"/>
                  <a:pt x="133" y="433"/>
                </a:cubicBezTo>
                <a:cubicBezTo>
                  <a:pt x="133" y="440"/>
                  <a:pt x="130" y="450"/>
                  <a:pt x="125" y="454"/>
                </a:cubicBezTo>
                <a:cubicBezTo>
                  <a:pt x="120" y="457"/>
                  <a:pt x="110" y="458"/>
                  <a:pt x="104" y="456"/>
                </a:cubicBezTo>
                <a:cubicBezTo>
                  <a:pt x="95" y="454"/>
                  <a:pt x="92" y="445"/>
                  <a:pt x="92" y="435"/>
                </a:cubicBezTo>
                <a:cubicBezTo>
                  <a:pt x="92" y="385"/>
                  <a:pt x="92" y="336"/>
                  <a:pt x="92" y="286"/>
                </a:cubicBezTo>
                <a:cubicBezTo>
                  <a:pt x="92" y="281"/>
                  <a:pt x="92" y="280"/>
                  <a:pt x="92" y="276"/>
                </a:cubicBezTo>
                <a:cubicBezTo>
                  <a:pt x="92" y="275"/>
                  <a:pt x="92" y="271"/>
                  <a:pt x="88" y="271"/>
                </a:cubicBezTo>
                <a:cubicBezTo>
                  <a:pt x="85" y="271"/>
                  <a:pt x="84" y="273"/>
                  <a:pt x="84" y="276"/>
                </a:cubicBezTo>
                <a:cubicBezTo>
                  <a:pt x="83" y="301"/>
                  <a:pt x="83" y="330"/>
                  <a:pt x="83" y="355"/>
                </a:cubicBezTo>
                <a:cubicBezTo>
                  <a:pt x="83" y="381"/>
                  <a:pt x="83" y="407"/>
                  <a:pt x="83" y="433"/>
                </a:cubicBezTo>
                <a:cubicBezTo>
                  <a:pt x="83" y="450"/>
                  <a:pt x="76" y="457"/>
                  <a:pt x="62" y="457"/>
                </a:cubicBezTo>
                <a:cubicBezTo>
                  <a:pt x="50" y="457"/>
                  <a:pt x="42" y="449"/>
                  <a:pt x="42" y="433"/>
                </a:cubicBezTo>
                <a:cubicBezTo>
                  <a:pt x="42" y="343"/>
                  <a:pt x="42" y="252"/>
                  <a:pt x="42" y="162"/>
                </a:cubicBezTo>
                <a:cubicBezTo>
                  <a:pt x="42" y="159"/>
                  <a:pt x="42" y="157"/>
                  <a:pt x="42" y="155"/>
                </a:cubicBezTo>
                <a:cubicBezTo>
                  <a:pt x="42" y="152"/>
                  <a:pt x="42" y="147"/>
                  <a:pt x="38" y="147"/>
                </a:cubicBezTo>
                <a:cubicBezTo>
                  <a:pt x="34" y="146"/>
                  <a:pt x="34" y="152"/>
                  <a:pt x="34" y="155"/>
                </a:cubicBezTo>
                <a:cubicBezTo>
                  <a:pt x="34" y="185"/>
                  <a:pt x="34" y="216"/>
                  <a:pt x="34" y="246"/>
                </a:cubicBezTo>
                <a:cubicBezTo>
                  <a:pt x="34" y="249"/>
                  <a:pt x="34" y="252"/>
                  <a:pt x="34" y="255"/>
                </a:cubicBezTo>
                <a:cubicBezTo>
                  <a:pt x="33" y="265"/>
                  <a:pt x="26" y="271"/>
                  <a:pt x="17" y="271"/>
                </a:cubicBezTo>
                <a:cubicBezTo>
                  <a:pt x="8" y="271"/>
                  <a:pt x="1" y="265"/>
                  <a:pt x="0" y="255"/>
                </a:cubicBezTo>
                <a:cubicBezTo>
                  <a:pt x="0" y="243"/>
                  <a:pt x="0" y="231"/>
                  <a:pt x="0" y="219"/>
                </a:cubicBezTo>
                <a:cubicBezTo>
                  <a:pt x="0" y="186"/>
                  <a:pt x="0" y="152"/>
                  <a:pt x="0" y="118"/>
                </a:cubicBezTo>
                <a:cubicBezTo>
                  <a:pt x="0" y="93"/>
                  <a:pt x="13" y="81"/>
                  <a:pt x="38" y="81"/>
                </a:cubicBezTo>
                <a:cubicBezTo>
                  <a:pt x="71" y="81"/>
                  <a:pt x="105" y="81"/>
                  <a:pt x="139" y="81"/>
                </a:cubicBezTo>
                <a:cubicBezTo>
                  <a:pt x="162" y="81"/>
                  <a:pt x="175" y="94"/>
                  <a:pt x="175" y="116"/>
                </a:cubicBezTo>
                <a:cubicBezTo>
                  <a:pt x="175" y="161"/>
                  <a:pt x="175" y="206"/>
                  <a:pt x="175" y="251"/>
                </a:cubicBezTo>
                <a:cubicBezTo>
                  <a:pt x="175" y="265"/>
                  <a:pt x="169" y="271"/>
                  <a:pt x="158" y="271"/>
                </a:cubicBezTo>
                <a:cubicBezTo>
                  <a:pt x="148" y="271"/>
                  <a:pt x="142" y="264"/>
                  <a:pt x="142" y="251"/>
                </a:cubicBezTo>
                <a:cubicBezTo>
                  <a:pt x="141" y="222"/>
                  <a:pt x="142" y="194"/>
                  <a:pt x="142" y="166"/>
                </a:cubicBezTo>
                <a:close/>
                <a:moveTo>
                  <a:pt x="121" y="33"/>
                </a:moveTo>
                <a:cubicBezTo>
                  <a:pt x="121" y="15"/>
                  <a:pt x="106" y="0"/>
                  <a:pt x="88" y="0"/>
                </a:cubicBezTo>
                <a:cubicBezTo>
                  <a:pt x="69" y="0"/>
                  <a:pt x="54" y="15"/>
                  <a:pt x="54" y="33"/>
                </a:cubicBezTo>
                <a:cubicBezTo>
                  <a:pt x="54" y="51"/>
                  <a:pt x="69" y="66"/>
                  <a:pt x="87" y="66"/>
                </a:cubicBezTo>
                <a:cubicBezTo>
                  <a:pt x="106" y="66"/>
                  <a:pt x="121" y="52"/>
                  <a:pt x="121" y="33"/>
                </a:cubicBezTo>
                <a:close/>
              </a:path>
            </a:pathLst>
          </a:custGeom>
          <a:solidFill>
            <a:schemeClr val="bg1"/>
          </a:solidFill>
          <a:ln>
            <a:noFill/>
          </a:ln>
        </p:spPr>
        <p:txBody>
          <a:bodyPr vert="horz" wrap="square" lIns="160708" tIns="80354" rIns="160708" bIns="80354" numCol="1" anchor="t" anchorCtr="0" compatLnSpc="1">
            <a:prstTxWarp prst="textNoShape">
              <a:avLst/>
            </a:prstTxWarp>
          </a:bodyPr>
          <a:lstStyle/>
          <a:p>
            <a:endParaRPr lang="en-US" sz="3164" dirty="0">
              <a:latin typeface="Arial" panose="020B0604020202020204" pitchFamily="34" charset="0"/>
              <a:cs typeface="Arial" panose="020B0604020202020204" pitchFamily="34" charset="0"/>
            </a:endParaRPr>
          </a:p>
        </p:txBody>
      </p:sp>
      <p:sp>
        <p:nvSpPr>
          <p:cNvPr id="32" name="Freeform 5"/>
          <p:cNvSpPr>
            <a:spLocks noEditPoints="1"/>
          </p:cNvSpPr>
          <p:nvPr/>
        </p:nvSpPr>
        <p:spPr bwMode="auto">
          <a:xfrm flipH="1">
            <a:off x="5774397" y="3192412"/>
            <a:ext cx="1299237" cy="3378015"/>
          </a:xfrm>
          <a:custGeom>
            <a:avLst/>
            <a:gdLst>
              <a:gd name="T0" fmla="*/ 142 w 175"/>
              <a:gd name="T1" fmla="*/ 166 h 458"/>
              <a:gd name="T2" fmla="*/ 141 w 175"/>
              <a:gd name="T3" fmla="*/ 153 h 458"/>
              <a:gd name="T4" fmla="*/ 137 w 175"/>
              <a:gd name="T5" fmla="*/ 147 h 458"/>
              <a:gd name="T6" fmla="*/ 134 w 175"/>
              <a:gd name="T7" fmla="*/ 154 h 458"/>
              <a:gd name="T8" fmla="*/ 134 w 175"/>
              <a:gd name="T9" fmla="*/ 158 h 458"/>
              <a:gd name="T10" fmla="*/ 133 w 175"/>
              <a:gd name="T11" fmla="*/ 433 h 458"/>
              <a:gd name="T12" fmla="*/ 125 w 175"/>
              <a:gd name="T13" fmla="*/ 454 h 458"/>
              <a:gd name="T14" fmla="*/ 104 w 175"/>
              <a:gd name="T15" fmla="*/ 456 h 458"/>
              <a:gd name="T16" fmla="*/ 92 w 175"/>
              <a:gd name="T17" fmla="*/ 435 h 458"/>
              <a:gd name="T18" fmla="*/ 92 w 175"/>
              <a:gd name="T19" fmla="*/ 286 h 458"/>
              <a:gd name="T20" fmla="*/ 92 w 175"/>
              <a:gd name="T21" fmla="*/ 276 h 458"/>
              <a:gd name="T22" fmla="*/ 88 w 175"/>
              <a:gd name="T23" fmla="*/ 271 h 458"/>
              <a:gd name="T24" fmla="*/ 84 w 175"/>
              <a:gd name="T25" fmla="*/ 276 h 458"/>
              <a:gd name="T26" fmla="*/ 83 w 175"/>
              <a:gd name="T27" fmla="*/ 355 h 458"/>
              <a:gd name="T28" fmla="*/ 83 w 175"/>
              <a:gd name="T29" fmla="*/ 433 h 458"/>
              <a:gd name="T30" fmla="*/ 62 w 175"/>
              <a:gd name="T31" fmla="*/ 457 h 458"/>
              <a:gd name="T32" fmla="*/ 42 w 175"/>
              <a:gd name="T33" fmla="*/ 433 h 458"/>
              <a:gd name="T34" fmla="*/ 42 w 175"/>
              <a:gd name="T35" fmla="*/ 162 h 458"/>
              <a:gd name="T36" fmla="*/ 42 w 175"/>
              <a:gd name="T37" fmla="*/ 155 h 458"/>
              <a:gd name="T38" fmla="*/ 38 w 175"/>
              <a:gd name="T39" fmla="*/ 147 h 458"/>
              <a:gd name="T40" fmla="*/ 34 w 175"/>
              <a:gd name="T41" fmla="*/ 155 h 458"/>
              <a:gd name="T42" fmla="*/ 34 w 175"/>
              <a:gd name="T43" fmla="*/ 246 h 458"/>
              <a:gd name="T44" fmla="*/ 34 w 175"/>
              <a:gd name="T45" fmla="*/ 255 h 458"/>
              <a:gd name="T46" fmla="*/ 17 w 175"/>
              <a:gd name="T47" fmla="*/ 271 h 458"/>
              <a:gd name="T48" fmla="*/ 0 w 175"/>
              <a:gd name="T49" fmla="*/ 255 h 458"/>
              <a:gd name="T50" fmla="*/ 0 w 175"/>
              <a:gd name="T51" fmla="*/ 219 h 458"/>
              <a:gd name="T52" fmla="*/ 0 w 175"/>
              <a:gd name="T53" fmla="*/ 118 h 458"/>
              <a:gd name="T54" fmla="*/ 38 w 175"/>
              <a:gd name="T55" fmla="*/ 81 h 458"/>
              <a:gd name="T56" fmla="*/ 139 w 175"/>
              <a:gd name="T57" fmla="*/ 81 h 458"/>
              <a:gd name="T58" fmla="*/ 175 w 175"/>
              <a:gd name="T59" fmla="*/ 116 h 458"/>
              <a:gd name="T60" fmla="*/ 175 w 175"/>
              <a:gd name="T61" fmla="*/ 251 h 458"/>
              <a:gd name="T62" fmla="*/ 158 w 175"/>
              <a:gd name="T63" fmla="*/ 271 h 458"/>
              <a:gd name="T64" fmla="*/ 142 w 175"/>
              <a:gd name="T65" fmla="*/ 251 h 458"/>
              <a:gd name="T66" fmla="*/ 142 w 175"/>
              <a:gd name="T67" fmla="*/ 166 h 458"/>
              <a:gd name="T68" fmla="*/ 121 w 175"/>
              <a:gd name="T69" fmla="*/ 33 h 458"/>
              <a:gd name="T70" fmla="*/ 88 w 175"/>
              <a:gd name="T71" fmla="*/ 0 h 458"/>
              <a:gd name="T72" fmla="*/ 54 w 175"/>
              <a:gd name="T73" fmla="*/ 33 h 458"/>
              <a:gd name="T74" fmla="*/ 87 w 175"/>
              <a:gd name="T75" fmla="*/ 66 h 458"/>
              <a:gd name="T76" fmla="*/ 121 w 175"/>
              <a:gd name="T77" fmla="*/ 3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458">
                <a:moveTo>
                  <a:pt x="142" y="166"/>
                </a:moveTo>
                <a:cubicBezTo>
                  <a:pt x="142" y="162"/>
                  <a:pt x="141" y="158"/>
                  <a:pt x="141" y="153"/>
                </a:cubicBezTo>
                <a:cubicBezTo>
                  <a:pt x="141" y="151"/>
                  <a:pt x="141" y="147"/>
                  <a:pt x="137" y="147"/>
                </a:cubicBezTo>
                <a:cubicBezTo>
                  <a:pt x="133" y="147"/>
                  <a:pt x="134" y="152"/>
                  <a:pt x="134" y="154"/>
                </a:cubicBezTo>
                <a:cubicBezTo>
                  <a:pt x="134" y="156"/>
                  <a:pt x="134" y="157"/>
                  <a:pt x="134" y="158"/>
                </a:cubicBezTo>
                <a:cubicBezTo>
                  <a:pt x="134" y="250"/>
                  <a:pt x="134" y="342"/>
                  <a:pt x="133" y="433"/>
                </a:cubicBezTo>
                <a:cubicBezTo>
                  <a:pt x="133" y="440"/>
                  <a:pt x="130" y="450"/>
                  <a:pt x="125" y="454"/>
                </a:cubicBezTo>
                <a:cubicBezTo>
                  <a:pt x="120" y="457"/>
                  <a:pt x="110" y="458"/>
                  <a:pt x="104" y="456"/>
                </a:cubicBezTo>
                <a:cubicBezTo>
                  <a:pt x="95" y="454"/>
                  <a:pt x="92" y="445"/>
                  <a:pt x="92" y="435"/>
                </a:cubicBezTo>
                <a:cubicBezTo>
                  <a:pt x="92" y="385"/>
                  <a:pt x="92" y="336"/>
                  <a:pt x="92" y="286"/>
                </a:cubicBezTo>
                <a:cubicBezTo>
                  <a:pt x="92" y="281"/>
                  <a:pt x="92" y="280"/>
                  <a:pt x="92" y="276"/>
                </a:cubicBezTo>
                <a:cubicBezTo>
                  <a:pt x="92" y="275"/>
                  <a:pt x="92" y="271"/>
                  <a:pt x="88" y="271"/>
                </a:cubicBezTo>
                <a:cubicBezTo>
                  <a:pt x="85" y="271"/>
                  <a:pt x="84" y="273"/>
                  <a:pt x="84" y="276"/>
                </a:cubicBezTo>
                <a:cubicBezTo>
                  <a:pt x="83" y="301"/>
                  <a:pt x="83" y="330"/>
                  <a:pt x="83" y="355"/>
                </a:cubicBezTo>
                <a:cubicBezTo>
                  <a:pt x="83" y="381"/>
                  <a:pt x="83" y="407"/>
                  <a:pt x="83" y="433"/>
                </a:cubicBezTo>
                <a:cubicBezTo>
                  <a:pt x="83" y="450"/>
                  <a:pt x="76" y="457"/>
                  <a:pt x="62" y="457"/>
                </a:cubicBezTo>
                <a:cubicBezTo>
                  <a:pt x="50" y="457"/>
                  <a:pt x="42" y="449"/>
                  <a:pt x="42" y="433"/>
                </a:cubicBezTo>
                <a:cubicBezTo>
                  <a:pt x="42" y="343"/>
                  <a:pt x="42" y="252"/>
                  <a:pt x="42" y="162"/>
                </a:cubicBezTo>
                <a:cubicBezTo>
                  <a:pt x="42" y="159"/>
                  <a:pt x="42" y="157"/>
                  <a:pt x="42" y="155"/>
                </a:cubicBezTo>
                <a:cubicBezTo>
                  <a:pt x="42" y="152"/>
                  <a:pt x="42" y="147"/>
                  <a:pt x="38" y="147"/>
                </a:cubicBezTo>
                <a:cubicBezTo>
                  <a:pt x="34" y="146"/>
                  <a:pt x="34" y="152"/>
                  <a:pt x="34" y="155"/>
                </a:cubicBezTo>
                <a:cubicBezTo>
                  <a:pt x="34" y="185"/>
                  <a:pt x="34" y="216"/>
                  <a:pt x="34" y="246"/>
                </a:cubicBezTo>
                <a:cubicBezTo>
                  <a:pt x="34" y="249"/>
                  <a:pt x="34" y="252"/>
                  <a:pt x="34" y="255"/>
                </a:cubicBezTo>
                <a:cubicBezTo>
                  <a:pt x="33" y="265"/>
                  <a:pt x="26" y="271"/>
                  <a:pt x="17" y="271"/>
                </a:cubicBezTo>
                <a:cubicBezTo>
                  <a:pt x="8" y="271"/>
                  <a:pt x="1" y="265"/>
                  <a:pt x="0" y="255"/>
                </a:cubicBezTo>
                <a:cubicBezTo>
                  <a:pt x="0" y="243"/>
                  <a:pt x="0" y="231"/>
                  <a:pt x="0" y="219"/>
                </a:cubicBezTo>
                <a:cubicBezTo>
                  <a:pt x="0" y="186"/>
                  <a:pt x="0" y="152"/>
                  <a:pt x="0" y="118"/>
                </a:cubicBezTo>
                <a:cubicBezTo>
                  <a:pt x="0" y="93"/>
                  <a:pt x="13" y="81"/>
                  <a:pt x="38" y="81"/>
                </a:cubicBezTo>
                <a:cubicBezTo>
                  <a:pt x="71" y="81"/>
                  <a:pt x="105" y="81"/>
                  <a:pt x="139" y="81"/>
                </a:cubicBezTo>
                <a:cubicBezTo>
                  <a:pt x="162" y="81"/>
                  <a:pt x="175" y="94"/>
                  <a:pt x="175" y="116"/>
                </a:cubicBezTo>
                <a:cubicBezTo>
                  <a:pt x="175" y="161"/>
                  <a:pt x="175" y="206"/>
                  <a:pt x="175" y="251"/>
                </a:cubicBezTo>
                <a:cubicBezTo>
                  <a:pt x="175" y="265"/>
                  <a:pt x="169" y="271"/>
                  <a:pt x="158" y="271"/>
                </a:cubicBezTo>
                <a:cubicBezTo>
                  <a:pt x="148" y="271"/>
                  <a:pt x="142" y="264"/>
                  <a:pt x="142" y="251"/>
                </a:cubicBezTo>
                <a:cubicBezTo>
                  <a:pt x="141" y="222"/>
                  <a:pt x="142" y="194"/>
                  <a:pt x="142" y="166"/>
                </a:cubicBezTo>
                <a:close/>
                <a:moveTo>
                  <a:pt x="121" y="33"/>
                </a:moveTo>
                <a:cubicBezTo>
                  <a:pt x="121" y="15"/>
                  <a:pt x="106" y="0"/>
                  <a:pt x="88" y="0"/>
                </a:cubicBezTo>
                <a:cubicBezTo>
                  <a:pt x="69" y="0"/>
                  <a:pt x="54" y="15"/>
                  <a:pt x="54" y="33"/>
                </a:cubicBezTo>
                <a:cubicBezTo>
                  <a:pt x="54" y="51"/>
                  <a:pt x="69" y="66"/>
                  <a:pt x="87" y="66"/>
                </a:cubicBezTo>
                <a:cubicBezTo>
                  <a:pt x="106" y="66"/>
                  <a:pt x="121" y="52"/>
                  <a:pt x="121" y="33"/>
                </a:cubicBezTo>
                <a:close/>
              </a:path>
            </a:pathLst>
          </a:custGeom>
          <a:solidFill>
            <a:srgbClr val="D137BB"/>
          </a:solidFill>
          <a:ln>
            <a:noFill/>
          </a:ln>
        </p:spPr>
        <p:txBody>
          <a:bodyPr vert="horz" wrap="square" lIns="160708" tIns="80354" rIns="160708" bIns="80354" numCol="1" anchor="t" anchorCtr="0" compatLnSpc="1">
            <a:prstTxWarp prst="textNoShape">
              <a:avLst/>
            </a:prstTxWarp>
          </a:bodyPr>
          <a:lstStyle/>
          <a:p>
            <a:endParaRPr lang="en-US" sz="3164">
              <a:latin typeface="Arial" panose="020B0604020202020204" pitchFamily="34" charset="0"/>
              <a:cs typeface="Arial" panose="020B0604020202020204" pitchFamily="34" charset="0"/>
            </a:endParaRPr>
          </a:p>
        </p:txBody>
      </p:sp>
      <p:sp>
        <p:nvSpPr>
          <p:cNvPr id="33" name="Freeform 5"/>
          <p:cNvSpPr>
            <a:spLocks noEditPoints="1"/>
          </p:cNvSpPr>
          <p:nvPr/>
        </p:nvSpPr>
        <p:spPr bwMode="auto">
          <a:xfrm flipH="1">
            <a:off x="4025047" y="3534315"/>
            <a:ext cx="728442" cy="1893949"/>
          </a:xfrm>
          <a:custGeom>
            <a:avLst/>
            <a:gdLst>
              <a:gd name="T0" fmla="*/ 142 w 175"/>
              <a:gd name="T1" fmla="*/ 166 h 458"/>
              <a:gd name="T2" fmla="*/ 141 w 175"/>
              <a:gd name="T3" fmla="*/ 153 h 458"/>
              <a:gd name="T4" fmla="*/ 137 w 175"/>
              <a:gd name="T5" fmla="*/ 147 h 458"/>
              <a:gd name="T6" fmla="*/ 134 w 175"/>
              <a:gd name="T7" fmla="*/ 154 h 458"/>
              <a:gd name="T8" fmla="*/ 134 w 175"/>
              <a:gd name="T9" fmla="*/ 158 h 458"/>
              <a:gd name="T10" fmla="*/ 133 w 175"/>
              <a:gd name="T11" fmla="*/ 433 h 458"/>
              <a:gd name="T12" fmla="*/ 125 w 175"/>
              <a:gd name="T13" fmla="*/ 454 h 458"/>
              <a:gd name="T14" fmla="*/ 104 w 175"/>
              <a:gd name="T15" fmla="*/ 456 h 458"/>
              <a:gd name="T16" fmla="*/ 92 w 175"/>
              <a:gd name="T17" fmla="*/ 435 h 458"/>
              <a:gd name="T18" fmla="*/ 92 w 175"/>
              <a:gd name="T19" fmla="*/ 286 h 458"/>
              <a:gd name="T20" fmla="*/ 92 w 175"/>
              <a:gd name="T21" fmla="*/ 276 h 458"/>
              <a:gd name="T22" fmla="*/ 88 w 175"/>
              <a:gd name="T23" fmla="*/ 271 h 458"/>
              <a:gd name="T24" fmla="*/ 84 w 175"/>
              <a:gd name="T25" fmla="*/ 276 h 458"/>
              <a:gd name="T26" fmla="*/ 83 w 175"/>
              <a:gd name="T27" fmla="*/ 355 h 458"/>
              <a:gd name="T28" fmla="*/ 83 w 175"/>
              <a:gd name="T29" fmla="*/ 433 h 458"/>
              <a:gd name="T30" fmla="*/ 62 w 175"/>
              <a:gd name="T31" fmla="*/ 457 h 458"/>
              <a:gd name="T32" fmla="*/ 42 w 175"/>
              <a:gd name="T33" fmla="*/ 433 h 458"/>
              <a:gd name="T34" fmla="*/ 42 w 175"/>
              <a:gd name="T35" fmla="*/ 162 h 458"/>
              <a:gd name="T36" fmla="*/ 42 w 175"/>
              <a:gd name="T37" fmla="*/ 155 h 458"/>
              <a:gd name="T38" fmla="*/ 38 w 175"/>
              <a:gd name="T39" fmla="*/ 147 h 458"/>
              <a:gd name="T40" fmla="*/ 34 w 175"/>
              <a:gd name="T41" fmla="*/ 155 h 458"/>
              <a:gd name="T42" fmla="*/ 34 w 175"/>
              <a:gd name="T43" fmla="*/ 246 h 458"/>
              <a:gd name="T44" fmla="*/ 34 w 175"/>
              <a:gd name="T45" fmla="*/ 255 h 458"/>
              <a:gd name="T46" fmla="*/ 17 w 175"/>
              <a:gd name="T47" fmla="*/ 271 h 458"/>
              <a:gd name="T48" fmla="*/ 0 w 175"/>
              <a:gd name="T49" fmla="*/ 255 h 458"/>
              <a:gd name="T50" fmla="*/ 0 w 175"/>
              <a:gd name="T51" fmla="*/ 219 h 458"/>
              <a:gd name="T52" fmla="*/ 0 w 175"/>
              <a:gd name="T53" fmla="*/ 118 h 458"/>
              <a:gd name="T54" fmla="*/ 38 w 175"/>
              <a:gd name="T55" fmla="*/ 81 h 458"/>
              <a:gd name="T56" fmla="*/ 139 w 175"/>
              <a:gd name="T57" fmla="*/ 81 h 458"/>
              <a:gd name="T58" fmla="*/ 175 w 175"/>
              <a:gd name="T59" fmla="*/ 116 h 458"/>
              <a:gd name="T60" fmla="*/ 175 w 175"/>
              <a:gd name="T61" fmla="*/ 251 h 458"/>
              <a:gd name="T62" fmla="*/ 158 w 175"/>
              <a:gd name="T63" fmla="*/ 271 h 458"/>
              <a:gd name="T64" fmla="*/ 142 w 175"/>
              <a:gd name="T65" fmla="*/ 251 h 458"/>
              <a:gd name="T66" fmla="*/ 142 w 175"/>
              <a:gd name="T67" fmla="*/ 166 h 458"/>
              <a:gd name="T68" fmla="*/ 121 w 175"/>
              <a:gd name="T69" fmla="*/ 33 h 458"/>
              <a:gd name="T70" fmla="*/ 88 w 175"/>
              <a:gd name="T71" fmla="*/ 0 h 458"/>
              <a:gd name="T72" fmla="*/ 54 w 175"/>
              <a:gd name="T73" fmla="*/ 33 h 458"/>
              <a:gd name="T74" fmla="*/ 87 w 175"/>
              <a:gd name="T75" fmla="*/ 66 h 458"/>
              <a:gd name="T76" fmla="*/ 121 w 175"/>
              <a:gd name="T77" fmla="*/ 3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458">
                <a:moveTo>
                  <a:pt x="142" y="166"/>
                </a:moveTo>
                <a:cubicBezTo>
                  <a:pt x="142" y="162"/>
                  <a:pt x="141" y="158"/>
                  <a:pt x="141" y="153"/>
                </a:cubicBezTo>
                <a:cubicBezTo>
                  <a:pt x="141" y="151"/>
                  <a:pt x="141" y="147"/>
                  <a:pt x="137" y="147"/>
                </a:cubicBezTo>
                <a:cubicBezTo>
                  <a:pt x="133" y="147"/>
                  <a:pt x="134" y="152"/>
                  <a:pt x="134" y="154"/>
                </a:cubicBezTo>
                <a:cubicBezTo>
                  <a:pt x="134" y="156"/>
                  <a:pt x="134" y="157"/>
                  <a:pt x="134" y="158"/>
                </a:cubicBezTo>
                <a:cubicBezTo>
                  <a:pt x="134" y="250"/>
                  <a:pt x="134" y="342"/>
                  <a:pt x="133" y="433"/>
                </a:cubicBezTo>
                <a:cubicBezTo>
                  <a:pt x="133" y="440"/>
                  <a:pt x="130" y="450"/>
                  <a:pt x="125" y="454"/>
                </a:cubicBezTo>
                <a:cubicBezTo>
                  <a:pt x="120" y="457"/>
                  <a:pt x="110" y="458"/>
                  <a:pt x="104" y="456"/>
                </a:cubicBezTo>
                <a:cubicBezTo>
                  <a:pt x="95" y="454"/>
                  <a:pt x="92" y="445"/>
                  <a:pt x="92" y="435"/>
                </a:cubicBezTo>
                <a:cubicBezTo>
                  <a:pt x="92" y="385"/>
                  <a:pt x="92" y="336"/>
                  <a:pt x="92" y="286"/>
                </a:cubicBezTo>
                <a:cubicBezTo>
                  <a:pt x="92" y="281"/>
                  <a:pt x="92" y="280"/>
                  <a:pt x="92" y="276"/>
                </a:cubicBezTo>
                <a:cubicBezTo>
                  <a:pt x="92" y="275"/>
                  <a:pt x="92" y="271"/>
                  <a:pt x="88" y="271"/>
                </a:cubicBezTo>
                <a:cubicBezTo>
                  <a:pt x="85" y="271"/>
                  <a:pt x="84" y="273"/>
                  <a:pt x="84" y="276"/>
                </a:cubicBezTo>
                <a:cubicBezTo>
                  <a:pt x="83" y="301"/>
                  <a:pt x="83" y="330"/>
                  <a:pt x="83" y="355"/>
                </a:cubicBezTo>
                <a:cubicBezTo>
                  <a:pt x="83" y="381"/>
                  <a:pt x="83" y="407"/>
                  <a:pt x="83" y="433"/>
                </a:cubicBezTo>
                <a:cubicBezTo>
                  <a:pt x="83" y="450"/>
                  <a:pt x="76" y="457"/>
                  <a:pt x="62" y="457"/>
                </a:cubicBezTo>
                <a:cubicBezTo>
                  <a:pt x="50" y="457"/>
                  <a:pt x="42" y="449"/>
                  <a:pt x="42" y="433"/>
                </a:cubicBezTo>
                <a:cubicBezTo>
                  <a:pt x="42" y="343"/>
                  <a:pt x="42" y="252"/>
                  <a:pt x="42" y="162"/>
                </a:cubicBezTo>
                <a:cubicBezTo>
                  <a:pt x="42" y="159"/>
                  <a:pt x="42" y="157"/>
                  <a:pt x="42" y="155"/>
                </a:cubicBezTo>
                <a:cubicBezTo>
                  <a:pt x="42" y="152"/>
                  <a:pt x="42" y="147"/>
                  <a:pt x="38" y="147"/>
                </a:cubicBezTo>
                <a:cubicBezTo>
                  <a:pt x="34" y="146"/>
                  <a:pt x="34" y="152"/>
                  <a:pt x="34" y="155"/>
                </a:cubicBezTo>
                <a:cubicBezTo>
                  <a:pt x="34" y="185"/>
                  <a:pt x="34" y="216"/>
                  <a:pt x="34" y="246"/>
                </a:cubicBezTo>
                <a:cubicBezTo>
                  <a:pt x="34" y="249"/>
                  <a:pt x="34" y="252"/>
                  <a:pt x="34" y="255"/>
                </a:cubicBezTo>
                <a:cubicBezTo>
                  <a:pt x="33" y="265"/>
                  <a:pt x="26" y="271"/>
                  <a:pt x="17" y="271"/>
                </a:cubicBezTo>
                <a:cubicBezTo>
                  <a:pt x="8" y="271"/>
                  <a:pt x="1" y="265"/>
                  <a:pt x="0" y="255"/>
                </a:cubicBezTo>
                <a:cubicBezTo>
                  <a:pt x="0" y="243"/>
                  <a:pt x="0" y="231"/>
                  <a:pt x="0" y="219"/>
                </a:cubicBezTo>
                <a:cubicBezTo>
                  <a:pt x="0" y="186"/>
                  <a:pt x="0" y="152"/>
                  <a:pt x="0" y="118"/>
                </a:cubicBezTo>
                <a:cubicBezTo>
                  <a:pt x="0" y="93"/>
                  <a:pt x="13" y="81"/>
                  <a:pt x="38" y="81"/>
                </a:cubicBezTo>
                <a:cubicBezTo>
                  <a:pt x="71" y="81"/>
                  <a:pt x="105" y="81"/>
                  <a:pt x="139" y="81"/>
                </a:cubicBezTo>
                <a:cubicBezTo>
                  <a:pt x="162" y="81"/>
                  <a:pt x="175" y="94"/>
                  <a:pt x="175" y="116"/>
                </a:cubicBezTo>
                <a:cubicBezTo>
                  <a:pt x="175" y="161"/>
                  <a:pt x="175" y="206"/>
                  <a:pt x="175" y="251"/>
                </a:cubicBezTo>
                <a:cubicBezTo>
                  <a:pt x="175" y="265"/>
                  <a:pt x="169" y="271"/>
                  <a:pt x="158" y="271"/>
                </a:cubicBezTo>
                <a:cubicBezTo>
                  <a:pt x="148" y="271"/>
                  <a:pt x="142" y="264"/>
                  <a:pt x="142" y="251"/>
                </a:cubicBezTo>
                <a:cubicBezTo>
                  <a:pt x="141" y="222"/>
                  <a:pt x="142" y="194"/>
                  <a:pt x="142" y="166"/>
                </a:cubicBezTo>
                <a:close/>
                <a:moveTo>
                  <a:pt x="121" y="33"/>
                </a:moveTo>
                <a:cubicBezTo>
                  <a:pt x="121" y="15"/>
                  <a:pt x="106" y="0"/>
                  <a:pt x="88" y="0"/>
                </a:cubicBezTo>
                <a:cubicBezTo>
                  <a:pt x="69" y="0"/>
                  <a:pt x="54" y="15"/>
                  <a:pt x="54" y="33"/>
                </a:cubicBezTo>
                <a:cubicBezTo>
                  <a:pt x="54" y="51"/>
                  <a:pt x="69" y="66"/>
                  <a:pt x="87" y="66"/>
                </a:cubicBezTo>
                <a:cubicBezTo>
                  <a:pt x="106" y="66"/>
                  <a:pt x="121" y="52"/>
                  <a:pt x="121" y="33"/>
                </a:cubicBezTo>
                <a:close/>
              </a:path>
            </a:pathLst>
          </a:custGeom>
          <a:solidFill>
            <a:schemeClr val="bg1"/>
          </a:solidFill>
          <a:ln>
            <a:noFill/>
          </a:ln>
        </p:spPr>
        <p:txBody>
          <a:bodyPr vert="horz" wrap="square" lIns="160708" tIns="80354" rIns="160708" bIns="80354" numCol="1" anchor="t" anchorCtr="0" compatLnSpc="1">
            <a:prstTxWarp prst="textNoShape">
              <a:avLst/>
            </a:prstTxWarp>
          </a:bodyPr>
          <a:lstStyle/>
          <a:p>
            <a:endParaRPr lang="en-US" sz="3164" dirty="0">
              <a:latin typeface="Arial" panose="020B0604020202020204" pitchFamily="34" charset="0"/>
              <a:cs typeface="Arial" panose="020B0604020202020204" pitchFamily="34" charset="0"/>
            </a:endParaRPr>
          </a:p>
        </p:txBody>
      </p:sp>
      <p:sp>
        <p:nvSpPr>
          <p:cNvPr id="34" name="Freeform 5"/>
          <p:cNvSpPr>
            <a:spLocks noEditPoints="1"/>
          </p:cNvSpPr>
          <p:nvPr/>
        </p:nvSpPr>
        <p:spPr bwMode="auto">
          <a:xfrm flipH="1">
            <a:off x="3477034" y="3885699"/>
            <a:ext cx="458145" cy="1191181"/>
          </a:xfrm>
          <a:custGeom>
            <a:avLst/>
            <a:gdLst>
              <a:gd name="T0" fmla="*/ 142 w 175"/>
              <a:gd name="T1" fmla="*/ 166 h 458"/>
              <a:gd name="T2" fmla="*/ 141 w 175"/>
              <a:gd name="T3" fmla="*/ 153 h 458"/>
              <a:gd name="T4" fmla="*/ 137 w 175"/>
              <a:gd name="T5" fmla="*/ 147 h 458"/>
              <a:gd name="T6" fmla="*/ 134 w 175"/>
              <a:gd name="T7" fmla="*/ 154 h 458"/>
              <a:gd name="T8" fmla="*/ 134 w 175"/>
              <a:gd name="T9" fmla="*/ 158 h 458"/>
              <a:gd name="T10" fmla="*/ 133 w 175"/>
              <a:gd name="T11" fmla="*/ 433 h 458"/>
              <a:gd name="T12" fmla="*/ 125 w 175"/>
              <a:gd name="T13" fmla="*/ 454 h 458"/>
              <a:gd name="T14" fmla="*/ 104 w 175"/>
              <a:gd name="T15" fmla="*/ 456 h 458"/>
              <a:gd name="T16" fmla="*/ 92 w 175"/>
              <a:gd name="T17" fmla="*/ 435 h 458"/>
              <a:gd name="T18" fmla="*/ 92 w 175"/>
              <a:gd name="T19" fmla="*/ 286 h 458"/>
              <a:gd name="T20" fmla="*/ 92 w 175"/>
              <a:gd name="T21" fmla="*/ 276 h 458"/>
              <a:gd name="T22" fmla="*/ 88 w 175"/>
              <a:gd name="T23" fmla="*/ 271 h 458"/>
              <a:gd name="T24" fmla="*/ 84 w 175"/>
              <a:gd name="T25" fmla="*/ 276 h 458"/>
              <a:gd name="T26" fmla="*/ 83 w 175"/>
              <a:gd name="T27" fmla="*/ 355 h 458"/>
              <a:gd name="T28" fmla="*/ 83 w 175"/>
              <a:gd name="T29" fmla="*/ 433 h 458"/>
              <a:gd name="T30" fmla="*/ 62 w 175"/>
              <a:gd name="T31" fmla="*/ 457 h 458"/>
              <a:gd name="T32" fmla="*/ 42 w 175"/>
              <a:gd name="T33" fmla="*/ 433 h 458"/>
              <a:gd name="T34" fmla="*/ 42 w 175"/>
              <a:gd name="T35" fmla="*/ 162 h 458"/>
              <a:gd name="T36" fmla="*/ 42 w 175"/>
              <a:gd name="T37" fmla="*/ 155 h 458"/>
              <a:gd name="T38" fmla="*/ 38 w 175"/>
              <a:gd name="T39" fmla="*/ 147 h 458"/>
              <a:gd name="T40" fmla="*/ 34 w 175"/>
              <a:gd name="T41" fmla="*/ 155 h 458"/>
              <a:gd name="T42" fmla="*/ 34 w 175"/>
              <a:gd name="T43" fmla="*/ 246 h 458"/>
              <a:gd name="T44" fmla="*/ 34 w 175"/>
              <a:gd name="T45" fmla="*/ 255 h 458"/>
              <a:gd name="T46" fmla="*/ 17 w 175"/>
              <a:gd name="T47" fmla="*/ 271 h 458"/>
              <a:gd name="T48" fmla="*/ 0 w 175"/>
              <a:gd name="T49" fmla="*/ 255 h 458"/>
              <a:gd name="T50" fmla="*/ 0 w 175"/>
              <a:gd name="T51" fmla="*/ 219 h 458"/>
              <a:gd name="T52" fmla="*/ 0 w 175"/>
              <a:gd name="T53" fmla="*/ 118 h 458"/>
              <a:gd name="T54" fmla="*/ 38 w 175"/>
              <a:gd name="T55" fmla="*/ 81 h 458"/>
              <a:gd name="T56" fmla="*/ 139 w 175"/>
              <a:gd name="T57" fmla="*/ 81 h 458"/>
              <a:gd name="T58" fmla="*/ 175 w 175"/>
              <a:gd name="T59" fmla="*/ 116 h 458"/>
              <a:gd name="T60" fmla="*/ 175 w 175"/>
              <a:gd name="T61" fmla="*/ 251 h 458"/>
              <a:gd name="T62" fmla="*/ 158 w 175"/>
              <a:gd name="T63" fmla="*/ 271 h 458"/>
              <a:gd name="T64" fmla="*/ 142 w 175"/>
              <a:gd name="T65" fmla="*/ 251 h 458"/>
              <a:gd name="T66" fmla="*/ 142 w 175"/>
              <a:gd name="T67" fmla="*/ 166 h 458"/>
              <a:gd name="T68" fmla="*/ 121 w 175"/>
              <a:gd name="T69" fmla="*/ 33 h 458"/>
              <a:gd name="T70" fmla="*/ 88 w 175"/>
              <a:gd name="T71" fmla="*/ 0 h 458"/>
              <a:gd name="T72" fmla="*/ 54 w 175"/>
              <a:gd name="T73" fmla="*/ 33 h 458"/>
              <a:gd name="T74" fmla="*/ 87 w 175"/>
              <a:gd name="T75" fmla="*/ 66 h 458"/>
              <a:gd name="T76" fmla="*/ 121 w 175"/>
              <a:gd name="T77" fmla="*/ 3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458">
                <a:moveTo>
                  <a:pt x="142" y="166"/>
                </a:moveTo>
                <a:cubicBezTo>
                  <a:pt x="142" y="162"/>
                  <a:pt x="141" y="158"/>
                  <a:pt x="141" y="153"/>
                </a:cubicBezTo>
                <a:cubicBezTo>
                  <a:pt x="141" y="151"/>
                  <a:pt x="141" y="147"/>
                  <a:pt x="137" y="147"/>
                </a:cubicBezTo>
                <a:cubicBezTo>
                  <a:pt x="133" y="147"/>
                  <a:pt x="134" y="152"/>
                  <a:pt x="134" y="154"/>
                </a:cubicBezTo>
                <a:cubicBezTo>
                  <a:pt x="134" y="156"/>
                  <a:pt x="134" y="157"/>
                  <a:pt x="134" y="158"/>
                </a:cubicBezTo>
                <a:cubicBezTo>
                  <a:pt x="134" y="250"/>
                  <a:pt x="134" y="342"/>
                  <a:pt x="133" y="433"/>
                </a:cubicBezTo>
                <a:cubicBezTo>
                  <a:pt x="133" y="440"/>
                  <a:pt x="130" y="450"/>
                  <a:pt x="125" y="454"/>
                </a:cubicBezTo>
                <a:cubicBezTo>
                  <a:pt x="120" y="457"/>
                  <a:pt x="110" y="458"/>
                  <a:pt x="104" y="456"/>
                </a:cubicBezTo>
                <a:cubicBezTo>
                  <a:pt x="95" y="454"/>
                  <a:pt x="92" y="445"/>
                  <a:pt x="92" y="435"/>
                </a:cubicBezTo>
                <a:cubicBezTo>
                  <a:pt x="92" y="385"/>
                  <a:pt x="92" y="336"/>
                  <a:pt x="92" y="286"/>
                </a:cubicBezTo>
                <a:cubicBezTo>
                  <a:pt x="92" y="281"/>
                  <a:pt x="92" y="280"/>
                  <a:pt x="92" y="276"/>
                </a:cubicBezTo>
                <a:cubicBezTo>
                  <a:pt x="92" y="275"/>
                  <a:pt x="92" y="271"/>
                  <a:pt x="88" y="271"/>
                </a:cubicBezTo>
                <a:cubicBezTo>
                  <a:pt x="85" y="271"/>
                  <a:pt x="84" y="273"/>
                  <a:pt x="84" y="276"/>
                </a:cubicBezTo>
                <a:cubicBezTo>
                  <a:pt x="83" y="301"/>
                  <a:pt x="83" y="330"/>
                  <a:pt x="83" y="355"/>
                </a:cubicBezTo>
                <a:cubicBezTo>
                  <a:pt x="83" y="381"/>
                  <a:pt x="83" y="407"/>
                  <a:pt x="83" y="433"/>
                </a:cubicBezTo>
                <a:cubicBezTo>
                  <a:pt x="83" y="450"/>
                  <a:pt x="76" y="457"/>
                  <a:pt x="62" y="457"/>
                </a:cubicBezTo>
                <a:cubicBezTo>
                  <a:pt x="50" y="457"/>
                  <a:pt x="42" y="449"/>
                  <a:pt x="42" y="433"/>
                </a:cubicBezTo>
                <a:cubicBezTo>
                  <a:pt x="42" y="343"/>
                  <a:pt x="42" y="252"/>
                  <a:pt x="42" y="162"/>
                </a:cubicBezTo>
                <a:cubicBezTo>
                  <a:pt x="42" y="159"/>
                  <a:pt x="42" y="157"/>
                  <a:pt x="42" y="155"/>
                </a:cubicBezTo>
                <a:cubicBezTo>
                  <a:pt x="42" y="152"/>
                  <a:pt x="42" y="147"/>
                  <a:pt x="38" y="147"/>
                </a:cubicBezTo>
                <a:cubicBezTo>
                  <a:pt x="34" y="146"/>
                  <a:pt x="34" y="152"/>
                  <a:pt x="34" y="155"/>
                </a:cubicBezTo>
                <a:cubicBezTo>
                  <a:pt x="34" y="185"/>
                  <a:pt x="34" y="216"/>
                  <a:pt x="34" y="246"/>
                </a:cubicBezTo>
                <a:cubicBezTo>
                  <a:pt x="34" y="249"/>
                  <a:pt x="34" y="252"/>
                  <a:pt x="34" y="255"/>
                </a:cubicBezTo>
                <a:cubicBezTo>
                  <a:pt x="33" y="265"/>
                  <a:pt x="26" y="271"/>
                  <a:pt x="17" y="271"/>
                </a:cubicBezTo>
                <a:cubicBezTo>
                  <a:pt x="8" y="271"/>
                  <a:pt x="1" y="265"/>
                  <a:pt x="0" y="255"/>
                </a:cubicBezTo>
                <a:cubicBezTo>
                  <a:pt x="0" y="243"/>
                  <a:pt x="0" y="231"/>
                  <a:pt x="0" y="219"/>
                </a:cubicBezTo>
                <a:cubicBezTo>
                  <a:pt x="0" y="186"/>
                  <a:pt x="0" y="152"/>
                  <a:pt x="0" y="118"/>
                </a:cubicBezTo>
                <a:cubicBezTo>
                  <a:pt x="0" y="93"/>
                  <a:pt x="13" y="81"/>
                  <a:pt x="38" y="81"/>
                </a:cubicBezTo>
                <a:cubicBezTo>
                  <a:pt x="71" y="81"/>
                  <a:pt x="105" y="81"/>
                  <a:pt x="139" y="81"/>
                </a:cubicBezTo>
                <a:cubicBezTo>
                  <a:pt x="162" y="81"/>
                  <a:pt x="175" y="94"/>
                  <a:pt x="175" y="116"/>
                </a:cubicBezTo>
                <a:cubicBezTo>
                  <a:pt x="175" y="161"/>
                  <a:pt x="175" y="206"/>
                  <a:pt x="175" y="251"/>
                </a:cubicBezTo>
                <a:cubicBezTo>
                  <a:pt x="175" y="265"/>
                  <a:pt x="169" y="271"/>
                  <a:pt x="158" y="271"/>
                </a:cubicBezTo>
                <a:cubicBezTo>
                  <a:pt x="148" y="271"/>
                  <a:pt x="142" y="264"/>
                  <a:pt x="142" y="251"/>
                </a:cubicBezTo>
                <a:cubicBezTo>
                  <a:pt x="141" y="222"/>
                  <a:pt x="142" y="194"/>
                  <a:pt x="142" y="166"/>
                </a:cubicBezTo>
                <a:close/>
                <a:moveTo>
                  <a:pt x="121" y="33"/>
                </a:moveTo>
                <a:cubicBezTo>
                  <a:pt x="121" y="15"/>
                  <a:pt x="106" y="0"/>
                  <a:pt x="88" y="0"/>
                </a:cubicBezTo>
                <a:cubicBezTo>
                  <a:pt x="69" y="0"/>
                  <a:pt x="54" y="15"/>
                  <a:pt x="54" y="33"/>
                </a:cubicBezTo>
                <a:cubicBezTo>
                  <a:pt x="54" y="51"/>
                  <a:pt x="69" y="66"/>
                  <a:pt x="87" y="66"/>
                </a:cubicBezTo>
                <a:cubicBezTo>
                  <a:pt x="106" y="66"/>
                  <a:pt x="121" y="52"/>
                  <a:pt x="121" y="33"/>
                </a:cubicBezTo>
                <a:close/>
              </a:path>
            </a:pathLst>
          </a:custGeom>
          <a:solidFill>
            <a:srgbClr val="D137BB"/>
          </a:solidFill>
          <a:ln>
            <a:noFill/>
          </a:ln>
        </p:spPr>
        <p:txBody>
          <a:bodyPr vert="horz" wrap="square" lIns="160708" tIns="80354" rIns="160708" bIns="80354" numCol="1" anchor="t" anchorCtr="0" compatLnSpc="1">
            <a:prstTxWarp prst="textNoShape">
              <a:avLst/>
            </a:prstTxWarp>
          </a:bodyPr>
          <a:lstStyle/>
          <a:p>
            <a:endParaRPr lang="en-US" sz="3164" dirty="0">
              <a:latin typeface="Arial" panose="020B0604020202020204" pitchFamily="34" charset="0"/>
              <a:cs typeface="Arial" panose="020B0604020202020204" pitchFamily="34" charset="0"/>
            </a:endParaRPr>
          </a:p>
        </p:txBody>
      </p:sp>
      <p:sp>
        <p:nvSpPr>
          <p:cNvPr id="35" name="Freeform 5"/>
          <p:cNvSpPr>
            <a:spLocks noEditPoints="1"/>
          </p:cNvSpPr>
          <p:nvPr/>
        </p:nvSpPr>
        <p:spPr bwMode="auto">
          <a:xfrm flipH="1">
            <a:off x="2548115" y="3260018"/>
            <a:ext cx="939440" cy="2442543"/>
          </a:xfrm>
          <a:custGeom>
            <a:avLst/>
            <a:gdLst>
              <a:gd name="T0" fmla="*/ 142 w 175"/>
              <a:gd name="T1" fmla="*/ 166 h 458"/>
              <a:gd name="T2" fmla="*/ 141 w 175"/>
              <a:gd name="T3" fmla="*/ 153 h 458"/>
              <a:gd name="T4" fmla="*/ 137 w 175"/>
              <a:gd name="T5" fmla="*/ 147 h 458"/>
              <a:gd name="T6" fmla="*/ 134 w 175"/>
              <a:gd name="T7" fmla="*/ 154 h 458"/>
              <a:gd name="T8" fmla="*/ 134 w 175"/>
              <a:gd name="T9" fmla="*/ 158 h 458"/>
              <a:gd name="T10" fmla="*/ 133 w 175"/>
              <a:gd name="T11" fmla="*/ 433 h 458"/>
              <a:gd name="T12" fmla="*/ 125 w 175"/>
              <a:gd name="T13" fmla="*/ 454 h 458"/>
              <a:gd name="T14" fmla="*/ 104 w 175"/>
              <a:gd name="T15" fmla="*/ 456 h 458"/>
              <a:gd name="T16" fmla="*/ 92 w 175"/>
              <a:gd name="T17" fmla="*/ 435 h 458"/>
              <a:gd name="T18" fmla="*/ 92 w 175"/>
              <a:gd name="T19" fmla="*/ 286 h 458"/>
              <a:gd name="T20" fmla="*/ 92 w 175"/>
              <a:gd name="T21" fmla="*/ 276 h 458"/>
              <a:gd name="T22" fmla="*/ 88 w 175"/>
              <a:gd name="T23" fmla="*/ 271 h 458"/>
              <a:gd name="T24" fmla="*/ 84 w 175"/>
              <a:gd name="T25" fmla="*/ 276 h 458"/>
              <a:gd name="T26" fmla="*/ 83 w 175"/>
              <a:gd name="T27" fmla="*/ 355 h 458"/>
              <a:gd name="T28" fmla="*/ 83 w 175"/>
              <a:gd name="T29" fmla="*/ 433 h 458"/>
              <a:gd name="T30" fmla="*/ 62 w 175"/>
              <a:gd name="T31" fmla="*/ 457 h 458"/>
              <a:gd name="T32" fmla="*/ 42 w 175"/>
              <a:gd name="T33" fmla="*/ 433 h 458"/>
              <a:gd name="T34" fmla="*/ 42 w 175"/>
              <a:gd name="T35" fmla="*/ 162 h 458"/>
              <a:gd name="T36" fmla="*/ 42 w 175"/>
              <a:gd name="T37" fmla="*/ 155 h 458"/>
              <a:gd name="T38" fmla="*/ 38 w 175"/>
              <a:gd name="T39" fmla="*/ 147 h 458"/>
              <a:gd name="T40" fmla="*/ 34 w 175"/>
              <a:gd name="T41" fmla="*/ 155 h 458"/>
              <a:gd name="T42" fmla="*/ 34 w 175"/>
              <a:gd name="T43" fmla="*/ 246 h 458"/>
              <a:gd name="T44" fmla="*/ 34 w 175"/>
              <a:gd name="T45" fmla="*/ 255 h 458"/>
              <a:gd name="T46" fmla="*/ 17 w 175"/>
              <a:gd name="T47" fmla="*/ 271 h 458"/>
              <a:gd name="T48" fmla="*/ 0 w 175"/>
              <a:gd name="T49" fmla="*/ 255 h 458"/>
              <a:gd name="T50" fmla="*/ 0 w 175"/>
              <a:gd name="T51" fmla="*/ 219 h 458"/>
              <a:gd name="T52" fmla="*/ 0 w 175"/>
              <a:gd name="T53" fmla="*/ 118 h 458"/>
              <a:gd name="T54" fmla="*/ 38 w 175"/>
              <a:gd name="T55" fmla="*/ 81 h 458"/>
              <a:gd name="T56" fmla="*/ 139 w 175"/>
              <a:gd name="T57" fmla="*/ 81 h 458"/>
              <a:gd name="T58" fmla="*/ 175 w 175"/>
              <a:gd name="T59" fmla="*/ 116 h 458"/>
              <a:gd name="T60" fmla="*/ 175 w 175"/>
              <a:gd name="T61" fmla="*/ 251 h 458"/>
              <a:gd name="T62" fmla="*/ 158 w 175"/>
              <a:gd name="T63" fmla="*/ 271 h 458"/>
              <a:gd name="T64" fmla="*/ 142 w 175"/>
              <a:gd name="T65" fmla="*/ 251 h 458"/>
              <a:gd name="T66" fmla="*/ 142 w 175"/>
              <a:gd name="T67" fmla="*/ 166 h 458"/>
              <a:gd name="T68" fmla="*/ 121 w 175"/>
              <a:gd name="T69" fmla="*/ 33 h 458"/>
              <a:gd name="T70" fmla="*/ 88 w 175"/>
              <a:gd name="T71" fmla="*/ 0 h 458"/>
              <a:gd name="T72" fmla="*/ 54 w 175"/>
              <a:gd name="T73" fmla="*/ 33 h 458"/>
              <a:gd name="T74" fmla="*/ 87 w 175"/>
              <a:gd name="T75" fmla="*/ 66 h 458"/>
              <a:gd name="T76" fmla="*/ 121 w 175"/>
              <a:gd name="T77" fmla="*/ 3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458">
                <a:moveTo>
                  <a:pt x="142" y="166"/>
                </a:moveTo>
                <a:cubicBezTo>
                  <a:pt x="142" y="162"/>
                  <a:pt x="141" y="158"/>
                  <a:pt x="141" y="153"/>
                </a:cubicBezTo>
                <a:cubicBezTo>
                  <a:pt x="141" y="151"/>
                  <a:pt x="141" y="147"/>
                  <a:pt x="137" y="147"/>
                </a:cubicBezTo>
                <a:cubicBezTo>
                  <a:pt x="133" y="147"/>
                  <a:pt x="134" y="152"/>
                  <a:pt x="134" y="154"/>
                </a:cubicBezTo>
                <a:cubicBezTo>
                  <a:pt x="134" y="156"/>
                  <a:pt x="134" y="157"/>
                  <a:pt x="134" y="158"/>
                </a:cubicBezTo>
                <a:cubicBezTo>
                  <a:pt x="134" y="250"/>
                  <a:pt x="134" y="342"/>
                  <a:pt x="133" y="433"/>
                </a:cubicBezTo>
                <a:cubicBezTo>
                  <a:pt x="133" y="440"/>
                  <a:pt x="130" y="450"/>
                  <a:pt x="125" y="454"/>
                </a:cubicBezTo>
                <a:cubicBezTo>
                  <a:pt x="120" y="457"/>
                  <a:pt x="110" y="458"/>
                  <a:pt x="104" y="456"/>
                </a:cubicBezTo>
                <a:cubicBezTo>
                  <a:pt x="95" y="454"/>
                  <a:pt x="92" y="445"/>
                  <a:pt x="92" y="435"/>
                </a:cubicBezTo>
                <a:cubicBezTo>
                  <a:pt x="92" y="385"/>
                  <a:pt x="92" y="336"/>
                  <a:pt x="92" y="286"/>
                </a:cubicBezTo>
                <a:cubicBezTo>
                  <a:pt x="92" y="281"/>
                  <a:pt x="92" y="280"/>
                  <a:pt x="92" y="276"/>
                </a:cubicBezTo>
                <a:cubicBezTo>
                  <a:pt x="92" y="275"/>
                  <a:pt x="92" y="271"/>
                  <a:pt x="88" y="271"/>
                </a:cubicBezTo>
                <a:cubicBezTo>
                  <a:pt x="85" y="271"/>
                  <a:pt x="84" y="273"/>
                  <a:pt x="84" y="276"/>
                </a:cubicBezTo>
                <a:cubicBezTo>
                  <a:pt x="83" y="301"/>
                  <a:pt x="83" y="330"/>
                  <a:pt x="83" y="355"/>
                </a:cubicBezTo>
                <a:cubicBezTo>
                  <a:pt x="83" y="381"/>
                  <a:pt x="83" y="407"/>
                  <a:pt x="83" y="433"/>
                </a:cubicBezTo>
                <a:cubicBezTo>
                  <a:pt x="83" y="450"/>
                  <a:pt x="76" y="457"/>
                  <a:pt x="62" y="457"/>
                </a:cubicBezTo>
                <a:cubicBezTo>
                  <a:pt x="50" y="457"/>
                  <a:pt x="42" y="449"/>
                  <a:pt x="42" y="433"/>
                </a:cubicBezTo>
                <a:cubicBezTo>
                  <a:pt x="42" y="343"/>
                  <a:pt x="42" y="252"/>
                  <a:pt x="42" y="162"/>
                </a:cubicBezTo>
                <a:cubicBezTo>
                  <a:pt x="42" y="159"/>
                  <a:pt x="42" y="157"/>
                  <a:pt x="42" y="155"/>
                </a:cubicBezTo>
                <a:cubicBezTo>
                  <a:pt x="42" y="152"/>
                  <a:pt x="42" y="147"/>
                  <a:pt x="38" y="147"/>
                </a:cubicBezTo>
                <a:cubicBezTo>
                  <a:pt x="34" y="146"/>
                  <a:pt x="34" y="152"/>
                  <a:pt x="34" y="155"/>
                </a:cubicBezTo>
                <a:cubicBezTo>
                  <a:pt x="34" y="185"/>
                  <a:pt x="34" y="216"/>
                  <a:pt x="34" y="246"/>
                </a:cubicBezTo>
                <a:cubicBezTo>
                  <a:pt x="34" y="249"/>
                  <a:pt x="34" y="252"/>
                  <a:pt x="34" y="255"/>
                </a:cubicBezTo>
                <a:cubicBezTo>
                  <a:pt x="33" y="265"/>
                  <a:pt x="26" y="271"/>
                  <a:pt x="17" y="271"/>
                </a:cubicBezTo>
                <a:cubicBezTo>
                  <a:pt x="8" y="271"/>
                  <a:pt x="1" y="265"/>
                  <a:pt x="0" y="255"/>
                </a:cubicBezTo>
                <a:cubicBezTo>
                  <a:pt x="0" y="243"/>
                  <a:pt x="0" y="231"/>
                  <a:pt x="0" y="219"/>
                </a:cubicBezTo>
                <a:cubicBezTo>
                  <a:pt x="0" y="186"/>
                  <a:pt x="0" y="152"/>
                  <a:pt x="0" y="118"/>
                </a:cubicBezTo>
                <a:cubicBezTo>
                  <a:pt x="0" y="93"/>
                  <a:pt x="13" y="81"/>
                  <a:pt x="38" y="81"/>
                </a:cubicBezTo>
                <a:cubicBezTo>
                  <a:pt x="71" y="81"/>
                  <a:pt x="105" y="81"/>
                  <a:pt x="139" y="81"/>
                </a:cubicBezTo>
                <a:cubicBezTo>
                  <a:pt x="162" y="81"/>
                  <a:pt x="175" y="94"/>
                  <a:pt x="175" y="116"/>
                </a:cubicBezTo>
                <a:cubicBezTo>
                  <a:pt x="175" y="161"/>
                  <a:pt x="175" y="206"/>
                  <a:pt x="175" y="251"/>
                </a:cubicBezTo>
                <a:cubicBezTo>
                  <a:pt x="175" y="265"/>
                  <a:pt x="169" y="271"/>
                  <a:pt x="158" y="271"/>
                </a:cubicBezTo>
                <a:cubicBezTo>
                  <a:pt x="148" y="271"/>
                  <a:pt x="142" y="264"/>
                  <a:pt x="142" y="251"/>
                </a:cubicBezTo>
                <a:cubicBezTo>
                  <a:pt x="141" y="222"/>
                  <a:pt x="142" y="194"/>
                  <a:pt x="142" y="166"/>
                </a:cubicBezTo>
                <a:close/>
                <a:moveTo>
                  <a:pt x="121" y="33"/>
                </a:moveTo>
                <a:cubicBezTo>
                  <a:pt x="121" y="15"/>
                  <a:pt x="106" y="0"/>
                  <a:pt x="88" y="0"/>
                </a:cubicBezTo>
                <a:cubicBezTo>
                  <a:pt x="69" y="0"/>
                  <a:pt x="54" y="15"/>
                  <a:pt x="54" y="33"/>
                </a:cubicBezTo>
                <a:cubicBezTo>
                  <a:pt x="54" y="51"/>
                  <a:pt x="69" y="66"/>
                  <a:pt x="87" y="66"/>
                </a:cubicBezTo>
                <a:cubicBezTo>
                  <a:pt x="106" y="66"/>
                  <a:pt x="121" y="52"/>
                  <a:pt x="121" y="33"/>
                </a:cubicBezTo>
                <a:close/>
              </a:path>
            </a:pathLst>
          </a:custGeom>
          <a:solidFill>
            <a:schemeClr val="bg1"/>
          </a:solidFill>
          <a:ln>
            <a:noFill/>
          </a:ln>
        </p:spPr>
        <p:txBody>
          <a:bodyPr vert="horz" wrap="square" lIns="160708" tIns="80354" rIns="160708" bIns="80354" numCol="1" anchor="t" anchorCtr="0" compatLnSpc="1">
            <a:prstTxWarp prst="textNoShape">
              <a:avLst/>
            </a:prstTxWarp>
          </a:bodyPr>
          <a:lstStyle/>
          <a:p>
            <a:endParaRPr lang="en-US" sz="3164" dirty="0">
              <a:latin typeface="Arial" panose="020B0604020202020204" pitchFamily="34" charset="0"/>
              <a:cs typeface="Arial" panose="020B0604020202020204" pitchFamily="34" charset="0"/>
            </a:endParaRPr>
          </a:p>
        </p:txBody>
      </p:sp>
      <p:sp>
        <p:nvSpPr>
          <p:cNvPr id="36" name="Rectangle: Top Corners Rounded 35"/>
          <p:cNvSpPr/>
          <p:nvPr/>
        </p:nvSpPr>
        <p:spPr>
          <a:xfrm rot="5400000" flipH="1">
            <a:off x="-564338" y="1110143"/>
            <a:ext cx="1641435" cy="512751"/>
          </a:xfrm>
          <a:prstGeom prst="round2SameRect">
            <a:avLst/>
          </a:prstGeom>
          <a:solidFill>
            <a:srgbClr val="D13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6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80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0-#ppt_w/2"/>
                                          </p:val>
                                        </p:tav>
                                        <p:tav tm="100000">
                                          <p:val>
                                            <p:strVal val="#ppt_x"/>
                                          </p:val>
                                        </p:tav>
                                      </p:tavLst>
                                    </p:anim>
                                    <p:anim calcmode="lin" valueType="num">
                                      <p:cBhvr additive="base">
                                        <p:cTn id="1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9">
      <a:dk1>
        <a:srgbClr val="000000"/>
      </a:dk1>
      <a:lt1>
        <a:srgbClr val="FFFFFF"/>
      </a:lt1>
      <a:dk2>
        <a:srgbClr val="2B133D"/>
      </a:dk2>
      <a:lt2>
        <a:srgbClr val="FFFFFF"/>
      </a:lt2>
      <a:accent1>
        <a:srgbClr val="481F67"/>
      </a:accent1>
      <a:accent2>
        <a:srgbClr val="7030A0"/>
      </a:accent2>
      <a:accent3>
        <a:srgbClr val="8A3CC4"/>
      </a:accent3>
      <a:accent4>
        <a:srgbClr val="A86ED4"/>
      </a:accent4>
      <a:accent5>
        <a:srgbClr val="C9A6E4"/>
      </a:accent5>
      <a:accent6>
        <a:srgbClr val="EFE5F7"/>
      </a:accent6>
      <a:hlink>
        <a:srgbClr val="7030A0"/>
      </a:hlink>
      <a:folHlink>
        <a:srgbClr val="FFFFFF"/>
      </a:folHlink>
    </a:clrScheme>
    <a:fontScheme name="Custom 13">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2194</Words>
  <Application>Microsoft Office PowerPoint</Application>
  <PresentationFormat>Widescreen</PresentationFormat>
  <Paragraphs>489</Paragraphs>
  <Slides>80</Slides>
  <Notes>21</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80</vt:i4>
      </vt:variant>
    </vt:vector>
  </HeadingPairs>
  <TitlesOfParts>
    <vt:vector size="102" baseType="lpstr">
      <vt:lpstr>du Co Headline 16 Light</vt:lpstr>
      <vt:lpstr>Segoe UI Light</vt:lpstr>
      <vt:lpstr>Segoe UI</vt:lpstr>
      <vt:lpstr>Open Sans Light</vt:lpstr>
      <vt:lpstr>MS PGothic</vt:lpstr>
      <vt:lpstr>Calibri Light</vt:lpstr>
      <vt:lpstr>MS Mincho</vt:lpstr>
      <vt:lpstr>Times New Roman</vt:lpstr>
      <vt:lpstr>Circular Book</vt:lpstr>
      <vt:lpstr>Helvetica-Light</vt:lpstr>
      <vt:lpstr>Open Sans Extrabold</vt:lpstr>
      <vt:lpstr>SeroOT-Bold</vt:lpstr>
      <vt:lpstr>Calibri</vt:lpstr>
      <vt:lpstr>MS PGothic</vt:lpstr>
      <vt:lpstr>Century Gothic</vt:lpstr>
      <vt:lpstr>Arial</vt:lpstr>
      <vt:lpstr>Open Sans</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Vibrant, Transformative … Forging Ahead</vt:lpstr>
      <vt:lpstr>Vibrant, Transformative … Forging Ahead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Mohammed Nabeel Mustafa</dc:creator>
  <cp:lastModifiedBy>Johnny Quinn</cp:lastModifiedBy>
  <cp:revision>32</cp:revision>
  <dcterms:created xsi:type="dcterms:W3CDTF">2017-02-22T06:49:01Z</dcterms:created>
  <dcterms:modified xsi:type="dcterms:W3CDTF">2017-03-28T22:31:36Z</dcterms:modified>
</cp:coreProperties>
</file>